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2" r:id="rId6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3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4" name="Picture 10"/>
          <p:cNvPicPr/>
          <p:nvPr/>
        </p:nvPicPr>
        <p:blipFill>
          <a:blip r:embed="rId17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pic>
        <p:nvPicPr>
          <p:cNvPr id="5" name="Picture 9"/>
          <p:cNvPicPr/>
          <p:nvPr/>
        </p:nvPicPr>
        <p:blipFill>
          <a:blip r:embed="rId18"/>
          <a:stretch/>
        </p:blipFill>
        <p:spPr>
          <a:xfrm>
            <a:off x="-27000" y="-9000"/>
            <a:ext cx="12197880" cy="6866640"/>
          </a:xfrm>
          <a:prstGeom prst="rect">
            <a:avLst/>
          </a:prstGeom>
          <a:ln>
            <a:noFill/>
          </a:ln>
        </p:spPr>
      </p:pic>
      <p:sp>
        <p:nvSpPr>
          <p:cNvPr id="6" name="CustomShape 3"/>
          <p:cNvSpPr/>
          <p:nvPr/>
        </p:nvSpPr>
        <p:spPr>
          <a:xfrm>
            <a:off x="-27000" y="-9000"/>
            <a:ext cx="12207960" cy="186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366480" y="2823480"/>
            <a:ext cx="11332440" cy="15145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en-US" sz="3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8"/>
          <p:cNvPicPr/>
          <p:nvPr/>
        </p:nvPicPr>
        <p:blipFill>
          <a:blip r:embed="rId15"/>
          <a:stretch/>
        </p:blipFill>
        <p:spPr>
          <a:xfrm>
            <a:off x="366480" y="499320"/>
            <a:ext cx="3748320" cy="780480"/>
          </a:xfrm>
          <a:prstGeom prst="rect">
            <a:avLst/>
          </a:prstGeom>
          <a:ln>
            <a:noFill/>
          </a:ln>
        </p:spPr>
      </p:pic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8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49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50" name="Picture 10"/>
          <p:cNvPicPr/>
          <p:nvPr/>
        </p:nvPicPr>
        <p:blipFill>
          <a:blip r:embed="rId17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sp>
        <p:nvSpPr>
          <p:cNvPr id="51" name="CustomShape 3"/>
          <p:cNvSpPr/>
          <p:nvPr/>
        </p:nvSpPr>
        <p:spPr>
          <a:xfrm>
            <a:off x="0" y="0"/>
            <a:ext cx="12191760" cy="95436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PlaceHolder 4"/>
          <p:cNvSpPr>
            <a:spLocks noGrp="1"/>
          </p:cNvSpPr>
          <p:nvPr>
            <p:ph type="dt"/>
          </p:nvPr>
        </p:nvSpPr>
        <p:spPr>
          <a:xfrm>
            <a:off x="8554680" y="6492240"/>
            <a:ext cx="143892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/>
          </p:nvPr>
        </p:nvSpPr>
        <p:spPr>
          <a:xfrm>
            <a:off x="11568600" y="6504120"/>
            <a:ext cx="6069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A088551E-8A2C-4CBC-BDA0-79492176519A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7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Edit Master text styles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Second level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Third level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level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366480" y="2823480"/>
            <a:ext cx="11332440" cy="1514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6000" spc="-1" dirty="0">
                <a:solidFill>
                  <a:srgbClr val="FFFFFF"/>
                </a:solidFill>
                <a:latin typeface="Arial"/>
              </a:rPr>
              <a:t>Handling large CSARs</a:t>
            </a:r>
            <a:r>
              <a:rPr lang="en-US" sz="6000" b="0" strike="noStrike" spc="-1" dirty="0">
                <a:solidFill>
                  <a:srgbClr val="FFFFFF"/>
                </a:solidFill>
                <a:latin typeface="Arial"/>
              </a:rPr>
              <a:t> in SDC</a:t>
            </a:r>
            <a:br>
              <a:rPr dirty="0"/>
            </a:br>
            <a:br>
              <a:rPr dirty="0"/>
            </a:br>
            <a:r>
              <a:rPr lang="en-US" sz="3800" b="0" strike="noStrike" spc="-1" dirty="0">
                <a:solidFill>
                  <a:srgbClr val="FFFFFF"/>
                </a:solidFill>
                <a:latin typeface="Arial"/>
              </a:rPr>
              <a:t>Michael Morris (Ericsson)</a:t>
            </a:r>
            <a:endParaRPr lang="en-US" sz="3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366480" y="4554360"/>
            <a:ext cx="4008600" cy="5338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Apr </a:t>
            </a:r>
            <a:r>
              <a:rPr lang="en-US" spc="-1" dirty="0">
                <a:solidFill>
                  <a:srgbClr val="FFFFFF"/>
                </a:solidFill>
                <a:latin typeface="Calibri"/>
              </a:rPr>
              <a:t>26</a:t>
            </a:r>
            <a:r>
              <a:rPr lang="en-US" spc="-1" baseline="30000" dirty="0">
                <a:solidFill>
                  <a:srgbClr val="FFFFFF"/>
                </a:solidFill>
                <a:latin typeface="Calibri"/>
              </a:rPr>
              <a:t>th</a:t>
            </a:r>
            <a:r>
              <a:rPr lang="en-US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2021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Problem Statement</a:t>
            </a:r>
          </a:p>
        </p:txBody>
      </p:sp>
      <p:sp>
        <p:nvSpPr>
          <p:cNvPr id="96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44546A"/>
                </a:solidFill>
                <a:latin typeface="Arial"/>
              </a:rPr>
              <a:t>Not possible to onboard </a:t>
            </a:r>
            <a:r>
              <a:rPr lang="en-US" sz="2000" b="0" strike="noStrike" spc="-1" dirty="0" err="1">
                <a:solidFill>
                  <a:srgbClr val="44546A"/>
                </a:solidFill>
                <a:latin typeface="Arial"/>
              </a:rPr>
              <a:t>csars</a:t>
            </a:r>
            <a:r>
              <a:rPr lang="en-US" sz="2000" b="0" strike="noStrike" spc="-1" dirty="0">
                <a:solidFill>
                  <a:srgbClr val="44546A"/>
                </a:solidFill>
                <a:latin typeface="Arial"/>
              </a:rPr>
              <a:t> larger than approx. 8MB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spc="-1" dirty="0">
                <a:solidFill>
                  <a:srgbClr val="44546A"/>
                </a:solidFill>
                <a:latin typeface="Arial"/>
              </a:rPr>
              <a:t>Limit is ok where external references are used for images, but the limit is impractical for </a:t>
            </a:r>
            <a:r>
              <a:rPr lang="en-US" sz="2000" spc="-1" dirty="0" err="1">
                <a:solidFill>
                  <a:srgbClr val="44546A"/>
                </a:solidFill>
                <a:latin typeface="Arial"/>
              </a:rPr>
              <a:t>csars</a:t>
            </a:r>
            <a:r>
              <a:rPr lang="en-US" sz="2000" spc="-1" dirty="0">
                <a:solidFill>
                  <a:srgbClr val="44546A"/>
                </a:solidFill>
                <a:latin typeface="Arial"/>
              </a:rPr>
              <a:t> where the images (often GBs in size) are included in the </a:t>
            </a:r>
            <a:r>
              <a:rPr lang="en-US" sz="2000" spc="-1" dirty="0" err="1">
                <a:solidFill>
                  <a:srgbClr val="44546A"/>
                </a:solidFill>
                <a:latin typeface="Arial"/>
              </a:rPr>
              <a:t>csar</a:t>
            </a:r>
            <a:r>
              <a:rPr lang="en-US" sz="2000" spc="-1" dirty="0">
                <a:solidFill>
                  <a:srgbClr val="44546A"/>
                </a:solidFill>
                <a:latin typeface="Arial"/>
              </a:rPr>
              <a:t> </a:t>
            </a:r>
            <a:endParaRPr lang="en-US" sz="2000" b="0" strike="noStrike" spc="-1" dirty="0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84B5F829-B083-42CC-B8C4-9A03BAD7C6B2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Proposed Solution (ETSI Alignment use case)</a:t>
            </a:r>
          </a:p>
        </p:txBody>
      </p:sp>
      <p:sp>
        <p:nvSpPr>
          <p:cNvPr id="99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endParaRPr lang="en-US" sz="2000" b="0" strike="noStrike" spc="-1" dirty="0">
              <a:solidFill>
                <a:srgbClr val="44546A"/>
              </a:solidFill>
              <a:latin typeface="Arial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42237F29-A8D4-4856-B810-8B8F831ED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91" y="1101769"/>
            <a:ext cx="9047051" cy="540235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969B6CF-263E-46D6-9E7C-5BD773217818}"/>
              </a:ext>
            </a:extLst>
          </p:cNvPr>
          <p:cNvGrpSpPr/>
          <p:nvPr/>
        </p:nvGrpSpPr>
        <p:grpSpPr>
          <a:xfrm rot="20359267">
            <a:off x="3818369" y="2947737"/>
            <a:ext cx="3465095" cy="962526"/>
            <a:chOff x="3978442" y="3288632"/>
            <a:chExt cx="3465095" cy="96252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4F6D230-2C00-4BD3-B77D-4F4655C7ADD7}"/>
                </a:ext>
              </a:extLst>
            </p:cNvPr>
            <p:cNvSpPr/>
            <p:nvPr/>
          </p:nvSpPr>
          <p:spPr>
            <a:xfrm>
              <a:off x="3978442" y="3288632"/>
              <a:ext cx="3048000" cy="962526"/>
            </a:xfrm>
            <a:prstGeom prst="roundRect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9C49A8-6193-47F6-B458-A9492B474C6C}"/>
                </a:ext>
              </a:extLst>
            </p:cNvPr>
            <p:cNvSpPr txBox="1"/>
            <p:nvPr/>
          </p:nvSpPr>
          <p:spPr>
            <a:xfrm>
              <a:off x="4154905" y="3428999"/>
              <a:ext cx="3288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rgbClr val="FF0000"/>
                  </a:solidFill>
                  <a:latin typeface="Franklin Gothic Heavy" panose="020B0903020102020204" pitchFamily="34" charset="0"/>
                </a:rPr>
                <a:t>POSTPONED</a:t>
              </a:r>
              <a:endParaRPr lang="en-IE" sz="3600" dirty="0">
                <a:solidFill>
                  <a:srgbClr val="FF0000"/>
                </a:solidFill>
                <a:latin typeface="Franklin Gothic Heavy" panose="020B09030201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84A9382-1680-4DAE-A3ED-DD909D9677BE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Proposed Interim Solution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11A0EA-8C00-47A6-BB5A-EEA7DA31B197}"/>
              </a:ext>
            </a:extLst>
          </p:cNvPr>
          <p:cNvSpPr/>
          <p:nvPr/>
        </p:nvSpPr>
        <p:spPr>
          <a:xfrm>
            <a:off x="4547693" y="1218497"/>
            <a:ext cx="1786931" cy="538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ONBOARDING</a:t>
            </a:r>
            <a:endParaRPr lang="en-I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696704-5347-44F0-B492-178A572AE921}"/>
              </a:ext>
            </a:extLst>
          </p:cNvPr>
          <p:cNvSpPr/>
          <p:nvPr/>
        </p:nvSpPr>
        <p:spPr>
          <a:xfrm>
            <a:off x="6480745" y="1218497"/>
            <a:ext cx="1786931" cy="538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ARM</a:t>
            </a:r>
            <a:endParaRPr lang="en-I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8EC3F49-1CD5-4323-8032-3BFEA9BDC607}"/>
              </a:ext>
            </a:extLst>
          </p:cNvPr>
          <p:cNvSpPr/>
          <p:nvPr/>
        </p:nvSpPr>
        <p:spPr>
          <a:xfrm>
            <a:off x="8413797" y="1218497"/>
            <a:ext cx="1786931" cy="538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SDC DB</a:t>
            </a:r>
            <a:endParaRPr lang="en-IE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4B08725-3431-4F75-8689-1747BCA3BDE0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5441158" y="1757057"/>
            <a:ext cx="1" cy="426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64807D1-4B2E-44B4-829D-66037B1B1BF7}"/>
              </a:ext>
            </a:extLst>
          </p:cNvPr>
          <p:cNvCxnSpPr/>
          <p:nvPr/>
        </p:nvCxnSpPr>
        <p:spPr>
          <a:xfrm flipH="1">
            <a:off x="7356406" y="1704310"/>
            <a:ext cx="1" cy="426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BF2129B-F585-4767-A989-9736F80BE6E9}"/>
              </a:ext>
            </a:extLst>
          </p:cNvPr>
          <p:cNvCxnSpPr/>
          <p:nvPr/>
        </p:nvCxnSpPr>
        <p:spPr>
          <a:xfrm flipH="1">
            <a:off x="9314163" y="1704310"/>
            <a:ext cx="1" cy="426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DBFE069-1DE0-48DE-A0EE-A7FDDDEFA7B7}"/>
              </a:ext>
            </a:extLst>
          </p:cNvPr>
          <p:cNvCxnSpPr>
            <a:cxnSpLocks/>
          </p:cNvCxnSpPr>
          <p:nvPr/>
        </p:nvCxnSpPr>
        <p:spPr>
          <a:xfrm>
            <a:off x="4250418" y="2229853"/>
            <a:ext cx="11907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904E65-81CD-449E-8A0C-D609044D465D}"/>
              </a:ext>
            </a:extLst>
          </p:cNvPr>
          <p:cNvCxnSpPr>
            <a:cxnSpLocks/>
          </p:cNvCxnSpPr>
          <p:nvPr/>
        </p:nvCxnSpPr>
        <p:spPr>
          <a:xfrm>
            <a:off x="5441160" y="3144227"/>
            <a:ext cx="19152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F3E14FD-1653-480A-9B78-356B061C45F1}"/>
              </a:ext>
            </a:extLst>
          </p:cNvPr>
          <p:cNvCxnSpPr>
            <a:cxnSpLocks/>
          </p:cNvCxnSpPr>
          <p:nvPr/>
        </p:nvCxnSpPr>
        <p:spPr>
          <a:xfrm>
            <a:off x="5441158" y="5264320"/>
            <a:ext cx="386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6A3B998-9B3A-4000-B2E0-D70B39E3B52F}"/>
              </a:ext>
            </a:extLst>
          </p:cNvPr>
          <p:cNvSpPr txBox="1"/>
          <p:nvPr/>
        </p:nvSpPr>
        <p:spPr>
          <a:xfrm>
            <a:off x="4250418" y="1922515"/>
            <a:ext cx="106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Upload </a:t>
            </a:r>
            <a:r>
              <a:rPr lang="en-US" sz="1200" dirty="0" err="1"/>
              <a:t>csar</a:t>
            </a:r>
            <a:endParaRPr lang="en-IE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E7137B-6141-4583-955D-65B725005EB2}"/>
              </a:ext>
            </a:extLst>
          </p:cNvPr>
          <p:cNvSpPr txBox="1"/>
          <p:nvPr/>
        </p:nvSpPr>
        <p:spPr>
          <a:xfrm>
            <a:off x="5249399" y="2338014"/>
            <a:ext cx="121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ARM configured</a:t>
            </a:r>
            <a:endParaRPr lang="en-IE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36FAD2-0C7C-4B66-923B-633C349C4D72}"/>
              </a:ext>
            </a:extLst>
          </p:cNvPr>
          <p:cNvSpPr txBox="1"/>
          <p:nvPr/>
        </p:nvSpPr>
        <p:spPr>
          <a:xfrm>
            <a:off x="5515685" y="2848018"/>
            <a:ext cx="1930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Store unaltered in ARM</a:t>
            </a:r>
            <a:endParaRPr lang="en-IE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0ED1A6-EB87-4219-A729-CB6D5EB11BFC}"/>
              </a:ext>
            </a:extLst>
          </p:cNvPr>
          <p:cNvSpPr/>
          <p:nvPr/>
        </p:nvSpPr>
        <p:spPr>
          <a:xfrm>
            <a:off x="5189110" y="2355723"/>
            <a:ext cx="2713049" cy="25469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515FA74-8C88-41D5-AC57-2055D5DC46FF}"/>
              </a:ext>
            </a:extLst>
          </p:cNvPr>
          <p:cNvSpPr/>
          <p:nvPr/>
        </p:nvSpPr>
        <p:spPr>
          <a:xfrm>
            <a:off x="5189110" y="2355724"/>
            <a:ext cx="1127922" cy="406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E4E6DE-0EB3-4D48-B712-370B403C1EE2}"/>
              </a:ext>
            </a:extLst>
          </p:cNvPr>
          <p:cNvSpPr txBox="1"/>
          <p:nvPr/>
        </p:nvSpPr>
        <p:spPr>
          <a:xfrm>
            <a:off x="5719993" y="3207726"/>
            <a:ext cx="1090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Strip images from </a:t>
            </a:r>
            <a:r>
              <a:rPr lang="en-US" sz="1200" dirty="0" err="1"/>
              <a:t>csar</a:t>
            </a:r>
            <a:endParaRPr lang="en-IE" sz="1200" dirty="0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919B167-3BCE-4E69-9237-12A00E05FBB8}"/>
              </a:ext>
            </a:extLst>
          </p:cNvPr>
          <p:cNvCxnSpPr/>
          <p:nvPr/>
        </p:nvCxnSpPr>
        <p:spPr>
          <a:xfrm>
            <a:off x="5441158" y="3299641"/>
            <a:ext cx="3236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24697B-1AEA-43E3-A558-59E8719A5D2E}"/>
              </a:ext>
            </a:extLst>
          </p:cNvPr>
          <p:cNvCxnSpPr>
            <a:cxnSpLocks/>
          </p:cNvCxnSpPr>
          <p:nvPr/>
        </p:nvCxnSpPr>
        <p:spPr>
          <a:xfrm>
            <a:off x="5764799" y="3299641"/>
            <a:ext cx="0" cy="276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C14B33D-E3BE-4BC6-B387-98FE933E333D}"/>
              </a:ext>
            </a:extLst>
          </p:cNvPr>
          <p:cNvCxnSpPr/>
          <p:nvPr/>
        </p:nvCxnSpPr>
        <p:spPr>
          <a:xfrm flipH="1">
            <a:off x="5441158" y="3576640"/>
            <a:ext cx="3236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495EEF6-06BF-4A68-9792-271DE71CB355}"/>
              </a:ext>
            </a:extLst>
          </p:cNvPr>
          <p:cNvSpPr txBox="1"/>
          <p:nvPr/>
        </p:nvSpPr>
        <p:spPr>
          <a:xfrm>
            <a:off x="5719993" y="3742894"/>
            <a:ext cx="1090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Add file to </a:t>
            </a:r>
            <a:r>
              <a:rPr lang="en-US" sz="1200" dirty="0" err="1"/>
              <a:t>csar</a:t>
            </a:r>
            <a:r>
              <a:rPr lang="en-US" sz="1200" dirty="0"/>
              <a:t> with ref to </a:t>
            </a:r>
            <a:r>
              <a:rPr lang="en-US" sz="1200" dirty="0" err="1"/>
              <a:t>csar</a:t>
            </a:r>
            <a:r>
              <a:rPr lang="en-US" sz="1200" dirty="0"/>
              <a:t> in ARM</a:t>
            </a:r>
            <a:endParaRPr lang="en-IE" sz="12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471927F-816B-40B5-8584-1F403CBE3731}"/>
              </a:ext>
            </a:extLst>
          </p:cNvPr>
          <p:cNvCxnSpPr/>
          <p:nvPr/>
        </p:nvCxnSpPr>
        <p:spPr>
          <a:xfrm>
            <a:off x="5441158" y="3834809"/>
            <a:ext cx="3236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89EAD3F-D145-4BD5-8299-F6D148C057E6}"/>
              </a:ext>
            </a:extLst>
          </p:cNvPr>
          <p:cNvCxnSpPr>
            <a:cxnSpLocks/>
          </p:cNvCxnSpPr>
          <p:nvPr/>
        </p:nvCxnSpPr>
        <p:spPr>
          <a:xfrm>
            <a:off x="5764799" y="3834809"/>
            <a:ext cx="0" cy="62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1C1E8F5-F9DA-4CE9-9711-5A0D7C8705AF}"/>
              </a:ext>
            </a:extLst>
          </p:cNvPr>
          <p:cNvCxnSpPr/>
          <p:nvPr/>
        </p:nvCxnSpPr>
        <p:spPr>
          <a:xfrm flipH="1">
            <a:off x="5441158" y="4460561"/>
            <a:ext cx="3236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4A8BFDF-9DE9-4D79-AF39-4EB84FFEE9F9}"/>
              </a:ext>
            </a:extLst>
          </p:cNvPr>
          <p:cNvSpPr txBox="1"/>
          <p:nvPr/>
        </p:nvSpPr>
        <p:spPr>
          <a:xfrm>
            <a:off x="6810657" y="4987321"/>
            <a:ext cx="1930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Store </a:t>
            </a:r>
            <a:r>
              <a:rPr lang="en-US" sz="1200" dirty="0" err="1"/>
              <a:t>csar</a:t>
            </a:r>
            <a:r>
              <a:rPr lang="en-US" sz="1200" dirty="0"/>
              <a:t> in SDC DB</a:t>
            </a:r>
            <a:endParaRPr lang="en-IE" sz="1200" dirty="0"/>
          </a:p>
        </p:txBody>
      </p:sp>
      <p:sp>
        <p:nvSpPr>
          <p:cNvPr id="56" name="TextShape 3">
            <a:extLst>
              <a:ext uri="{FF2B5EF4-FFF2-40B4-BE49-F238E27FC236}">
                <a16:creationId xmlns:a16="http://schemas.microsoft.com/office/drawing/2014/main" id="{5D8B0925-1947-47A5-94A2-BED31CA2553D}"/>
              </a:ext>
            </a:extLst>
          </p:cNvPr>
          <p:cNvSpPr txBox="1"/>
          <p:nvPr/>
        </p:nvSpPr>
        <p:spPr>
          <a:xfrm>
            <a:off x="314280" y="1138320"/>
            <a:ext cx="3974280" cy="463938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44546A"/>
                </a:solidFill>
                <a:latin typeface="Arial"/>
              </a:rPr>
              <a:t>ARM added to onboarding backend through config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44546A"/>
                </a:solidFill>
                <a:latin typeface="Arial"/>
              </a:rPr>
              <a:t>When </a:t>
            </a:r>
            <a:r>
              <a:rPr lang="en-US" sz="1600" b="0" strike="noStrike" spc="-1" dirty="0" err="1">
                <a:solidFill>
                  <a:srgbClr val="44546A"/>
                </a:solidFill>
                <a:latin typeface="Arial"/>
              </a:rPr>
              <a:t>csar</a:t>
            </a:r>
            <a:r>
              <a:rPr lang="en-US" sz="1600" b="0" strike="noStrike" spc="-1" dirty="0">
                <a:solidFill>
                  <a:srgbClr val="44546A"/>
                </a:solidFill>
                <a:latin typeface="Arial"/>
              </a:rPr>
              <a:t> sent to SDC onboarding backend and ARM is configured:	</a:t>
            </a:r>
          </a:p>
          <a:p>
            <a:pPr marL="685800" lvl="1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600" spc="-1" dirty="0">
                <a:solidFill>
                  <a:srgbClr val="44546A"/>
                </a:solidFill>
                <a:latin typeface="Arial"/>
              </a:rPr>
              <a:t>Save to temp location on disk (to avoid OOM by parsing)</a:t>
            </a:r>
          </a:p>
          <a:p>
            <a:pPr marL="685800" lvl="1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600" spc="-1" dirty="0">
                <a:solidFill>
                  <a:srgbClr val="44546A"/>
                </a:solidFill>
                <a:latin typeface="Arial"/>
              </a:rPr>
              <a:t>Send the unaltered </a:t>
            </a:r>
            <a:r>
              <a:rPr lang="en-US" sz="1600" spc="-1" dirty="0" err="1">
                <a:solidFill>
                  <a:srgbClr val="44546A"/>
                </a:solidFill>
                <a:latin typeface="Arial"/>
              </a:rPr>
              <a:t>csar</a:t>
            </a:r>
            <a:r>
              <a:rPr lang="en-US" sz="1600" spc="-1" dirty="0">
                <a:solidFill>
                  <a:srgbClr val="44546A"/>
                </a:solidFill>
                <a:latin typeface="Arial"/>
              </a:rPr>
              <a:t> to the configured ARM</a:t>
            </a:r>
          </a:p>
          <a:p>
            <a:pPr marL="685800" lvl="1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600" spc="-1" dirty="0">
                <a:solidFill>
                  <a:srgbClr val="44546A"/>
                </a:solidFill>
                <a:latin typeface="Arial"/>
              </a:rPr>
              <a:t>Strip images from </a:t>
            </a:r>
            <a:r>
              <a:rPr lang="en-US" sz="1600" spc="-1" dirty="0" err="1">
                <a:solidFill>
                  <a:srgbClr val="44546A"/>
                </a:solidFill>
                <a:latin typeface="Arial"/>
              </a:rPr>
              <a:t>csar</a:t>
            </a:r>
            <a:r>
              <a:rPr lang="en-US" sz="1600" spc="-1" dirty="0">
                <a:solidFill>
                  <a:srgbClr val="44546A"/>
                </a:solidFill>
                <a:latin typeface="Arial"/>
              </a:rPr>
              <a:t> (controlled by config) before parsing into onboarding for normal processing</a:t>
            </a:r>
          </a:p>
          <a:p>
            <a:pPr marL="685800" lvl="1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600" spc="-1" dirty="0">
                <a:solidFill>
                  <a:srgbClr val="44546A"/>
                </a:solidFill>
                <a:latin typeface="Arial"/>
              </a:rPr>
              <a:t>When adding the ONBOARDED_PACKAGE in the </a:t>
            </a:r>
            <a:r>
              <a:rPr lang="en-US" sz="1600" spc="-1" dirty="0" err="1">
                <a:solidFill>
                  <a:srgbClr val="44546A"/>
                </a:solidFill>
                <a:latin typeface="Arial"/>
              </a:rPr>
              <a:t>csar</a:t>
            </a:r>
            <a:r>
              <a:rPr lang="en-US" sz="1600" spc="-1" dirty="0">
                <a:solidFill>
                  <a:srgbClr val="44546A"/>
                </a:solidFill>
                <a:latin typeface="Arial"/>
              </a:rPr>
              <a:t>, also add a file containing the reference to the </a:t>
            </a:r>
            <a:r>
              <a:rPr lang="en-US" sz="1600" spc="-1" dirty="0" err="1">
                <a:solidFill>
                  <a:srgbClr val="44546A"/>
                </a:solidFill>
                <a:latin typeface="Arial"/>
              </a:rPr>
              <a:t>csar</a:t>
            </a:r>
            <a:r>
              <a:rPr lang="en-US" sz="1600" spc="-1" dirty="0">
                <a:solidFill>
                  <a:srgbClr val="44546A"/>
                </a:solidFill>
                <a:latin typeface="Arial"/>
              </a:rPr>
              <a:t> in the ARM</a:t>
            </a:r>
          </a:p>
          <a:p>
            <a:pPr marL="685800" lvl="1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600" spc="-1" dirty="0" err="1">
                <a:solidFill>
                  <a:srgbClr val="44546A"/>
                </a:solidFill>
                <a:latin typeface="Arial"/>
              </a:rPr>
              <a:t>Csar</a:t>
            </a:r>
            <a:r>
              <a:rPr lang="en-US" sz="1600" spc="-1" dirty="0">
                <a:solidFill>
                  <a:srgbClr val="44546A"/>
                </a:solidFill>
                <a:latin typeface="Arial"/>
              </a:rPr>
              <a:t> is stored in SDC DB, minus the images, but with reference to ARM </a:t>
            </a:r>
            <a:r>
              <a:rPr lang="en-US" sz="1600" spc="-1" dirty="0" err="1">
                <a:solidFill>
                  <a:srgbClr val="44546A"/>
                </a:solidFill>
                <a:latin typeface="Arial"/>
              </a:rPr>
              <a:t>csar</a:t>
            </a:r>
            <a:endParaRPr lang="en-US" sz="1600" spc="-1" dirty="0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endParaRPr lang="en-US" sz="2000" b="0" strike="noStrike" spc="-1" dirty="0">
              <a:solidFill>
                <a:srgbClr val="44546A"/>
              </a:solidFill>
              <a:latin typeface="Arial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3B87180-AB26-4DC4-B951-9AFC6BB7A01F}"/>
              </a:ext>
            </a:extLst>
          </p:cNvPr>
          <p:cNvSpPr/>
          <p:nvPr/>
        </p:nvSpPr>
        <p:spPr>
          <a:xfrm>
            <a:off x="10346849" y="1218497"/>
            <a:ext cx="1786931" cy="5385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Orchestrator</a:t>
            </a:r>
            <a:endParaRPr lang="en-IE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AA6C95B-BB4C-4FD5-B7CD-BF14C2A02065}"/>
              </a:ext>
            </a:extLst>
          </p:cNvPr>
          <p:cNvCxnSpPr/>
          <p:nvPr/>
        </p:nvCxnSpPr>
        <p:spPr>
          <a:xfrm flipH="1">
            <a:off x="11247214" y="1704310"/>
            <a:ext cx="1" cy="426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AC55E07A-E740-4DBD-99A0-75E87CB57620}"/>
              </a:ext>
            </a:extLst>
          </p:cNvPr>
          <p:cNvCxnSpPr>
            <a:cxnSpLocks/>
          </p:cNvCxnSpPr>
          <p:nvPr/>
        </p:nvCxnSpPr>
        <p:spPr>
          <a:xfrm flipH="1">
            <a:off x="9311075" y="5551790"/>
            <a:ext cx="193613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1814907-8855-4288-9D2C-F200EF3CB68E}"/>
              </a:ext>
            </a:extLst>
          </p:cNvPr>
          <p:cNvCxnSpPr>
            <a:cxnSpLocks/>
          </p:cNvCxnSpPr>
          <p:nvPr/>
        </p:nvCxnSpPr>
        <p:spPr>
          <a:xfrm flipH="1">
            <a:off x="7356406" y="5952312"/>
            <a:ext cx="38908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FA1ECDF5-0918-45DD-9BCB-9E5CA4629DAB}"/>
              </a:ext>
            </a:extLst>
          </p:cNvPr>
          <p:cNvSpPr txBox="1"/>
          <p:nvPr/>
        </p:nvSpPr>
        <p:spPr>
          <a:xfrm>
            <a:off x="9466862" y="5274791"/>
            <a:ext cx="1930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Fetch </a:t>
            </a:r>
            <a:r>
              <a:rPr lang="en-US" sz="1200" dirty="0" err="1"/>
              <a:t>csar</a:t>
            </a:r>
            <a:r>
              <a:rPr lang="en-US" sz="1200" dirty="0"/>
              <a:t> in SDC DB</a:t>
            </a:r>
            <a:endParaRPr lang="en-IE" sz="12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FA9E72-4FE4-46DD-B499-8EED0BCC6F94}"/>
              </a:ext>
            </a:extLst>
          </p:cNvPr>
          <p:cNvSpPr txBox="1"/>
          <p:nvPr/>
        </p:nvSpPr>
        <p:spPr>
          <a:xfrm>
            <a:off x="8085762" y="5664843"/>
            <a:ext cx="2527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Fetch unaltered </a:t>
            </a:r>
            <a:r>
              <a:rPr lang="en-US" sz="1200" dirty="0" err="1"/>
              <a:t>csar</a:t>
            </a:r>
            <a:r>
              <a:rPr lang="en-US" sz="1200" dirty="0"/>
              <a:t> from ARM</a:t>
            </a:r>
            <a:endParaRPr lang="en-IE" sz="1200" dirty="0"/>
          </a:p>
        </p:txBody>
      </p:sp>
    </p:spTree>
    <p:extLst>
      <p:ext uri="{BB962C8B-B14F-4D97-AF65-F5344CB8AC3E}">
        <p14:creationId xmlns:p14="http://schemas.microsoft.com/office/powerpoint/2010/main" val="6510193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214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.AppleSystemUIFont</vt:lpstr>
      <vt:lpstr>Arial</vt:lpstr>
      <vt:lpstr>Calibri</vt:lpstr>
      <vt:lpstr>Franklin Gothic Heavy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NAME</dc:title>
  <dc:subject/>
  <dc:creator/>
  <dc:description/>
  <cp:lastModifiedBy>Michael Morris</cp:lastModifiedBy>
  <cp:revision>19</cp:revision>
  <dcterms:created xsi:type="dcterms:W3CDTF">2021-04-19T09:35:15Z</dcterms:created>
  <dcterms:modified xsi:type="dcterms:W3CDTF">2021-04-26T11:57:22Z</dcterms:modified>
  <dc:language>en-IE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