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sldIdLst>
    <p:sldId id="267" r:id="rId2"/>
    <p:sldId id="268" r:id="rId3"/>
    <p:sldId id="269" r:id="rId4"/>
    <p:sldId id="273" r:id="rId5"/>
    <p:sldId id="270" r:id="rId6"/>
    <p:sldId id="271" r:id="rId7"/>
    <p:sldId id="272" r:id="rId8"/>
    <p:sldId id="274" r:id="rId9"/>
    <p:sldId id="275" r:id="rId10"/>
    <p:sldId id="27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E4FC"/>
    <a:srgbClr val="009893"/>
    <a:srgbClr val="006F8D"/>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02" autoAdjust="0"/>
    <p:restoredTop sz="77052"/>
  </p:normalViewPr>
  <p:slideViewPr>
    <p:cSldViewPr snapToGrid="0" snapToObjects="1">
      <p:cViewPr varScale="1">
        <p:scale>
          <a:sx n="66" d="100"/>
          <a:sy n="66" d="100"/>
        </p:scale>
        <p:origin x="562" y="53"/>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10/9/2017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dirty="0"/>
          </a:p>
        </p:txBody>
      </p:sp>
    </p:spTree>
    <p:extLst>
      <p:ext uri="{BB962C8B-B14F-4D97-AF65-F5344CB8AC3E}">
        <p14:creationId xmlns:p14="http://schemas.microsoft.com/office/powerpoint/2010/main" val="2649227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9</a:t>
            </a:fld>
            <a:endParaRPr lang="en-US" dirty="0"/>
          </a:p>
        </p:txBody>
      </p:sp>
    </p:spTree>
    <p:extLst>
      <p:ext uri="{BB962C8B-B14F-4D97-AF65-F5344CB8AC3E}">
        <p14:creationId xmlns:p14="http://schemas.microsoft.com/office/powerpoint/2010/main" val="17898500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07534" y="325439"/>
            <a:ext cx="10176933" cy="87153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1007534" y="1628776"/>
            <a:ext cx="10176933" cy="41941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27701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a:t>
            </a:fld>
            <a:endParaRPr lang="en-US" dirty="0"/>
          </a:p>
        </p:txBody>
      </p:sp>
      <p:sp>
        <p:nvSpPr>
          <p:cNvPr id="3" name="Title 2"/>
          <p:cNvSpPr>
            <a:spLocks noGrp="1"/>
          </p:cNvSpPr>
          <p:nvPr>
            <p:ph type="title"/>
          </p:nvPr>
        </p:nvSpPr>
        <p:spPr/>
        <p:txBody>
          <a:bodyPr>
            <a:normAutofit fontScale="90000"/>
          </a:bodyPr>
          <a:lstStyle/>
          <a:p>
            <a:r>
              <a:rPr lang="en-US" dirty="0" smtClean="0"/>
              <a:t>A&amp;AI Component Diagram</a:t>
            </a:r>
            <a:endParaRPr lang="en-US" dirty="0"/>
          </a:p>
        </p:txBody>
      </p:sp>
      <p:sp>
        <p:nvSpPr>
          <p:cNvPr id="7" name="Rounded Rectangle 6"/>
          <p:cNvSpPr/>
          <p:nvPr/>
        </p:nvSpPr>
        <p:spPr>
          <a:xfrm>
            <a:off x="4003872" y="1498882"/>
            <a:ext cx="1944547" cy="555585"/>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latin typeface="Aparajita" panose="020B0604020202020204" pitchFamily="34" charset="0"/>
                <a:cs typeface="Aparajita" panose="020B0604020202020204" pitchFamily="34" charset="0"/>
              </a:rPr>
              <a:t>AAI-Sparky-FE</a:t>
            </a:r>
          </a:p>
        </p:txBody>
      </p:sp>
      <p:sp>
        <p:nvSpPr>
          <p:cNvPr id="8" name="Rounded Rectangle 7"/>
          <p:cNvSpPr/>
          <p:nvPr/>
        </p:nvSpPr>
        <p:spPr>
          <a:xfrm>
            <a:off x="6960247" y="1501710"/>
            <a:ext cx="1944547" cy="555585"/>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latin typeface="Aparajita" panose="020B0604020202020204" pitchFamily="34" charset="0"/>
                <a:cs typeface="Aparajita" panose="020B0604020202020204" pitchFamily="34" charset="0"/>
              </a:rPr>
              <a:t>AAI-Sparky-BE</a:t>
            </a:r>
          </a:p>
        </p:txBody>
      </p:sp>
      <p:sp>
        <p:nvSpPr>
          <p:cNvPr id="9" name="Rounded Rectangle 8"/>
          <p:cNvSpPr/>
          <p:nvPr/>
        </p:nvSpPr>
        <p:spPr>
          <a:xfrm>
            <a:off x="995420" y="1318071"/>
            <a:ext cx="1944547" cy="555585"/>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latin typeface="Aparajita" panose="020B0604020202020204" pitchFamily="34" charset="0"/>
                <a:cs typeface="Aparajita" panose="020B0604020202020204" pitchFamily="34" charset="0"/>
              </a:rPr>
              <a:t>AAI-Model Loader</a:t>
            </a:r>
          </a:p>
        </p:txBody>
      </p:sp>
      <p:sp>
        <p:nvSpPr>
          <p:cNvPr id="10" name="Rounded Rectangle 9"/>
          <p:cNvSpPr/>
          <p:nvPr/>
        </p:nvSpPr>
        <p:spPr>
          <a:xfrm>
            <a:off x="1169041" y="1748188"/>
            <a:ext cx="1944547" cy="51748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2060"/>
                </a:solidFill>
                <a:latin typeface="Aparajita" panose="020B0604020202020204" pitchFamily="34" charset="0"/>
                <a:cs typeface="Aparajita" panose="020B0604020202020204" pitchFamily="34" charset="0"/>
              </a:rPr>
              <a:t>AAI-Babel</a:t>
            </a:r>
          </a:p>
        </p:txBody>
      </p:sp>
      <p:cxnSp>
        <p:nvCxnSpPr>
          <p:cNvPr id="12" name="Straight Connector 11"/>
          <p:cNvCxnSpPr/>
          <p:nvPr/>
        </p:nvCxnSpPr>
        <p:spPr>
          <a:xfrm>
            <a:off x="0" y="2524182"/>
            <a:ext cx="12176062" cy="1"/>
          </a:xfrm>
          <a:prstGeom prst="line">
            <a:avLst/>
          </a:prstGeom>
          <a:ln w="44450">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7" idx="3"/>
            <a:endCxn id="8" idx="1"/>
          </p:cNvCxnSpPr>
          <p:nvPr/>
        </p:nvCxnSpPr>
        <p:spPr>
          <a:xfrm>
            <a:off x="5948419" y="1776675"/>
            <a:ext cx="1011828" cy="28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0" y="5403944"/>
            <a:ext cx="12176062" cy="0"/>
          </a:xfrm>
          <a:prstGeom prst="line">
            <a:avLst/>
          </a:prstGeom>
          <a:ln w="44450">
            <a:prstDash val="dash"/>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113588" y="3721613"/>
            <a:ext cx="1742917" cy="555585"/>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latin typeface="Aparajita" panose="020B0604020202020204" pitchFamily="34" charset="0"/>
                <a:cs typeface="Aparajita" panose="020B0604020202020204" pitchFamily="34" charset="0"/>
              </a:rPr>
              <a:t>AAI-Resources</a:t>
            </a:r>
          </a:p>
        </p:txBody>
      </p:sp>
      <p:sp>
        <p:nvSpPr>
          <p:cNvPr id="21" name="Rounded Rectangle 20"/>
          <p:cNvSpPr/>
          <p:nvPr/>
        </p:nvSpPr>
        <p:spPr>
          <a:xfrm>
            <a:off x="5095787" y="3754244"/>
            <a:ext cx="1944547" cy="555585"/>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latin typeface="Aparajita" panose="020B0604020202020204" pitchFamily="34" charset="0"/>
                <a:cs typeface="Aparajita" panose="020B0604020202020204" pitchFamily="34" charset="0"/>
              </a:rPr>
              <a:t>AAI-Traversal</a:t>
            </a:r>
          </a:p>
        </p:txBody>
      </p:sp>
      <p:sp>
        <p:nvSpPr>
          <p:cNvPr id="22" name="Rounded Rectangle 21"/>
          <p:cNvSpPr/>
          <p:nvPr/>
        </p:nvSpPr>
        <p:spPr>
          <a:xfrm>
            <a:off x="4402414" y="2725347"/>
            <a:ext cx="1944547" cy="555585"/>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latin typeface="Aparajita" panose="020B0604020202020204" pitchFamily="34" charset="0"/>
                <a:cs typeface="Aparajita" panose="020B0604020202020204" pitchFamily="34" charset="0"/>
              </a:rPr>
              <a:t>AAI-Data Router</a:t>
            </a:r>
          </a:p>
        </p:txBody>
      </p:sp>
      <p:sp>
        <p:nvSpPr>
          <p:cNvPr id="23" name="Rounded Rectangle 22"/>
          <p:cNvSpPr/>
          <p:nvPr/>
        </p:nvSpPr>
        <p:spPr>
          <a:xfrm>
            <a:off x="7494425" y="3762262"/>
            <a:ext cx="1907469" cy="555585"/>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latin typeface="Aparajita" panose="020B0604020202020204" pitchFamily="34" charset="0"/>
                <a:cs typeface="Aparajita" panose="020B0604020202020204" pitchFamily="34" charset="0"/>
              </a:rPr>
              <a:t>AAI-Search Data </a:t>
            </a:r>
            <a:r>
              <a:rPr lang="en-US" b="1" dirty="0" smtClean="0">
                <a:solidFill>
                  <a:srgbClr val="002060"/>
                </a:solidFill>
                <a:latin typeface="Aparajita" panose="020B0604020202020204" pitchFamily="34" charset="0"/>
                <a:cs typeface="Aparajita" panose="020B0604020202020204" pitchFamily="34" charset="0"/>
              </a:rPr>
              <a:t>Svc</a:t>
            </a:r>
            <a:endParaRPr lang="en-US" b="1" dirty="0">
              <a:solidFill>
                <a:srgbClr val="002060"/>
              </a:solidFill>
              <a:latin typeface="Aparajita" panose="020B0604020202020204" pitchFamily="34" charset="0"/>
              <a:cs typeface="Aparajita" panose="020B0604020202020204" pitchFamily="34" charset="0"/>
            </a:endParaRPr>
          </a:p>
        </p:txBody>
      </p:sp>
      <p:sp>
        <p:nvSpPr>
          <p:cNvPr id="24" name="Rounded Rectangle 23"/>
          <p:cNvSpPr/>
          <p:nvPr/>
        </p:nvSpPr>
        <p:spPr>
          <a:xfrm>
            <a:off x="1678538" y="3755279"/>
            <a:ext cx="1228843" cy="555585"/>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2060"/>
                </a:solidFill>
                <a:latin typeface="Aparajita" panose="020B0604020202020204" pitchFamily="34" charset="0"/>
                <a:cs typeface="Aparajita" panose="020B0604020202020204" pitchFamily="34" charset="0"/>
              </a:rPr>
              <a:t>AAI-Gizmo</a:t>
            </a:r>
          </a:p>
        </p:txBody>
      </p:sp>
      <p:sp>
        <p:nvSpPr>
          <p:cNvPr id="25" name="Rounded Rectangle 24"/>
          <p:cNvSpPr/>
          <p:nvPr/>
        </p:nvSpPr>
        <p:spPr>
          <a:xfrm>
            <a:off x="4520875" y="4715763"/>
            <a:ext cx="1944547" cy="555585"/>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2060"/>
                </a:solidFill>
                <a:latin typeface="Aparajita" panose="020B0604020202020204" pitchFamily="34" charset="0"/>
                <a:cs typeface="Aparajita" panose="020B0604020202020204" pitchFamily="34" charset="0"/>
              </a:rPr>
              <a:t>AAI-Champ</a:t>
            </a:r>
          </a:p>
        </p:txBody>
      </p:sp>
      <p:sp>
        <p:nvSpPr>
          <p:cNvPr id="26" name="Flowchart: Magnetic Disk 25"/>
          <p:cNvSpPr/>
          <p:nvPr/>
        </p:nvSpPr>
        <p:spPr>
          <a:xfrm>
            <a:off x="2407534" y="5561817"/>
            <a:ext cx="6377649" cy="71976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Aparajita" panose="020B0604020202020204" pitchFamily="34" charset="0"/>
                <a:cs typeface="Aparajita" panose="020B0604020202020204" pitchFamily="34" charset="0"/>
              </a:rPr>
              <a:t>Elastic Search + Graph </a:t>
            </a:r>
            <a:r>
              <a:rPr lang="en-US" b="1" dirty="0">
                <a:solidFill>
                  <a:srgbClr val="002060"/>
                </a:solidFill>
                <a:latin typeface="Aparajita" panose="020B0604020202020204" pitchFamily="34" charset="0"/>
                <a:cs typeface="Aparajita" panose="020B0604020202020204" pitchFamily="34" charset="0"/>
              </a:rPr>
              <a:t>Data Store</a:t>
            </a:r>
          </a:p>
        </p:txBody>
      </p:sp>
      <p:sp>
        <p:nvSpPr>
          <p:cNvPr id="36" name="Rounded Rectangle 35"/>
          <p:cNvSpPr/>
          <p:nvPr/>
        </p:nvSpPr>
        <p:spPr>
          <a:xfrm>
            <a:off x="1620456" y="2679048"/>
            <a:ext cx="10382491" cy="67655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9312757" y="2870239"/>
            <a:ext cx="1832209" cy="369332"/>
          </a:xfrm>
          <a:prstGeom prst="rect">
            <a:avLst/>
          </a:prstGeom>
          <a:noFill/>
        </p:spPr>
        <p:txBody>
          <a:bodyPr wrap="square" rtlCol="0">
            <a:spAutoFit/>
          </a:bodyPr>
          <a:lstStyle/>
          <a:p>
            <a:r>
              <a:rPr lang="en-US" b="1" dirty="0" smtClean="0">
                <a:solidFill>
                  <a:srgbClr val="C00000"/>
                </a:solidFill>
              </a:rPr>
              <a:t> </a:t>
            </a:r>
            <a:endParaRPr lang="en-US" b="1" dirty="0">
              <a:solidFill>
                <a:srgbClr val="C00000"/>
              </a:solidFill>
            </a:endParaRPr>
          </a:p>
        </p:txBody>
      </p:sp>
      <p:sp>
        <p:nvSpPr>
          <p:cNvPr id="42" name="Rounded Rectangle 41"/>
          <p:cNvSpPr/>
          <p:nvPr/>
        </p:nvSpPr>
        <p:spPr>
          <a:xfrm>
            <a:off x="1620456" y="3699879"/>
            <a:ext cx="10382490" cy="7258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p:cNvSpPr txBox="1"/>
          <p:nvPr/>
        </p:nvSpPr>
        <p:spPr>
          <a:xfrm>
            <a:off x="9241236" y="2846346"/>
            <a:ext cx="2526692" cy="369332"/>
          </a:xfrm>
          <a:prstGeom prst="rect">
            <a:avLst/>
          </a:prstGeom>
          <a:noFill/>
        </p:spPr>
        <p:txBody>
          <a:bodyPr wrap="square" rtlCol="0">
            <a:spAutoFit/>
          </a:bodyPr>
          <a:lstStyle/>
          <a:p>
            <a:r>
              <a:rPr lang="en-US" b="1" dirty="0" smtClean="0">
                <a:solidFill>
                  <a:srgbClr val="C00000"/>
                </a:solidFill>
              </a:rPr>
              <a:t> Query Abstraction</a:t>
            </a:r>
            <a:endParaRPr lang="en-US" b="1" dirty="0">
              <a:solidFill>
                <a:srgbClr val="C00000"/>
              </a:solidFill>
            </a:endParaRPr>
          </a:p>
        </p:txBody>
      </p:sp>
      <p:sp>
        <p:nvSpPr>
          <p:cNvPr id="45" name="TextBox 44"/>
          <p:cNvSpPr txBox="1"/>
          <p:nvPr/>
        </p:nvSpPr>
        <p:spPr>
          <a:xfrm>
            <a:off x="9358917" y="4713067"/>
            <a:ext cx="2291331" cy="369332"/>
          </a:xfrm>
          <a:prstGeom prst="rect">
            <a:avLst/>
          </a:prstGeom>
          <a:noFill/>
        </p:spPr>
        <p:txBody>
          <a:bodyPr wrap="square" rtlCol="0">
            <a:spAutoFit/>
          </a:bodyPr>
          <a:lstStyle/>
          <a:p>
            <a:r>
              <a:rPr lang="en-US" b="1" dirty="0" smtClean="0">
                <a:solidFill>
                  <a:srgbClr val="C00000"/>
                </a:solidFill>
              </a:rPr>
              <a:t>Database  Abstraction</a:t>
            </a:r>
            <a:endParaRPr lang="en-US" b="1" dirty="0">
              <a:solidFill>
                <a:srgbClr val="C00000"/>
              </a:solidFill>
            </a:endParaRPr>
          </a:p>
        </p:txBody>
      </p:sp>
      <p:sp>
        <p:nvSpPr>
          <p:cNvPr id="46" name="Rounded Rectangle 45"/>
          <p:cNvSpPr/>
          <p:nvPr/>
        </p:nvSpPr>
        <p:spPr>
          <a:xfrm>
            <a:off x="10469563" y="440566"/>
            <a:ext cx="1431305" cy="398849"/>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2060"/>
                </a:solidFill>
              </a:rPr>
              <a:t>Beijing Release</a:t>
            </a:r>
            <a:endParaRPr lang="en-US" sz="1400" dirty="0">
              <a:solidFill>
                <a:srgbClr val="002060"/>
              </a:solidFill>
            </a:endParaRPr>
          </a:p>
        </p:txBody>
      </p:sp>
      <p:sp>
        <p:nvSpPr>
          <p:cNvPr id="47" name="Rounded Rectangle 46"/>
          <p:cNvSpPr/>
          <p:nvPr/>
        </p:nvSpPr>
        <p:spPr>
          <a:xfrm>
            <a:off x="8904794" y="440566"/>
            <a:ext cx="1429022" cy="398849"/>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2060"/>
                </a:solidFill>
              </a:rPr>
              <a:t>Amsterdam Release</a:t>
            </a:r>
            <a:endParaRPr lang="en-US" sz="1400" dirty="0">
              <a:solidFill>
                <a:srgbClr val="002060"/>
              </a:solidFill>
            </a:endParaRPr>
          </a:p>
        </p:txBody>
      </p:sp>
      <p:sp>
        <p:nvSpPr>
          <p:cNvPr id="48" name="TextBox 47"/>
          <p:cNvSpPr txBox="1"/>
          <p:nvPr/>
        </p:nvSpPr>
        <p:spPr>
          <a:xfrm>
            <a:off x="9312757" y="1757331"/>
            <a:ext cx="2467501" cy="369332"/>
          </a:xfrm>
          <a:prstGeom prst="rect">
            <a:avLst/>
          </a:prstGeom>
          <a:noFill/>
        </p:spPr>
        <p:txBody>
          <a:bodyPr wrap="square" rtlCol="0">
            <a:spAutoFit/>
          </a:bodyPr>
          <a:lstStyle/>
          <a:p>
            <a:r>
              <a:rPr lang="en-US" b="1" dirty="0" smtClean="0">
                <a:solidFill>
                  <a:srgbClr val="C00000"/>
                </a:solidFill>
              </a:rPr>
              <a:t>Input Abstraction</a:t>
            </a:r>
            <a:endParaRPr lang="en-US" b="1" dirty="0">
              <a:solidFill>
                <a:srgbClr val="C00000"/>
              </a:solidFill>
            </a:endParaRPr>
          </a:p>
        </p:txBody>
      </p:sp>
      <p:sp>
        <p:nvSpPr>
          <p:cNvPr id="49" name="Rounded Rectangle 48"/>
          <p:cNvSpPr/>
          <p:nvPr/>
        </p:nvSpPr>
        <p:spPr>
          <a:xfrm rot="5400000">
            <a:off x="-543796" y="3222843"/>
            <a:ext cx="2592300" cy="15047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ounded Rectangle 49"/>
          <p:cNvSpPr/>
          <p:nvPr/>
        </p:nvSpPr>
        <p:spPr>
          <a:xfrm>
            <a:off x="150950" y="2754948"/>
            <a:ext cx="1192192" cy="535511"/>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Aparajita" panose="020B0604020202020204" pitchFamily="34" charset="0"/>
                <a:cs typeface="Aparajita" panose="020B0604020202020204" pitchFamily="34" charset="0"/>
              </a:rPr>
              <a:t>AAI-common</a:t>
            </a:r>
            <a:endParaRPr lang="en-US" b="1" dirty="0">
              <a:solidFill>
                <a:srgbClr val="002060"/>
              </a:solidFill>
              <a:latin typeface="Aparajita" panose="020B0604020202020204" pitchFamily="34" charset="0"/>
              <a:cs typeface="Aparajita" panose="020B0604020202020204" pitchFamily="34" charset="0"/>
            </a:endParaRPr>
          </a:p>
        </p:txBody>
      </p:sp>
      <p:sp>
        <p:nvSpPr>
          <p:cNvPr id="52" name="Rounded Rectangle 51"/>
          <p:cNvSpPr/>
          <p:nvPr/>
        </p:nvSpPr>
        <p:spPr>
          <a:xfrm>
            <a:off x="116225" y="3358696"/>
            <a:ext cx="1192193" cy="499316"/>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Aparajita" panose="020B0604020202020204" pitchFamily="34" charset="0"/>
                <a:cs typeface="Aparajita" panose="020B0604020202020204" pitchFamily="34" charset="0"/>
              </a:rPr>
              <a:t>AAI-logging</a:t>
            </a:r>
            <a:endParaRPr lang="en-US" b="1" dirty="0">
              <a:solidFill>
                <a:srgbClr val="002060"/>
              </a:solidFill>
              <a:latin typeface="Aparajita" panose="020B0604020202020204" pitchFamily="34" charset="0"/>
              <a:cs typeface="Aparajita" panose="020B0604020202020204" pitchFamily="34" charset="0"/>
            </a:endParaRPr>
          </a:p>
        </p:txBody>
      </p:sp>
      <p:sp>
        <p:nvSpPr>
          <p:cNvPr id="54" name="Rounded Rectangle 53"/>
          <p:cNvSpPr/>
          <p:nvPr/>
        </p:nvSpPr>
        <p:spPr>
          <a:xfrm>
            <a:off x="138895" y="3995897"/>
            <a:ext cx="1192194" cy="522423"/>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Aparajita" panose="020B0604020202020204" pitchFamily="34" charset="0"/>
                <a:cs typeface="Aparajita" panose="020B0604020202020204" pitchFamily="34" charset="0"/>
              </a:rPr>
              <a:t>AAI-router-core</a:t>
            </a:r>
            <a:endParaRPr lang="en-US" b="1" dirty="0">
              <a:solidFill>
                <a:srgbClr val="002060"/>
              </a:solidFill>
              <a:latin typeface="Aparajita" panose="020B0604020202020204" pitchFamily="34" charset="0"/>
              <a:cs typeface="Aparajita" panose="020B0604020202020204" pitchFamily="34" charset="0"/>
            </a:endParaRPr>
          </a:p>
        </p:txBody>
      </p:sp>
      <p:sp>
        <p:nvSpPr>
          <p:cNvPr id="55" name="Up-Down Arrow 54"/>
          <p:cNvSpPr/>
          <p:nvPr/>
        </p:nvSpPr>
        <p:spPr>
          <a:xfrm>
            <a:off x="4674243" y="4294117"/>
            <a:ext cx="326019" cy="4872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Up-Down Arrow 55"/>
          <p:cNvSpPr/>
          <p:nvPr/>
        </p:nvSpPr>
        <p:spPr>
          <a:xfrm>
            <a:off x="5816277" y="4286679"/>
            <a:ext cx="326019" cy="4872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Up-Down Arrow 56"/>
          <p:cNvSpPr/>
          <p:nvPr/>
        </p:nvSpPr>
        <p:spPr>
          <a:xfrm>
            <a:off x="5785410" y="3276450"/>
            <a:ext cx="326019" cy="4872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Up-Down Arrow 57"/>
          <p:cNvSpPr/>
          <p:nvPr/>
        </p:nvSpPr>
        <p:spPr>
          <a:xfrm>
            <a:off x="3563070" y="3268792"/>
            <a:ext cx="326019" cy="4872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Up-Down Arrow 58"/>
          <p:cNvSpPr/>
          <p:nvPr/>
        </p:nvSpPr>
        <p:spPr>
          <a:xfrm>
            <a:off x="7514865" y="3278094"/>
            <a:ext cx="326019" cy="4872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Up-Down Arrow 59"/>
          <p:cNvSpPr/>
          <p:nvPr/>
        </p:nvSpPr>
        <p:spPr>
          <a:xfrm>
            <a:off x="5428523" y="5255045"/>
            <a:ext cx="326019" cy="4872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Up-Down Arrow 60"/>
          <p:cNvSpPr/>
          <p:nvPr/>
        </p:nvSpPr>
        <p:spPr>
          <a:xfrm>
            <a:off x="2670158" y="2027404"/>
            <a:ext cx="326019" cy="4872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Up-Down Arrow 61"/>
          <p:cNvSpPr/>
          <p:nvPr/>
        </p:nvSpPr>
        <p:spPr>
          <a:xfrm>
            <a:off x="7816034" y="2063892"/>
            <a:ext cx="326019" cy="4872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ounded Rectangle 62"/>
          <p:cNvSpPr/>
          <p:nvPr/>
        </p:nvSpPr>
        <p:spPr>
          <a:xfrm>
            <a:off x="112060" y="4645197"/>
            <a:ext cx="1192194" cy="522423"/>
          </a:xfrm>
          <a:prstGeom prst="roundRect">
            <a:avLst/>
          </a:prstGeom>
          <a:solidFill>
            <a:srgbClr val="BCE4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Aparajita" panose="020B0604020202020204" pitchFamily="34" charset="0"/>
                <a:cs typeface="Aparajita" panose="020B0604020202020204" pitchFamily="34" charset="0"/>
              </a:rPr>
              <a:t>AAI-rest-client</a:t>
            </a:r>
            <a:endParaRPr lang="en-US" b="1" dirty="0">
              <a:solidFill>
                <a:srgbClr val="002060"/>
              </a:solidFill>
              <a:latin typeface="Aparajita" panose="020B0604020202020204" pitchFamily="34" charset="0"/>
              <a:cs typeface="Aparajita" panose="020B0604020202020204" pitchFamily="34" charset="0"/>
            </a:endParaRPr>
          </a:p>
        </p:txBody>
      </p:sp>
      <p:sp>
        <p:nvSpPr>
          <p:cNvPr id="40" name="TextBox 39"/>
          <p:cNvSpPr txBox="1"/>
          <p:nvPr/>
        </p:nvSpPr>
        <p:spPr>
          <a:xfrm>
            <a:off x="9312757" y="3820663"/>
            <a:ext cx="2526692" cy="369332"/>
          </a:xfrm>
          <a:prstGeom prst="rect">
            <a:avLst/>
          </a:prstGeom>
          <a:noFill/>
        </p:spPr>
        <p:txBody>
          <a:bodyPr wrap="square" rtlCol="0">
            <a:spAutoFit/>
          </a:bodyPr>
          <a:lstStyle/>
          <a:p>
            <a:r>
              <a:rPr lang="en-US" b="1" dirty="0" smtClean="0">
                <a:solidFill>
                  <a:srgbClr val="C00000"/>
                </a:solidFill>
              </a:rPr>
              <a:t> CRUD End Points</a:t>
            </a:r>
            <a:endParaRPr lang="en-US" b="1" dirty="0">
              <a:solidFill>
                <a:srgbClr val="C00000"/>
              </a:solidFill>
            </a:endParaRPr>
          </a:p>
        </p:txBody>
      </p:sp>
    </p:spTree>
    <p:extLst>
      <p:ext uri="{BB962C8B-B14F-4D97-AF65-F5344CB8AC3E}">
        <p14:creationId xmlns:p14="http://schemas.microsoft.com/office/powerpoint/2010/main" val="264204503"/>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evel 3"/>
          <p:cNvSpPr/>
          <p:nvPr/>
        </p:nvSpPr>
        <p:spPr bwMode="auto">
          <a:xfrm>
            <a:off x="1524000" y="1052736"/>
            <a:ext cx="3635896" cy="2304256"/>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b="1" u="sng" dirty="0">
                <a:latin typeface="Arial" charset="0"/>
                <a:ea typeface="宋体" charset="-122"/>
              </a:rPr>
              <a:t>SDNC</a:t>
            </a:r>
          </a:p>
          <a:p>
            <a:pPr algn="ctr" fontAlgn="base">
              <a:spcBef>
                <a:spcPct val="0"/>
              </a:spcBef>
              <a:spcAft>
                <a:spcPct val="0"/>
              </a:spcAft>
              <a:buClr>
                <a:srgbClr val="CC9900"/>
              </a:buClr>
            </a:pPr>
            <a:endParaRPr lang="en-US" dirty="0">
              <a:latin typeface="Arial" charset="0"/>
              <a:ea typeface="宋体" charset="-122"/>
            </a:endParaRPr>
          </a:p>
          <a:p>
            <a:pPr>
              <a:buClr>
                <a:srgbClr val="CC9900"/>
              </a:buClr>
            </a:pPr>
            <a:r>
              <a:rPr lang="en-US" sz="1200" b="1" dirty="0"/>
              <a:t>ServiceInstance</a:t>
            </a:r>
            <a:r>
              <a:rPr lang="en-US" sz="1200" dirty="0"/>
              <a:t> </a:t>
            </a:r>
            <a:r>
              <a:rPr lang="en-US" sz="1200" b="1" dirty="0">
                <a:solidFill>
                  <a:srgbClr val="C00000"/>
                </a:solidFill>
              </a:rPr>
              <a:t>requestServiceInterfaceData </a:t>
            </a:r>
            <a:r>
              <a:rPr lang="en-US" sz="1200" dirty="0"/>
              <a:t>(String svc_instance_id) ;</a:t>
            </a:r>
          </a:p>
          <a:p>
            <a:pPr>
              <a:buClr>
                <a:srgbClr val="CC9900"/>
              </a:buClr>
            </a:pPr>
            <a:r>
              <a:rPr lang="en-US" sz="1200" dirty="0"/>
              <a:t>………  ….</a:t>
            </a:r>
          </a:p>
          <a:p>
            <a:pPr>
              <a:buClr>
                <a:srgbClr val="CC9900"/>
              </a:buClr>
            </a:pPr>
            <a:r>
              <a:rPr lang="en-US" sz="1200" b="1" dirty="0"/>
              <a:t>boolean</a:t>
            </a:r>
            <a:r>
              <a:rPr lang="en-US" sz="1200" dirty="0"/>
              <a:t> </a:t>
            </a:r>
            <a:r>
              <a:rPr lang="en-US" sz="1200" b="1" dirty="0">
                <a:solidFill>
                  <a:schemeClr val="tx2"/>
                </a:solidFill>
              </a:rPr>
              <a:t>postTenantData</a:t>
            </a:r>
            <a:r>
              <a:rPr lang="en-US" sz="1200" dirty="0"/>
              <a:t>(String tenant_id, String cloudOwner, String cloudRegionId, Tenant request);</a:t>
            </a:r>
          </a:p>
          <a:p>
            <a:pPr>
              <a:buClr>
                <a:srgbClr val="CC9900"/>
              </a:buClr>
            </a:pPr>
            <a:r>
              <a:rPr lang="en-US" sz="1200" dirty="0"/>
              <a:t> </a:t>
            </a:r>
            <a:br>
              <a:rPr lang="en-US" sz="1200" dirty="0"/>
            </a:br>
            <a:endParaRPr lang="en-US" sz="1200" dirty="0">
              <a:latin typeface="Arial" charset="0"/>
              <a:ea typeface="宋体" charset="-122"/>
            </a:endParaRPr>
          </a:p>
        </p:txBody>
      </p:sp>
      <p:sp>
        <p:nvSpPr>
          <p:cNvPr id="5" name="Bevel 4"/>
          <p:cNvSpPr/>
          <p:nvPr/>
        </p:nvSpPr>
        <p:spPr bwMode="auto">
          <a:xfrm>
            <a:off x="1524000" y="3789040"/>
            <a:ext cx="3635896" cy="2520280"/>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b="1" u="sng" dirty="0">
                <a:latin typeface="Arial" charset="0"/>
                <a:ea typeface="宋体" charset="-122"/>
              </a:rPr>
              <a:t>APP-C</a:t>
            </a:r>
          </a:p>
          <a:p>
            <a:pPr algn="ctr" fontAlgn="base">
              <a:spcBef>
                <a:spcPct val="0"/>
              </a:spcBef>
              <a:spcAft>
                <a:spcPct val="0"/>
              </a:spcAft>
              <a:buClr>
                <a:srgbClr val="CC9900"/>
              </a:buClr>
            </a:pPr>
            <a:endParaRPr lang="en-US" dirty="0">
              <a:latin typeface="Arial" charset="0"/>
              <a:ea typeface="宋体" charset="-122"/>
            </a:endParaRPr>
          </a:p>
          <a:p>
            <a:pPr>
              <a:buClr>
                <a:srgbClr val="CC9900"/>
              </a:buClr>
            </a:pPr>
            <a:r>
              <a:rPr lang="en-US" sz="1200" b="1" dirty="0"/>
              <a:t>void</a:t>
            </a:r>
            <a:r>
              <a:rPr lang="en-US" sz="1200" dirty="0"/>
              <a:t> </a:t>
            </a:r>
            <a:r>
              <a:rPr lang="en-US" sz="1200" b="1" dirty="0">
                <a:solidFill>
                  <a:schemeClr val="tx2"/>
                </a:solidFill>
              </a:rPr>
              <a:t>postGenericVnfData</a:t>
            </a:r>
            <a:r>
              <a:rPr lang="en-US" sz="1200" dirty="0"/>
              <a:t>(Map&lt;String, String&gt; params, SvcLogicContext ctx) throws APPCException;</a:t>
            </a:r>
          </a:p>
          <a:p>
            <a:pPr>
              <a:buClr>
                <a:srgbClr val="CC9900"/>
              </a:buClr>
            </a:pPr>
            <a:endParaRPr lang="en-US" sz="1200" dirty="0"/>
          </a:p>
          <a:p>
            <a:pPr>
              <a:buClr>
                <a:srgbClr val="CC9900"/>
              </a:buClr>
            </a:pPr>
            <a:r>
              <a:rPr lang="en-US" sz="1200" b="1" dirty="0"/>
              <a:t> void </a:t>
            </a:r>
            <a:r>
              <a:rPr lang="en-US" sz="1200" b="1" dirty="0">
                <a:solidFill>
                  <a:schemeClr val="tx2"/>
                </a:solidFill>
              </a:rPr>
              <a:t>getGenericVnfData</a:t>
            </a:r>
            <a:r>
              <a:rPr lang="en-US" sz="1200" dirty="0"/>
              <a:t>(Map&lt;String, String&gt; params, SvcLogicContext ctx) throws APPCException; </a:t>
            </a:r>
            <a:br>
              <a:rPr lang="en-US" sz="1200" dirty="0"/>
            </a:br>
            <a:endParaRPr lang="en-US" sz="1200" dirty="0">
              <a:latin typeface="Arial" charset="0"/>
              <a:ea typeface="宋体" charset="-122"/>
            </a:endParaRPr>
          </a:p>
        </p:txBody>
      </p:sp>
      <p:sp>
        <p:nvSpPr>
          <p:cNvPr id="6" name="Bevel 5"/>
          <p:cNvSpPr/>
          <p:nvPr/>
        </p:nvSpPr>
        <p:spPr bwMode="auto">
          <a:xfrm>
            <a:off x="6208816" y="1052736"/>
            <a:ext cx="3050931" cy="5472608"/>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2400" b="1" u="sng" dirty="0">
                <a:latin typeface="Arial" charset="0"/>
                <a:ea typeface="宋体" charset="-122"/>
              </a:rPr>
              <a:t>AAI</a:t>
            </a:r>
          </a:p>
          <a:p>
            <a:pPr algn="ctr" fontAlgn="base">
              <a:spcBef>
                <a:spcPct val="0"/>
              </a:spcBef>
              <a:spcAft>
                <a:spcPct val="0"/>
              </a:spcAft>
              <a:buClr>
                <a:srgbClr val="CC9900"/>
              </a:buClr>
            </a:pPr>
            <a:endParaRPr lang="en-US" sz="2400" dirty="0">
              <a:solidFill>
                <a:srgbClr val="00B050"/>
              </a:solidFill>
              <a:latin typeface="Arial" charset="0"/>
              <a:ea typeface="宋体" charset="-122"/>
            </a:endParaRPr>
          </a:p>
          <a:p>
            <a:pPr>
              <a:buClr>
                <a:srgbClr val="CC9900"/>
              </a:buClr>
            </a:pPr>
            <a:r>
              <a:rPr lang="en-US" sz="2000" b="1" dirty="0" smtClean="0">
                <a:solidFill>
                  <a:srgbClr val="FF0000"/>
                </a:solidFill>
              </a:rPr>
              <a:t>AAI-Resources</a:t>
            </a:r>
            <a:r>
              <a:rPr lang="en-US" sz="2000" b="1" dirty="0" smtClean="0"/>
              <a:t> (Update, Patch, Delete)</a:t>
            </a:r>
          </a:p>
          <a:p>
            <a:pPr>
              <a:buClr>
                <a:srgbClr val="CC9900"/>
              </a:buClr>
            </a:pPr>
            <a:endParaRPr lang="en-US" sz="2000" b="1" dirty="0">
              <a:latin typeface="Arial" charset="0"/>
              <a:ea typeface="宋体" charset="-122"/>
            </a:endParaRPr>
          </a:p>
          <a:p>
            <a:pPr>
              <a:buClr>
                <a:srgbClr val="CC9900"/>
              </a:buClr>
            </a:pPr>
            <a:r>
              <a:rPr lang="en-US" sz="2000" b="1" dirty="0" smtClean="0">
                <a:solidFill>
                  <a:srgbClr val="FF0000"/>
                </a:solidFill>
              </a:rPr>
              <a:t>AAI-Traversal </a:t>
            </a:r>
          </a:p>
          <a:p>
            <a:pPr>
              <a:buClr>
                <a:srgbClr val="CC9900"/>
              </a:buClr>
            </a:pPr>
            <a:r>
              <a:rPr lang="en-US" sz="2000" b="1" dirty="0" smtClean="0"/>
              <a:t>(Get, Search)</a:t>
            </a:r>
            <a:endParaRPr lang="en-US" sz="2000" dirty="0">
              <a:latin typeface="Arial" charset="0"/>
              <a:ea typeface="宋体" charset="-122"/>
            </a:endParaRPr>
          </a:p>
          <a:p>
            <a:pPr>
              <a:buClr>
                <a:srgbClr val="CC9900"/>
              </a:buClr>
            </a:pPr>
            <a:endParaRPr lang="en-US" sz="1200" dirty="0">
              <a:latin typeface="Arial" charset="0"/>
              <a:ea typeface="宋体" charset="-122"/>
            </a:endParaRPr>
          </a:p>
        </p:txBody>
      </p:sp>
      <p:sp>
        <p:nvSpPr>
          <p:cNvPr id="14" name="Right Arrow 13"/>
          <p:cNvSpPr/>
          <p:nvPr/>
        </p:nvSpPr>
        <p:spPr bwMode="auto">
          <a:xfrm rot="1341271">
            <a:off x="5258828" y="2297073"/>
            <a:ext cx="1016834" cy="379770"/>
          </a:xfrm>
          <a:prstGeom prst="rightArrow">
            <a:avLst/>
          </a:prstGeom>
          <a:solidFill>
            <a:schemeClr val="tx2">
              <a:lumMod val="40000"/>
              <a:lumOff val="60000"/>
            </a:schemeClr>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en-US">
              <a:latin typeface="Arial" charset="0"/>
              <a:ea typeface="宋体" charset="-122"/>
            </a:endParaRPr>
          </a:p>
        </p:txBody>
      </p:sp>
      <p:sp>
        <p:nvSpPr>
          <p:cNvPr id="15" name="Right Arrow 14"/>
          <p:cNvSpPr/>
          <p:nvPr/>
        </p:nvSpPr>
        <p:spPr bwMode="auto">
          <a:xfrm rot="19520064">
            <a:off x="5223222" y="4382769"/>
            <a:ext cx="1140112" cy="431402"/>
          </a:xfrm>
          <a:prstGeom prst="rightArrow">
            <a:avLst/>
          </a:prstGeom>
          <a:solidFill>
            <a:schemeClr val="tx2">
              <a:lumMod val="40000"/>
              <a:lumOff val="60000"/>
            </a:schemeClr>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en-US">
              <a:latin typeface="Arial" charset="0"/>
              <a:ea typeface="宋体" charset="-122"/>
            </a:endParaRPr>
          </a:p>
        </p:txBody>
      </p:sp>
      <p:sp>
        <p:nvSpPr>
          <p:cNvPr id="16" name="TextBox 15"/>
          <p:cNvSpPr txBox="1"/>
          <p:nvPr/>
        </p:nvSpPr>
        <p:spPr>
          <a:xfrm>
            <a:off x="289367" y="44624"/>
            <a:ext cx="11470511" cy="864096"/>
          </a:xfrm>
          <a:prstGeom prst="rect">
            <a:avLst/>
          </a:prstGeom>
        </p:spPr>
        <p:txBody>
          <a:bodyPr vert="horz" lIns="91440" tIns="45720" rIns="91440" bIns="45720" rtlCol="0" anchor="ctr">
            <a:normAutofit fontScale="97500"/>
          </a:bodyPr>
          <a:lstStyle>
            <a:defPPr>
              <a:defRPr lang="en-US"/>
            </a:defPPr>
            <a:lvl1pPr>
              <a:lnSpc>
                <a:spcPct val="90000"/>
              </a:lnSpc>
              <a:spcBef>
                <a:spcPct val="0"/>
              </a:spcBef>
              <a:buNone/>
              <a:defRPr sz="3200" b="0" i="0">
                <a:solidFill>
                  <a:schemeClr val="bg1"/>
                </a:solidFill>
                <a:latin typeface="Arial" panose="020B0604020202020204" pitchFamily="34" charset="0"/>
                <a:ea typeface="+mj-ea"/>
                <a:cs typeface="Arial" panose="020B0604020202020204" pitchFamily="34" charset="0"/>
              </a:defRPr>
            </a:lvl1pPr>
          </a:lstStyle>
          <a:p>
            <a:r>
              <a:rPr lang="en-US" sz="2900" dirty="0" smtClean="0"/>
              <a:t>Suggested design</a:t>
            </a:r>
            <a:endParaRPr lang="en-US" sz="2400" dirty="0"/>
          </a:p>
        </p:txBody>
      </p:sp>
      <p:sp>
        <p:nvSpPr>
          <p:cNvPr id="12" name="Rounded Rectangle 11"/>
          <p:cNvSpPr/>
          <p:nvPr/>
        </p:nvSpPr>
        <p:spPr bwMode="auto">
          <a:xfrm>
            <a:off x="6245595" y="2288249"/>
            <a:ext cx="432048" cy="2376264"/>
          </a:xfrm>
          <a:prstGeom prst="roundRect">
            <a:avLst/>
          </a:prstGeom>
          <a:solidFill>
            <a:schemeClr val="accent1"/>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vert270"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1600" b="1" dirty="0" smtClean="0">
                <a:latin typeface="Arial" charset="0"/>
              </a:rPr>
              <a:t>AAI  </a:t>
            </a:r>
            <a:r>
              <a:rPr lang="en-US" sz="1600" b="1" dirty="0">
                <a:latin typeface="Arial" charset="0"/>
              </a:rPr>
              <a:t>Adapter</a:t>
            </a:r>
            <a:endParaRPr lang="en-US" sz="1600" b="1" dirty="0">
              <a:latin typeface="Arial" charset="0"/>
              <a:ea typeface="宋体" charset="-122"/>
            </a:endParaRPr>
          </a:p>
        </p:txBody>
      </p:sp>
      <p:sp>
        <p:nvSpPr>
          <p:cNvPr id="13" name="Rounded Rectangle 12"/>
          <p:cNvSpPr/>
          <p:nvPr/>
        </p:nvSpPr>
        <p:spPr bwMode="auto">
          <a:xfrm>
            <a:off x="8827699" y="2117973"/>
            <a:ext cx="432048" cy="2376264"/>
          </a:xfrm>
          <a:prstGeom prst="roundRect">
            <a:avLst/>
          </a:prstGeom>
          <a:solidFill>
            <a:schemeClr val="accent1"/>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vert270"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1600" b="1" dirty="0" smtClean="0">
                <a:latin typeface="Arial" charset="0"/>
              </a:rPr>
              <a:t>AAI  </a:t>
            </a:r>
            <a:r>
              <a:rPr lang="en-US" sz="1600" b="1" dirty="0">
                <a:latin typeface="Arial" charset="0"/>
              </a:rPr>
              <a:t>Adapter</a:t>
            </a:r>
            <a:endParaRPr lang="en-US" sz="1600" b="1" dirty="0">
              <a:latin typeface="Arial" charset="0"/>
              <a:ea typeface="宋体" charset="-122"/>
            </a:endParaRPr>
          </a:p>
        </p:txBody>
      </p:sp>
      <p:sp>
        <p:nvSpPr>
          <p:cNvPr id="2" name="TextBox 1"/>
          <p:cNvSpPr txBox="1"/>
          <p:nvPr/>
        </p:nvSpPr>
        <p:spPr>
          <a:xfrm>
            <a:off x="9491241" y="1296365"/>
            <a:ext cx="2615878" cy="5355312"/>
          </a:xfrm>
          <a:prstGeom prst="rect">
            <a:avLst/>
          </a:prstGeom>
          <a:noFill/>
          <a:ln>
            <a:solidFill>
              <a:schemeClr val="tx1"/>
            </a:solidFill>
          </a:ln>
        </p:spPr>
        <p:txBody>
          <a:bodyPr wrap="square" rtlCol="0">
            <a:spAutoFit/>
          </a:bodyPr>
          <a:lstStyle/>
          <a:p>
            <a:pPr marL="285750" indent="-285750">
              <a:buFont typeface="Wingdings" panose="05000000000000000000" pitchFamily="2" charset="2"/>
              <a:buChar char="ü"/>
            </a:pPr>
            <a:r>
              <a:rPr lang="en-US" dirty="0" smtClean="0"/>
              <a:t>AAI maintains the </a:t>
            </a:r>
            <a:r>
              <a:rPr lang="en-US" dirty="0" err="1" smtClean="0"/>
              <a:t>ext</a:t>
            </a:r>
            <a:r>
              <a:rPr lang="en-US" dirty="0" smtClean="0"/>
              <a:t>/</a:t>
            </a:r>
            <a:r>
              <a:rPr lang="en-US" dirty="0" err="1" smtClean="0"/>
              <a:t>aai</a:t>
            </a:r>
            <a:r>
              <a:rPr lang="en-US" dirty="0" smtClean="0"/>
              <a:t>-adapter as a reference or default  adapter. (SDNC adaptor has already seed code for this.)</a:t>
            </a:r>
          </a:p>
          <a:p>
            <a:pPr marL="285750" indent="-285750">
              <a:buFont typeface="Wingdings" panose="05000000000000000000" pitchFamily="2" charset="2"/>
              <a:buChar char="ü"/>
            </a:pPr>
            <a:endParaRPr lang="en-US" dirty="0"/>
          </a:p>
          <a:p>
            <a:pPr marL="285750" indent="-285750">
              <a:buFont typeface="Wingdings" panose="05000000000000000000" pitchFamily="2" charset="2"/>
              <a:buChar char="ü"/>
            </a:pPr>
            <a:r>
              <a:rPr lang="en-US" dirty="0" smtClean="0"/>
              <a:t>Any new client can chose to use the default adapter or write his own adapter. (after discussing with AAI team referring the default adapter code.)</a:t>
            </a:r>
          </a:p>
          <a:p>
            <a:pPr marL="285750" indent="-285750">
              <a:buFont typeface="Wingdings" panose="05000000000000000000" pitchFamily="2" charset="2"/>
              <a:buChar char="ü"/>
            </a:pPr>
            <a:endParaRPr lang="en-US" dirty="0"/>
          </a:p>
          <a:p>
            <a:pPr marL="285750" indent="-285750">
              <a:buFont typeface="Wingdings" panose="05000000000000000000" pitchFamily="2" charset="2"/>
              <a:buChar char="ü"/>
            </a:pPr>
            <a:r>
              <a:rPr lang="en-US" dirty="0" smtClean="0"/>
              <a:t>Client code becomes simple as the usage of AAI becomes less complex.</a:t>
            </a:r>
            <a:endParaRPr lang="en-US" dirty="0"/>
          </a:p>
        </p:txBody>
      </p:sp>
    </p:spTree>
    <p:extLst>
      <p:ext uri="{BB962C8B-B14F-4D97-AF65-F5344CB8AC3E}">
        <p14:creationId xmlns:p14="http://schemas.microsoft.com/office/powerpoint/2010/main" val="3570744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a:xfrm>
            <a:off x="150472" y="22098"/>
            <a:ext cx="11506200" cy="538770"/>
          </a:xfrm>
        </p:spPr>
        <p:txBody>
          <a:bodyPr>
            <a:normAutofit fontScale="90000"/>
          </a:bodyPr>
          <a:lstStyle/>
          <a:p>
            <a:r>
              <a:rPr lang="en-US" dirty="0" smtClean="0"/>
              <a:t>A&amp;AI Components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62445800"/>
              </p:ext>
            </p:extLst>
          </p:nvPr>
        </p:nvGraphicFramePr>
        <p:xfrm>
          <a:off x="150472" y="739327"/>
          <a:ext cx="11655705" cy="5764865"/>
        </p:xfrm>
        <a:graphic>
          <a:graphicData uri="http://schemas.openxmlformats.org/drawingml/2006/table">
            <a:tbl>
              <a:tblPr firstRow="1" bandRow="1">
                <a:tableStyleId>{5C22544A-7EE6-4342-B048-85BDC9FD1C3A}</a:tableStyleId>
              </a:tblPr>
              <a:tblGrid>
                <a:gridCol w="2297026"/>
                <a:gridCol w="9358679"/>
              </a:tblGrid>
              <a:tr h="384877">
                <a:tc>
                  <a:txBody>
                    <a:bodyPr/>
                    <a:lstStyle/>
                    <a:p>
                      <a:r>
                        <a:rPr lang="en-US" dirty="0" smtClean="0"/>
                        <a:t>Component</a:t>
                      </a:r>
                      <a:endParaRPr lang="en-US" dirty="0"/>
                    </a:p>
                  </a:txBody>
                  <a:tcPr/>
                </a:tc>
                <a:tc>
                  <a:txBody>
                    <a:bodyPr/>
                    <a:lstStyle/>
                    <a:p>
                      <a:r>
                        <a:rPr lang="en-US" dirty="0" smtClean="0"/>
                        <a:t>Description</a:t>
                      </a:r>
                      <a:endParaRPr lang="en-US" dirty="0"/>
                    </a:p>
                  </a:txBody>
                  <a:tcPr/>
                </a:tc>
              </a:tr>
              <a:tr h="614385">
                <a:tc>
                  <a:txBody>
                    <a:bodyPr/>
                    <a:lstStyle/>
                    <a:p>
                      <a:r>
                        <a:rPr lang="en-US" b="1" dirty="0" smtClean="0">
                          <a:latin typeface="Aparajita" panose="020B0604020202020204" pitchFamily="34" charset="0"/>
                          <a:cs typeface="Aparajita" panose="020B0604020202020204" pitchFamily="34" charset="0"/>
                        </a:rPr>
                        <a:t>aai/sparky-</a:t>
                      </a:r>
                      <a:r>
                        <a:rPr lang="en-US" b="1" dirty="0" err="1" smtClean="0">
                          <a:latin typeface="Aparajita" panose="020B0604020202020204" pitchFamily="34" charset="0"/>
                          <a:cs typeface="Aparajita" panose="020B0604020202020204" pitchFamily="34" charset="0"/>
                        </a:rPr>
                        <a:t>fe</a:t>
                      </a:r>
                      <a:endParaRPr lang="en-US" b="1" dirty="0" smtClean="0">
                        <a:latin typeface="Aparajita" panose="020B0604020202020204" pitchFamily="34" charset="0"/>
                        <a:cs typeface="Aparajita" panose="020B0604020202020204" pitchFamily="34" charset="0"/>
                      </a:endParaRPr>
                    </a:p>
                    <a:p>
                      <a:r>
                        <a:rPr lang="en-US" b="1" dirty="0" smtClean="0">
                          <a:latin typeface="Aparajita" panose="020B0604020202020204" pitchFamily="34" charset="0"/>
                          <a:cs typeface="Aparajita" panose="020B0604020202020204" pitchFamily="34" charset="0"/>
                        </a:rPr>
                        <a:t>aai/sparky-be</a:t>
                      </a:r>
                      <a:endParaRPr lang="en-US" b="1" dirty="0">
                        <a:latin typeface="Aparajita" panose="020B0604020202020204" pitchFamily="34" charset="0"/>
                        <a:cs typeface="Aparajita" panose="020B0604020202020204" pitchFamily="34" charset="0"/>
                      </a:endParaRPr>
                    </a:p>
                  </a:txBody>
                  <a:tcPr/>
                </a:tc>
                <a:tc>
                  <a:txBody>
                    <a:bodyPr/>
                    <a:lstStyle/>
                    <a:p>
                      <a:r>
                        <a:rPr lang="en-US" dirty="0" smtClean="0">
                          <a:latin typeface="Aparajita" panose="020B0604020202020204" pitchFamily="34" charset="0"/>
                          <a:cs typeface="Aparajita" panose="020B0604020202020204" pitchFamily="34" charset="0"/>
                        </a:rPr>
                        <a:t>A&amp;AI</a:t>
                      </a:r>
                      <a:r>
                        <a:rPr lang="en-US" baseline="0" dirty="0" smtClean="0">
                          <a:latin typeface="Aparajita" panose="020B0604020202020204" pitchFamily="34" charset="0"/>
                          <a:cs typeface="Aparajita" panose="020B0604020202020204" pitchFamily="34" charset="0"/>
                        </a:rPr>
                        <a:t>  User Interface Backend and Front-end</a:t>
                      </a:r>
                      <a:endParaRPr lang="en-US" dirty="0">
                        <a:latin typeface="Aparajita" panose="020B0604020202020204" pitchFamily="34" charset="0"/>
                        <a:cs typeface="Aparajita" panose="020B0604020202020204" pitchFamily="34" charset="0"/>
                      </a:endParaRPr>
                    </a:p>
                  </a:txBody>
                  <a:tcPr/>
                </a:tc>
              </a:tr>
              <a:tr h="614385">
                <a:tc>
                  <a:txBody>
                    <a:bodyPr/>
                    <a:lstStyle/>
                    <a:p>
                      <a:r>
                        <a:rPr lang="en-US" b="1" dirty="0" smtClean="0">
                          <a:latin typeface="Aparajita" panose="020B0604020202020204" pitchFamily="34" charset="0"/>
                          <a:cs typeface="Aparajita" panose="020B0604020202020204" pitchFamily="34" charset="0"/>
                        </a:rPr>
                        <a:t>aai/resources</a:t>
                      </a:r>
                      <a:endParaRPr lang="en-US" b="1" dirty="0">
                        <a:latin typeface="Aparajita" panose="020B0604020202020204" pitchFamily="34" charset="0"/>
                        <a:cs typeface="Aparajita" panose="020B0604020202020204" pitchFamily="34" charset="0"/>
                      </a:endParaRPr>
                    </a:p>
                  </a:txBody>
                  <a:tcPr/>
                </a:tc>
                <a:tc>
                  <a:txBody>
                    <a:bodyPr/>
                    <a:lstStyle/>
                    <a:p>
                      <a:r>
                        <a:rPr lang="en-IN" sz="1800" b="0" i="0" kern="1200" dirty="0" smtClean="0">
                          <a:solidFill>
                            <a:schemeClr val="dk1"/>
                          </a:solidFill>
                          <a:effectLst/>
                          <a:latin typeface="Aparajita" panose="020B0604020202020204" pitchFamily="34" charset="0"/>
                          <a:ea typeface="+mn-ea"/>
                          <a:cs typeface="Aparajita" panose="020B0604020202020204" pitchFamily="34" charset="0"/>
                        </a:rPr>
                        <a:t>AAI Resources Micro Service providing CRUD REST APIs for inventory resources. This micro-service provides the main path for updating and searching the graph.</a:t>
                      </a:r>
                      <a:endParaRPr lang="en-US" dirty="0">
                        <a:latin typeface="Aparajita" panose="020B0604020202020204" pitchFamily="34" charset="0"/>
                        <a:cs typeface="Aparajita" panose="020B0604020202020204" pitchFamily="34" charset="0"/>
                      </a:endParaRPr>
                    </a:p>
                  </a:txBody>
                  <a:tcPr/>
                </a:tc>
              </a:tr>
              <a:tr h="614385">
                <a:tc>
                  <a:txBody>
                    <a:bodyPr/>
                    <a:lstStyle/>
                    <a:p>
                      <a:r>
                        <a:rPr lang="en-US" b="1" dirty="0" smtClean="0">
                          <a:latin typeface="Aparajita" panose="020B0604020202020204" pitchFamily="34" charset="0"/>
                          <a:cs typeface="Aparajita" panose="020B0604020202020204" pitchFamily="34" charset="0"/>
                        </a:rPr>
                        <a:t>aai/traversal</a:t>
                      </a:r>
                      <a:endParaRPr lang="en-US" b="1" dirty="0">
                        <a:latin typeface="Aparajita" panose="020B0604020202020204" pitchFamily="34" charset="0"/>
                        <a:cs typeface="Aparajita" panose="020B0604020202020204" pitchFamily="34" charset="0"/>
                      </a:endParaRPr>
                    </a:p>
                  </a:txBody>
                  <a:tcPr/>
                </a:tc>
                <a:tc>
                  <a:txBody>
                    <a:bodyPr/>
                    <a:lstStyle/>
                    <a:p>
                      <a:r>
                        <a:rPr lang="en-IN" sz="1800" b="0" i="0" kern="1200" dirty="0" smtClean="0">
                          <a:solidFill>
                            <a:schemeClr val="dk1"/>
                          </a:solidFill>
                          <a:effectLst/>
                          <a:latin typeface="Aparajita" panose="020B0604020202020204" pitchFamily="34" charset="0"/>
                          <a:ea typeface="+mn-ea"/>
                          <a:cs typeface="Aparajita" panose="020B0604020202020204" pitchFamily="34" charset="0"/>
                        </a:rPr>
                        <a:t>AAI Traversal Micro Service providing REST APIs for traversal/search of inventory resources</a:t>
                      </a:r>
                      <a:r>
                        <a:rPr lang="en-IN" sz="1800" b="0" i="0" kern="1200" baseline="0" dirty="0" smtClean="0">
                          <a:solidFill>
                            <a:schemeClr val="dk1"/>
                          </a:solidFill>
                          <a:effectLst/>
                          <a:latin typeface="Aparajita" panose="020B0604020202020204" pitchFamily="34" charset="0"/>
                          <a:ea typeface="+mn-ea"/>
                          <a:cs typeface="Aparajita" panose="020B0604020202020204" pitchFamily="34" charset="0"/>
                        </a:rPr>
                        <a:t> such as custom queries, model-based queries and named-queries.</a:t>
                      </a:r>
                      <a:endParaRPr lang="en-US" dirty="0">
                        <a:latin typeface="Aparajita" panose="020B0604020202020204" pitchFamily="34" charset="0"/>
                        <a:cs typeface="Aparajita" panose="020B0604020202020204" pitchFamily="34" charset="0"/>
                      </a:endParaRPr>
                    </a:p>
                  </a:txBody>
                  <a:tcPr/>
                </a:tc>
              </a:tr>
              <a:tr h="614385">
                <a:tc>
                  <a:txBody>
                    <a:bodyPr/>
                    <a:lstStyle/>
                    <a:p>
                      <a:r>
                        <a:rPr lang="en-US" b="1" dirty="0" smtClean="0">
                          <a:latin typeface="Aparajita" panose="020B0604020202020204" pitchFamily="34" charset="0"/>
                          <a:cs typeface="Aparajita" panose="020B0604020202020204" pitchFamily="34" charset="0"/>
                        </a:rPr>
                        <a:t>aai/data-router</a:t>
                      </a:r>
                      <a:endParaRPr lang="en-US" b="1" dirty="0">
                        <a:latin typeface="Aparajita" panose="020B0604020202020204" pitchFamily="34" charset="0"/>
                        <a:cs typeface="Aparajita" panose="020B0604020202020204" pitchFamily="34" charset="0"/>
                      </a:endParaRPr>
                    </a:p>
                  </a:txBody>
                  <a:tcPr/>
                </a:tc>
                <a:tc>
                  <a:txBody>
                    <a:bodyPr/>
                    <a:lstStyle/>
                    <a:p>
                      <a:r>
                        <a:rPr lang="en-IN" sz="1800" b="0" i="0" kern="1200" dirty="0" smtClean="0">
                          <a:solidFill>
                            <a:schemeClr val="dk1"/>
                          </a:solidFill>
                          <a:effectLst/>
                          <a:latin typeface="Aparajita" panose="020B0604020202020204" pitchFamily="34" charset="0"/>
                          <a:ea typeface="+mn-ea"/>
                          <a:cs typeface="Aparajita" panose="020B0604020202020204" pitchFamily="34" charset="0"/>
                        </a:rPr>
                        <a:t>AAI Micro-service used to route AAI queries and event data to correct storage engine. Serves as a query abstraction point for clients, as well as a gateway.</a:t>
                      </a:r>
                      <a:endParaRPr lang="en-US" dirty="0">
                        <a:latin typeface="Aparajita" panose="020B0604020202020204" pitchFamily="34" charset="0"/>
                        <a:cs typeface="Aparajita" panose="020B0604020202020204" pitchFamily="34" charset="0"/>
                      </a:endParaRPr>
                    </a:p>
                  </a:txBody>
                  <a:tcPr/>
                </a:tc>
              </a:tr>
              <a:tr h="614385">
                <a:tc>
                  <a:txBody>
                    <a:bodyPr/>
                    <a:lstStyle/>
                    <a:p>
                      <a:r>
                        <a:rPr lang="en-US" b="1" dirty="0" smtClean="0">
                          <a:latin typeface="Aparajita" panose="020B0604020202020204" pitchFamily="34" charset="0"/>
                          <a:cs typeface="Aparajita" panose="020B0604020202020204" pitchFamily="34" charset="0"/>
                        </a:rPr>
                        <a:t>aai/search-data-service</a:t>
                      </a:r>
                      <a:endParaRPr lang="en-US" b="1" dirty="0">
                        <a:latin typeface="Aparajita" panose="020B0604020202020204" pitchFamily="34" charset="0"/>
                        <a:cs typeface="Aparajita" panose="020B0604020202020204" pitchFamily="34" charset="0"/>
                      </a:endParaRPr>
                    </a:p>
                  </a:txBody>
                  <a:tcPr/>
                </a:tc>
                <a:tc>
                  <a:txBody>
                    <a:bodyPr/>
                    <a:lstStyle/>
                    <a:p>
                      <a:r>
                        <a:rPr lang="en-IN" sz="1800" b="0" i="0" kern="1200" dirty="0" smtClean="0">
                          <a:solidFill>
                            <a:schemeClr val="dk1"/>
                          </a:solidFill>
                          <a:effectLst/>
                          <a:latin typeface="Aparajita" panose="020B0604020202020204" pitchFamily="34" charset="0"/>
                          <a:ea typeface="+mn-ea"/>
                          <a:cs typeface="Aparajita" panose="020B0604020202020204" pitchFamily="34" charset="0"/>
                        </a:rPr>
                        <a:t>Abstraction layer for search engine, supporting queries and updates. Currently supports elastic-search, but has also been design with Solr support in mind.</a:t>
                      </a:r>
                      <a:endParaRPr lang="en-US" dirty="0">
                        <a:latin typeface="Aparajita" panose="020B0604020202020204" pitchFamily="34" charset="0"/>
                        <a:cs typeface="Aparajita" panose="020B0604020202020204" pitchFamily="34" charset="0"/>
                      </a:endParaRPr>
                    </a:p>
                  </a:txBody>
                  <a:tcPr/>
                </a:tc>
              </a:tr>
              <a:tr h="384877">
                <a:tc>
                  <a:txBody>
                    <a:bodyPr/>
                    <a:lstStyle/>
                    <a:p>
                      <a:r>
                        <a:rPr lang="en-US" b="1" dirty="0" smtClean="0">
                          <a:latin typeface="Aparajita" panose="020B0604020202020204" pitchFamily="34" charset="0"/>
                          <a:cs typeface="Aparajita" panose="020B0604020202020204" pitchFamily="34" charset="0"/>
                        </a:rPr>
                        <a:t>aai/model-loader</a:t>
                      </a:r>
                      <a:endParaRPr lang="en-US" b="1" dirty="0">
                        <a:latin typeface="Aparajita" panose="020B0604020202020204" pitchFamily="34" charset="0"/>
                        <a:cs typeface="Aparajita" panose="020B0604020202020204" pitchFamily="34" charset="0"/>
                      </a:endParaRPr>
                    </a:p>
                  </a:txBody>
                  <a:tcPr/>
                </a:tc>
                <a:tc>
                  <a:txBody>
                    <a:bodyPr/>
                    <a:lstStyle/>
                    <a:p>
                      <a:r>
                        <a:rPr lang="en-IN" sz="1800" b="0" i="0" kern="1200" dirty="0" smtClean="0">
                          <a:solidFill>
                            <a:schemeClr val="dk1"/>
                          </a:solidFill>
                          <a:effectLst/>
                          <a:latin typeface="Aparajita" panose="020B0604020202020204" pitchFamily="34" charset="0"/>
                          <a:ea typeface="+mn-ea"/>
                          <a:cs typeface="Aparajita" panose="020B0604020202020204" pitchFamily="34" charset="0"/>
                        </a:rPr>
                        <a:t>Obtains SDC artefacts and loads them into the A&amp;AI Resources service for storage.</a:t>
                      </a:r>
                      <a:endParaRPr lang="en-US" dirty="0">
                        <a:latin typeface="Aparajita" panose="020B0604020202020204" pitchFamily="34" charset="0"/>
                        <a:cs typeface="Aparajita" panose="020B0604020202020204" pitchFamily="34" charset="0"/>
                      </a:endParaRPr>
                    </a:p>
                  </a:txBody>
                  <a:tcPr/>
                </a:tc>
              </a:tr>
              <a:tr h="614385">
                <a:tc>
                  <a:txBody>
                    <a:bodyPr/>
                    <a:lstStyle/>
                    <a:p>
                      <a:r>
                        <a:rPr lang="en-US" b="1" dirty="0" smtClean="0">
                          <a:latin typeface="Aparajita" panose="020B0604020202020204" pitchFamily="34" charset="0"/>
                          <a:cs typeface="Aparajita" panose="020B0604020202020204" pitchFamily="34" charset="0"/>
                        </a:rPr>
                        <a:t>aai/gizmo</a:t>
                      </a:r>
                      <a:endParaRPr lang="en-US" b="1" dirty="0">
                        <a:latin typeface="Aparajita" panose="020B0604020202020204" pitchFamily="34" charset="0"/>
                        <a:cs typeface="Aparajita" panose="020B0604020202020204" pitchFamily="34" charset="0"/>
                      </a:endParaRPr>
                    </a:p>
                  </a:txBody>
                  <a:tcPr/>
                </a:tc>
                <a:tc>
                  <a:txBody>
                    <a:bodyPr/>
                    <a:lstStyle/>
                    <a:p>
                      <a:r>
                        <a:rPr lang="en-IN" sz="1800" b="0" i="0" kern="1200" dirty="0" smtClean="0">
                          <a:solidFill>
                            <a:schemeClr val="dk1"/>
                          </a:solidFill>
                          <a:effectLst/>
                          <a:latin typeface="Aparajita" panose="020B0604020202020204" pitchFamily="34" charset="0"/>
                          <a:ea typeface="+mn-ea"/>
                          <a:cs typeface="Aparajita" panose="020B0604020202020204" pitchFamily="34" charset="0"/>
                        </a:rPr>
                        <a:t>CRUD Rest API endpoint for resources and relationships, delivering atomic interactions with the graph for improved scalability.</a:t>
                      </a:r>
                      <a:endParaRPr lang="en-US" dirty="0">
                        <a:latin typeface="Aparajita" panose="020B0604020202020204" pitchFamily="34" charset="0"/>
                        <a:cs typeface="Aparajita" panose="020B0604020202020204" pitchFamily="34" charset="0"/>
                      </a:endParaRPr>
                    </a:p>
                  </a:txBody>
                  <a:tcPr/>
                </a:tc>
              </a:tr>
              <a:tr h="384877">
                <a:tc>
                  <a:txBody>
                    <a:bodyPr/>
                    <a:lstStyle/>
                    <a:p>
                      <a:r>
                        <a:rPr lang="en-US" b="1" dirty="0" smtClean="0">
                          <a:latin typeface="Aparajita" panose="020B0604020202020204" pitchFamily="34" charset="0"/>
                          <a:cs typeface="Aparajita" panose="020B0604020202020204" pitchFamily="34" charset="0"/>
                        </a:rPr>
                        <a:t>aai/champ</a:t>
                      </a:r>
                      <a:endParaRPr lang="en-US" b="1" dirty="0">
                        <a:latin typeface="Aparajita" panose="020B0604020202020204" pitchFamily="34" charset="0"/>
                        <a:cs typeface="Aparajita" panose="020B0604020202020204" pitchFamily="34" charset="0"/>
                      </a:endParaRPr>
                    </a:p>
                  </a:txBody>
                  <a:tcPr/>
                </a:tc>
                <a:tc>
                  <a:txBody>
                    <a:bodyPr/>
                    <a:lstStyle/>
                    <a:p>
                      <a:r>
                        <a:rPr lang="en-IN" sz="1800" b="0" i="0" kern="1200" dirty="0" smtClean="0">
                          <a:solidFill>
                            <a:schemeClr val="dk1"/>
                          </a:solidFill>
                          <a:effectLst/>
                          <a:latin typeface="Aparajita" panose="020B0604020202020204" pitchFamily="34" charset="0"/>
                          <a:ea typeface="+mn-ea"/>
                          <a:cs typeface="Aparajita" panose="020B0604020202020204" pitchFamily="34" charset="0"/>
                        </a:rPr>
                        <a:t>Abstraction from underlying graph storage systems that A&amp;AI would interface with.</a:t>
                      </a:r>
                      <a:endParaRPr lang="en-US" dirty="0">
                        <a:latin typeface="Aparajita" panose="020B0604020202020204" pitchFamily="34" charset="0"/>
                        <a:cs typeface="Aparajita" panose="020B0604020202020204" pitchFamily="34" charset="0"/>
                      </a:endParaRPr>
                    </a:p>
                  </a:txBody>
                  <a:tcPr/>
                </a:tc>
              </a:tr>
              <a:tr h="384877">
                <a:tc>
                  <a:txBody>
                    <a:bodyPr/>
                    <a:lstStyle/>
                    <a:p>
                      <a:r>
                        <a:rPr lang="en-US" b="1" dirty="0" smtClean="0">
                          <a:latin typeface="Aparajita" panose="020B0604020202020204" pitchFamily="34" charset="0"/>
                          <a:cs typeface="Aparajita" panose="020B0604020202020204" pitchFamily="34" charset="0"/>
                        </a:rPr>
                        <a:t>aai/babel</a:t>
                      </a:r>
                      <a:endParaRPr lang="en-US" b="1" dirty="0">
                        <a:latin typeface="Aparajita" panose="020B0604020202020204" pitchFamily="34" charset="0"/>
                        <a:cs typeface="Aparajita" panose="020B0604020202020204" pitchFamily="34" charset="0"/>
                      </a:endParaRPr>
                    </a:p>
                  </a:txBody>
                  <a:tcPr/>
                </a:tc>
                <a:tc>
                  <a:txBody>
                    <a:bodyPr/>
                    <a:lstStyle/>
                    <a:p>
                      <a:r>
                        <a:rPr lang="en-US" sz="1800" b="0" i="0" kern="1200" dirty="0" smtClean="0">
                          <a:solidFill>
                            <a:schemeClr val="dk1"/>
                          </a:solidFill>
                          <a:effectLst/>
                          <a:latin typeface="Aparajita" panose="020B0604020202020204" pitchFamily="34" charset="0"/>
                          <a:ea typeface="+mn-ea"/>
                          <a:cs typeface="Aparajita" panose="020B0604020202020204" pitchFamily="34" charset="0"/>
                        </a:rPr>
                        <a:t>AAI Micro-service to generate AAI model XML from SDC TOSCA CSAR artifacts</a:t>
                      </a:r>
                      <a:endParaRPr lang="en-US" dirty="0">
                        <a:latin typeface="Aparajita" panose="020B0604020202020204" pitchFamily="34" charset="0"/>
                        <a:cs typeface="Aparajita" panose="020B0604020202020204" pitchFamily="34" charset="0"/>
                      </a:endParaRPr>
                    </a:p>
                  </a:txBody>
                  <a:tcPr/>
                </a:tc>
              </a:tr>
              <a:tr h="384877">
                <a:tc>
                  <a:txBody>
                    <a:bodyPr/>
                    <a:lstStyle/>
                    <a:p>
                      <a:r>
                        <a:rPr lang="en-US" b="1" dirty="0" smtClean="0">
                          <a:latin typeface="Aparajita" panose="020B0604020202020204" pitchFamily="34" charset="0"/>
                          <a:cs typeface="Aparajita" panose="020B0604020202020204" pitchFamily="34" charset="0"/>
                        </a:rPr>
                        <a:t>Other common</a:t>
                      </a:r>
                      <a:r>
                        <a:rPr lang="en-US" b="1" baseline="0" dirty="0" smtClean="0">
                          <a:latin typeface="Aparajita" panose="020B0604020202020204" pitchFamily="34" charset="0"/>
                          <a:cs typeface="Aparajita" panose="020B0604020202020204" pitchFamily="34" charset="0"/>
                        </a:rPr>
                        <a:t> library</a:t>
                      </a:r>
                      <a:endParaRPr lang="en-US" b="1" dirty="0">
                        <a:latin typeface="Aparajita" panose="020B0604020202020204" pitchFamily="34" charset="0"/>
                        <a:cs typeface="Aparajita" panose="020B0604020202020204" pitchFamily="34" charset="0"/>
                      </a:endParaRPr>
                    </a:p>
                  </a:txBody>
                  <a:tcPr/>
                </a:tc>
                <a:tc>
                  <a:txBody>
                    <a:bodyPr/>
                    <a:lstStyle/>
                    <a:p>
                      <a:r>
                        <a:rPr lang="en-US" dirty="0" smtClean="0">
                          <a:latin typeface="Aparajita" panose="020B0604020202020204" pitchFamily="34" charset="0"/>
                          <a:cs typeface="Aparajita" panose="020B0604020202020204" pitchFamily="34" charset="0"/>
                        </a:rPr>
                        <a:t>Other common-libraries</a:t>
                      </a:r>
                      <a:r>
                        <a:rPr lang="en-US" baseline="0" dirty="0" smtClean="0">
                          <a:latin typeface="Aparajita" panose="020B0604020202020204" pitchFamily="34" charset="0"/>
                          <a:cs typeface="Aparajita" panose="020B0604020202020204" pitchFamily="34" charset="0"/>
                        </a:rPr>
                        <a:t> provide API for logging, rest calls, annotations, core camel components for data router.</a:t>
                      </a:r>
                      <a:endParaRPr lang="en-US" dirty="0">
                        <a:latin typeface="Aparajita" panose="020B0604020202020204" pitchFamily="34" charset="0"/>
                        <a:cs typeface="Aparajita" panose="020B0604020202020204" pitchFamily="34" charset="0"/>
                      </a:endParaRPr>
                    </a:p>
                  </a:txBody>
                  <a:tcPr/>
                </a:tc>
              </a:tr>
            </a:tbl>
          </a:graphicData>
        </a:graphic>
      </p:graphicFrame>
    </p:spTree>
    <p:extLst>
      <p:ext uri="{BB962C8B-B14F-4D97-AF65-F5344CB8AC3E}">
        <p14:creationId xmlns:p14="http://schemas.microsoft.com/office/powerpoint/2010/main" val="364206400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smtClean="0"/>
              <a:t>AAI Contribution to Release -I</a:t>
            </a:r>
            <a:endParaRPr lang="en-US" dirty="0"/>
          </a:p>
        </p:txBody>
      </p:sp>
      <p:sp>
        <p:nvSpPr>
          <p:cNvPr id="5" name="TextBox 4"/>
          <p:cNvSpPr txBox="1"/>
          <p:nvPr/>
        </p:nvSpPr>
        <p:spPr>
          <a:xfrm>
            <a:off x="314961" y="1040229"/>
            <a:ext cx="11734285" cy="6093976"/>
          </a:xfrm>
          <a:prstGeom prst="rect">
            <a:avLst/>
          </a:prstGeom>
          <a:noFill/>
        </p:spPr>
        <p:txBody>
          <a:bodyPr wrap="square" rtlCol="0">
            <a:spAutoFit/>
          </a:bodyPr>
          <a:lstStyle/>
          <a:p>
            <a:r>
              <a:rPr lang="en-US" sz="2400" b="1" dirty="0" smtClean="0"/>
              <a:t>Features Added:</a:t>
            </a:r>
          </a:p>
          <a:p>
            <a:endParaRPr lang="en-US" dirty="0"/>
          </a:p>
          <a:p>
            <a:pPr marL="285750" indent="-285750">
              <a:buFont typeface="Wingdings" panose="05000000000000000000" pitchFamily="2" charset="2"/>
              <a:buChar char="ü"/>
            </a:pPr>
            <a:r>
              <a:rPr lang="en-US" b="1" dirty="0" smtClean="0"/>
              <a:t>Re-factoring of old code</a:t>
            </a:r>
            <a:r>
              <a:rPr lang="en-US" dirty="0" smtClean="0"/>
              <a:t>.</a:t>
            </a:r>
          </a:p>
          <a:p>
            <a:pPr marL="1200150" lvl="2" indent="-285750">
              <a:buFont typeface="Wingdings" panose="05000000000000000000" pitchFamily="2" charset="2"/>
              <a:buChar char="§"/>
            </a:pPr>
            <a:r>
              <a:rPr lang="en-US" dirty="0" smtClean="0"/>
              <a:t>aai-service is re-factored into aai-traversal, aai-resources and aai-common.</a:t>
            </a:r>
          </a:p>
          <a:p>
            <a:pPr marL="285750" indent="-285750">
              <a:buFont typeface="Wingdings" panose="05000000000000000000" pitchFamily="2" charset="2"/>
              <a:buChar char="ü"/>
            </a:pPr>
            <a:endParaRPr lang="en-US" dirty="0" smtClean="0"/>
          </a:p>
          <a:p>
            <a:pPr marL="285750" indent="-285750">
              <a:buFont typeface="Wingdings" panose="05000000000000000000" pitchFamily="2" charset="2"/>
              <a:buChar char="ü"/>
            </a:pPr>
            <a:r>
              <a:rPr lang="en-US" b="1" dirty="0" smtClean="0"/>
              <a:t>Adding user-interface (UI) and search services</a:t>
            </a:r>
          </a:p>
          <a:p>
            <a:pPr marL="1200150" lvl="2" indent="-285750">
              <a:buFont typeface="Wingdings" panose="05000000000000000000" pitchFamily="2" charset="2"/>
              <a:buChar char="§"/>
            </a:pPr>
            <a:r>
              <a:rPr lang="en-US" dirty="0"/>
              <a:t>a</a:t>
            </a:r>
            <a:r>
              <a:rPr lang="en-US" dirty="0" smtClean="0"/>
              <a:t>ai-sparky-be /aai-sparky-</a:t>
            </a:r>
            <a:r>
              <a:rPr lang="en-US" dirty="0" err="1" smtClean="0"/>
              <a:t>fe</a:t>
            </a:r>
            <a:r>
              <a:rPr lang="en-US" dirty="0" smtClean="0"/>
              <a:t> – UI front end and UI back end.</a:t>
            </a:r>
          </a:p>
          <a:p>
            <a:pPr marL="1200150" lvl="2" indent="-285750">
              <a:buFont typeface="Wingdings" panose="05000000000000000000" pitchFamily="2" charset="2"/>
              <a:buChar char="§"/>
            </a:pPr>
            <a:r>
              <a:rPr lang="en-US" dirty="0" smtClean="0"/>
              <a:t>aai-data-router service to route the request from user interface to respective search or storage engine.</a:t>
            </a:r>
          </a:p>
          <a:p>
            <a:pPr marL="1200150" lvl="2" indent="-285750">
              <a:buFont typeface="Wingdings" panose="05000000000000000000" pitchFamily="2" charset="2"/>
              <a:buChar char="§"/>
            </a:pPr>
            <a:r>
              <a:rPr lang="en-US" dirty="0"/>
              <a:t>a</a:t>
            </a:r>
            <a:r>
              <a:rPr lang="en-US" dirty="0" smtClean="0"/>
              <a:t>ai-search data service (wrapper over elastic search) for user interface text search.</a:t>
            </a:r>
          </a:p>
          <a:p>
            <a:pPr lvl="2"/>
            <a:endParaRPr lang="en-US" dirty="0" smtClean="0"/>
          </a:p>
          <a:p>
            <a:pPr marL="0" lvl="2"/>
            <a:r>
              <a:rPr lang="en-US" sz="2400" b="1" dirty="0"/>
              <a:t>Code </a:t>
            </a:r>
            <a:r>
              <a:rPr lang="en-US" sz="2400" b="1" dirty="0" smtClean="0"/>
              <a:t>Added: (</a:t>
            </a:r>
            <a:r>
              <a:rPr lang="en-US" sz="2400" dirty="0" smtClean="0"/>
              <a:t>Effective code &lt; 100 KLOC including re-factored code</a:t>
            </a:r>
            <a:r>
              <a:rPr lang="en-US" sz="2400" b="1" dirty="0" smtClean="0"/>
              <a:t>)</a:t>
            </a:r>
          </a:p>
          <a:p>
            <a:endParaRPr lang="en-US" b="1" dirty="0" smtClean="0"/>
          </a:p>
          <a:p>
            <a:pPr marL="742950" lvl="1" indent="-285750">
              <a:buFont typeface="Wingdings" panose="05000000000000000000" pitchFamily="2" charset="2"/>
              <a:buChar char="ü"/>
            </a:pPr>
            <a:r>
              <a:rPr lang="en-US" b="1" dirty="0" smtClean="0"/>
              <a:t>Java Code:</a:t>
            </a:r>
            <a:r>
              <a:rPr lang="en-US" dirty="0"/>
              <a:t> </a:t>
            </a:r>
            <a:endParaRPr lang="en-US" dirty="0" smtClean="0"/>
          </a:p>
          <a:p>
            <a:pPr marL="1200150" lvl="2" indent="-285750">
              <a:buFont typeface="Wingdings" panose="05000000000000000000" pitchFamily="2" charset="2"/>
              <a:buChar char="ü"/>
            </a:pPr>
            <a:r>
              <a:rPr lang="en-US" b="1" dirty="0" smtClean="0"/>
              <a:t>Refactored</a:t>
            </a:r>
            <a:r>
              <a:rPr lang="en-US" dirty="0" smtClean="0"/>
              <a:t> :</a:t>
            </a:r>
            <a:r>
              <a:rPr lang="en-US" b="1" dirty="0" smtClean="0">
                <a:solidFill>
                  <a:srgbClr val="FF0000"/>
                </a:solidFill>
              </a:rPr>
              <a:t>39 KLOC </a:t>
            </a:r>
            <a:r>
              <a:rPr lang="en-US" dirty="0" smtClean="0"/>
              <a:t>(aai-common – 22 KLOC, aai-traversal -10KLOC, aai-resources- 7K,  </a:t>
            </a:r>
            <a:r>
              <a:rPr lang="en-US" sz="1600" dirty="0" smtClean="0"/>
              <a:t>auto-generated code – 30KLOC</a:t>
            </a:r>
            <a:r>
              <a:rPr lang="en-US" dirty="0" smtClean="0"/>
              <a:t>).</a:t>
            </a:r>
          </a:p>
          <a:p>
            <a:pPr marL="1200150" lvl="2" indent="-285750">
              <a:buFont typeface="Wingdings" panose="05000000000000000000" pitchFamily="2" charset="2"/>
              <a:buChar char="ü"/>
            </a:pPr>
            <a:r>
              <a:rPr lang="en-US" b="1" dirty="0" smtClean="0"/>
              <a:t>New Code </a:t>
            </a:r>
            <a:r>
              <a:rPr lang="en-US" dirty="0" smtClean="0"/>
              <a:t>: </a:t>
            </a:r>
            <a:r>
              <a:rPr lang="en-US" b="1" dirty="0" smtClean="0">
                <a:solidFill>
                  <a:srgbClr val="FF0000"/>
                </a:solidFill>
              </a:rPr>
              <a:t>30 KLOC  </a:t>
            </a:r>
            <a:r>
              <a:rPr lang="en-US" dirty="0" smtClean="0"/>
              <a:t>(aai-search-data-service – 7KLOC, aai-data-router – 3KLOC, sparky-be – 20KLOC).</a:t>
            </a:r>
          </a:p>
          <a:p>
            <a:pPr marL="1200150" lvl="2" indent="-285750">
              <a:buFont typeface="Wingdings" panose="05000000000000000000" pitchFamily="2" charset="2"/>
              <a:buChar char="ü"/>
            </a:pPr>
            <a:endParaRPr lang="en-US" dirty="0" smtClean="0"/>
          </a:p>
          <a:p>
            <a:pPr marL="742950" lvl="1" indent="-285750">
              <a:buFont typeface="Wingdings" panose="05000000000000000000" pitchFamily="2" charset="2"/>
              <a:buChar char="ü"/>
            </a:pPr>
            <a:r>
              <a:rPr lang="en-US" b="1" dirty="0" smtClean="0"/>
              <a:t>Front End Code:</a:t>
            </a:r>
            <a:r>
              <a:rPr lang="en-US" dirty="0" smtClean="0"/>
              <a:t>  SASS + Java Script (</a:t>
            </a:r>
            <a:r>
              <a:rPr lang="en-US" b="1" dirty="0" smtClean="0">
                <a:solidFill>
                  <a:srgbClr val="FF0000"/>
                </a:solidFill>
              </a:rPr>
              <a:t>12 KLOC</a:t>
            </a:r>
            <a:r>
              <a:rPr lang="en-US" dirty="0" smtClean="0"/>
              <a:t>)</a:t>
            </a:r>
            <a:endParaRPr lang="en-US" b="1" dirty="0" smtClean="0">
              <a:solidFill>
                <a:srgbClr val="FF0000"/>
              </a:solidFill>
            </a:endParaRPr>
          </a:p>
          <a:p>
            <a:pPr marL="742950" lvl="1" indent="-285750">
              <a:buFont typeface="Wingdings" panose="05000000000000000000" pitchFamily="2" charset="2"/>
              <a:buChar char="ü"/>
            </a:pPr>
            <a:r>
              <a:rPr lang="en-US" b="1" dirty="0" smtClean="0"/>
              <a:t>Others</a:t>
            </a:r>
            <a:r>
              <a:rPr lang="en-US" dirty="0" smtClean="0"/>
              <a:t> : YAML, XML, XSD, Maven – </a:t>
            </a:r>
            <a:r>
              <a:rPr lang="en-US" b="1" dirty="0" smtClean="0">
                <a:solidFill>
                  <a:srgbClr val="FF0000"/>
                </a:solidFill>
              </a:rPr>
              <a:t>350 KLOC, </a:t>
            </a:r>
            <a:r>
              <a:rPr lang="en-US" dirty="0"/>
              <a:t>HTML – </a:t>
            </a:r>
            <a:r>
              <a:rPr lang="en-US" b="1" dirty="0">
                <a:solidFill>
                  <a:srgbClr val="FF0000"/>
                </a:solidFill>
              </a:rPr>
              <a:t>568 KLOC </a:t>
            </a:r>
            <a:r>
              <a:rPr lang="en-US" b="1" dirty="0" smtClean="0">
                <a:solidFill>
                  <a:srgbClr val="FF0000"/>
                </a:solidFill>
              </a:rPr>
              <a:t>(</a:t>
            </a:r>
            <a:r>
              <a:rPr lang="en-US" dirty="0"/>
              <a:t>swagger, </a:t>
            </a:r>
            <a:r>
              <a:rPr lang="en-US" dirty="0" smtClean="0"/>
              <a:t>auto generated </a:t>
            </a:r>
            <a:r>
              <a:rPr lang="en-US" dirty="0"/>
              <a:t>code</a:t>
            </a:r>
            <a:r>
              <a:rPr lang="en-US" b="1" dirty="0" smtClean="0">
                <a:solidFill>
                  <a:srgbClr val="FF0000"/>
                </a:solidFill>
              </a:rPr>
              <a:t>)</a:t>
            </a:r>
          </a:p>
          <a:p>
            <a:pPr marL="742950" lvl="1" indent="-285750">
              <a:buFont typeface="Wingdings" panose="05000000000000000000" pitchFamily="2" charset="2"/>
              <a:buChar char="ü"/>
            </a:pPr>
            <a:endParaRPr lang="en-US" dirty="0"/>
          </a:p>
          <a:p>
            <a:endParaRPr lang="en-US" dirty="0"/>
          </a:p>
        </p:txBody>
      </p:sp>
    </p:spTree>
    <p:extLst>
      <p:ext uri="{BB962C8B-B14F-4D97-AF65-F5344CB8AC3E}">
        <p14:creationId xmlns:p14="http://schemas.microsoft.com/office/powerpoint/2010/main" val="265914829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4</a:t>
            </a:fld>
            <a:endParaRPr lang="en-US" dirty="0">
              <a:solidFill>
                <a:prstClr val="black">
                  <a:alpha val="50000"/>
                </a:prstClr>
              </a:solidFill>
            </a:endParaRPr>
          </a:p>
        </p:txBody>
      </p:sp>
      <p:sp>
        <p:nvSpPr>
          <p:cNvPr id="5" name="Title 1"/>
          <p:cNvSpPr txBox="1">
            <a:spLocks/>
          </p:cNvSpPr>
          <p:nvPr/>
        </p:nvSpPr>
        <p:spPr>
          <a:xfrm>
            <a:off x="822821" y="1926630"/>
            <a:ext cx="8321178" cy="530288"/>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smtClean="0"/>
              <a:t>AAI  - Highlights</a:t>
            </a:r>
            <a:endParaRPr lang="en-US" dirty="0"/>
          </a:p>
        </p:txBody>
      </p:sp>
      <p:sp>
        <p:nvSpPr>
          <p:cNvPr id="6" name="Content Placeholder 2"/>
          <p:cNvSpPr txBox="1">
            <a:spLocks/>
          </p:cNvSpPr>
          <p:nvPr/>
        </p:nvSpPr>
        <p:spPr>
          <a:xfrm>
            <a:off x="822821" y="2510707"/>
            <a:ext cx="9904651" cy="2803571"/>
          </a:xfrm>
          <a:prstGeom prst="rect">
            <a:avLst/>
          </a:prstGeom>
          <a:ln>
            <a:solidFill>
              <a:schemeClr val="accent1"/>
            </a:solidFill>
          </a:ln>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IN" sz="1600" dirty="0"/>
              <a:t>Completed all the required checklist to pass M4 milestone for VNFSDK</a:t>
            </a:r>
            <a:r>
              <a:rPr lang="en-IN" sz="1600" dirty="0" smtClean="0"/>
              <a:t>.</a:t>
            </a:r>
          </a:p>
          <a:p>
            <a:r>
              <a:rPr lang="en-IN" sz="1600" dirty="0" smtClean="0"/>
              <a:t>Making even simple features to AAI, SDC code in the core flow is tedious job, as SDC and AAI teams are not allowing until and unless it is scrutinised by their experts. </a:t>
            </a:r>
          </a:p>
          <a:p>
            <a:r>
              <a:rPr lang="en-IN" sz="1600" dirty="0" smtClean="0"/>
              <a:t>AAI team not allowing to make even simple changes to the AAI schema model for VFC. They are asking to add attributes in the existing schema and access them by changing Edge rules. Unless the experts in ECOMP agree, they are  not allowing community to change. Experts are not bound to milestones of community or its requirements hence their response is slow.</a:t>
            </a:r>
          </a:p>
          <a:p>
            <a:r>
              <a:rPr lang="en-IN" sz="1600" dirty="0" smtClean="0"/>
              <a:t>Same case with VNFSDK, SDC team not allowing to merge a single commit. After we have completed coding entire feature, they are getting it reviewed by UI experts and suggesting many changes.</a:t>
            </a:r>
          </a:p>
          <a:p>
            <a:pPr marL="0" indent="0">
              <a:buFont typeface="Arial" charset="0"/>
              <a:buNone/>
            </a:pPr>
            <a:r>
              <a:rPr lang="en-IN" sz="1600" dirty="0" smtClean="0"/>
              <a:t>	</a:t>
            </a:r>
          </a:p>
          <a:p>
            <a:pPr marL="0" indent="0">
              <a:buFont typeface="Arial" charset="0"/>
              <a:buNone/>
            </a:pPr>
            <a:endParaRPr lang="en-US" sz="1600" dirty="0"/>
          </a:p>
        </p:txBody>
      </p:sp>
      <p:sp>
        <p:nvSpPr>
          <p:cNvPr id="7" name="Content Placeholder 2"/>
          <p:cNvSpPr txBox="1">
            <a:spLocks/>
          </p:cNvSpPr>
          <p:nvPr/>
        </p:nvSpPr>
        <p:spPr>
          <a:xfrm>
            <a:off x="822822" y="1069890"/>
            <a:ext cx="9904650" cy="1223370"/>
          </a:xfrm>
          <a:prstGeom prst="rect">
            <a:avLst/>
          </a:prstGeom>
          <a:ln>
            <a:solidFill>
              <a:schemeClr val="accent1"/>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Discuss M4 milestone – Review today</a:t>
            </a:r>
          </a:p>
          <a:p>
            <a:r>
              <a:rPr lang="en-US" dirty="0" smtClean="0"/>
              <a:t>AAI-&gt; VFC Schema changes</a:t>
            </a:r>
          </a:p>
          <a:p>
            <a:r>
              <a:rPr lang="en-US" dirty="0" smtClean="0"/>
              <a:t>SDC -&gt; VNFSDK Integration</a:t>
            </a:r>
          </a:p>
          <a:p>
            <a:endParaRPr lang="en-US" dirty="0" smtClean="0"/>
          </a:p>
          <a:p>
            <a:endParaRPr lang="en-US" dirty="0"/>
          </a:p>
        </p:txBody>
      </p:sp>
      <p:sp>
        <p:nvSpPr>
          <p:cNvPr id="8" name="Title 1"/>
          <p:cNvSpPr txBox="1">
            <a:spLocks/>
          </p:cNvSpPr>
          <p:nvPr/>
        </p:nvSpPr>
        <p:spPr>
          <a:xfrm>
            <a:off x="822822" y="294687"/>
            <a:ext cx="8886544" cy="501523"/>
          </a:xfrm>
          <a:prstGeom prst="rect">
            <a:avLst/>
          </a:prstGeom>
        </p:spPr>
        <p:txBody>
          <a:bodyPr vert="horz" lIns="91440" tIns="45720" rIns="91440" bIns="45720" rtlCol="0" anchor="t">
            <a:normAutofit fontScale="7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solidFill>
                  <a:schemeClr val="bg1"/>
                </a:solidFill>
              </a:rPr>
              <a:t>AAI/SDC/VNFSDK – Community Notes for</a:t>
            </a:r>
            <a:r>
              <a:rPr lang="en-US" sz="3500" dirty="0" smtClean="0">
                <a:solidFill>
                  <a:schemeClr val="bg1"/>
                </a:solidFill>
              </a:rPr>
              <a:t> for past 2 weeks</a:t>
            </a:r>
            <a:endParaRPr lang="en-US" dirty="0">
              <a:solidFill>
                <a:schemeClr val="bg1"/>
              </a:solidFill>
            </a:endParaRPr>
          </a:p>
        </p:txBody>
      </p:sp>
      <p:sp>
        <p:nvSpPr>
          <p:cNvPr id="9" name="TextBox 8"/>
          <p:cNvSpPr txBox="1"/>
          <p:nvPr/>
        </p:nvSpPr>
        <p:spPr>
          <a:xfrm>
            <a:off x="822820" y="5531725"/>
            <a:ext cx="9904651" cy="923330"/>
          </a:xfrm>
          <a:prstGeom prst="rect">
            <a:avLst/>
          </a:prstGeom>
          <a:solidFill>
            <a:schemeClr val="bg1"/>
          </a:solidFill>
          <a:ln>
            <a:solidFill>
              <a:schemeClr val="accent1"/>
            </a:solidFill>
          </a:ln>
        </p:spPr>
        <p:txBody>
          <a:bodyPr wrap="square" rtlCol="0">
            <a:spAutoFit/>
          </a:bodyPr>
          <a:lstStyle/>
          <a:p>
            <a:r>
              <a:rPr lang="en-IN" dirty="0" smtClean="0"/>
              <a:t>Other Observations: SDC </a:t>
            </a:r>
            <a:r>
              <a:rPr lang="en-IN" dirty="0"/>
              <a:t>team is planning to support Heat, TOSCA and any other format in their designer.</a:t>
            </a:r>
          </a:p>
          <a:p>
            <a:endParaRPr lang="en-US" dirty="0"/>
          </a:p>
        </p:txBody>
      </p:sp>
    </p:spTree>
    <p:extLst>
      <p:ext uri="{BB962C8B-B14F-4D97-AF65-F5344CB8AC3E}">
        <p14:creationId xmlns:p14="http://schemas.microsoft.com/office/powerpoint/2010/main" val="163722188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135560" y="1177922"/>
            <a:ext cx="7632848" cy="3016113"/>
          </a:xfrm>
          <a:prstGeom prst="rect">
            <a:avLst/>
          </a:prstGeom>
          <a:noFill/>
          <a:ln w="9525">
            <a:solidFill>
              <a:schemeClr val="tx1"/>
            </a:solidFill>
            <a:miter lim="800000"/>
            <a:headEnd/>
            <a:tailEnd/>
          </a:ln>
          <a:effectLst/>
        </p:spPr>
        <p:txBody>
          <a:bodyPr vert="horz" wrap="square" lIns="365010" tIns="152352" rIns="0" bIns="152352" numCol="1" anchor="ctr" anchorCtr="0" compatLnSpc="1">
            <a:prstTxWarp prst="textNoShape">
              <a:avLst/>
            </a:prstTxWarp>
            <a:spAutoFit/>
          </a:bodyPr>
          <a:lstStyle/>
          <a:p>
            <a:pPr eaLnBrk="0" fontAlgn="base" hangingPunct="0">
              <a:spcBef>
                <a:spcPct val="0"/>
              </a:spcBef>
              <a:spcAft>
                <a:spcPct val="0"/>
              </a:spcAft>
            </a:pPr>
            <a:r>
              <a:rPr lang="en-US" sz="2000" b="1" u="sng" dirty="0">
                <a:latin typeface="Arial" pitchFamily="34" charset="0"/>
                <a:ea typeface="Times New Roman" pitchFamily="18" charset="0"/>
                <a:cs typeface="Arial" pitchFamily="34" charset="0"/>
              </a:rPr>
              <a:t>Steps to add new inventory or adapt Open-O to ONAP:</a:t>
            </a:r>
          </a:p>
          <a:p>
            <a:pPr eaLnBrk="0" fontAlgn="base" hangingPunct="0">
              <a:spcBef>
                <a:spcPct val="0"/>
              </a:spcBef>
              <a:spcAft>
                <a:spcPct val="0"/>
              </a:spcAft>
            </a:pPr>
            <a:endParaRPr lang="en-US" sz="1000" b="1" u="sng" dirty="0">
              <a:latin typeface="Arial" pitchFamily="34" charset="0"/>
              <a:cs typeface="Arial" pitchFamily="34" charset="0"/>
            </a:endParaRPr>
          </a:p>
          <a:p>
            <a:pPr eaLnBrk="0" fontAlgn="base" hangingPunct="0">
              <a:spcBef>
                <a:spcPct val="0"/>
              </a:spcBef>
              <a:spcAft>
                <a:spcPct val="0"/>
              </a:spcAft>
            </a:pPr>
            <a:endParaRPr lang="en-US" sz="600" dirty="0">
              <a:latin typeface="Arial" pitchFamily="34" charset="0"/>
              <a:cs typeface="Arial" pitchFamily="34" charset="0"/>
            </a:endParaRPr>
          </a:p>
          <a:p>
            <a:pPr eaLnBrk="0" fontAlgn="base" hangingPunct="0">
              <a:spcBef>
                <a:spcPct val="0"/>
              </a:spcBef>
              <a:spcAft>
                <a:spcPct val="0"/>
              </a:spcAft>
              <a:buFontTx/>
              <a:buChar char="•"/>
            </a:pPr>
            <a:r>
              <a:rPr lang="en-US" sz="2000" dirty="0">
                <a:ea typeface="Times New Roman" pitchFamily="18" charset="0"/>
                <a:cs typeface="Calibri" pitchFamily="34" charset="0"/>
              </a:rPr>
              <a:t>Add/update AAI schema file according to the requirements.</a:t>
            </a:r>
          </a:p>
          <a:p>
            <a:pPr eaLnBrk="0" fontAlgn="base" hangingPunct="0">
              <a:spcBef>
                <a:spcPct val="0"/>
              </a:spcBef>
              <a:spcAft>
                <a:spcPct val="0"/>
              </a:spcAft>
              <a:buFontTx/>
              <a:buChar char="•"/>
            </a:pPr>
            <a:endParaRPr lang="en-US" sz="2000" dirty="0">
              <a:cs typeface="Calibri" pitchFamily="34" charset="0"/>
            </a:endParaRPr>
          </a:p>
          <a:p>
            <a:pPr eaLnBrk="0" fontAlgn="base" hangingPunct="0">
              <a:spcBef>
                <a:spcPct val="0"/>
              </a:spcBef>
              <a:spcAft>
                <a:spcPct val="0"/>
              </a:spcAft>
              <a:buFontTx/>
              <a:buChar char="•"/>
            </a:pPr>
            <a:r>
              <a:rPr lang="en-US" sz="2000" dirty="0">
                <a:ea typeface="Times New Roman" pitchFamily="18" charset="0"/>
                <a:cs typeface="Calibri" pitchFamily="34" charset="0"/>
              </a:rPr>
              <a:t>Add Titan DB Edge Rules to the DBEdgeRules.java file.</a:t>
            </a:r>
          </a:p>
          <a:p>
            <a:pPr eaLnBrk="0" fontAlgn="base" hangingPunct="0">
              <a:spcBef>
                <a:spcPct val="0"/>
              </a:spcBef>
              <a:spcAft>
                <a:spcPct val="0"/>
              </a:spcAft>
              <a:buFontTx/>
              <a:buChar char="•"/>
            </a:pPr>
            <a:endParaRPr lang="en-US" sz="2000" dirty="0">
              <a:cs typeface="Calibri" pitchFamily="34" charset="0"/>
            </a:endParaRPr>
          </a:p>
          <a:p>
            <a:pPr eaLnBrk="0" fontAlgn="base" hangingPunct="0">
              <a:spcBef>
                <a:spcPct val="0"/>
              </a:spcBef>
              <a:spcAft>
                <a:spcPct val="0"/>
              </a:spcAft>
              <a:buFontTx/>
              <a:buChar char="•"/>
            </a:pPr>
            <a:r>
              <a:rPr lang="en-US" sz="2000" dirty="0">
                <a:ea typeface="Times New Roman" pitchFamily="18" charset="0"/>
                <a:cs typeface="Calibri" pitchFamily="34" charset="0"/>
              </a:rPr>
              <a:t>Write a client adapter to provide PUT/GET/SET for the new inventory.</a:t>
            </a:r>
          </a:p>
          <a:p>
            <a:pPr eaLnBrk="0" fontAlgn="base" hangingPunct="0">
              <a:spcBef>
                <a:spcPct val="0"/>
              </a:spcBef>
              <a:spcAft>
                <a:spcPct val="0"/>
              </a:spcAft>
              <a:buFontTx/>
              <a:buChar char="•"/>
            </a:pPr>
            <a:endParaRPr lang="en-US" sz="2000" dirty="0">
              <a:cs typeface="Calibri" pitchFamily="34" charset="0"/>
            </a:endParaRPr>
          </a:p>
          <a:p>
            <a:pPr eaLnBrk="0" fontAlgn="base" hangingPunct="0">
              <a:spcBef>
                <a:spcPct val="0"/>
              </a:spcBef>
              <a:spcAft>
                <a:spcPct val="0"/>
              </a:spcAft>
              <a:buFontTx/>
              <a:buChar char="•"/>
            </a:pPr>
            <a:r>
              <a:rPr lang="en-US" sz="2000" dirty="0">
                <a:ea typeface="Times New Roman" pitchFamily="18" charset="0"/>
                <a:cs typeface="Calibri" pitchFamily="34" charset="0"/>
              </a:rPr>
              <a:t>Follow synchronization rules to ensure latest data in AAI.</a:t>
            </a:r>
            <a:endParaRPr lang="en-US" sz="2000" dirty="0">
              <a:cs typeface="Calibri" pitchFamily="34" charset="0"/>
            </a:endParaRPr>
          </a:p>
        </p:txBody>
      </p:sp>
      <p:sp>
        <p:nvSpPr>
          <p:cNvPr id="5" name="TextBox 4"/>
          <p:cNvSpPr txBox="1"/>
          <p:nvPr/>
        </p:nvSpPr>
        <p:spPr>
          <a:xfrm>
            <a:off x="1703512" y="116633"/>
            <a:ext cx="8352928" cy="590931"/>
          </a:xfrm>
          <a:prstGeom prst="rect">
            <a:avLst/>
          </a:prstGeom>
        </p:spPr>
        <p:txBody>
          <a:bodyPr vert="horz" lIns="91440" tIns="45720" rIns="91440" bIns="45720" rtlCol="0" anchor="ctr">
            <a:normAutofit fontScale="97500"/>
          </a:bodyPr>
          <a:lstStyle>
            <a:lvl1pPr>
              <a:lnSpc>
                <a:spcPct val="90000"/>
              </a:lnSpc>
              <a:spcBef>
                <a:spcPct val="0"/>
              </a:spcBef>
              <a:buNone/>
              <a:defRPr sz="3600" b="0" i="0">
                <a:solidFill>
                  <a:schemeClr val="bg1"/>
                </a:solidFill>
                <a:latin typeface="Arial" panose="020B0604020202020204" pitchFamily="34" charset="0"/>
                <a:ea typeface="+mj-ea"/>
                <a:cs typeface="Arial" panose="020B0604020202020204" pitchFamily="34" charset="0"/>
              </a:defRPr>
            </a:lvl1pPr>
          </a:lstStyle>
          <a:p>
            <a:r>
              <a:rPr lang="en-US" dirty="0"/>
              <a:t>Modeling New Inventory</a:t>
            </a:r>
          </a:p>
        </p:txBody>
      </p:sp>
    </p:spTree>
    <p:extLst>
      <p:ext uri="{BB962C8B-B14F-4D97-AF65-F5344CB8AC3E}">
        <p14:creationId xmlns:p14="http://schemas.microsoft.com/office/powerpoint/2010/main" val="1148417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bwMode="auto">
          <a:xfrm>
            <a:off x="6168008" y="620688"/>
            <a:ext cx="72008" cy="5544616"/>
          </a:xfrm>
          <a:prstGeom prst="line">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11" name="Table 10"/>
          <p:cNvGraphicFramePr>
            <a:graphicFrameLocks noGrp="1"/>
          </p:cNvGraphicFramePr>
          <p:nvPr/>
        </p:nvGraphicFramePr>
        <p:xfrm>
          <a:off x="6312024" y="3212976"/>
          <a:ext cx="4355976" cy="3010946"/>
        </p:xfrm>
        <a:graphic>
          <a:graphicData uri="http://schemas.openxmlformats.org/drawingml/2006/table">
            <a:tbl>
              <a:tblPr firstRow="1" bandRow="1">
                <a:tableStyleId>{5C22544A-7EE6-4342-B048-85BDC9FD1C3A}</a:tableStyleId>
              </a:tblPr>
              <a:tblGrid>
                <a:gridCol w="1440160"/>
                <a:gridCol w="2915816"/>
              </a:tblGrid>
              <a:tr h="260557">
                <a:tc>
                  <a:txBody>
                    <a:bodyPr/>
                    <a:lstStyle/>
                    <a:p>
                      <a:r>
                        <a:rPr lang="en-US" sz="1400" dirty="0" smtClean="0"/>
                        <a:t>Edge property</a:t>
                      </a:r>
                      <a:endParaRPr lang="en-US" sz="1400" dirty="0"/>
                    </a:p>
                  </a:txBody>
                  <a:tcPr/>
                </a:tc>
                <a:tc>
                  <a:txBody>
                    <a:bodyPr/>
                    <a:lstStyle/>
                    <a:p>
                      <a:pPr algn="ctr"/>
                      <a:r>
                        <a:rPr lang="en-US" sz="1400" dirty="0" smtClean="0"/>
                        <a:t>Description</a:t>
                      </a:r>
                      <a:endParaRPr lang="en-US" sz="1400" dirty="0"/>
                    </a:p>
                  </a:txBody>
                  <a:tcPr/>
                </a:tc>
              </a:tr>
              <a:tr h="398570">
                <a:tc>
                  <a:txBody>
                    <a:bodyPr/>
                    <a:lstStyle/>
                    <a:p>
                      <a:r>
                        <a:rPr lang="en-US" sz="1400" b="0" kern="1200" dirty="0" smtClean="0">
                          <a:solidFill>
                            <a:schemeClr val="dk1"/>
                          </a:solidFill>
                          <a:latin typeface="+mn-lt"/>
                          <a:ea typeface="+mn-ea"/>
                          <a:cs typeface="+mn-cs"/>
                        </a:rPr>
                        <a:t>From and To </a:t>
                      </a:r>
                      <a:endParaRPr lang="en-US" sz="1400" b="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smtClean="0">
                          <a:solidFill>
                            <a:schemeClr val="dk1"/>
                          </a:solidFill>
                          <a:latin typeface="+mn-lt"/>
                          <a:ea typeface="+mn-ea"/>
                          <a:cs typeface="+mn-cs"/>
                        </a:rPr>
                        <a:t>node types for the ends of the edges.</a:t>
                      </a:r>
                      <a:endParaRPr lang="en-US" dirty="0"/>
                    </a:p>
                  </a:txBody>
                  <a:tcPr/>
                </a:tc>
              </a:tr>
              <a:tr h="260557">
                <a:tc>
                  <a:txBody>
                    <a:bodyPr/>
                    <a:lstStyle/>
                    <a:p>
                      <a:pPr marL="0" algn="l" defTabSz="914400" rtl="0" eaLnBrk="1" latinLnBrk="0" hangingPunct="1"/>
                      <a:r>
                        <a:rPr lang="en-US" sz="1400" b="0" kern="1200" dirty="0" smtClean="0">
                          <a:solidFill>
                            <a:schemeClr val="dk1"/>
                          </a:solidFill>
                          <a:latin typeface="+mn-lt"/>
                          <a:ea typeface="+mn-ea"/>
                          <a:cs typeface="+mn-cs"/>
                        </a:rPr>
                        <a:t>Edge Label </a:t>
                      </a:r>
                    </a:p>
                  </a:txBody>
                  <a:tcPr/>
                </a:tc>
                <a:tc>
                  <a:txBody>
                    <a:bodyPr/>
                    <a:lstStyle/>
                    <a:p>
                      <a:r>
                        <a:rPr lang="en-US" sz="1100" kern="1200" dirty="0" smtClean="0">
                          <a:solidFill>
                            <a:schemeClr val="dk1"/>
                          </a:solidFill>
                          <a:latin typeface="+mn-lt"/>
                          <a:ea typeface="+mn-ea"/>
                          <a:cs typeface="+mn-cs"/>
                        </a:rPr>
                        <a:t>Name of the label within the graph</a:t>
                      </a:r>
                      <a:endParaRPr lang="en-US" sz="1100" dirty="0"/>
                    </a:p>
                  </a:txBody>
                  <a:tcPr/>
                </a:tc>
              </a:tr>
              <a:tr h="260557">
                <a:tc>
                  <a:txBody>
                    <a:bodyPr/>
                    <a:lstStyle/>
                    <a:p>
                      <a:pPr marL="0" algn="l" defTabSz="914400" rtl="0" eaLnBrk="1" latinLnBrk="0" hangingPunct="1"/>
                      <a:r>
                        <a:rPr lang="en-US" sz="1400" b="0" kern="1200" dirty="0" smtClean="0">
                          <a:solidFill>
                            <a:schemeClr val="dk1"/>
                          </a:solidFill>
                          <a:latin typeface="+mn-lt"/>
                          <a:ea typeface="+mn-ea"/>
                          <a:cs typeface="+mn-cs"/>
                        </a:rPr>
                        <a:t>Direction </a:t>
                      </a:r>
                    </a:p>
                  </a:txBody>
                  <a:tcPr/>
                </a:tc>
                <a:tc>
                  <a:txBody>
                    <a:bodyPr/>
                    <a:lstStyle/>
                    <a:p>
                      <a:pPr marL="0" algn="l" defTabSz="914400" rtl="0" eaLnBrk="1" latinLnBrk="0" hangingPunct="1"/>
                      <a:r>
                        <a:rPr lang="en-US" sz="1100" kern="1200" dirty="0" smtClean="0">
                          <a:solidFill>
                            <a:schemeClr val="dk1"/>
                          </a:solidFill>
                          <a:latin typeface="+mn-lt"/>
                          <a:ea typeface="+mn-ea"/>
                          <a:cs typeface="+mn-cs"/>
                        </a:rPr>
                        <a:t>direction of the edge</a:t>
                      </a:r>
                    </a:p>
                  </a:txBody>
                  <a:tcPr/>
                </a:tc>
              </a:tr>
              <a:tr h="260557">
                <a:tc>
                  <a:txBody>
                    <a:bodyPr/>
                    <a:lstStyle/>
                    <a:p>
                      <a:pPr marL="0" algn="l" defTabSz="914400" rtl="0" eaLnBrk="1" latinLnBrk="0" hangingPunct="1"/>
                      <a:r>
                        <a:rPr lang="en-US" sz="1400" b="0" kern="1200" dirty="0" smtClean="0">
                          <a:solidFill>
                            <a:schemeClr val="dk1"/>
                          </a:solidFill>
                          <a:latin typeface="+mn-lt"/>
                          <a:ea typeface="+mn-ea"/>
                          <a:cs typeface="+mn-cs"/>
                        </a:rPr>
                        <a:t>Multiplicity </a:t>
                      </a:r>
                    </a:p>
                  </a:txBody>
                  <a:tcPr/>
                </a:tc>
                <a:tc>
                  <a:txBody>
                    <a:bodyPr/>
                    <a:lstStyle/>
                    <a:p>
                      <a:pPr marL="0" algn="l" defTabSz="914400" rtl="0" eaLnBrk="1" latinLnBrk="0" hangingPunct="1"/>
                      <a:r>
                        <a:rPr lang="en-US" sz="1100" kern="1200" dirty="0" smtClean="0">
                          <a:solidFill>
                            <a:schemeClr val="dk1"/>
                          </a:solidFill>
                          <a:latin typeface="+mn-lt"/>
                          <a:ea typeface="+mn-ea"/>
                          <a:cs typeface="+mn-cs"/>
                        </a:rPr>
                        <a:t>multiplicity rule between two nodes</a:t>
                      </a:r>
                    </a:p>
                  </a:txBody>
                  <a:tcPr/>
                </a:tc>
              </a:tr>
              <a:tr h="268737">
                <a:tc>
                  <a:txBody>
                    <a:bodyPr/>
                    <a:lstStyle/>
                    <a:p>
                      <a:pPr marL="0" algn="l" defTabSz="914400" rtl="0" eaLnBrk="1" latinLnBrk="0" hangingPunct="1"/>
                      <a:r>
                        <a:rPr lang="en-US" sz="1400" b="0" kern="1200" dirty="0" smtClean="0">
                          <a:solidFill>
                            <a:schemeClr val="dk1"/>
                          </a:solidFill>
                          <a:latin typeface="+mn-lt"/>
                          <a:ea typeface="+mn-ea"/>
                          <a:cs typeface="+mn-cs"/>
                        </a:rPr>
                        <a:t>ParentOf </a:t>
                      </a:r>
                    </a:p>
                  </a:txBody>
                  <a:tcPr/>
                </a:tc>
                <a:tc>
                  <a:txBody>
                    <a:bodyPr/>
                    <a:lstStyle/>
                    <a:p>
                      <a:pPr marL="0" algn="l" defTabSz="914400" rtl="0" eaLnBrk="1" latinLnBrk="0" hangingPunct="1"/>
                      <a:r>
                        <a:rPr lang="en-US" sz="1100" kern="1200" dirty="0" smtClean="0">
                          <a:solidFill>
                            <a:schemeClr val="dk1"/>
                          </a:solidFill>
                          <a:latin typeface="+mn-lt"/>
                          <a:ea typeface="+mn-ea"/>
                          <a:cs typeface="+mn-cs"/>
                        </a:rPr>
                        <a:t>indicates whether From is a parent of To</a:t>
                      </a:r>
                    </a:p>
                  </a:txBody>
                  <a:tcPr/>
                </a:tc>
              </a:tr>
              <a:tr h="436984">
                <a:tc>
                  <a:txBody>
                    <a:bodyPr/>
                    <a:lstStyle/>
                    <a:p>
                      <a:pPr marL="0" algn="l" defTabSz="914400" rtl="0" eaLnBrk="1" latinLnBrk="0" hangingPunct="1"/>
                      <a:r>
                        <a:rPr lang="en-US" sz="1400" b="0" kern="1200" dirty="0" smtClean="0">
                          <a:solidFill>
                            <a:schemeClr val="dk1"/>
                          </a:solidFill>
                          <a:latin typeface="+mn-lt"/>
                          <a:ea typeface="+mn-ea"/>
                          <a:cs typeface="+mn-cs"/>
                        </a:rPr>
                        <a:t>UsesResource </a:t>
                      </a:r>
                    </a:p>
                  </a:txBody>
                  <a:tcPr/>
                </a:tc>
                <a:tc>
                  <a:txBody>
                    <a:bodyPr/>
                    <a:lstStyle/>
                    <a:p>
                      <a:pPr marL="0" lvl="0" algn="l" defTabSz="914400" rtl="0" eaLnBrk="1" latinLnBrk="0" hangingPunct="1"/>
                      <a:r>
                        <a:rPr lang="en-US" sz="1100" kern="1200" dirty="0" smtClean="0">
                          <a:solidFill>
                            <a:schemeClr val="dk1"/>
                          </a:solidFill>
                          <a:latin typeface="+mn-lt"/>
                          <a:ea typeface="+mn-ea"/>
                          <a:cs typeface="+mn-cs"/>
                        </a:rPr>
                        <a:t>whether the From node uses resources of the To node.</a:t>
                      </a:r>
                    </a:p>
                  </a:txBody>
                  <a:tcPr/>
                </a:tc>
              </a:tr>
              <a:tr h="651392">
                <a:tc>
                  <a:txBody>
                    <a:bodyPr/>
                    <a:lstStyle/>
                    <a:p>
                      <a:pPr marL="0" algn="l" defTabSz="914400" rtl="0" eaLnBrk="1" latinLnBrk="0" hangingPunct="1"/>
                      <a:r>
                        <a:rPr lang="en-US" sz="1400" b="0" kern="1200" dirty="0" smtClean="0">
                          <a:solidFill>
                            <a:schemeClr val="dk1"/>
                          </a:solidFill>
                          <a:latin typeface="+mn-lt"/>
                          <a:ea typeface="+mn-ea"/>
                          <a:cs typeface="+mn-cs"/>
                        </a:rPr>
                        <a:t>hasDelTarget</a:t>
                      </a:r>
                    </a:p>
                  </a:txBody>
                  <a:tcPr/>
                </a:tc>
                <a:tc>
                  <a:txBody>
                    <a:bodyPr/>
                    <a:lstStyle/>
                    <a:p>
                      <a:pPr marL="0" lvl="0" algn="l" defTabSz="914400" rtl="0" eaLnBrk="1" latinLnBrk="0" hangingPunct="1"/>
                      <a:r>
                        <a:rPr lang="en-US" sz="1100" kern="1200" dirty="0" smtClean="0">
                          <a:solidFill>
                            <a:schemeClr val="dk1"/>
                          </a:solidFill>
                          <a:latin typeface="+mn-lt"/>
                          <a:ea typeface="+mn-ea"/>
                          <a:cs typeface="+mn-cs"/>
                        </a:rPr>
                        <a:t>specifies whether to try to delete the To node when the From</a:t>
                      </a:r>
                    </a:p>
                    <a:p>
                      <a:pPr marL="0" algn="l" defTabSz="914400" rtl="0" eaLnBrk="1" latinLnBrk="0" hangingPunct="1"/>
                      <a:r>
                        <a:rPr lang="en-US" sz="1100" kern="1200" dirty="0" smtClean="0">
                          <a:solidFill>
                            <a:schemeClr val="dk1"/>
                          </a:solidFill>
                          <a:latin typeface="+mn-lt"/>
                          <a:ea typeface="+mn-ea"/>
                          <a:cs typeface="+mn-cs"/>
                        </a:rPr>
                        <a:t>node is deleted.</a:t>
                      </a:r>
                    </a:p>
                  </a:txBody>
                  <a:tcPr/>
                </a:tc>
              </a:tr>
            </a:tbl>
          </a:graphicData>
        </a:graphic>
      </p:graphicFrame>
      <p:sp>
        <p:nvSpPr>
          <p:cNvPr id="12" name="TextBox 11"/>
          <p:cNvSpPr txBox="1"/>
          <p:nvPr/>
        </p:nvSpPr>
        <p:spPr>
          <a:xfrm>
            <a:off x="6312024" y="940658"/>
            <a:ext cx="4032448" cy="369332"/>
          </a:xfrm>
          <a:prstGeom prst="rect">
            <a:avLst/>
          </a:prstGeom>
          <a:solidFill>
            <a:schemeClr val="tx2">
              <a:lumMod val="20000"/>
              <a:lumOff val="80000"/>
            </a:schemeClr>
          </a:solidFill>
        </p:spPr>
        <p:txBody>
          <a:bodyPr wrap="square" rtlCol="0">
            <a:spAutoFit/>
          </a:bodyPr>
          <a:lstStyle/>
          <a:p>
            <a:pPr algn="ctr"/>
            <a:r>
              <a:rPr lang="en-US" dirty="0"/>
              <a:t>DB related attributes</a:t>
            </a:r>
          </a:p>
        </p:txBody>
      </p:sp>
      <p:sp>
        <p:nvSpPr>
          <p:cNvPr id="13" name="TextBox 12"/>
          <p:cNvSpPr txBox="1"/>
          <p:nvPr/>
        </p:nvSpPr>
        <p:spPr>
          <a:xfrm>
            <a:off x="1703512" y="908720"/>
            <a:ext cx="4032448" cy="369332"/>
          </a:xfrm>
          <a:prstGeom prst="rect">
            <a:avLst/>
          </a:prstGeom>
          <a:solidFill>
            <a:schemeClr val="tx2">
              <a:lumMod val="20000"/>
              <a:lumOff val="80000"/>
            </a:schemeClr>
          </a:solidFill>
        </p:spPr>
        <p:txBody>
          <a:bodyPr wrap="square" rtlCol="0">
            <a:spAutoFit/>
          </a:bodyPr>
          <a:lstStyle/>
          <a:p>
            <a:pPr algn="ctr"/>
            <a:r>
              <a:rPr lang="en-US" dirty="0"/>
              <a:t>Domain specific attributes</a:t>
            </a:r>
          </a:p>
        </p:txBody>
      </p:sp>
      <p:sp>
        <p:nvSpPr>
          <p:cNvPr id="14" name="TextBox 13"/>
          <p:cNvSpPr txBox="1"/>
          <p:nvPr/>
        </p:nvSpPr>
        <p:spPr>
          <a:xfrm>
            <a:off x="1919536" y="1331476"/>
            <a:ext cx="3600400" cy="369332"/>
          </a:xfrm>
          <a:prstGeom prst="rect">
            <a:avLst/>
          </a:prstGeom>
          <a:noFill/>
          <a:ln>
            <a:solidFill>
              <a:schemeClr val="tx1"/>
            </a:solidFill>
          </a:ln>
        </p:spPr>
        <p:txBody>
          <a:bodyPr wrap="square" rtlCol="0">
            <a:spAutoFit/>
          </a:bodyPr>
          <a:lstStyle/>
          <a:p>
            <a:r>
              <a:rPr lang="en-US" dirty="0"/>
              <a:t>AAI schema file: </a:t>
            </a:r>
            <a:r>
              <a:rPr lang="en-US" b="1" dirty="0"/>
              <a:t>aai_oxm_v8.xml</a:t>
            </a:r>
          </a:p>
        </p:txBody>
      </p:sp>
      <p:sp>
        <p:nvSpPr>
          <p:cNvPr id="15" name="TextBox 14"/>
          <p:cNvSpPr txBox="1"/>
          <p:nvPr/>
        </p:nvSpPr>
        <p:spPr>
          <a:xfrm>
            <a:off x="6456040" y="1331476"/>
            <a:ext cx="3600400" cy="369332"/>
          </a:xfrm>
          <a:prstGeom prst="rect">
            <a:avLst/>
          </a:prstGeom>
          <a:noFill/>
          <a:ln>
            <a:solidFill>
              <a:schemeClr val="tx1"/>
            </a:solidFill>
          </a:ln>
        </p:spPr>
        <p:txBody>
          <a:bodyPr wrap="square" rtlCol="0">
            <a:spAutoFit/>
          </a:bodyPr>
          <a:lstStyle/>
          <a:p>
            <a:r>
              <a:rPr lang="en-US" dirty="0"/>
              <a:t>Edge Rules: </a:t>
            </a:r>
            <a:r>
              <a:rPr lang="en-US" b="1" dirty="0"/>
              <a:t>DBEdgeRules.java</a:t>
            </a:r>
          </a:p>
        </p:txBody>
      </p:sp>
      <p:pic>
        <p:nvPicPr>
          <p:cNvPr id="1026" name="Picture 1"/>
          <p:cNvPicPr>
            <a:picLocks noChangeAspect="1" noChangeArrowheads="1"/>
          </p:cNvPicPr>
          <p:nvPr/>
        </p:nvPicPr>
        <p:blipFill>
          <a:blip r:embed="rId2" cstate="print"/>
          <a:srcRect/>
          <a:stretch>
            <a:fillRect/>
          </a:stretch>
        </p:blipFill>
        <p:spPr bwMode="auto">
          <a:xfrm>
            <a:off x="1524001" y="1988840"/>
            <a:ext cx="4499992" cy="2016224"/>
          </a:xfrm>
          <a:prstGeom prst="rect">
            <a:avLst/>
          </a:prstGeom>
          <a:noFill/>
        </p:spPr>
      </p:pic>
      <p:pic>
        <p:nvPicPr>
          <p:cNvPr id="1025" name="Picture 2"/>
          <p:cNvPicPr>
            <a:picLocks noChangeAspect="1" noChangeArrowheads="1"/>
          </p:cNvPicPr>
          <p:nvPr/>
        </p:nvPicPr>
        <p:blipFill>
          <a:blip r:embed="rId3" cstate="print"/>
          <a:srcRect/>
          <a:stretch>
            <a:fillRect/>
          </a:stretch>
        </p:blipFill>
        <p:spPr bwMode="auto">
          <a:xfrm>
            <a:off x="1703514" y="3933057"/>
            <a:ext cx="4248471" cy="2044377"/>
          </a:xfrm>
          <a:prstGeom prst="rect">
            <a:avLst/>
          </a:prstGeom>
          <a:noFill/>
        </p:spPr>
      </p:pic>
      <p:sp>
        <p:nvSpPr>
          <p:cNvPr id="1027" name="Rectangle 3"/>
          <p:cNvSpPr>
            <a:spLocks noChangeArrowheads="1"/>
          </p:cNvSpPr>
          <p:nvPr/>
        </p:nvSpPr>
        <p:spPr bwMode="auto">
          <a:xfrm>
            <a:off x="1524001"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8" name="Rectangle 4"/>
          <p:cNvSpPr>
            <a:spLocks noChangeArrowheads="1"/>
          </p:cNvSpPr>
          <p:nvPr/>
        </p:nvSpPr>
        <p:spPr bwMode="auto">
          <a:xfrm>
            <a:off x="1524001" y="176637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latin typeface="Arial" pitchFamily="34" charset="0"/>
              <a:cs typeface="Arial" pitchFamily="34" charset="0"/>
            </a:endParaRPr>
          </a:p>
        </p:txBody>
      </p:sp>
      <p:sp>
        <p:nvSpPr>
          <p:cNvPr id="1029" name="Rectangle 5"/>
          <p:cNvSpPr>
            <a:spLocks noChangeArrowheads="1"/>
          </p:cNvSpPr>
          <p:nvPr/>
        </p:nvSpPr>
        <p:spPr bwMode="auto">
          <a:xfrm>
            <a:off x="1790701" y="367930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latin typeface="Arial" pitchFamily="34" charset="0"/>
              <a:cs typeface="Arial" pitchFamily="34" charset="0"/>
            </a:endParaRPr>
          </a:p>
        </p:txBody>
      </p:sp>
      <p:sp>
        <p:nvSpPr>
          <p:cNvPr id="22" name="TextBox 21"/>
          <p:cNvSpPr txBox="1"/>
          <p:nvPr/>
        </p:nvSpPr>
        <p:spPr>
          <a:xfrm>
            <a:off x="231495" y="116633"/>
            <a:ext cx="12141842" cy="720080"/>
          </a:xfrm>
          <a:prstGeom prst="rect">
            <a:avLst/>
          </a:prstGeom>
        </p:spPr>
        <p:txBody>
          <a:bodyPr vert="horz" lIns="91440" tIns="45720" rIns="91440" bIns="45720" rtlCol="0" anchor="ctr">
            <a:normAutofit fontScale="97500"/>
          </a:bodyPr>
          <a:lstStyle>
            <a:lvl1pPr>
              <a:lnSpc>
                <a:spcPct val="90000"/>
              </a:lnSpc>
              <a:spcBef>
                <a:spcPct val="0"/>
              </a:spcBef>
              <a:buNone/>
              <a:defRPr sz="3600" b="0" i="0">
                <a:solidFill>
                  <a:schemeClr val="bg1"/>
                </a:solidFill>
                <a:latin typeface="Arial" panose="020B0604020202020204" pitchFamily="34" charset="0"/>
                <a:ea typeface="+mj-ea"/>
                <a:cs typeface="Arial" panose="020B0604020202020204" pitchFamily="34" charset="0"/>
              </a:defRPr>
            </a:lvl1pPr>
          </a:lstStyle>
          <a:p>
            <a:r>
              <a:rPr lang="en-US" sz="3200" dirty="0"/>
              <a:t>Separation of Domain specific attributes to DB related attributes</a:t>
            </a:r>
          </a:p>
        </p:txBody>
      </p:sp>
      <p:pic>
        <p:nvPicPr>
          <p:cNvPr id="23" name="Picture 22"/>
          <p:cNvPicPr/>
          <p:nvPr/>
        </p:nvPicPr>
        <p:blipFill>
          <a:blip r:embed="rId4" cstate="print"/>
          <a:srcRect/>
          <a:stretch>
            <a:fillRect/>
          </a:stretch>
        </p:blipFill>
        <p:spPr bwMode="auto">
          <a:xfrm>
            <a:off x="6312024" y="1844824"/>
            <a:ext cx="4355976" cy="1296144"/>
          </a:xfrm>
          <a:prstGeom prst="rect">
            <a:avLst/>
          </a:prstGeom>
          <a:noFill/>
          <a:ln w="9525">
            <a:noFill/>
            <a:miter lim="800000"/>
            <a:headEnd/>
            <a:tailEnd/>
          </a:ln>
        </p:spPr>
      </p:pic>
    </p:spTree>
    <p:extLst>
      <p:ext uri="{BB962C8B-B14F-4D97-AF65-F5344CB8AC3E}">
        <p14:creationId xmlns:p14="http://schemas.microsoft.com/office/powerpoint/2010/main" val="3597618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evel 3"/>
          <p:cNvSpPr/>
          <p:nvPr/>
        </p:nvSpPr>
        <p:spPr bwMode="auto">
          <a:xfrm>
            <a:off x="1524000" y="1052736"/>
            <a:ext cx="3635896" cy="2304256"/>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b="1" u="sng" dirty="0">
                <a:latin typeface="Arial" charset="0"/>
                <a:ea typeface="宋体" charset="-122"/>
              </a:rPr>
              <a:t>SDNC</a:t>
            </a:r>
          </a:p>
          <a:p>
            <a:pPr algn="ctr" fontAlgn="base">
              <a:spcBef>
                <a:spcPct val="0"/>
              </a:spcBef>
              <a:spcAft>
                <a:spcPct val="0"/>
              </a:spcAft>
              <a:buClr>
                <a:srgbClr val="CC9900"/>
              </a:buClr>
            </a:pPr>
            <a:endParaRPr lang="en-US" dirty="0">
              <a:latin typeface="Arial" charset="0"/>
              <a:ea typeface="宋体" charset="-122"/>
            </a:endParaRPr>
          </a:p>
          <a:p>
            <a:pPr>
              <a:buClr>
                <a:srgbClr val="CC9900"/>
              </a:buClr>
            </a:pPr>
            <a:r>
              <a:rPr lang="en-US" sz="1200" b="1" dirty="0"/>
              <a:t>ServiceInstance</a:t>
            </a:r>
            <a:r>
              <a:rPr lang="en-US" sz="1200" dirty="0"/>
              <a:t> </a:t>
            </a:r>
            <a:r>
              <a:rPr lang="en-US" sz="1200" b="1" dirty="0">
                <a:solidFill>
                  <a:srgbClr val="C00000"/>
                </a:solidFill>
              </a:rPr>
              <a:t>requestServiceInterfaceData </a:t>
            </a:r>
            <a:r>
              <a:rPr lang="en-US" sz="1200" dirty="0"/>
              <a:t>(String svc_instance_id) ;</a:t>
            </a:r>
          </a:p>
          <a:p>
            <a:pPr>
              <a:buClr>
                <a:srgbClr val="CC9900"/>
              </a:buClr>
            </a:pPr>
            <a:r>
              <a:rPr lang="en-US" sz="1200" dirty="0"/>
              <a:t>………  ….</a:t>
            </a:r>
          </a:p>
          <a:p>
            <a:pPr>
              <a:buClr>
                <a:srgbClr val="CC9900"/>
              </a:buClr>
            </a:pPr>
            <a:r>
              <a:rPr lang="en-US" sz="1200" b="1" dirty="0"/>
              <a:t>boolean</a:t>
            </a:r>
            <a:r>
              <a:rPr lang="en-US" sz="1200" dirty="0"/>
              <a:t> </a:t>
            </a:r>
            <a:r>
              <a:rPr lang="en-US" sz="1200" b="1" dirty="0">
                <a:solidFill>
                  <a:schemeClr val="tx2"/>
                </a:solidFill>
              </a:rPr>
              <a:t>postTenantData</a:t>
            </a:r>
            <a:r>
              <a:rPr lang="en-US" sz="1200" dirty="0"/>
              <a:t>(String tenant_id, String cloudOwner, String cloudRegionId, Tenant request);</a:t>
            </a:r>
          </a:p>
          <a:p>
            <a:pPr>
              <a:buClr>
                <a:srgbClr val="CC9900"/>
              </a:buClr>
            </a:pPr>
            <a:r>
              <a:rPr lang="en-US" sz="1200" dirty="0"/>
              <a:t> </a:t>
            </a:r>
            <a:br>
              <a:rPr lang="en-US" sz="1200" dirty="0"/>
            </a:br>
            <a:endParaRPr lang="en-US" sz="1200" dirty="0">
              <a:latin typeface="Arial" charset="0"/>
              <a:ea typeface="宋体" charset="-122"/>
            </a:endParaRPr>
          </a:p>
        </p:txBody>
      </p:sp>
      <p:sp>
        <p:nvSpPr>
          <p:cNvPr id="5" name="Bevel 4"/>
          <p:cNvSpPr/>
          <p:nvPr/>
        </p:nvSpPr>
        <p:spPr bwMode="auto">
          <a:xfrm>
            <a:off x="1524000" y="3789040"/>
            <a:ext cx="3635896" cy="2520280"/>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b="1" u="sng" dirty="0">
                <a:latin typeface="Arial" charset="0"/>
                <a:ea typeface="宋体" charset="-122"/>
              </a:rPr>
              <a:t>APP-C</a:t>
            </a:r>
          </a:p>
          <a:p>
            <a:pPr algn="ctr" fontAlgn="base">
              <a:spcBef>
                <a:spcPct val="0"/>
              </a:spcBef>
              <a:spcAft>
                <a:spcPct val="0"/>
              </a:spcAft>
              <a:buClr>
                <a:srgbClr val="CC9900"/>
              </a:buClr>
            </a:pPr>
            <a:endParaRPr lang="en-US" dirty="0">
              <a:latin typeface="Arial" charset="0"/>
              <a:ea typeface="宋体" charset="-122"/>
            </a:endParaRPr>
          </a:p>
          <a:p>
            <a:pPr>
              <a:buClr>
                <a:srgbClr val="CC9900"/>
              </a:buClr>
            </a:pPr>
            <a:r>
              <a:rPr lang="en-US" sz="1200" b="1" dirty="0"/>
              <a:t>void</a:t>
            </a:r>
            <a:r>
              <a:rPr lang="en-US" sz="1200" dirty="0"/>
              <a:t> </a:t>
            </a:r>
            <a:r>
              <a:rPr lang="en-US" sz="1200" b="1" dirty="0">
                <a:solidFill>
                  <a:schemeClr val="tx2"/>
                </a:solidFill>
              </a:rPr>
              <a:t>postGenericVnfData</a:t>
            </a:r>
            <a:r>
              <a:rPr lang="en-US" sz="1200" dirty="0"/>
              <a:t>(Map&lt;String, String&gt; params, SvcLogicContext ctx) throws APPCException;</a:t>
            </a:r>
          </a:p>
          <a:p>
            <a:pPr>
              <a:buClr>
                <a:srgbClr val="CC9900"/>
              </a:buClr>
            </a:pPr>
            <a:endParaRPr lang="en-US" sz="1200" dirty="0"/>
          </a:p>
          <a:p>
            <a:pPr>
              <a:buClr>
                <a:srgbClr val="CC9900"/>
              </a:buClr>
            </a:pPr>
            <a:r>
              <a:rPr lang="en-US" sz="1200" b="1" dirty="0"/>
              <a:t> void </a:t>
            </a:r>
            <a:r>
              <a:rPr lang="en-US" sz="1200" b="1" dirty="0">
                <a:solidFill>
                  <a:schemeClr val="tx2"/>
                </a:solidFill>
              </a:rPr>
              <a:t>getGenericVnfData</a:t>
            </a:r>
            <a:r>
              <a:rPr lang="en-US" sz="1200" dirty="0"/>
              <a:t>(Map&lt;String, String&gt; params, SvcLogicContext ctx) throws APPCException; </a:t>
            </a:r>
            <a:br>
              <a:rPr lang="en-US" sz="1200" dirty="0"/>
            </a:br>
            <a:endParaRPr lang="en-US" sz="1200" dirty="0">
              <a:latin typeface="Arial" charset="0"/>
              <a:ea typeface="宋体" charset="-122"/>
            </a:endParaRPr>
          </a:p>
        </p:txBody>
      </p:sp>
      <p:sp>
        <p:nvSpPr>
          <p:cNvPr id="6" name="Bevel 5"/>
          <p:cNvSpPr/>
          <p:nvPr/>
        </p:nvSpPr>
        <p:spPr bwMode="auto">
          <a:xfrm>
            <a:off x="6208816" y="1052736"/>
            <a:ext cx="3050931" cy="5472608"/>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2400" b="1" u="sng" dirty="0">
                <a:latin typeface="Arial" charset="0"/>
                <a:ea typeface="宋体" charset="-122"/>
              </a:rPr>
              <a:t>AAI</a:t>
            </a:r>
          </a:p>
          <a:p>
            <a:pPr algn="ctr" fontAlgn="base">
              <a:spcBef>
                <a:spcPct val="0"/>
              </a:spcBef>
              <a:spcAft>
                <a:spcPct val="0"/>
              </a:spcAft>
              <a:buClr>
                <a:srgbClr val="CC9900"/>
              </a:buClr>
            </a:pPr>
            <a:endParaRPr lang="en-US" sz="2400" dirty="0">
              <a:solidFill>
                <a:srgbClr val="00B050"/>
              </a:solidFill>
              <a:latin typeface="Arial" charset="0"/>
              <a:ea typeface="宋体" charset="-122"/>
            </a:endParaRPr>
          </a:p>
          <a:p>
            <a:pPr>
              <a:buClr>
                <a:srgbClr val="CC9900"/>
              </a:buClr>
            </a:pPr>
            <a:r>
              <a:rPr lang="en-US" sz="2000" b="1" dirty="0" smtClean="0">
                <a:solidFill>
                  <a:srgbClr val="FF0000"/>
                </a:solidFill>
              </a:rPr>
              <a:t>AAI-Resources</a:t>
            </a:r>
            <a:r>
              <a:rPr lang="en-US" sz="2000" b="1" dirty="0" smtClean="0"/>
              <a:t> (Update, Patch, Delete)</a:t>
            </a:r>
          </a:p>
          <a:p>
            <a:pPr>
              <a:buClr>
                <a:srgbClr val="CC9900"/>
              </a:buClr>
            </a:pPr>
            <a:endParaRPr lang="en-US" sz="2000" b="1" dirty="0">
              <a:latin typeface="Arial" charset="0"/>
              <a:ea typeface="宋体" charset="-122"/>
            </a:endParaRPr>
          </a:p>
          <a:p>
            <a:pPr>
              <a:buClr>
                <a:srgbClr val="CC9900"/>
              </a:buClr>
            </a:pPr>
            <a:r>
              <a:rPr lang="en-US" sz="2000" b="1" dirty="0" smtClean="0">
                <a:solidFill>
                  <a:srgbClr val="FF0000"/>
                </a:solidFill>
              </a:rPr>
              <a:t>AAI-Traversal </a:t>
            </a:r>
          </a:p>
          <a:p>
            <a:pPr>
              <a:buClr>
                <a:srgbClr val="CC9900"/>
              </a:buClr>
            </a:pPr>
            <a:r>
              <a:rPr lang="en-US" sz="2000" b="1" dirty="0" smtClean="0"/>
              <a:t>(Get, Search)</a:t>
            </a:r>
            <a:endParaRPr lang="en-US" sz="2000" dirty="0">
              <a:latin typeface="Arial" charset="0"/>
              <a:ea typeface="宋体" charset="-122"/>
            </a:endParaRPr>
          </a:p>
          <a:p>
            <a:pPr>
              <a:buClr>
                <a:srgbClr val="CC9900"/>
              </a:buClr>
            </a:pPr>
            <a:endParaRPr lang="en-US" sz="1200" dirty="0">
              <a:latin typeface="Arial" charset="0"/>
              <a:ea typeface="宋体" charset="-122"/>
            </a:endParaRPr>
          </a:p>
        </p:txBody>
      </p:sp>
      <p:sp>
        <p:nvSpPr>
          <p:cNvPr id="7" name="Rounded Rectangle 6"/>
          <p:cNvSpPr/>
          <p:nvPr/>
        </p:nvSpPr>
        <p:spPr bwMode="auto">
          <a:xfrm>
            <a:off x="4871864" y="1052736"/>
            <a:ext cx="432048" cy="2232248"/>
          </a:xfrm>
          <a:prstGeom prst="roundRect">
            <a:avLst/>
          </a:prstGeom>
          <a:solidFill>
            <a:schemeClr val="accent1"/>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vert270"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1600" b="1" dirty="0">
                <a:latin typeface="Arial" charset="0"/>
              </a:rPr>
              <a:t>SDNC-AAI  Adapter</a:t>
            </a:r>
            <a:endParaRPr lang="en-US" sz="1600" b="1" dirty="0">
              <a:latin typeface="Arial" charset="0"/>
              <a:ea typeface="宋体" charset="-122"/>
            </a:endParaRPr>
          </a:p>
        </p:txBody>
      </p:sp>
      <p:sp>
        <p:nvSpPr>
          <p:cNvPr id="8" name="Rounded Rectangle 7"/>
          <p:cNvSpPr/>
          <p:nvPr/>
        </p:nvSpPr>
        <p:spPr bwMode="auto">
          <a:xfrm>
            <a:off x="9775156" y="2486958"/>
            <a:ext cx="432048" cy="2376264"/>
          </a:xfrm>
          <a:prstGeom prst="roundRect">
            <a:avLst/>
          </a:prstGeom>
          <a:solidFill>
            <a:schemeClr val="accent1"/>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vert270"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1600" b="1" dirty="0" smtClean="0">
                <a:latin typeface="Arial" charset="0"/>
              </a:rPr>
              <a:t>VFC-AAI  </a:t>
            </a:r>
            <a:r>
              <a:rPr lang="en-US" sz="1600" b="1" dirty="0">
                <a:latin typeface="Arial" charset="0"/>
              </a:rPr>
              <a:t>Adapter</a:t>
            </a:r>
            <a:endParaRPr lang="en-US" sz="1600" b="1" dirty="0">
              <a:latin typeface="Arial" charset="0"/>
              <a:ea typeface="宋体" charset="-122"/>
            </a:endParaRPr>
          </a:p>
        </p:txBody>
      </p:sp>
      <p:sp>
        <p:nvSpPr>
          <p:cNvPr id="14" name="Right Arrow 13"/>
          <p:cNvSpPr/>
          <p:nvPr/>
        </p:nvSpPr>
        <p:spPr bwMode="auto">
          <a:xfrm rot="1341271">
            <a:off x="5258828" y="2297073"/>
            <a:ext cx="1016834" cy="379770"/>
          </a:xfrm>
          <a:prstGeom prst="rightArrow">
            <a:avLst/>
          </a:prstGeom>
          <a:solidFill>
            <a:schemeClr val="tx2">
              <a:lumMod val="40000"/>
              <a:lumOff val="60000"/>
            </a:schemeClr>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en-US">
              <a:latin typeface="Arial" charset="0"/>
              <a:ea typeface="宋体" charset="-122"/>
            </a:endParaRPr>
          </a:p>
        </p:txBody>
      </p:sp>
      <p:sp>
        <p:nvSpPr>
          <p:cNvPr id="15" name="Right Arrow 14"/>
          <p:cNvSpPr/>
          <p:nvPr/>
        </p:nvSpPr>
        <p:spPr bwMode="auto">
          <a:xfrm rot="19520064">
            <a:off x="5223222" y="4382769"/>
            <a:ext cx="1140112" cy="431402"/>
          </a:xfrm>
          <a:prstGeom prst="rightArrow">
            <a:avLst/>
          </a:prstGeom>
          <a:solidFill>
            <a:schemeClr val="tx2">
              <a:lumMod val="40000"/>
              <a:lumOff val="60000"/>
            </a:schemeClr>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en-US">
              <a:latin typeface="Arial" charset="0"/>
              <a:ea typeface="宋体" charset="-122"/>
            </a:endParaRPr>
          </a:p>
        </p:txBody>
      </p:sp>
      <p:sp>
        <p:nvSpPr>
          <p:cNvPr id="16" name="TextBox 15"/>
          <p:cNvSpPr txBox="1"/>
          <p:nvPr/>
        </p:nvSpPr>
        <p:spPr>
          <a:xfrm>
            <a:off x="289367" y="44624"/>
            <a:ext cx="11470511" cy="864096"/>
          </a:xfrm>
          <a:prstGeom prst="rect">
            <a:avLst/>
          </a:prstGeom>
        </p:spPr>
        <p:txBody>
          <a:bodyPr vert="horz" lIns="91440" tIns="45720" rIns="91440" bIns="45720" rtlCol="0" anchor="ctr">
            <a:normAutofit fontScale="97500"/>
          </a:bodyPr>
          <a:lstStyle>
            <a:defPPr>
              <a:defRPr lang="en-US"/>
            </a:defPPr>
            <a:lvl1pPr>
              <a:lnSpc>
                <a:spcPct val="90000"/>
              </a:lnSpc>
              <a:spcBef>
                <a:spcPct val="0"/>
              </a:spcBef>
              <a:buNone/>
              <a:defRPr sz="3200" b="0" i="0">
                <a:solidFill>
                  <a:schemeClr val="bg1"/>
                </a:solidFill>
                <a:latin typeface="Arial" panose="020B0604020202020204" pitchFamily="34" charset="0"/>
                <a:ea typeface="+mj-ea"/>
                <a:cs typeface="Arial" panose="020B0604020202020204" pitchFamily="34" charset="0"/>
              </a:defRPr>
            </a:lvl1pPr>
          </a:lstStyle>
          <a:p>
            <a:r>
              <a:rPr lang="en-US" sz="2900" dirty="0"/>
              <a:t>AAI provides Common Generic Interfaces for all the ONAP </a:t>
            </a:r>
            <a:r>
              <a:rPr lang="en-US" sz="2900" dirty="0" smtClean="0"/>
              <a:t>modules</a:t>
            </a:r>
          </a:p>
          <a:p>
            <a:pPr algn="ctr"/>
            <a:r>
              <a:rPr lang="en-US" sz="1800" dirty="0" smtClean="0"/>
              <a:t>(ONE FOR ALL –ALL FOR ONE)</a:t>
            </a:r>
            <a:endParaRPr lang="en-US" sz="2400" dirty="0"/>
          </a:p>
        </p:txBody>
      </p:sp>
      <p:sp>
        <p:nvSpPr>
          <p:cNvPr id="10" name="Bevel 9"/>
          <p:cNvSpPr/>
          <p:nvPr/>
        </p:nvSpPr>
        <p:spPr bwMode="auto">
          <a:xfrm>
            <a:off x="9861575" y="1686705"/>
            <a:ext cx="2330425" cy="3520303"/>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b="1" u="sng" dirty="0" smtClean="0">
                <a:latin typeface="Arial" charset="0"/>
                <a:ea typeface="宋体" charset="-122"/>
              </a:rPr>
              <a:t>VFC</a:t>
            </a:r>
            <a:endParaRPr lang="en-US" b="1" u="sng" dirty="0">
              <a:latin typeface="Arial" charset="0"/>
              <a:ea typeface="宋体" charset="-122"/>
            </a:endParaRPr>
          </a:p>
          <a:p>
            <a:pPr algn="ctr" fontAlgn="base">
              <a:spcBef>
                <a:spcPct val="0"/>
              </a:spcBef>
              <a:spcAft>
                <a:spcPct val="0"/>
              </a:spcAft>
              <a:buClr>
                <a:srgbClr val="CC9900"/>
              </a:buClr>
            </a:pPr>
            <a:endParaRPr lang="en-US" dirty="0">
              <a:latin typeface="Arial" charset="0"/>
              <a:ea typeface="宋体" charset="-122"/>
            </a:endParaRPr>
          </a:p>
          <a:p>
            <a:pPr>
              <a:buClr>
                <a:srgbClr val="CC9900"/>
              </a:buClr>
            </a:pPr>
            <a:r>
              <a:rPr lang="en-US" sz="1200" b="1" dirty="0"/>
              <a:t>ServiceInstance</a:t>
            </a:r>
            <a:r>
              <a:rPr lang="en-US" sz="1200" dirty="0"/>
              <a:t> </a:t>
            </a:r>
            <a:r>
              <a:rPr lang="en-US" sz="1200" b="1" dirty="0">
                <a:solidFill>
                  <a:srgbClr val="C00000"/>
                </a:solidFill>
              </a:rPr>
              <a:t>requestServiceInterfaceData </a:t>
            </a:r>
            <a:r>
              <a:rPr lang="en-US" sz="1200" dirty="0"/>
              <a:t>(String svc_instance_id) ;</a:t>
            </a:r>
          </a:p>
          <a:p>
            <a:pPr>
              <a:buClr>
                <a:srgbClr val="CC9900"/>
              </a:buClr>
            </a:pPr>
            <a:r>
              <a:rPr lang="en-US" sz="1200" dirty="0"/>
              <a:t>………  ….</a:t>
            </a:r>
          </a:p>
          <a:p>
            <a:pPr>
              <a:buClr>
                <a:srgbClr val="CC9900"/>
              </a:buClr>
            </a:pPr>
            <a:r>
              <a:rPr lang="en-US" sz="1200" b="1" dirty="0"/>
              <a:t>boolean</a:t>
            </a:r>
            <a:r>
              <a:rPr lang="en-US" sz="1200" dirty="0"/>
              <a:t> </a:t>
            </a:r>
            <a:r>
              <a:rPr lang="en-US" sz="1200" b="1" dirty="0">
                <a:solidFill>
                  <a:schemeClr val="tx2"/>
                </a:solidFill>
              </a:rPr>
              <a:t>postTenantData</a:t>
            </a:r>
            <a:r>
              <a:rPr lang="en-US" sz="1200" dirty="0"/>
              <a:t>(String tenant_id, String cloudOwner, String cloudRegionId, Tenant request);</a:t>
            </a:r>
          </a:p>
          <a:p>
            <a:pPr>
              <a:buClr>
                <a:srgbClr val="CC9900"/>
              </a:buClr>
            </a:pPr>
            <a:r>
              <a:rPr lang="en-US" sz="1200" dirty="0"/>
              <a:t> </a:t>
            </a:r>
            <a:br>
              <a:rPr lang="en-US" sz="1200" dirty="0"/>
            </a:br>
            <a:endParaRPr lang="en-US" sz="1200" dirty="0">
              <a:latin typeface="Arial" charset="0"/>
              <a:ea typeface="宋体" charset="-122"/>
            </a:endParaRPr>
          </a:p>
        </p:txBody>
      </p:sp>
      <p:sp>
        <p:nvSpPr>
          <p:cNvPr id="11" name="Right Arrow 10"/>
          <p:cNvSpPr/>
          <p:nvPr/>
        </p:nvSpPr>
        <p:spPr bwMode="auto">
          <a:xfrm rot="8740753">
            <a:off x="9000527" y="3630798"/>
            <a:ext cx="1026139" cy="431402"/>
          </a:xfrm>
          <a:prstGeom prst="rightArrow">
            <a:avLst/>
          </a:prstGeom>
          <a:solidFill>
            <a:schemeClr val="tx2">
              <a:lumMod val="40000"/>
              <a:lumOff val="60000"/>
            </a:schemeClr>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en-US">
              <a:latin typeface="Arial" charset="0"/>
              <a:ea typeface="宋体" charset="-122"/>
            </a:endParaRPr>
          </a:p>
        </p:txBody>
      </p:sp>
      <p:sp>
        <p:nvSpPr>
          <p:cNvPr id="12" name="Rounded Rectangle 11"/>
          <p:cNvSpPr/>
          <p:nvPr/>
        </p:nvSpPr>
        <p:spPr bwMode="auto">
          <a:xfrm>
            <a:off x="4829311" y="3789040"/>
            <a:ext cx="432048" cy="2376264"/>
          </a:xfrm>
          <a:prstGeom prst="roundRect">
            <a:avLst/>
          </a:prstGeom>
          <a:solidFill>
            <a:schemeClr val="accent1"/>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vert270"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1600" b="1" dirty="0" smtClean="0">
                <a:latin typeface="Arial" charset="0"/>
              </a:rPr>
              <a:t>APPC-AAI  </a:t>
            </a:r>
            <a:r>
              <a:rPr lang="en-US" sz="1600" b="1" dirty="0">
                <a:latin typeface="Arial" charset="0"/>
              </a:rPr>
              <a:t>Adapter</a:t>
            </a:r>
            <a:endParaRPr lang="en-US" sz="1600" b="1" dirty="0">
              <a:latin typeface="Arial" charset="0"/>
              <a:ea typeface="宋体" charset="-122"/>
            </a:endParaRPr>
          </a:p>
        </p:txBody>
      </p:sp>
    </p:spTree>
    <p:extLst>
      <p:ext uri="{BB962C8B-B14F-4D97-AF65-F5344CB8AC3E}">
        <p14:creationId xmlns:p14="http://schemas.microsoft.com/office/powerpoint/2010/main" val="29715114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evel 3"/>
          <p:cNvSpPr/>
          <p:nvPr/>
        </p:nvSpPr>
        <p:spPr bwMode="auto">
          <a:xfrm>
            <a:off x="1524000" y="1052736"/>
            <a:ext cx="3635896" cy="2304256"/>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b="1" u="sng" dirty="0">
                <a:latin typeface="Arial" charset="0"/>
                <a:ea typeface="宋体" charset="-122"/>
              </a:rPr>
              <a:t>SDNC</a:t>
            </a:r>
          </a:p>
          <a:p>
            <a:pPr algn="ctr" fontAlgn="base">
              <a:spcBef>
                <a:spcPct val="0"/>
              </a:spcBef>
              <a:spcAft>
                <a:spcPct val="0"/>
              </a:spcAft>
              <a:buClr>
                <a:srgbClr val="CC9900"/>
              </a:buClr>
            </a:pPr>
            <a:endParaRPr lang="en-US" dirty="0">
              <a:latin typeface="Arial" charset="0"/>
              <a:ea typeface="宋体" charset="-122"/>
            </a:endParaRPr>
          </a:p>
          <a:p>
            <a:pPr>
              <a:buClr>
                <a:srgbClr val="CC9900"/>
              </a:buClr>
            </a:pPr>
            <a:r>
              <a:rPr lang="en-US" sz="1200" b="1" dirty="0"/>
              <a:t>ServiceInstance</a:t>
            </a:r>
            <a:r>
              <a:rPr lang="en-US" sz="1200" dirty="0"/>
              <a:t> </a:t>
            </a:r>
            <a:r>
              <a:rPr lang="en-US" sz="1200" b="1" dirty="0">
                <a:solidFill>
                  <a:srgbClr val="C00000"/>
                </a:solidFill>
              </a:rPr>
              <a:t>requestServiceInterfaceData </a:t>
            </a:r>
            <a:r>
              <a:rPr lang="en-US" sz="1200" dirty="0"/>
              <a:t>(String svc_instance_id) ;</a:t>
            </a:r>
          </a:p>
          <a:p>
            <a:pPr>
              <a:buClr>
                <a:srgbClr val="CC9900"/>
              </a:buClr>
            </a:pPr>
            <a:r>
              <a:rPr lang="en-US" sz="1200" dirty="0"/>
              <a:t>………  ….</a:t>
            </a:r>
          </a:p>
          <a:p>
            <a:pPr>
              <a:buClr>
                <a:srgbClr val="CC9900"/>
              </a:buClr>
            </a:pPr>
            <a:r>
              <a:rPr lang="en-US" sz="1200" b="1" dirty="0"/>
              <a:t>boolean</a:t>
            </a:r>
            <a:r>
              <a:rPr lang="en-US" sz="1200" dirty="0"/>
              <a:t> </a:t>
            </a:r>
            <a:r>
              <a:rPr lang="en-US" sz="1200" b="1" dirty="0">
                <a:solidFill>
                  <a:schemeClr val="tx2"/>
                </a:solidFill>
              </a:rPr>
              <a:t>postTenantData</a:t>
            </a:r>
            <a:r>
              <a:rPr lang="en-US" sz="1200" dirty="0"/>
              <a:t>(String tenant_id, String cloudOwner, String cloudRegionId, Tenant request);</a:t>
            </a:r>
          </a:p>
          <a:p>
            <a:pPr>
              <a:buClr>
                <a:srgbClr val="CC9900"/>
              </a:buClr>
            </a:pPr>
            <a:r>
              <a:rPr lang="en-US" sz="1200" dirty="0"/>
              <a:t> </a:t>
            </a:r>
            <a:br>
              <a:rPr lang="en-US" sz="1200" dirty="0"/>
            </a:br>
            <a:endParaRPr lang="en-US" sz="1200" dirty="0">
              <a:latin typeface="Arial" charset="0"/>
              <a:ea typeface="宋体" charset="-122"/>
            </a:endParaRPr>
          </a:p>
        </p:txBody>
      </p:sp>
      <p:sp>
        <p:nvSpPr>
          <p:cNvPr id="5" name="Bevel 4"/>
          <p:cNvSpPr/>
          <p:nvPr/>
        </p:nvSpPr>
        <p:spPr bwMode="auto">
          <a:xfrm>
            <a:off x="1524000" y="3789040"/>
            <a:ext cx="3635896" cy="2520280"/>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b="1" u="sng" dirty="0">
                <a:latin typeface="Arial" charset="0"/>
                <a:ea typeface="宋体" charset="-122"/>
              </a:rPr>
              <a:t>APP-C</a:t>
            </a:r>
          </a:p>
          <a:p>
            <a:pPr algn="ctr" fontAlgn="base">
              <a:spcBef>
                <a:spcPct val="0"/>
              </a:spcBef>
              <a:spcAft>
                <a:spcPct val="0"/>
              </a:spcAft>
              <a:buClr>
                <a:srgbClr val="CC9900"/>
              </a:buClr>
            </a:pPr>
            <a:endParaRPr lang="en-US" dirty="0">
              <a:latin typeface="Arial" charset="0"/>
              <a:ea typeface="宋体" charset="-122"/>
            </a:endParaRPr>
          </a:p>
          <a:p>
            <a:pPr>
              <a:buClr>
                <a:srgbClr val="CC9900"/>
              </a:buClr>
            </a:pPr>
            <a:r>
              <a:rPr lang="en-US" sz="1200" b="1" dirty="0"/>
              <a:t>void</a:t>
            </a:r>
            <a:r>
              <a:rPr lang="en-US" sz="1200" dirty="0"/>
              <a:t> </a:t>
            </a:r>
            <a:r>
              <a:rPr lang="en-US" sz="1200" b="1" dirty="0">
                <a:solidFill>
                  <a:schemeClr val="tx2"/>
                </a:solidFill>
              </a:rPr>
              <a:t>postGenericVnfData</a:t>
            </a:r>
            <a:r>
              <a:rPr lang="en-US" sz="1200" dirty="0"/>
              <a:t>(Map&lt;String, String&gt; params, SvcLogicContext ctx) throws APPCException;</a:t>
            </a:r>
          </a:p>
          <a:p>
            <a:pPr>
              <a:buClr>
                <a:srgbClr val="CC9900"/>
              </a:buClr>
            </a:pPr>
            <a:endParaRPr lang="en-US" sz="1200" dirty="0"/>
          </a:p>
          <a:p>
            <a:pPr>
              <a:buClr>
                <a:srgbClr val="CC9900"/>
              </a:buClr>
            </a:pPr>
            <a:r>
              <a:rPr lang="en-US" sz="1200" b="1" dirty="0"/>
              <a:t> void </a:t>
            </a:r>
            <a:r>
              <a:rPr lang="en-US" sz="1200" b="1" dirty="0">
                <a:solidFill>
                  <a:schemeClr val="tx2"/>
                </a:solidFill>
              </a:rPr>
              <a:t>getGenericVnfData</a:t>
            </a:r>
            <a:r>
              <a:rPr lang="en-US" sz="1200" dirty="0"/>
              <a:t>(Map&lt;String, String&gt; params, SvcLogicContext ctx) throws APPCException; </a:t>
            </a:r>
            <a:br>
              <a:rPr lang="en-US" sz="1200" dirty="0"/>
            </a:br>
            <a:endParaRPr lang="en-US" sz="1200" dirty="0">
              <a:latin typeface="Arial" charset="0"/>
              <a:ea typeface="宋体" charset="-122"/>
            </a:endParaRPr>
          </a:p>
        </p:txBody>
      </p:sp>
      <p:sp>
        <p:nvSpPr>
          <p:cNvPr id="6" name="Bevel 5"/>
          <p:cNvSpPr/>
          <p:nvPr/>
        </p:nvSpPr>
        <p:spPr bwMode="auto">
          <a:xfrm>
            <a:off x="6208816" y="1052736"/>
            <a:ext cx="3050931" cy="5472608"/>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2400" b="1" u="sng" dirty="0">
                <a:latin typeface="Arial" charset="0"/>
                <a:ea typeface="宋体" charset="-122"/>
              </a:rPr>
              <a:t>AAI</a:t>
            </a:r>
          </a:p>
          <a:p>
            <a:pPr algn="ctr" fontAlgn="base">
              <a:spcBef>
                <a:spcPct val="0"/>
              </a:spcBef>
              <a:spcAft>
                <a:spcPct val="0"/>
              </a:spcAft>
              <a:buClr>
                <a:srgbClr val="CC9900"/>
              </a:buClr>
            </a:pPr>
            <a:endParaRPr lang="en-US" sz="2400" dirty="0">
              <a:solidFill>
                <a:srgbClr val="00B050"/>
              </a:solidFill>
              <a:latin typeface="Arial" charset="0"/>
              <a:ea typeface="宋体" charset="-122"/>
            </a:endParaRPr>
          </a:p>
          <a:p>
            <a:pPr>
              <a:buClr>
                <a:srgbClr val="CC9900"/>
              </a:buClr>
            </a:pPr>
            <a:r>
              <a:rPr lang="en-US" sz="2000" b="1" dirty="0" smtClean="0">
                <a:solidFill>
                  <a:srgbClr val="FF0000"/>
                </a:solidFill>
              </a:rPr>
              <a:t>AAI-Resources</a:t>
            </a:r>
            <a:r>
              <a:rPr lang="en-US" sz="2000" b="1" dirty="0" smtClean="0"/>
              <a:t> (Update, Patch, Delete)</a:t>
            </a:r>
          </a:p>
          <a:p>
            <a:pPr>
              <a:buClr>
                <a:srgbClr val="CC9900"/>
              </a:buClr>
            </a:pPr>
            <a:endParaRPr lang="en-US" sz="2000" b="1" dirty="0">
              <a:latin typeface="Arial" charset="0"/>
              <a:ea typeface="宋体" charset="-122"/>
            </a:endParaRPr>
          </a:p>
          <a:p>
            <a:pPr>
              <a:buClr>
                <a:srgbClr val="CC9900"/>
              </a:buClr>
            </a:pPr>
            <a:r>
              <a:rPr lang="en-US" sz="2000" b="1" dirty="0" smtClean="0">
                <a:solidFill>
                  <a:srgbClr val="FF0000"/>
                </a:solidFill>
              </a:rPr>
              <a:t>AAI-Traversal </a:t>
            </a:r>
          </a:p>
          <a:p>
            <a:pPr>
              <a:buClr>
                <a:srgbClr val="CC9900"/>
              </a:buClr>
            </a:pPr>
            <a:r>
              <a:rPr lang="en-US" sz="2000" b="1" dirty="0" smtClean="0"/>
              <a:t>(Get, Search)</a:t>
            </a:r>
            <a:endParaRPr lang="en-US" sz="2000" dirty="0">
              <a:latin typeface="Arial" charset="0"/>
              <a:ea typeface="宋体" charset="-122"/>
            </a:endParaRPr>
          </a:p>
          <a:p>
            <a:pPr>
              <a:buClr>
                <a:srgbClr val="CC9900"/>
              </a:buClr>
            </a:pPr>
            <a:endParaRPr lang="en-US" sz="1200" dirty="0">
              <a:latin typeface="Arial" charset="0"/>
              <a:ea typeface="宋体" charset="-122"/>
            </a:endParaRPr>
          </a:p>
        </p:txBody>
      </p:sp>
      <p:sp>
        <p:nvSpPr>
          <p:cNvPr id="7" name="Rounded Rectangle 6"/>
          <p:cNvSpPr/>
          <p:nvPr/>
        </p:nvSpPr>
        <p:spPr bwMode="auto">
          <a:xfrm>
            <a:off x="4871864" y="1052736"/>
            <a:ext cx="432048" cy="2232248"/>
          </a:xfrm>
          <a:prstGeom prst="roundRect">
            <a:avLst/>
          </a:prstGeom>
          <a:solidFill>
            <a:schemeClr val="accent1"/>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vert270"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1600" b="1" dirty="0">
                <a:latin typeface="Arial" charset="0"/>
              </a:rPr>
              <a:t>SDNC-AAI  Adapter</a:t>
            </a:r>
            <a:endParaRPr lang="en-US" sz="1600" b="1" dirty="0">
              <a:latin typeface="Arial" charset="0"/>
              <a:ea typeface="宋体" charset="-122"/>
            </a:endParaRPr>
          </a:p>
        </p:txBody>
      </p:sp>
      <p:sp>
        <p:nvSpPr>
          <p:cNvPr id="8" name="Rounded Rectangle 7"/>
          <p:cNvSpPr/>
          <p:nvPr/>
        </p:nvSpPr>
        <p:spPr bwMode="auto">
          <a:xfrm>
            <a:off x="9819022" y="2258724"/>
            <a:ext cx="345629" cy="2376264"/>
          </a:xfrm>
          <a:prstGeom prst="roundRect">
            <a:avLst/>
          </a:prstGeom>
          <a:solidFill>
            <a:schemeClr val="accent1"/>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vert270"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1600" b="1" dirty="0" smtClean="0">
                <a:latin typeface="Arial" charset="0"/>
              </a:rPr>
              <a:t>VFC-AAI  </a:t>
            </a:r>
            <a:r>
              <a:rPr lang="en-US" sz="1600" b="1" dirty="0">
                <a:latin typeface="Arial" charset="0"/>
              </a:rPr>
              <a:t>Adapter</a:t>
            </a:r>
            <a:endParaRPr lang="en-US" sz="1600" b="1" dirty="0">
              <a:latin typeface="Arial" charset="0"/>
              <a:ea typeface="宋体" charset="-122"/>
            </a:endParaRPr>
          </a:p>
        </p:txBody>
      </p:sp>
      <p:sp>
        <p:nvSpPr>
          <p:cNvPr id="14" name="Right Arrow 13"/>
          <p:cNvSpPr/>
          <p:nvPr/>
        </p:nvSpPr>
        <p:spPr bwMode="auto">
          <a:xfrm rot="1341271">
            <a:off x="5258828" y="2297073"/>
            <a:ext cx="1016834" cy="379770"/>
          </a:xfrm>
          <a:prstGeom prst="rightArrow">
            <a:avLst/>
          </a:prstGeom>
          <a:solidFill>
            <a:schemeClr val="tx2">
              <a:lumMod val="40000"/>
              <a:lumOff val="60000"/>
            </a:schemeClr>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en-US">
              <a:latin typeface="Arial" charset="0"/>
              <a:ea typeface="宋体" charset="-122"/>
            </a:endParaRPr>
          </a:p>
        </p:txBody>
      </p:sp>
      <p:sp>
        <p:nvSpPr>
          <p:cNvPr id="15" name="Right Arrow 14"/>
          <p:cNvSpPr/>
          <p:nvPr/>
        </p:nvSpPr>
        <p:spPr bwMode="auto">
          <a:xfrm rot="19520064">
            <a:off x="5223222" y="4382769"/>
            <a:ext cx="1140112" cy="431402"/>
          </a:xfrm>
          <a:prstGeom prst="rightArrow">
            <a:avLst/>
          </a:prstGeom>
          <a:solidFill>
            <a:schemeClr val="tx2">
              <a:lumMod val="40000"/>
              <a:lumOff val="60000"/>
            </a:schemeClr>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en-US">
              <a:latin typeface="Arial" charset="0"/>
              <a:ea typeface="宋体" charset="-122"/>
            </a:endParaRPr>
          </a:p>
        </p:txBody>
      </p:sp>
      <p:sp>
        <p:nvSpPr>
          <p:cNvPr id="16" name="TextBox 15"/>
          <p:cNvSpPr txBox="1"/>
          <p:nvPr/>
        </p:nvSpPr>
        <p:spPr>
          <a:xfrm>
            <a:off x="289367" y="44624"/>
            <a:ext cx="11470511" cy="864096"/>
          </a:xfrm>
          <a:prstGeom prst="rect">
            <a:avLst/>
          </a:prstGeom>
        </p:spPr>
        <p:txBody>
          <a:bodyPr vert="horz" lIns="91440" tIns="45720" rIns="91440" bIns="45720" rtlCol="0" anchor="ctr">
            <a:normAutofit fontScale="97500"/>
          </a:bodyPr>
          <a:lstStyle>
            <a:defPPr>
              <a:defRPr lang="en-US"/>
            </a:defPPr>
            <a:lvl1pPr>
              <a:lnSpc>
                <a:spcPct val="90000"/>
              </a:lnSpc>
              <a:spcBef>
                <a:spcPct val="0"/>
              </a:spcBef>
              <a:buNone/>
              <a:defRPr sz="3200" b="0" i="0">
                <a:solidFill>
                  <a:schemeClr val="bg1"/>
                </a:solidFill>
                <a:latin typeface="Arial" panose="020B0604020202020204" pitchFamily="34" charset="0"/>
                <a:ea typeface="+mj-ea"/>
                <a:cs typeface="Arial" panose="020B0604020202020204" pitchFamily="34" charset="0"/>
              </a:defRPr>
            </a:lvl1pPr>
          </a:lstStyle>
          <a:p>
            <a:r>
              <a:rPr lang="en-US" sz="2900" dirty="0" smtClean="0"/>
              <a:t>Duplicate code and effort across adaptors.</a:t>
            </a:r>
            <a:endParaRPr lang="en-US" sz="2400" dirty="0"/>
          </a:p>
        </p:txBody>
      </p:sp>
      <p:sp>
        <p:nvSpPr>
          <p:cNvPr id="10" name="Bevel 9"/>
          <p:cNvSpPr/>
          <p:nvPr/>
        </p:nvSpPr>
        <p:spPr bwMode="auto">
          <a:xfrm>
            <a:off x="9861575" y="1686705"/>
            <a:ext cx="2330425" cy="3520303"/>
          </a:xfrm>
          <a:prstGeom prst="bevel">
            <a:avLst/>
          </a:prstGeom>
          <a:noFill/>
          <a:ln>
            <a:solidFill>
              <a:schemeClr val="tx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b="1" u="sng" dirty="0" smtClean="0">
                <a:latin typeface="Arial" charset="0"/>
                <a:ea typeface="宋体" charset="-122"/>
              </a:rPr>
              <a:t>VFC</a:t>
            </a:r>
            <a:endParaRPr lang="en-US" b="1" u="sng" dirty="0">
              <a:latin typeface="Arial" charset="0"/>
              <a:ea typeface="宋体" charset="-122"/>
            </a:endParaRPr>
          </a:p>
          <a:p>
            <a:pPr algn="ctr" fontAlgn="base">
              <a:spcBef>
                <a:spcPct val="0"/>
              </a:spcBef>
              <a:spcAft>
                <a:spcPct val="0"/>
              </a:spcAft>
              <a:buClr>
                <a:srgbClr val="CC9900"/>
              </a:buClr>
            </a:pPr>
            <a:endParaRPr lang="en-US" dirty="0">
              <a:latin typeface="Arial" charset="0"/>
              <a:ea typeface="宋体" charset="-122"/>
            </a:endParaRPr>
          </a:p>
          <a:p>
            <a:pPr>
              <a:buClr>
                <a:srgbClr val="CC9900"/>
              </a:buClr>
            </a:pPr>
            <a:r>
              <a:rPr lang="en-US" sz="1200" b="1" dirty="0"/>
              <a:t>ServiceInstance</a:t>
            </a:r>
            <a:r>
              <a:rPr lang="en-US" sz="1200" dirty="0"/>
              <a:t> </a:t>
            </a:r>
            <a:r>
              <a:rPr lang="en-US" sz="1200" b="1" dirty="0">
                <a:solidFill>
                  <a:srgbClr val="C00000"/>
                </a:solidFill>
              </a:rPr>
              <a:t>requestServiceInterfaceData </a:t>
            </a:r>
            <a:r>
              <a:rPr lang="en-US" sz="1200" dirty="0"/>
              <a:t>(String svc_instance_id) ;</a:t>
            </a:r>
          </a:p>
          <a:p>
            <a:pPr>
              <a:buClr>
                <a:srgbClr val="CC9900"/>
              </a:buClr>
            </a:pPr>
            <a:r>
              <a:rPr lang="en-US" sz="1200" dirty="0"/>
              <a:t>………  ….</a:t>
            </a:r>
          </a:p>
          <a:p>
            <a:pPr>
              <a:buClr>
                <a:srgbClr val="CC9900"/>
              </a:buClr>
            </a:pPr>
            <a:r>
              <a:rPr lang="en-US" sz="1200" b="1" dirty="0"/>
              <a:t>boolean</a:t>
            </a:r>
            <a:r>
              <a:rPr lang="en-US" sz="1200" dirty="0"/>
              <a:t> </a:t>
            </a:r>
            <a:r>
              <a:rPr lang="en-US" sz="1200" b="1" dirty="0">
                <a:solidFill>
                  <a:schemeClr val="tx2"/>
                </a:solidFill>
              </a:rPr>
              <a:t>postTenantData</a:t>
            </a:r>
            <a:r>
              <a:rPr lang="en-US" sz="1200" dirty="0"/>
              <a:t>(String tenant_id, String cloudOwner, String cloudRegionId, Tenant request);</a:t>
            </a:r>
          </a:p>
          <a:p>
            <a:pPr>
              <a:buClr>
                <a:srgbClr val="CC9900"/>
              </a:buClr>
            </a:pPr>
            <a:r>
              <a:rPr lang="en-US" sz="1200" dirty="0"/>
              <a:t> </a:t>
            </a:r>
            <a:br>
              <a:rPr lang="en-US" sz="1200" dirty="0"/>
            </a:br>
            <a:endParaRPr lang="en-US" sz="1200" dirty="0">
              <a:latin typeface="Arial" charset="0"/>
              <a:ea typeface="宋体" charset="-122"/>
            </a:endParaRPr>
          </a:p>
        </p:txBody>
      </p:sp>
      <p:sp>
        <p:nvSpPr>
          <p:cNvPr id="11" name="Right Arrow 10"/>
          <p:cNvSpPr/>
          <p:nvPr/>
        </p:nvSpPr>
        <p:spPr bwMode="auto">
          <a:xfrm rot="8740753">
            <a:off x="9000527" y="3630798"/>
            <a:ext cx="1026139" cy="431402"/>
          </a:xfrm>
          <a:prstGeom prst="rightArrow">
            <a:avLst/>
          </a:prstGeom>
          <a:solidFill>
            <a:schemeClr val="tx2">
              <a:lumMod val="40000"/>
              <a:lumOff val="60000"/>
            </a:schemeClr>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en-US">
              <a:latin typeface="Arial" charset="0"/>
              <a:ea typeface="宋体" charset="-122"/>
            </a:endParaRPr>
          </a:p>
        </p:txBody>
      </p:sp>
      <p:sp>
        <p:nvSpPr>
          <p:cNvPr id="12" name="Rounded Rectangle 11"/>
          <p:cNvSpPr/>
          <p:nvPr/>
        </p:nvSpPr>
        <p:spPr bwMode="auto">
          <a:xfrm>
            <a:off x="4829311" y="3789040"/>
            <a:ext cx="432048" cy="2376264"/>
          </a:xfrm>
          <a:prstGeom prst="roundRect">
            <a:avLst/>
          </a:prstGeom>
          <a:solidFill>
            <a:schemeClr val="accent1"/>
          </a:solidFill>
          <a:ln>
            <a:solidFill>
              <a:schemeClr val="tx1"/>
            </a:solid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vert270"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sz="1600" b="1" dirty="0" smtClean="0">
                <a:latin typeface="Arial" charset="0"/>
              </a:rPr>
              <a:t>APPC-AAI  </a:t>
            </a:r>
            <a:r>
              <a:rPr lang="en-US" sz="1600" b="1" dirty="0">
                <a:latin typeface="Arial" charset="0"/>
              </a:rPr>
              <a:t>Adapter</a:t>
            </a:r>
            <a:endParaRPr lang="en-US" sz="1600" b="1" dirty="0">
              <a:latin typeface="Arial" charset="0"/>
              <a:ea typeface="宋体" charset="-122"/>
            </a:endParaRPr>
          </a:p>
        </p:txBody>
      </p:sp>
    </p:spTree>
    <p:extLst>
      <p:ext uri="{BB962C8B-B14F-4D97-AF65-F5344CB8AC3E}">
        <p14:creationId xmlns:p14="http://schemas.microsoft.com/office/powerpoint/2010/main" val="26920787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Dis-advantages of AAI adapters across modules</a:t>
            </a:r>
            <a:endParaRPr lang="en-US" sz="2800" dirty="0"/>
          </a:p>
        </p:txBody>
      </p:sp>
      <p:sp>
        <p:nvSpPr>
          <p:cNvPr id="3" name="Content Placeholder 2"/>
          <p:cNvSpPr>
            <a:spLocks noGrp="1"/>
          </p:cNvSpPr>
          <p:nvPr>
            <p:ph idx="1"/>
          </p:nvPr>
        </p:nvSpPr>
        <p:spPr>
          <a:ln>
            <a:solidFill>
              <a:schemeClr val="tx1"/>
            </a:solidFill>
          </a:ln>
        </p:spPr>
        <p:txBody>
          <a:bodyPr/>
          <a:lstStyle/>
          <a:p>
            <a:r>
              <a:rPr lang="en-US" dirty="0" smtClean="0"/>
              <a:t>Duplicate code and effort across the adapters.</a:t>
            </a:r>
          </a:p>
          <a:p>
            <a:r>
              <a:rPr lang="en-US" dirty="0" smtClean="0"/>
              <a:t>In efficient code across adapters may cause bugs and issues with usage of AAI (Maintenance effort for AAI team).</a:t>
            </a:r>
          </a:p>
          <a:p>
            <a:r>
              <a:rPr lang="en-US" dirty="0" smtClean="0"/>
              <a:t>Usage of AAI will become complex as clients of AAI may need to re-invent the wheel to write adapters.</a:t>
            </a:r>
          </a:p>
          <a:p>
            <a:r>
              <a:rPr lang="en-US" dirty="0" smtClean="0"/>
              <a:t>Any change is AAI may need to be propagated across the modules.</a:t>
            </a:r>
            <a:endParaRPr lang="en-US" dirty="0"/>
          </a:p>
        </p:txBody>
      </p:sp>
    </p:spTree>
    <p:extLst>
      <p:ext uri="{BB962C8B-B14F-4D97-AF65-F5344CB8AC3E}">
        <p14:creationId xmlns:p14="http://schemas.microsoft.com/office/powerpoint/2010/main" val="23975528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2725</TotalTime>
  <Words>1190</Words>
  <Application>Microsoft Office PowerPoint</Application>
  <PresentationFormat>Widescreen</PresentationFormat>
  <Paragraphs>201</Paragraphs>
  <Slides>10</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vt:i4>
      </vt:variant>
    </vt:vector>
  </HeadingPairs>
  <TitlesOfParts>
    <vt:vector size="22" baseType="lpstr">
      <vt:lpstr>.AppleSystemUIFont</vt:lpstr>
      <vt:lpstr>DengXian</vt:lpstr>
      <vt:lpstr>DengXian Light</vt:lpstr>
      <vt:lpstr>宋体</vt:lpstr>
      <vt:lpstr>Aparajita</vt:lpstr>
      <vt:lpstr>Arial</vt:lpstr>
      <vt:lpstr>Calibri</vt:lpstr>
      <vt:lpstr>Calibri Light</vt:lpstr>
      <vt:lpstr>Times New Roman</vt:lpstr>
      <vt:lpstr>Wingdings</vt:lpstr>
      <vt:lpstr>Wingdings 3</vt:lpstr>
      <vt:lpstr>Office Theme</vt:lpstr>
      <vt:lpstr>A&amp;AI Component Diagram</vt:lpstr>
      <vt:lpstr>A&amp;AI Components</vt:lpstr>
      <vt:lpstr>AAI Contribution to Release -I</vt:lpstr>
      <vt:lpstr>PowerPoint Presentation</vt:lpstr>
      <vt:lpstr>PowerPoint Presentation</vt:lpstr>
      <vt:lpstr>PowerPoint Presentation</vt:lpstr>
      <vt:lpstr>PowerPoint Presentation</vt:lpstr>
      <vt:lpstr>PowerPoint Presentation</vt:lpstr>
      <vt:lpstr>Dis-advantages of AAI adapters across modules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Murali p</cp:lastModifiedBy>
  <cp:revision>218</cp:revision>
  <dcterms:created xsi:type="dcterms:W3CDTF">2017-02-27T16:23:08Z</dcterms:created>
  <dcterms:modified xsi:type="dcterms:W3CDTF">2017-10-09T06:55:46Z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(3)W3UiEnwBsCi38oTKKDqVQjtUUttwXItSFHX0XT4hGwX0aeN38YCkH1Gfk76WIMN3bTeBJaUV
6yakZkm7Kv+WxsYNlPgbvMpkzA3bJHJAP8L8cteF8pHromaSqZDwHcLNMnUEGI0P9jqKsN3z
7ffp4zqp2cAp0MNfoU+Vhp/z1EiLC1DaSYwp142rzOeub/OvGgp8ddGmEnulSnwwDpTZkr0Q
irFcYnO+GYFolndZYq</vt:lpwstr>
  </property>
  <property fmtid="{D5CDD505-2E9C-101B-9397-08002B2CF9AE}" pid="3" name="_2015_ms_pID_7253431">
    <vt:lpwstr>7jttbE+hKr+8r28OubV/RVjD0Qt7jsKiQ6NX7vusB1vqfOFziRJp51
z31bYiZdAvXMBA6+7wJCrbzPPuhKJqpmBHmoFvb8pSVIf+gsG77bZGlVH5F8wfBJJkkfKvu1
JuXA+y26D5GQ2zYM6qb3FsKmUT5wa4NiO1M0VLqmoLnjuhFs1gP00GLJ1oGh9PR8HBgBr/Bz
BGA4c96sgwixNKlSlo7oxUzTS5aUkyYLj+62</vt:lpwstr>
  </property>
  <property fmtid="{D5CDD505-2E9C-101B-9397-08002B2CF9AE}" pid="4" name="_2015_ms_pID_7253432">
    <vt:lpwstr>pQ==</vt:lpwstr>
  </property>
</Properties>
</file>