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60" r:id="rId2"/>
  </p:sldMasterIdLst>
  <p:notesMasterIdLst>
    <p:notesMasterId r:id="rId7"/>
  </p:notesMasterIdLst>
  <p:sldIdLst>
    <p:sldId id="258" r:id="rId3"/>
    <p:sldId id="256" r:id="rId4"/>
    <p:sldId id="257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96"/>
    <p:restoredTop sz="94682"/>
  </p:normalViewPr>
  <p:slideViewPr>
    <p:cSldViewPr snapToGrid="0" snapToObjects="1">
      <p:cViewPr varScale="1">
        <p:scale>
          <a:sx n="119" d="100"/>
          <a:sy n="119" d="100"/>
        </p:scale>
        <p:origin x="470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5CCB45-81A5-F44D-9607-F3EFF44C4203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98A08E-1ECC-2C4A-9363-21460800A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61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DB5C2-1167-4922-B119-DE7F91DD194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115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8A08E-1ECC-2C4A-9363-21460800AC6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455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8A08E-1ECC-2C4A-9363-21460800AC6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87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5DB5C2-1167-4922-B119-DE7F91DD194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459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ABB5-5B33-D040-ADEE-ED4A926B5168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408B-D22C-C34B-BC4F-EB21B1CDB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91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ABB5-5B33-D040-ADEE-ED4A926B5168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408B-D22C-C34B-BC4F-EB21B1CDB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51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ABB5-5B33-D040-ADEE-ED4A926B5168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408B-D22C-C34B-BC4F-EB21B1CDB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63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1 (with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144" y="2862072"/>
            <a:ext cx="10984241" cy="685800"/>
          </a:xfrm>
        </p:spPr>
        <p:txBody>
          <a:bodyPr anchor="b" anchorCtr="0">
            <a:normAutofit/>
          </a:bodyPr>
          <a:lstStyle>
            <a:lvl1pPr>
              <a:lnSpc>
                <a:spcPct val="110000"/>
              </a:lnSpc>
              <a:spcAft>
                <a:spcPts val="600"/>
              </a:spcAft>
              <a:defRPr sz="2102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4144" y="3523265"/>
            <a:ext cx="10984241" cy="1879919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456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3" descr="\\psf\Host\Volumes\johbee\Documents\01_Freelance_Design\INTERBRAND\AT&amp;T\2011_Internal_Templates\exports\Titles_headerLogo300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244341" y="5979826"/>
            <a:ext cx="947660" cy="70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5644" y="6399874"/>
            <a:ext cx="731153" cy="365125"/>
          </a:xfrm>
          <a:prstGeom prst="rect">
            <a:avLst/>
          </a:prstGeom>
        </p:spPr>
        <p:txBody>
          <a:bodyPr vert="horz" lIns="121781" tIns="60889" rIns="121781" bIns="60889" rtlCol="0" anchor="ctr"/>
          <a:lstStyle>
            <a:lvl1pPr algn="l" defTabSz="914333" fontAlgn="auto">
              <a:spcBef>
                <a:spcPts val="0"/>
              </a:spcBef>
              <a:spcAft>
                <a:spcPts val="0"/>
              </a:spcAft>
              <a:defRPr sz="901" b="1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F6E53A-6B6F-4F4C-A9F0-9BEFF93D28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86797" y="6582437"/>
            <a:ext cx="10087937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760565">
              <a:defRPr/>
            </a:pPr>
            <a:r>
              <a:rPr lang="en-US" sz="750" b="1" dirty="0">
                <a:solidFill>
                  <a:prstClr val="black"/>
                </a:solidFill>
                <a:ea typeface="Calibri"/>
                <a:cs typeface="Arial" pitchFamily="34" charset="0"/>
              </a:rPr>
              <a:t>Copyright © 2016 AT&amp;T Proprietary (Internal Use Only) – Not for use or disclosure outside AT&amp;T except under written agreement.  </a:t>
            </a:r>
            <a:endParaRPr lang="en-US" sz="750" b="1" dirty="0">
              <a:solidFill>
                <a:prstClr val="black"/>
              </a:solidFill>
              <a:latin typeface="Times New Roman"/>
              <a:ea typeface="Calibr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470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ressiv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762"/>
            <a:ext cx="14091445" cy="693076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04134" y="519121"/>
            <a:ext cx="7494693" cy="1213303"/>
          </a:xfrm>
        </p:spPr>
        <p:txBody>
          <a:bodyPr anchor="b" anchorCtr="0">
            <a:noAutofit/>
          </a:bodyPr>
          <a:lstStyle>
            <a:lvl1pPr>
              <a:lnSpc>
                <a:spcPct val="90000"/>
              </a:lnSpc>
              <a:defRPr sz="2177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604139" y="1794813"/>
            <a:ext cx="7494685" cy="1027177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bg1"/>
                </a:solidFill>
              </a:defRPr>
            </a:lvl1pPr>
            <a:lvl2pPr marL="456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1" name="Picture 4" descr="\\psf\Host\Volumes\johbee\Documents\01_Freelance_Design\INTERBRAND\AT&amp;T\2011_Internal_Templates\exports\Titles_footerLogo300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4734" y="5878588"/>
            <a:ext cx="3138789" cy="807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886797" y="6582437"/>
            <a:ext cx="10087937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760565">
              <a:defRPr/>
            </a:pPr>
            <a:r>
              <a:rPr lang="en-US" sz="750" b="1" dirty="0">
                <a:solidFill>
                  <a:prstClr val="black"/>
                </a:solidFill>
                <a:ea typeface="Calibri"/>
                <a:cs typeface="Arial" pitchFamily="34" charset="0"/>
              </a:rPr>
              <a:t>Copyright © 2016 AT&amp;T Proprietary (Internal Use Only) – Not for use or disclosure outside AT&amp;T except under written agreement.  </a:t>
            </a:r>
            <a:endParaRPr lang="en-US" sz="750" b="1" dirty="0">
              <a:solidFill>
                <a:prstClr val="black"/>
              </a:solidFill>
              <a:latin typeface="Times New Roman"/>
              <a:ea typeface="Calibr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091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ressive Divider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 userDrawn="1"/>
        </p:nvSpPr>
        <p:spPr>
          <a:xfrm>
            <a:off x="302067" y="300924"/>
            <a:ext cx="11603885" cy="6309431"/>
          </a:xfrm>
          <a:prstGeom prst="roundRect">
            <a:avLst>
              <a:gd name="adj" fmla="val 1886"/>
            </a:avLst>
          </a:pr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 defTabSz="913989"/>
            <a:endParaRPr lang="en-US" sz="1802" dirty="0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"/>
            <a:ext cx="8558801" cy="4413515"/>
          </a:xfrm>
          <a:prstGeom prst="rect">
            <a:avLst/>
          </a:prstGeom>
        </p:spPr>
      </p:pic>
      <p:sp>
        <p:nvSpPr>
          <p:cNvPr id="9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476243" y="6109026"/>
            <a:ext cx="37529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D36294-2849-48A8-8531-5354CF3095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208439" y="6254331"/>
            <a:ext cx="7698715" cy="29381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white"/>
                </a:solidFill>
                <a:latin typeface="Verdana" pitchFamily="34" charset="0"/>
                <a:cs typeface="Arial" pitchFamily="34" charset="0"/>
              </a:rPr>
              <a:t>© 2014 AT&amp;T Proprietary - Use Pursuant To Company Instructions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03880" y="1426467"/>
            <a:ext cx="6724203" cy="1389436"/>
          </a:xfrm>
        </p:spPr>
        <p:txBody>
          <a:bodyPr>
            <a:normAutofit/>
          </a:bodyPr>
          <a:lstStyle>
            <a:lvl1pPr>
              <a:lnSpc>
                <a:spcPct val="91000"/>
              </a:lnSpc>
              <a:defRPr sz="2177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3" name="Picture 2" descr="\\psf\Host\Volumes\johbee\Documents\01_Freelance_Design\INTERBRAND\AT&amp;T\2011_Internal_Templates\exports\SlideMaster_Logo300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0429" y="6080759"/>
            <a:ext cx="744489" cy="7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478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3890" y="1810305"/>
            <a:ext cx="10984241" cy="41364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pic>
        <p:nvPicPr>
          <p:cNvPr id="9" name="Picture 2" descr="\\psf\Host\Volumes\johbee\Documents\01_Freelance_Design\INTERBRAND\AT&amp;T\2011_Internal_Templates\exports\SlideMaster_Logo300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0026" y="6080759"/>
            <a:ext cx="1011677" cy="7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886797" y="6582437"/>
            <a:ext cx="10087937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760565">
              <a:defRPr/>
            </a:pPr>
            <a:r>
              <a:rPr lang="en-US" sz="750" b="1" dirty="0">
                <a:solidFill>
                  <a:prstClr val="black"/>
                </a:solidFill>
                <a:ea typeface="Calibri"/>
                <a:cs typeface="Arial" pitchFamily="34" charset="0"/>
              </a:rPr>
              <a:t>Copyright © 2016 AT&amp;T Proprietary (Internal Use Only) – Not for use or disclosure outside AT&amp;T except under written agreement.  </a:t>
            </a:r>
            <a:endParaRPr lang="en-US" sz="750" b="1" dirty="0">
              <a:solidFill>
                <a:prstClr val="black"/>
              </a:solidFill>
              <a:latin typeface="Times New Roman"/>
              <a:ea typeface="Calibri"/>
              <a:cs typeface="Arial" pitchFamily="34" charset="0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" y="6469380"/>
            <a:ext cx="731153" cy="365125"/>
          </a:xfrm>
          <a:prstGeom prst="rect">
            <a:avLst/>
          </a:prstGeom>
        </p:spPr>
        <p:txBody>
          <a:bodyPr vert="horz" lIns="121781" tIns="60889" rIns="121781" bIns="60889" rtlCol="0" anchor="ctr"/>
          <a:lstStyle>
            <a:lvl1pPr algn="l" defTabSz="914333" fontAlgn="auto">
              <a:spcBef>
                <a:spcPts val="0"/>
              </a:spcBef>
              <a:spcAft>
                <a:spcPts val="0"/>
              </a:spcAft>
              <a:defRPr sz="901" b="1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F6E53A-6B6F-4F4C-A9F0-9BEFF93D28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92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2" descr="\\psf\Host\Volumes\johbee\Documents\01_Freelance_Design\INTERBRAND\AT&amp;T\2011_Internal_Templates\exports\SlideMaster_Logo30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0429" y="6080759"/>
            <a:ext cx="744489" cy="7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5644" y="6399874"/>
            <a:ext cx="731153" cy="365125"/>
          </a:xfrm>
          <a:prstGeom prst="rect">
            <a:avLst/>
          </a:prstGeom>
        </p:spPr>
        <p:txBody>
          <a:bodyPr vert="horz" lIns="121781" tIns="60889" rIns="121781" bIns="60889" rtlCol="0" anchor="ctr"/>
          <a:lstStyle>
            <a:lvl1pPr algn="l" defTabSz="914333" fontAlgn="auto">
              <a:spcBef>
                <a:spcPts val="0"/>
              </a:spcBef>
              <a:spcAft>
                <a:spcPts val="0"/>
              </a:spcAft>
              <a:defRPr sz="901" b="1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F6E53A-6B6F-4F4C-A9F0-9BEFF93D28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86797" y="6582437"/>
            <a:ext cx="10087937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760565">
              <a:defRPr/>
            </a:pPr>
            <a:r>
              <a:rPr lang="en-US" sz="750" b="1" dirty="0">
                <a:solidFill>
                  <a:prstClr val="black"/>
                </a:solidFill>
                <a:ea typeface="Calibri"/>
                <a:cs typeface="Arial" pitchFamily="34" charset="0"/>
              </a:rPr>
              <a:t>Copyright © 2016 AT&amp;T Proprietary (Internal Use Only) – Not for use or disclosure outside AT&amp;T except under written agreement.  </a:t>
            </a:r>
            <a:endParaRPr lang="en-US" sz="750" b="1" dirty="0">
              <a:solidFill>
                <a:prstClr val="black"/>
              </a:solidFill>
              <a:latin typeface="Times New Roman"/>
              <a:ea typeface="Calibr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7758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949" y="6492876"/>
            <a:ext cx="662295" cy="365125"/>
          </a:xfrm>
          <a:prstGeom prst="rect">
            <a:avLst/>
          </a:prstGeom>
        </p:spPr>
        <p:txBody>
          <a:bodyPr vert="horz" lIns="121781" tIns="60889" rIns="121781" bIns="60889" rtlCol="0" anchor="ctr"/>
          <a:lstStyle>
            <a:lvl1pPr algn="l" defTabSz="914333" fontAlgn="auto">
              <a:spcBef>
                <a:spcPts val="0"/>
              </a:spcBef>
              <a:spcAft>
                <a:spcPts val="0"/>
              </a:spcAft>
              <a:defRPr sz="901" b="1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F6E53A-6B6F-4F4C-A9F0-9BEFF93D28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944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ABB5-5B33-D040-ADEE-ED4A926B5168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408B-D22C-C34B-BC4F-EB21B1CDB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180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ABB5-5B33-D040-ADEE-ED4A926B5168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408B-D22C-C34B-BC4F-EB21B1CDB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7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ABB5-5B33-D040-ADEE-ED4A926B5168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408B-D22C-C34B-BC4F-EB21B1CDB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05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ABB5-5B33-D040-ADEE-ED4A926B5168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408B-D22C-C34B-BC4F-EB21B1CDB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82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ABB5-5B33-D040-ADEE-ED4A926B5168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408B-D22C-C34B-BC4F-EB21B1CDB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903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ABB5-5B33-D040-ADEE-ED4A926B5168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408B-D22C-C34B-BC4F-EB21B1CDB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267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ABB5-5B33-D040-ADEE-ED4A926B5168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408B-D22C-C34B-BC4F-EB21B1CDB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057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ABB5-5B33-D040-ADEE-ED4A926B5168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408B-D22C-C34B-BC4F-EB21B1CDB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456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FABB5-5B33-D040-ADEE-ED4A926B5168}" type="datetimeFigureOut">
              <a:rPr lang="en-US" smtClean="0"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4408B-D22C-C34B-BC4F-EB21B1CDB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967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0714" y="519113"/>
            <a:ext cx="10987420" cy="9144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0703" y="1819617"/>
            <a:ext cx="10987419" cy="412716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919" y="6376818"/>
            <a:ext cx="611324" cy="365125"/>
          </a:xfrm>
          <a:prstGeom prst="rect">
            <a:avLst/>
          </a:prstGeom>
        </p:spPr>
        <p:txBody>
          <a:bodyPr vert="horz" lIns="121781" tIns="60889" rIns="121781" bIns="60889" rtlCol="0" anchor="ctr"/>
          <a:lstStyle>
            <a:lvl1pPr algn="l" defTabSz="914333" fontAlgn="auto">
              <a:spcBef>
                <a:spcPts val="0"/>
              </a:spcBef>
              <a:spcAft>
                <a:spcPts val="0"/>
              </a:spcAft>
              <a:defRPr sz="901" b="1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F6E53A-6B6F-4F4C-A9F0-9BEFF93D28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886797" y="6582437"/>
            <a:ext cx="10087937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760565">
              <a:defRPr/>
            </a:pPr>
            <a:r>
              <a:rPr lang="en-US" sz="750" b="1" dirty="0">
                <a:solidFill>
                  <a:prstClr val="black"/>
                </a:solidFill>
                <a:ea typeface="Calibri"/>
                <a:cs typeface="Arial" pitchFamily="34" charset="0"/>
              </a:rPr>
              <a:t>Copyright © 2016 AT&amp;T Proprietary (Internal Use Only) – Not for use or disclosure outside AT&amp;T except under written agreement.  </a:t>
            </a:r>
            <a:endParaRPr lang="en-US" sz="750" b="1" dirty="0">
              <a:solidFill>
                <a:prstClr val="black"/>
              </a:solidFill>
              <a:latin typeface="Times New Roman"/>
              <a:ea typeface="Calibr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326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dt="0"/>
  <p:txStyles>
    <p:titleStyle>
      <a:lvl1pPr algn="l" defTabSz="913989" rtl="0" eaLnBrk="1" latinLnBrk="0" hangingPunct="1">
        <a:spcBef>
          <a:spcPct val="0"/>
        </a:spcBef>
        <a:buNone/>
        <a:defRPr sz="2102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398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502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3989" rtl="0" eaLnBrk="1" latinLnBrk="0" hangingPunct="1">
        <a:lnSpc>
          <a:spcPct val="100000"/>
        </a:lnSpc>
        <a:spcBef>
          <a:spcPts val="0"/>
        </a:spcBef>
        <a:spcAft>
          <a:spcPts val="450"/>
        </a:spcAft>
        <a:buFont typeface="Arial" pitchFamily="34" charset="0"/>
        <a:buNone/>
        <a:defRPr sz="1502" kern="1200">
          <a:solidFill>
            <a:schemeClr val="bg2"/>
          </a:solidFill>
          <a:latin typeface="+mn-lt"/>
          <a:ea typeface="+mn-ea"/>
          <a:cs typeface="+mn-cs"/>
        </a:defRPr>
      </a:lvl2pPr>
      <a:lvl3pPr marL="171494" indent="-171494" algn="l" defTabSz="913989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SzPct val="80000"/>
        <a:buFont typeface="Arial" pitchFamily="34" charset="0"/>
        <a:buChar char="•"/>
        <a:defRPr sz="1502" kern="1200">
          <a:solidFill>
            <a:schemeClr val="bg2"/>
          </a:solidFill>
          <a:latin typeface="+mn-lt"/>
          <a:ea typeface="+mn-ea"/>
          <a:cs typeface="+mn-cs"/>
        </a:defRPr>
      </a:lvl3pPr>
      <a:lvl4pPr marL="342984" indent="-171494" algn="l" defTabSz="913989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SzPct val="80000"/>
        <a:buFont typeface="Arial" pitchFamily="34" charset="0"/>
        <a:buChar char="–"/>
        <a:defRPr sz="1427" kern="1200">
          <a:solidFill>
            <a:schemeClr val="bg2"/>
          </a:solidFill>
          <a:latin typeface="+mn-lt"/>
          <a:ea typeface="+mn-ea"/>
          <a:cs typeface="+mn-cs"/>
        </a:defRPr>
      </a:lvl4pPr>
      <a:lvl5pPr marL="514479" indent="-171494" algn="l" defTabSz="913989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SzPct val="80000"/>
        <a:buFont typeface="Arial" pitchFamily="34" charset="0"/>
        <a:buChar char="•"/>
        <a:defRPr sz="1126" kern="1200">
          <a:solidFill>
            <a:schemeClr val="bg2"/>
          </a:solidFill>
          <a:latin typeface="+mn-lt"/>
          <a:ea typeface="+mn-ea"/>
          <a:cs typeface="+mn-cs"/>
        </a:defRPr>
      </a:lvl5pPr>
      <a:lvl6pPr marL="644814" indent="-130336" algn="l" defTabSz="913989" rtl="0" eaLnBrk="1" latinLnBrk="0" hangingPunct="1">
        <a:spcBef>
          <a:spcPts val="0"/>
        </a:spcBef>
        <a:spcAft>
          <a:spcPts val="225"/>
        </a:spcAft>
        <a:buFont typeface="Arial" pitchFamily="34" charset="0"/>
        <a:buChar char="•"/>
        <a:defRPr sz="1126" kern="1200">
          <a:solidFill>
            <a:schemeClr val="bg2"/>
          </a:solidFill>
          <a:latin typeface="+mn-lt"/>
          <a:ea typeface="+mn-ea"/>
          <a:cs typeface="+mn-cs"/>
        </a:defRPr>
      </a:lvl6pPr>
      <a:lvl7pPr marL="644814" indent="0" algn="l" defTabSz="913989" rtl="0" eaLnBrk="1" latinLnBrk="0" hangingPunct="1">
        <a:spcBef>
          <a:spcPts val="0"/>
        </a:spcBef>
        <a:spcAft>
          <a:spcPts val="225"/>
        </a:spcAft>
        <a:buFont typeface="Arial" pitchFamily="34" charset="0"/>
        <a:buNone/>
        <a:defRPr sz="901" i="1" kern="1200">
          <a:solidFill>
            <a:schemeClr val="bg2"/>
          </a:solidFill>
          <a:latin typeface="+mn-lt"/>
          <a:ea typeface="+mn-ea"/>
          <a:cs typeface="+mn-cs"/>
        </a:defRPr>
      </a:lvl7pPr>
      <a:lvl8pPr marL="3427461" indent="-228495" algn="l" defTabSz="913989" rtl="0" eaLnBrk="1" latinLnBrk="0" hangingPunct="1">
        <a:spcBef>
          <a:spcPct val="20000"/>
        </a:spcBef>
        <a:buFont typeface="Arial" pitchFamily="34" charset="0"/>
        <a:buChar char="•"/>
        <a:defRPr sz="2027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5" indent="-228495" algn="l" defTabSz="913989" rtl="0" eaLnBrk="1" latinLnBrk="0" hangingPunct="1">
        <a:spcBef>
          <a:spcPct val="20000"/>
        </a:spcBef>
        <a:buFont typeface="Arial" pitchFamily="34" charset="0"/>
        <a:buChar char="•"/>
        <a:defRPr sz="202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89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1pPr>
      <a:lvl2pPr marL="456995" algn="l" defTabSz="913989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913989" algn="l" defTabSz="913989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5" algn="l" defTabSz="913989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1827977" algn="l" defTabSz="913989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3" algn="l" defTabSz="913989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741967" algn="l" defTabSz="913989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3" algn="l" defTabSz="913989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655958" algn="l" defTabSz="913989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Line 62"/>
          <p:cNvSpPr>
            <a:spLocks noChangeShapeType="1"/>
          </p:cNvSpPr>
          <p:nvPr/>
        </p:nvSpPr>
        <p:spPr bwMode="auto">
          <a:xfrm flipH="1">
            <a:off x="3767668" y="4142318"/>
            <a:ext cx="249637" cy="446615"/>
          </a:xfrm>
          <a:prstGeom prst="line">
            <a:avLst/>
          </a:prstGeom>
          <a:noFill/>
          <a:ln w="4763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205" name="Rounded Rectangle 204"/>
          <p:cNvSpPr/>
          <p:nvPr/>
        </p:nvSpPr>
        <p:spPr>
          <a:xfrm>
            <a:off x="1657350" y="2463314"/>
            <a:ext cx="1625600" cy="19393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D2F6E53A-6B6F-4F4C-A9F0-9BEFF93D286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868488" y="279401"/>
            <a:ext cx="8799512" cy="296863"/>
          </a:xfrm>
        </p:spPr>
        <p:txBody>
          <a:bodyPr>
            <a:noAutofit/>
          </a:bodyPr>
          <a:lstStyle/>
          <a:p>
            <a:pPr algn="ctr"/>
            <a:r>
              <a:rPr lang="en-US" sz="2200" b="1" dirty="0">
                <a:latin typeface="Calibri" panose="020F0502020204030204" pitchFamily="34" charset="0"/>
              </a:rPr>
              <a:t>Example Services Managed by OpenECOMP Demo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92501" y="1124277"/>
            <a:ext cx="3962400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000000"/>
                </a:solidFill>
                <a:latin typeface="Arial"/>
                <a:cs typeface="Arial"/>
              </a:rPr>
              <a:t>Service: Domain Name Service and Load Balancing 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>Spin up an authoritative vDNS on Rackspace, connected to a network facing the public Internet. 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endParaRPr lang="en-US" sz="200" dirty="0">
              <a:solidFill>
                <a:srgbClr val="000000"/>
              </a:solidFill>
              <a:latin typeface="Arial"/>
              <a:cs typeface="Arial"/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>The number of vDNSs is dynamically adjusted based on load and policy.</a:t>
            </a:r>
            <a:endParaRPr lang="en-US" sz="10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49348" y="1124277"/>
            <a:ext cx="441960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000000"/>
                </a:solidFill>
                <a:latin typeface="Arial"/>
                <a:cs typeface="Arial"/>
              </a:rPr>
              <a:t>Service: Firewall and Traffic Adjuster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>Spin up a vFirewall and virtual traffic generators.</a:t>
            </a:r>
            <a:b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>Based on the load of the vFirewall, traffic volume is adjusted as to not overload the vFirewall with low priority traffic.</a:t>
            </a:r>
            <a:endParaRPr lang="en-US" sz="10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AutoShape 3"/>
          <p:cNvSpPr>
            <a:spLocks noChangeAspect="1" noChangeArrowheads="1" noTextEdit="1"/>
          </p:cNvSpPr>
          <p:nvPr/>
        </p:nvSpPr>
        <p:spPr bwMode="auto">
          <a:xfrm>
            <a:off x="1706380" y="2710170"/>
            <a:ext cx="4403729" cy="2976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842" y="4597401"/>
            <a:ext cx="4053886" cy="634999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706380" y="2608064"/>
            <a:ext cx="154420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prstClr val="black"/>
                </a:solidFill>
                <a:latin typeface="Verdana" panose="020B0604030504040204" pitchFamily="34" charset="0"/>
                <a:cs typeface="Arial" pitchFamily="34" charset="0"/>
              </a:rPr>
              <a:t>OpenECOMP VMs</a:t>
            </a:r>
            <a:endParaRPr lang="en-US" altLang="en-US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8" name="Freeform 25"/>
          <p:cNvSpPr>
            <a:spLocks/>
          </p:cNvSpPr>
          <p:nvPr/>
        </p:nvSpPr>
        <p:spPr bwMode="auto">
          <a:xfrm>
            <a:off x="3337804" y="3625820"/>
            <a:ext cx="1446214" cy="541338"/>
          </a:xfrm>
          <a:custGeom>
            <a:avLst/>
            <a:gdLst>
              <a:gd name="T0" fmla="*/ 1489 w 14635"/>
              <a:gd name="T1" fmla="*/ 1632 h 4890"/>
              <a:gd name="T2" fmla="*/ 3380 w 14635"/>
              <a:gd name="T3" fmla="*/ 512 h 4890"/>
              <a:gd name="T4" fmla="*/ 4794 w 14635"/>
              <a:gd name="T5" fmla="*/ 639 h 4890"/>
              <a:gd name="T6" fmla="*/ 7152 w 14635"/>
              <a:gd name="T7" fmla="*/ 313 h 4890"/>
              <a:gd name="T8" fmla="*/ 7557 w 14635"/>
              <a:gd name="T9" fmla="*/ 447 h 4890"/>
              <a:gd name="T10" fmla="*/ 9472 w 14635"/>
              <a:gd name="T11" fmla="*/ 158 h 4890"/>
              <a:gd name="T12" fmla="*/ 9970 w 14635"/>
              <a:gd name="T13" fmla="*/ 344 h 4890"/>
              <a:gd name="T14" fmla="*/ 12209 w 14635"/>
              <a:gd name="T15" fmla="*/ 261 h 4890"/>
              <a:gd name="T16" fmla="*/ 12745 w 14635"/>
              <a:gd name="T17" fmla="*/ 680 h 4890"/>
              <a:gd name="T18" fmla="*/ 13970 w 14635"/>
              <a:gd name="T19" fmla="*/ 1647 h 4890"/>
              <a:gd name="T20" fmla="*/ 13890 w 14635"/>
              <a:gd name="T21" fmla="*/ 1750 h 4890"/>
              <a:gd name="T22" fmla="*/ 13482 w 14635"/>
              <a:gd name="T23" fmla="*/ 3151 h 4890"/>
              <a:gd name="T24" fmla="*/ 12446 w 14635"/>
              <a:gd name="T25" fmla="*/ 3347 h 4890"/>
              <a:gd name="T26" fmla="*/ 10539 w 14635"/>
              <a:gd name="T27" fmla="*/ 4193 h 4890"/>
              <a:gd name="T28" fmla="*/ 9552 w 14635"/>
              <a:gd name="T29" fmla="*/ 4064 h 4890"/>
              <a:gd name="T30" fmla="*/ 6799 w 14635"/>
              <a:gd name="T31" fmla="*/ 4730 h 4890"/>
              <a:gd name="T32" fmla="*/ 5603 w 14635"/>
              <a:gd name="T33" fmla="*/ 4329 h 4890"/>
              <a:gd name="T34" fmla="*/ 2139 w 14635"/>
              <a:gd name="T35" fmla="*/ 3939 h 4890"/>
              <a:gd name="T36" fmla="*/ 2112 w 14635"/>
              <a:gd name="T37" fmla="*/ 3918 h 4890"/>
              <a:gd name="T38" fmla="*/ 530 w 14635"/>
              <a:gd name="T39" fmla="*/ 3356 h 4890"/>
              <a:gd name="T40" fmla="*/ 905 w 14635"/>
              <a:gd name="T41" fmla="*/ 2843 h 4890"/>
              <a:gd name="T42" fmla="*/ 397 w 14635"/>
              <a:gd name="T43" fmla="*/ 1962 h 4890"/>
              <a:gd name="T44" fmla="*/ 1477 w 14635"/>
              <a:gd name="T45" fmla="*/ 1647 h 4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635" h="4890">
                <a:moveTo>
                  <a:pt x="1489" y="1632"/>
                </a:moveTo>
                <a:cubicBezTo>
                  <a:pt x="1325" y="1087"/>
                  <a:pt x="2171" y="586"/>
                  <a:pt x="3380" y="512"/>
                </a:cubicBezTo>
                <a:cubicBezTo>
                  <a:pt x="3869" y="482"/>
                  <a:pt x="4367" y="526"/>
                  <a:pt x="4794" y="639"/>
                </a:cubicBezTo>
                <a:cubicBezTo>
                  <a:pt x="5246" y="255"/>
                  <a:pt x="6301" y="109"/>
                  <a:pt x="7152" y="313"/>
                </a:cubicBezTo>
                <a:cubicBezTo>
                  <a:pt x="7301" y="349"/>
                  <a:pt x="7437" y="394"/>
                  <a:pt x="7557" y="447"/>
                </a:cubicBezTo>
                <a:cubicBezTo>
                  <a:pt x="7909" y="129"/>
                  <a:pt x="8767" y="0"/>
                  <a:pt x="9472" y="158"/>
                </a:cubicBezTo>
                <a:cubicBezTo>
                  <a:pt x="9667" y="202"/>
                  <a:pt x="9838" y="266"/>
                  <a:pt x="9970" y="344"/>
                </a:cubicBezTo>
                <a:cubicBezTo>
                  <a:pt x="10537" y="43"/>
                  <a:pt x="11540" y="6"/>
                  <a:pt x="12209" y="261"/>
                </a:cubicBezTo>
                <a:cubicBezTo>
                  <a:pt x="12490" y="368"/>
                  <a:pt x="12680" y="516"/>
                  <a:pt x="12745" y="680"/>
                </a:cubicBezTo>
                <a:cubicBezTo>
                  <a:pt x="13674" y="794"/>
                  <a:pt x="14223" y="1227"/>
                  <a:pt x="13970" y="1647"/>
                </a:cubicBezTo>
                <a:cubicBezTo>
                  <a:pt x="13948" y="1682"/>
                  <a:pt x="13922" y="1717"/>
                  <a:pt x="13890" y="1750"/>
                </a:cubicBezTo>
                <a:cubicBezTo>
                  <a:pt x="14635" y="2188"/>
                  <a:pt x="14453" y="2815"/>
                  <a:pt x="13482" y="3151"/>
                </a:cubicBezTo>
                <a:cubicBezTo>
                  <a:pt x="13180" y="3255"/>
                  <a:pt x="12823" y="3323"/>
                  <a:pt x="12446" y="3347"/>
                </a:cubicBezTo>
                <a:cubicBezTo>
                  <a:pt x="12438" y="3818"/>
                  <a:pt x="11584" y="4197"/>
                  <a:pt x="10539" y="4193"/>
                </a:cubicBezTo>
                <a:cubicBezTo>
                  <a:pt x="10190" y="4192"/>
                  <a:pt x="9848" y="4147"/>
                  <a:pt x="9552" y="4064"/>
                </a:cubicBezTo>
                <a:cubicBezTo>
                  <a:pt x="9199" y="4591"/>
                  <a:pt x="7966" y="4890"/>
                  <a:pt x="6799" y="4730"/>
                </a:cubicBezTo>
                <a:cubicBezTo>
                  <a:pt x="6310" y="4663"/>
                  <a:pt x="5887" y="4521"/>
                  <a:pt x="5603" y="4329"/>
                </a:cubicBezTo>
                <a:cubicBezTo>
                  <a:pt x="4408" y="4654"/>
                  <a:pt x="2857" y="4479"/>
                  <a:pt x="2139" y="3939"/>
                </a:cubicBezTo>
                <a:cubicBezTo>
                  <a:pt x="2130" y="3932"/>
                  <a:pt x="2121" y="3925"/>
                  <a:pt x="2112" y="3918"/>
                </a:cubicBezTo>
                <a:cubicBezTo>
                  <a:pt x="1330" y="3959"/>
                  <a:pt x="621" y="3708"/>
                  <a:pt x="530" y="3356"/>
                </a:cubicBezTo>
                <a:cubicBezTo>
                  <a:pt x="481" y="3169"/>
                  <a:pt x="618" y="2981"/>
                  <a:pt x="905" y="2843"/>
                </a:cubicBezTo>
                <a:cubicBezTo>
                  <a:pt x="227" y="2663"/>
                  <a:pt x="0" y="2269"/>
                  <a:pt x="397" y="1962"/>
                </a:cubicBezTo>
                <a:cubicBezTo>
                  <a:pt x="625" y="1785"/>
                  <a:pt x="1027" y="1668"/>
                  <a:pt x="1477" y="1647"/>
                </a:cubicBezTo>
              </a:path>
            </a:pathLst>
          </a:custGeom>
          <a:solidFill>
            <a:srgbClr val="C0E9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FF7200">
                    <a:lumMod val="50000"/>
                  </a:srgbClr>
                </a:solidFill>
                <a:latin typeface="Verdana" pitchFamily="34" charset="0"/>
                <a:cs typeface="Arial" pitchFamily="34" charset="0"/>
              </a:rPr>
              <a:t>OpenECOMP Private Network</a:t>
            </a:r>
          </a:p>
        </p:txBody>
      </p:sp>
      <p:sp>
        <p:nvSpPr>
          <p:cNvPr id="1025" name="Freeform 30"/>
          <p:cNvSpPr>
            <a:spLocks/>
          </p:cNvSpPr>
          <p:nvPr/>
        </p:nvSpPr>
        <p:spPr bwMode="auto">
          <a:xfrm>
            <a:off x="4377867" y="2837317"/>
            <a:ext cx="1436689" cy="511175"/>
          </a:xfrm>
          <a:custGeom>
            <a:avLst/>
            <a:gdLst>
              <a:gd name="T0" fmla="*/ 0 w 13608"/>
              <a:gd name="T1" fmla="*/ 770 h 4616"/>
              <a:gd name="T2" fmla="*/ 770 w 13608"/>
              <a:gd name="T3" fmla="*/ 0 h 4616"/>
              <a:gd name="T4" fmla="*/ 12839 w 13608"/>
              <a:gd name="T5" fmla="*/ 0 h 4616"/>
              <a:gd name="T6" fmla="*/ 13608 w 13608"/>
              <a:gd name="T7" fmla="*/ 770 h 4616"/>
              <a:gd name="T8" fmla="*/ 13608 w 13608"/>
              <a:gd name="T9" fmla="*/ 3847 h 4616"/>
              <a:gd name="T10" fmla="*/ 12839 w 13608"/>
              <a:gd name="T11" fmla="*/ 4616 h 4616"/>
              <a:gd name="T12" fmla="*/ 770 w 13608"/>
              <a:gd name="T13" fmla="*/ 4616 h 4616"/>
              <a:gd name="T14" fmla="*/ 0 w 13608"/>
              <a:gd name="T15" fmla="*/ 3847 h 4616"/>
              <a:gd name="T16" fmla="*/ 0 w 13608"/>
              <a:gd name="T17" fmla="*/ 770 h 4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608" h="4616">
                <a:moveTo>
                  <a:pt x="0" y="770"/>
                </a:moveTo>
                <a:cubicBezTo>
                  <a:pt x="0" y="345"/>
                  <a:pt x="345" y="0"/>
                  <a:pt x="770" y="0"/>
                </a:cubicBezTo>
                <a:lnTo>
                  <a:pt x="12839" y="0"/>
                </a:lnTo>
                <a:cubicBezTo>
                  <a:pt x="13264" y="0"/>
                  <a:pt x="13608" y="345"/>
                  <a:pt x="13608" y="770"/>
                </a:cubicBezTo>
                <a:lnTo>
                  <a:pt x="13608" y="3847"/>
                </a:lnTo>
                <a:cubicBezTo>
                  <a:pt x="13608" y="4272"/>
                  <a:pt x="13264" y="4616"/>
                  <a:pt x="12839" y="4616"/>
                </a:cubicBezTo>
                <a:lnTo>
                  <a:pt x="770" y="4616"/>
                </a:lnTo>
                <a:cubicBezTo>
                  <a:pt x="345" y="4616"/>
                  <a:pt x="0" y="4272"/>
                  <a:pt x="0" y="3847"/>
                </a:cubicBezTo>
                <a:lnTo>
                  <a:pt x="0" y="770"/>
                </a:lnTo>
                <a:close/>
              </a:path>
            </a:pathLst>
          </a:custGeom>
          <a:solidFill>
            <a:srgbClr val="C4D82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Verdana" pitchFamily="34" charset="0"/>
                <a:cs typeface="Arial" pitchFamily="34" charset="0"/>
              </a:rPr>
              <a:t>Rackspace OpenStack API</a:t>
            </a:r>
          </a:p>
        </p:txBody>
      </p:sp>
      <p:sp>
        <p:nvSpPr>
          <p:cNvPr id="1033" name="Freeform 35"/>
          <p:cNvSpPr>
            <a:spLocks/>
          </p:cNvSpPr>
          <p:nvPr/>
        </p:nvSpPr>
        <p:spPr bwMode="auto">
          <a:xfrm>
            <a:off x="4699698" y="2202755"/>
            <a:ext cx="1200151" cy="476250"/>
          </a:xfrm>
          <a:custGeom>
            <a:avLst/>
            <a:gdLst>
              <a:gd name="T0" fmla="*/ 618 w 6074"/>
              <a:gd name="T1" fmla="*/ 852 h 2553"/>
              <a:gd name="T2" fmla="*/ 1403 w 6074"/>
              <a:gd name="T3" fmla="*/ 267 h 2553"/>
              <a:gd name="T4" fmla="*/ 1990 w 6074"/>
              <a:gd name="T5" fmla="*/ 334 h 2553"/>
              <a:gd name="T6" fmla="*/ 2968 w 6074"/>
              <a:gd name="T7" fmla="*/ 164 h 2553"/>
              <a:gd name="T8" fmla="*/ 3137 w 6074"/>
              <a:gd name="T9" fmla="*/ 234 h 2553"/>
              <a:gd name="T10" fmla="*/ 3931 w 6074"/>
              <a:gd name="T11" fmla="*/ 83 h 2553"/>
              <a:gd name="T12" fmla="*/ 4138 w 6074"/>
              <a:gd name="T13" fmla="*/ 180 h 2553"/>
              <a:gd name="T14" fmla="*/ 5067 w 6074"/>
              <a:gd name="T15" fmla="*/ 136 h 2553"/>
              <a:gd name="T16" fmla="*/ 5290 w 6074"/>
              <a:gd name="T17" fmla="*/ 355 h 2553"/>
              <a:gd name="T18" fmla="*/ 5798 w 6074"/>
              <a:gd name="T19" fmla="*/ 860 h 2553"/>
              <a:gd name="T20" fmla="*/ 5765 w 6074"/>
              <a:gd name="T21" fmla="*/ 914 h 2553"/>
              <a:gd name="T22" fmla="*/ 5596 w 6074"/>
              <a:gd name="T23" fmla="*/ 1645 h 2553"/>
              <a:gd name="T24" fmla="*/ 5166 w 6074"/>
              <a:gd name="T25" fmla="*/ 1748 h 2553"/>
              <a:gd name="T26" fmla="*/ 4374 w 6074"/>
              <a:gd name="T27" fmla="*/ 2190 h 2553"/>
              <a:gd name="T28" fmla="*/ 3965 w 6074"/>
              <a:gd name="T29" fmla="*/ 2122 h 2553"/>
              <a:gd name="T30" fmla="*/ 2822 w 6074"/>
              <a:gd name="T31" fmla="*/ 2470 h 2553"/>
              <a:gd name="T32" fmla="*/ 2326 w 6074"/>
              <a:gd name="T33" fmla="*/ 2261 h 2553"/>
              <a:gd name="T34" fmla="*/ 888 w 6074"/>
              <a:gd name="T35" fmla="*/ 2057 h 2553"/>
              <a:gd name="T36" fmla="*/ 876 w 6074"/>
              <a:gd name="T37" fmla="*/ 2046 h 2553"/>
              <a:gd name="T38" fmla="*/ 220 w 6074"/>
              <a:gd name="T39" fmla="*/ 1753 h 2553"/>
              <a:gd name="T40" fmla="*/ 375 w 6074"/>
              <a:gd name="T41" fmla="*/ 1485 h 2553"/>
              <a:gd name="T42" fmla="*/ 164 w 6074"/>
              <a:gd name="T43" fmla="*/ 1025 h 2553"/>
              <a:gd name="T44" fmla="*/ 613 w 6074"/>
              <a:gd name="T45" fmla="*/ 860 h 2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74" h="2553">
                <a:moveTo>
                  <a:pt x="618" y="852"/>
                </a:moveTo>
                <a:cubicBezTo>
                  <a:pt x="550" y="568"/>
                  <a:pt x="901" y="306"/>
                  <a:pt x="1403" y="267"/>
                </a:cubicBezTo>
                <a:cubicBezTo>
                  <a:pt x="1606" y="252"/>
                  <a:pt x="1813" y="275"/>
                  <a:pt x="1990" y="334"/>
                </a:cubicBezTo>
                <a:cubicBezTo>
                  <a:pt x="2177" y="133"/>
                  <a:pt x="2615" y="57"/>
                  <a:pt x="2968" y="164"/>
                </a:cubicBezTo>
                <a:cubicBezTo>
                  <a:pt x="3030" y="182"/>
                  <a:pt x="3087" y="206"/>
                  <a:pt x="3137" y="234"/>
                </a:cubicBezTo>
                <a:cubicBezTo>
                  <a:pt x="3283" y="67"/>
                  <a:pt x="3639" y="0"/>
                  <a:pt x="3931" y="83"/>
                </a:cubicBezTo>
                <a:cubicBezTo>
                  <a:pt x="4012" y="106"/>
                  <a:pt x="4083" y="139"/>
                  <a:pt x="4138" y="180"/>
                </a:cubicBezTo>
                <a:cubicBezTo>
                  <a:pt x="4373" y="23"/>
                  <a:pt x="4789" y="3"/>
                  <a:pt x="5067" y="136"/>
                </a:cubicBezTo>
                <a:cubicBezTo>
                  <a:pt x="5184" y="192"/>
                  <a:pt x="5263" y="270"/>
                  <a:pt x="5290" y="355"/>
                </a:cubicBezTo>
                <a:cubicBezTo>
                  <a:pt x="5676" y="415"/>
                  <a:pt x="5903" y="641"/>
                  <a:pt x="5798" y="860"/>
                </a:cubicBezTo>
                <a:cubicBezTo>
                  <a:pt x="5789" y="878"/>
                  <a:pt x="5778" y="897"/>
                  <a:pt x="5765" y="914"/>
                </a:cubicBezTo>
                <a:cubicBezTo>
                  <a:pt x="6074" y="1143"/>
                  <a:pt x="5999" y="1470"/>
                  <a:pt x="5596" y="1645"/>
                </a:cubicBezTo>
                <a:cubicBezTo>
                  <a:pt x="5470" y="1700"/>
                  <a:pt x="5322" y="1735"/>
                  <a:pt x="5166" y="1748"/>
                </a:cubicBezTo>
                <a:cubicBezTo>
                  <a:pt x="5162" y="1994"/>
                  <a:pt x="4808" y="2192"/>
                  <a:pt x="4374" y="2190"/>
                </a:cubicBezTo>
                <a:cubicBezTo>
                  <a:pt x="4229" y="2189"/>
                  <a:pt x="4088" y="2166"/>
                  <a:pt x="3965" y="2122"/>
                </a:cubicBezTo>
                <a:cubicBezTo>
                  <a:pt x="3818" y="2398"/>
                  <a:pt x="3306" y="2553"/>
                  <a:pt x="2822" y="2470"/>
                </a:cubicBezTo>
                <a:cubicBezTo>
                  <a:pt x="2619" y="2435"/>
                  <a:pt x="2443" y="2361"/>
                  <a:pt x="2326" y="2261"/>
                </a:cubicBezTo>
                <a:cubicBezTo>
                  <a:pt x="1830" y="2431"/>
                  <a:pt x="1186" y="2339"/>
                  <a:pt x="888" y="2057"/>
                </a:cubicBezTo>
                <a:cubicBezTo>
                  <a:pt x="884" y="2053"/>
                  <a:pt x="880" y="2050"/>
                  <a:pt x="876" y="2046"/>
                </a:cubicBezTo>
                <a:cubicBezTo>
                  <a:pt x="552" y="2068"/>
                  <a:pt x="258" y="1936"/>
                  <a:pt x="220" y="1753"/>
                </a:cubicBezTo>
                <a:cubicBezTo>
                  <a:pt x="199" y="1655"/>
                  <a:pt x="256" y="1557"/>
                  <a:pt x="375" y="1485"/>
                </a:cubicBezTo>
                <a:cubicBezTo>
                  <a:pt x="94" y="1391"/>
                  <a:pt x="0" y="1185"/>
                  <a:pt x="164" y="1025"/>
                </a:cubicBezTo>
                <a:cubicBezTo>
                  <a:pt x="259" y="932"/>
                  <a:pt x="426" y="871"/>
                  <a:pt x="613" y="860"/>
                </a:cubicBezTo>
              </a:path>
            </a:pathLst>
          </a:custGeom>
          <a:solidFill>
            <a:srgbClr val="808080"/>
          </a:solidFill>
          <a:ln w="0">
            <a:solidFill>
              <a:schemeClr val="accent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white"/>
                </a:solidFill>
                <a:latin typeface="Verdana" pitchFamily="34" charset="0"/>
                <a:cs typeface="Arial" pitchFamily="34" charset="0"/>
              </a:rPr>
              <a:t> Internet</a:t>
            </a:r>
          </a:p>
        </p:txBody>
      </p:sp>
      <p:sp>
        <p:nvSpPr>
          <p:cNvPr id="1051" name="Rectangle 53"/>
          <p:cNvSpPr>
            <a:spLocks noChangeArrowheads="1"/>
          </p:cNvSpPr>
          <p:nvPr/>
        </p:nvSpPr>
        <p:spPr bwMode="auto">
          <a:xfrm>
            <a:off x="2893831" y="3054659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056" name="Rectangle 58"/>
          <p:cNvSpPr>
            <a:spLocks noChangeArrowheads="1"/>
          </p:cNvSpPr>
          <p:nvPr/>
        </p:nvSpPr>
        <p:spPr bwMode="auto">
          <a:xfrm>
            <a:off x="2849381" y="3678546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063" name="Freeform 65"/>
          <p:cNvSpPr>
            <a:spLocks/>
          </p:cNvSpPr>
          <p:nvPr/>
        </p:nvSpPr>
        <p:spPr bwMode="auto">
          <a:xfrm>
            <a:off x="4612742" y="3397995"/>
            <a:ext cx="521764" cy="1049281"/>
          </a:xfrm>
          <a:custGeom>
            <a:avLst/>
            <a:gdLst>
              <a:gd name="T0" fmla="*/ 604 w 604"/>
              <a:gd name="T1" fmla="*/ 71 h 714"/>
              <a:gd name="T2" fmla="*/ 102 w 604"/>
              <a:gd name="T3" fmla="*/ 673 h 714"/>
              <a:gd name="T4" fmla="*/ 136 w 604"/>
              <a:gd name="T5" fmla="*/ 709 h 714"/>
              <a:gd name="T6" fmla="*/ 5 w 604"/>
              <a:gd name="T7" fmla="*/ 714 h 714"/>
              <a:gd name="T8" fmla="*/ 0 w 604"/>
              <a:gd name="T9" fmla="*/ 567 h 714"/>
              <a:gd name="T10" fmla="*/ 34 w 604"/>
              <a:gd name="T11" fmla="*/ 602 h 714"/>
              <a:gd name="T12" fmla="*/ 536 w 604"/>
              <a:gd name="T13" fmla="*/ 0 h 714"/>
              <a:gd name="T14" fmla="*/ 604 w 604"/>
              <a:gd name="T15" fmla="*/ 71 h 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4" h="714">
                <a:moveTo>
                  <a:pt x="604" y="71"/>
                </a:moveTo>
                <a:lnTo>
                  <a:pt x="102" y="673"/>
                </a:lnTo>
                <a:lnTo>
                  <a:pt x="136" y="709"/>
                </a:lnTo>
                <a:lnTo>
                  <a:pt x="5" y="714"/>
                </a:lnTo>
                <a:lnTo>
                  <a:pt x="0" y="567"/>
                </a:lnTo>
                <a:lnTo>
                  <a:pt x="34" y="602"/>
                </a:lnTo>
                <a:lnTo>
                  <a:pt x="536" y="0"/>
                </a:lnTo>
                <a:lnTo>
                  <a:pt x="604" y="7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065" name="Freeform 67"/>
          <p:cNvSpPr>
            <a:spLocks/>
          </p:cNvSpPr>
          <p:nvPr/>
        </p:nvSpPr>
        <p:spPr bwMode="auto">
          <a:xfrm>
            <a:off x="4852281" y="3445405"/>
            <a:ext cx="527233" cy="1060828"/>
          </a:xfrm>
          <a:custGeom>
            <a:avLst/>
            <a:gdLst>
              <a:gd name="T0" fmla="*/ 0 w 577"/>
              <a:gd name="T1" fmla="*/ 680 h 746"/>
              <a:gd name="T2" fmla="*/ 470 w 577"/>
              <a:gd name="T3" fmla="*/ 47 h 746"/>
              <a:gd name="T4" fmla="*/ 435 w 577"/>
              <a:gd name="T5" fmla="*/ 14 h 746"/>
              <a:gd name="T6" fmla="*/ 565 w 577"/>
              <a:gd name="T7" fmla="*/ 0 h 746"/>
              <a:gd name="T8" fmla="*/ 577 w 577"/>
              <a:gd name="T9" fmla="*/ 147 h 746"/>
              <a:gd name="T10" fmla="*/ 541 w 577"/>
              <a:gd name="T11" fmla="*/ 113 h 746"/>
              <a:gd name="T12" fmla="*/ 71 w 577"/>
              <a:gd name="T13" fmla="*/ 746 h 746"/>
              <a:gd name="T14" fmla="*/ 0 w 577"/>
              <a:gd name="T15" fmla="*/ 680 h 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7" h="746">
                <a:moveTo>
                  <a:pt x="0" y="680"/>
                </a:moveTo>
                <a:lnTo>
                  <a:pt x="470" y="47"/>
                </a:lnTo>
                <a:lnTo>
                  <a:pt x="435" y="14"/>
                </a:lnTo>
                <a:lnTo>
                  <a:pt x="565" y="0"/>
                </a:lnTo>
                <a:lnTo>
                  <a:pt x="577" y="147"/>
                </a:lnTo>
                <a:lnTo>
                  <a:pt x="541" y="113"/>
                </a:lnTo>
                <a:lnTo>
                  <a:pt x="71" y="746"/>
                </a:lnTo>
                <a:lnTo>
                  <a:pt x="0" y="68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082" name="Freeform 84"/>
          <p:cNvSpPr>
            <a:spLocks/>
          </p:cNvSpPr>
          <p:nvPr/>
        </p:nvSpPr>
        <p:spPr bwMode="auto">
          <a:xfrm>
            <a:off x="4514822" y="5038726"/>
            <a:ext cx="285778" cy="328864"/>
          </a:xfrm>
          <a:custGeom>
            <a:avLst/>
            <a:gdLst>
              <a:gd name="T0" fmla="*/ 0 w 233"/>
              <a:gd name="T1" fmla="*/ 216 h 282"/>
              <a:gd name="T2" fmla="*/ 126 w 233"/>
              <a:gd name="T3" fmla="*/ 46 h 282"/>
              <a:gd name="T4" fmla="*/ 90 w 233"/>
              <a:gd name="T5" fmla="*/ 13 h 282"/>
              <a:gd name="T6" fmla="*/ 221 w 233"/>
              <a:gd name="T7" fmla="*/ 0 h 282"/>
              <a:gd name="T8" fmla="*/ 233 w 233"/>
              <a:gd name="T9" fmla="*/ 146 h 282"/>
              <a:gd name="T10" fmla="*/ 197 w 233"/>
              <a:gd name="T11" fmla="*/ 113 h 282"/>
              <a:gd name="T12" fmla="*/ 71 w 233"/>
              <a:gd name="T13" fmla="*/ 282 h 282"/>
              <a:gd name="T14" fmla="*/ 0 w 233"/>
              <a:gd name="T15" fmla="*/ 216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282">
                <a:moveTo>
                  <a:pt x="0" y="216"/>
                </a:moveTo>
                <a:lnTo>
                  <a:pt x="126" y="46"/>
                </a:lnTo>
                <a:lnTo>
                  <a:pt x="90" y="13"/>
                </a:lnTo>
                <a:lnTo>
                  <a:pt x="221" y="0"/>
                </a:lnTo>
                <a:lnTo>
                  <a:pt x="233" y="146"/>
                </a:lnTo>
                <a:lnTo>
                  <a:pt x="197" y="113"/>
                </a:lnTo>
                <a:lnTo>
                  <a:pt x="71" y="282"/>
                </a:lnTo>
                <a:lnTo>
                  <a:pt x="0" y="21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084" name="Freeform 86"/>
          <p:cNvSpPr>
            <a:spLocks/>
          </p:cNvSpPr>
          <p:nvPr/>
        </p:nvSpPr>
        <p:spPr bwMode="auto">
          <a:xfrm>
            <a:off x="4293529" y="5019676"/>
            <a:ext cx="294346" cy="293166"/>
          </a:xfrm>
          <a:custGeom>
            <a:avLst/>
            <a:gdLst>
              <a:gd name="T0" fmla="*/ 228 w 228"/>
              <a:gd name="T1" fmla="*/ 61 h 292"/>
              <a:gd name="T2" fmla="*/ 112 w 228"/>
              <a:gd name="T3" fmla="*/ 239 h 292"/>
              <a:gd name="T4" fmla="*/ 149 w 228"/>
              <a:gd name="T5" fmla="*/ 270 h 292"/>
              <a:gd name="T6" fmla="*/ 19 w 228"/>
              <a:gd name="T7" fmla="*/ 292 h 292"/>
              <a:gd name="T8" fmla="*/ 0 w 228"/>
              <a:gd name="T9" fmla="*/ 147 h 292"/>
              <a:gd name="T10" fmla="*/ 37 w 228"/>
              <a:gd name="T11" fmla="*/ 178 h 292"/>
              <a:gd name="T12" fmla="*/ 153 w 228"/>
              <a:gd name="T13" fmla="*/ 0 h 292"/>
              <a:gd name="T14" fmla="*/ 228 w 228"/>
              <a:gd name="T15" fmla="*/ 61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8" h="292">
                <a:moveTo>
                  <a:pt x="228" y="61"/>
                </a:moveTo>
                <a:lnTo>
                  <a:pt x="112" y="239"/>
                </a:lnTo>
                <a:lnTo>
                  <a:pt x="149" y="270"/>
                </a:lnTo>
                <a:lnTo>
                  <a:pt x="19" y="292"/>
                </a:lnTo>
                <a:lnTo>
                  <a:pt x="0" y="147"/>
                </a:lnTo>
                <a:lnTo>
                  <a:pt x="37" y="178"/>
                </a:lnTo>
                <a:lnTo>
                  <a:pt x="153" y="0"/>
                </a:lnTo>
                <a:lnTo>
                  <a:pt x="228" y="6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094" name="Rectangle 96"/>
          <p:cNvSpPr>
            <a:spLocks noChangeArrowheads="1"/>
          </p:cNvSpPr>
          <p:nvPr/>
        </p:nvSpPr>
        <p:spPr bwMode="auto">
          <a:xfrm>
            <a:off x="3043728" y="4878311"/>
            <a:ext cx="97462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900" dirty="0">
                <a:solidFill>
                  <a:srgbClr val="000000"/>
                </a:solidFill>
                <a:latin typeface="Verdana" panose="020B0604030504040204" pitchFamily="34" charset="0"/>
                <a:cs typeface="Arial" pitchFamily="34" charset="0"/>
              </a:rPr>
              <a:t>Default Gateway</a:t>
            </a:r>
            <a:endParaRPr lang="en-US" altLang="en-US" sz="280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086" name="Freeform 88"/>
          <p:cNvSpPr>
            <a:spLocks/>
          </p:cNvSpPr>
          <p:nvPr/>
        </p:nvSpPr>
        <p:spPr bwMode="auto">
          <a:xfrm rot="1481867">
            <a:off x="2532339" y="5103722"/>
            <a:ext cx="431535" cy="211090"/>
          </a:xfrm>
          <a:custGeom>
            <a:avLst/>
            <a:gdLst>
              <a:gd name="T0" fmla="*/ 215 w 267"/>
              <a:gd name="T1" fmla="*/ 252 h 252"/>
              <a:gd name="T2" fmla="*/ 52 w 267"/>
              <a:gd name="T3" fmla="*/ 130 h 252"/>
              <a:gd name="T4" fmla="*/ 26 w 267"/>
              <a:gd name="T5" fmla="*/ 173 h 252"/>
              <a:gd name="T6" fmla="*/ 0 w 267"/>
              <a:gd name="T7" fmla="*/ 29 h 252"/>
              <a:gd name="T8" fmla="*/ 129 w 267"/>
              <a:gd name="T9" fmla="*/ 0 h 252"/>
              <a:gd name="T10" fmla="*/ 103 w 267"/>
              <a:gd name="T11" fmla="*/ 43 h 252"/>
              <a:gd name="T12" fmla="*/ 267 w 267"/>
              <a:gd name="T13" fmla="*/ 166 h 252"/>
              <a:gd name="T14" fmla="*/ 215 w 267"/>
              <a:gd name="T15" fmla="*/ 25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7" h="252">
                <a:moveTo>
                  <a:pt x="215" y="252"/>
                </a:moveTo>
                <a:lnTo>
                  <a:pt x="52" y="130"/>
                </a:lnTo>
                <a:lnTo>
                  <a:pt x="26" y="173"/>
                </a:lnTo>
                <a:lnTo>
                  <a:pt x="0" y="29"/>
                </a:lnTo>
                <a:lnTo>
                  <a:pt x="129" y="0"/>
                </a:lnTo>
                <a:lnTo>
                  <a:pt x="103" y="43"/>
                </a:lnTo>
                <a:lnTo>
                  <a:pt x="267" y="166"/>
                </a:lnTo>
                <a:lnTo>
                  <a:pt x="215" y="25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pic>
        <p:nvPicPr>
          <p:cNvPr id="108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731" y="4597402"/>
            <a:ext cx="4339153" cy="634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1" name="Freeform 62"/>
          <p:cNvSpPr>
            <a:spLocks/>
          </p:cNvSpPr>
          <p:nvPr/>
        </p:nvSpPr>
        <p:spPr bwMode="auto">
          <a:xfrm>
            <a:off x="7573964" y="5336118"/>
            <a:ext cx="1954213" cy="403225"/>
          </a:xfrm>
          <a:custGeom>
            <a:avLst/>
            <a:gdLst>
              <a:gd name="T0" fmla="*/ 1018 w 10006"/>
              <a:gd name="T1" fmla="*/ 653 h 1956"/>
              <a:gd name="T2" fmla="*/ 2310 w 10006"/>
              <a:gd name="T3" fmla="*/ 205 h 1956"/>
              <a:gd name="T4" fmla="*/ 3277 w 10006"/>
              <a:gd name="T5" fmla="*/ 256 h 1956"/>
              <a:gd name="T6" fmla="*/ 4890 w 10006"/>
              <a:gd name="T7" fmla="*/ 126 h 1956"/>
              <a:gd name="T8" fmla="*/ 5167 w 10006"/>
              <a:gd name="T9" fmla="*/ 179 h 1956"/>
              <a:gd name="T10" fmla="*/ 6476 w 10006"/>
              <a:gd name="T11" fmla="*/ 64 h 1956"/>
              <a:gd name="T12" fmla="*/ 6816 w 10006"/>
              <a:gd name="T13" fmla="*/ 138 h 1956"/>
              <a:gd name="T14" fmla="*/ 8347 w 10006"/>
              <a:gd name="T15" fmla="*/ 105 h 1956"/>
              <a:gd name="T16" fmla="*/ 8714 w 10006"/>
              <a:gd name="T17" fmla="*/ 272 h 1956"/>
              <a:gd name="T18" fmla="*/ 9551 w 10006"/>
              <a:gd name="T19" fmla="*/ 659 h 1956"/>
              <a:gd name="T20" fmla="*/ 9497 w 10006"/>
              <a:gd name="T21" fmla="*/ 700 h 1956"/>
              <a:gd name="T22" fmla="*/ 9218 w 10006"/>
              <a:gd name="T23" fmla="*/ 1261 h 1956"/>
              <a:gd name="T24" fmla="*/ 8509 w 10006"/>
              <a:gd name="T25" fmla="*/ 1339 h 1956"/>
              <a:gd name="T26" fmla="*/ 7206 w 10006"/>
              <a:gd name="T27" fmla="*/ 1677 h 1956"/>
              <a:gd name="T28" fmla="*/ 6531 w 10006"/>
              <a:gd name="T29" fmla="*/ 1626 h 1956"/>
              <a:gd name="T30" fmla="*/ 4648 w 10006"/>
              <a:gd name="T31" fmla="*/ 1892 h 1956"/>
              <a:gd name="T32" fmla="*/ 3831 w 10006"/>
              <a:gd name="T33" fmla="*/ 1732 h 1956"/>
              <a:gd name="T34" fmla="*/ 1462 w 10006"/>
              <a:gd name="T35" fmla="*/ 1576 h 1956"/>
              <a:gd name="T36" fmla="*/ 1444 w 10006"/>
              <a:gd name="T37" fmla="*/ 1568 h 1956"/>
              <a:gd name="T38" fmla="*/ 362 w 10006"/>
              <a:gd name="T39" fmla="*/ 1343 h 1956"/>
              <a:gd name="T40" fmla="*/ 618 w 10006"/>
              <a:gd name="T41" fmla="*/ 1138 h 1956"/>
              <a:gd name="T42" fmla="*/ 271 w 10006"/>
              <a:gd name="T43" fmla="*/ 785 h 1956"/>
              <a:gd name="T44" fmla="*/ 1009 w 10006"/>
              <a:gd name="T45" fmla="*/ 659 h 1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006" h="1956">
                <a:moveTo>
                  <a:pt x="1018" y="653"/>
                </a:moveTo>
                <a:cubicBezTo>
                  <a:pt x="905" y="435"/>
                  <a:pt x="1484" y="235"/>
                  <a:pt x="2310" y="205"/>
                </a:cubicBezTo>
                <a:cubicBezTo>
                  <a:pt x="2645" y="193"/>
                  <a:pt x="2986" y="211"/>
                  <a:pt x="3277" y="256"/>
                </a:cubicBezTo>
                <a:cubicBezTo>
                  <a:pt x="3586" y="102"/>
                  <a:pt x="4308" y="44"/>
                  <a:pt x="4890" y="126"/>
                </a:cubicBezTo>
                <a:cubicBezTo>
                  <a:pt x="4991" y="140"/>
                  <a:pt x="5085" y="158"/>
                  <a:pt x="5167" y="179"/>
                </a:cubicBezTo>
                <a:cubicBezTo>
                  <a:pt x="5408" y="52"/>
                  <a:pt x="5994" y="0"/>
                  <a:pt x="6476" y="64"/>
                </a:cubicBezTo>
                <a:cubicBezTo>
                  <a:pt x="6610" y="81"/>
                  <a:pt x="6726" y="107"/>
                  <a:pt x="6816" y="138"/>
                </a:cubicBezTo>
                <a:cubicBezTo>
                  <a:pt x="7204" y="18"/>
                  <a:pt x="7890" y="3"/>
                  <a:pt x="8347" y="105"/>
                </a:cubicBezTo>
                <a:cubicBezTo>
                  <a:pt x="8540" y="148"/>
                  <a:pt x="8669" y="207"/>
                  <a:pt x="8714" y="272"/>
                </a:cubicBezTo>
                <a:cubicBezTo>
                  <a:pt x="9349" y="318"/>
                  <a:pt x="9724" y="491"/>
                  <a:pt x="9551" y="659"/>
                </a:cubicBezTo>
                <a:cubicBezTo>
                  <a:pt x="9537" y="673"/>
                  <a:pt x="9518" y="687"/>
                  <a:pt x="9497" y="700"/>
                </a:cubicBezTo>
                <a:cubicBezTo>
                  <a:pt x="10006" y="875"/>
                  <a:pt x="9881" y="1126"/>
                  <a:pt x="9218" y="1261"/>
                </a:cubicBezTo>
                <a:cubicBezTo>
                  <a:pt x="9011" y="1302"/>
                  <a:pt x="8767" y="1330"/>
                  <a:pt x="8509" y="1339"/>
                </a:cubicBezTo>
                <a:cubicBezTo>
                  <a:pt x="8504" y="1528"/>
                  <a:pt x="7920" y="1679"/>
                  <a:pt x="7206" y="1677"/>
                </a:cubicBezTo>
                <a:cubicBezTo>
                  <a:pt x="6967" y="1677"/>
                  <a:pt x="6733" y="1659"/>
                  <a:pt x="6531" y="1626"/>
                </a:cubicBezTo>
                <a:cubicBezTo>
                  <a:pt x="6289" y="1837"/>
                  <a:pt x="5446" y="1956"/>
                  <a:pt x="4648" y="1892"/>
                </a:cubicBezTo>
                <a:cubicBezTo>
                  <a:pt x="4314" y="1865"/>
                  <a:pt x="4025" y="1809"/>
                  <a:pt x="3831" y="1732"/>
                </a:cubicBezTo>
                <a:cubicBezTo>
                  <a:pt x="3014" y="1862"/>
                  <a:pt x="1953" y="1792"/>
                  <a:pt x="1462" y="1576"/>
                </a:cubicBezTo>
                <a:cubicBezTo>
                  <a:pt x="1456" y="1573"/>
                  <a:pt x="1449" y="1570"/>
                  <a:pt x="1444" y="1568"/>
                </a:cubicBezTo>
                <a:cubicBezTo>
                  <a:pt x="909" y="1584"/>
                  <a:pt x="424" y="1483"/>
                  <a:pt x="362" y="1343"/>
                </a:cubicBezTo>
                <a:cubicBezTo>
                  <a:pt x="328" y="1268"/>
                  <a:pt x="422" y="1193"/>
                  <a:pt x="618" y="1138"/>
                </a:cubicBezTo>
                <a:cubicBezTo>
                  <a:pt x="155" y="1066"/>
                  <a:pt x="0" y="908"/>
                  <a:pt x="271" y="785"/>
                </a:cubicBezTo>
                <a:cubicBezTo>
                  <a:pt x="427" y="714"/>
                  <a:pt x="701" y="667"/>
                  <a:pt x="1009" y="659"/>
                </a:cubicBezTo>
              </a:path>
            </a:pathLst>
          </a:custGeom>
          <a:solidFill>
            <a:srgbClr val="E7EFAB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152" name="Freeform 63"/>
          <p:cNvSpPr>
            <a:spLocks/>
          </p:cNvSpPr>
          <p:nvPr/>
        </p:nvSpPr>
        <p:spPr bwMode="auto">
          <a:xfrm>
            <a:off x="7573964" y="5336118"/>
            <a:ext cx="1954213" cy="403225"/>
          </a:xfrm>
          <a:custGeom>
            <a:avLst/>
            <a:gdLst>
              <a:gd name="T0" fmla="*/ 1018 w 10006"/>
              <a:gd name="T1" fmla="*/ 653 h 1956"/>
              <a:gd name="T2" fmla="*/ 2310 w 10006"/>
              <a:gd name="T3" fmla="*/ 205 h 1956"/>
              <a:gd name="T4" fmla="*/ 3277 w 10006"/>
              <a:gd name="T5" fmla="*/ 256 h 1956"/>
              <a:gd name="T6" fmla="*/ 4890 w 10006"/>
              <a:gd name="T7" fmla="*/ 126 h 1956"/>
              <a:gd name="T8" fmla="*/ 5167 w 10006"/>
              <a:gd name="T9" fmla="*/ 179 h 1956"/>
              <a:gd name="T10" fmla="*/ 6476 w 10006"/>
              <a:gd name="T11" fmla="*/ 64 h 1956"/>
              <a:gd name="T12" fmla="*/ 6816 w 10006"/>
              <a:gd name="T13" fmla="*/ 138 h 1956"/>
              <a:gd name="T14" fmla="*/ 8347 w 10006"/>
              <a:gd name="T15" fmla="*/ 105 h 1956"/>
              <a:gd name="T16" fmla="*/ 8714 w 10006"/>
              <a:gd name="T17" fmla="*/ 272 h 1956"/>
              <a:gd name="T18" fmla="*/ 9551 w 10006"/>
              <a:gd name="T19" fmla="*/ 659 h 1956"/>
              <a:gd name="T20" fmla="*/ 9497 w 10006"/>
              <a:gd name="T21" fmla="*/ 700 h 1956"/>
              <a:gd name="T22" fmla="*/ 9218 w 10006"/>
              <a:gd name="T23" fmla="*/ 1261 h 1956"/>
              <a:gd name="T24" fmla="*/ 8509 w 10006"/>
              <a:gd name="T25" fmla="*/ 1339 h 1956"/>
              <a:gd name="T26" fmla="*/ 7206 w 10006"/>
              <a:gd name="T27" fmla="*/ 1677 h 1956"/>
              <a:gd name="T28" fmla="*/ 6531 w 10006"/>
              <a:gd name="T29" fmla="*/ 1626 h 1956"/>
              <a:gd name="T30" fmla="*/ 4648 w 10006"/>
              <a:gd name="T31" fmla="*/ 1892 h 1956"/>
              <a:gd name="T32" fmla="*/ 3831 w 10006"/>
              <a:gd name="T33" fmla="*/ 1732 h 1956"/>
              <a:gd name="T34" fmla="*/ 1462 w 10006"/>
              <a:gd name="T35" fmla="*/ 1576 h 1956"/>
              <a:gd name="T36" fmla="*/ 1444 w 10006"/>
              <a:gd name="T37" fmla="*/ 1568 h 1956"/>
              <a:gd name="T38" fmla="*/ 362 w 10006"/>
              <a:gd name="T39" fmla="*/ 1343 h 1956"/>
              <a:gd name="T40" fmla="*/ 618 w 10006"/>
              <a:gd name="T41" fmla="*/ 1138 h 1956"/>
              <a:gd name="T42" fmla="*/ 271 w 10006"/>
              <a:gd name="T43" fmla="*/ 785 h 1956"/>
              <a:gd name="T44" fmla="*/ 1009 w 10006"/>
              <a:gd name="T45" fmla="*/ 659 h 1956"/>
              <a:gd name="T46" fmla="*/ 1018 w 10006"/>
              <a:gd name="T47" fmla="*/ 653 h 1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06" h="1956">
                <a:moveTo>
                  <a:pt x="1018" y="653"/>
                </a:moveTo>
                <a:cubicBezTo>
                  <a:pt x="905" y="435"/>
                  <a:pt x="1484" y="235"/>
                  <a:pt x="2310" y="205"/>
                </a:cubicBezTo>
                <a:cubicBezTo>
                  <a:pt x="2645" y="193"/>
                  <a:pt x="2986" y="211"/>
                  <a:pt x="3277" y="256"/>
                </a:cubicBezTo>
                <a:cubicBezTo>
                  <a:pt x="3586" y="102"/>
                  <a:pt x="4308" y="44"/>
                  <a:pt x="4890" y="126"/>
                </a:cubicBezTo>
                <a:cubicBezTo>
                  <a:pt x="4991" y="140"/>
                  <a:pt x="5085" y="158"/>
                  <a:pt x="5167" y="179"/>
                </a:cubicBezTo>
                <a:cubicBezTo>
                  <a:pt x="5408" y="52"/>
                  <a:pt x="5994" y="0"/>
                  <a:pt x="6476" y="64"/>
                </a:cubicBezTo>
                <a:cubicBezTo>
                  <a:pt x="6610" y="81"/>
                  <a:pt x="6726" y="107"/>
                  <a:pt x="6816" y="138"/>
                </a:cubicBezTo>
                <a:cubicBezTo>
                  <a:pt x="7204" y="18"/>
                  <a:pt x="7890" y="3"/>
                  <a:pt x="8347" y="105"/>
                </a:cubicBezTo>
                <a:cubicBezTo>
                  <a:pt x="8540" y="148"/>
                  <a:pt x="8669" y="207"/>
                  <a:pt x="8714" y="272"/>
                </a:cubicBezTo>
                <a:cubicBezTo>
                  <a:pt x="9349" y="318"/>
                  <a:pt x="9724" y="491"/>
                  <a:pt x="9551" y="659"/>
                </a:cubicBezTo>
                <a:cubicBezTo>
                  <a:pt x="9537" y="673"/>
                  <a:pt x="9518" y="687"/>
                  <a:pt x="9497" y="700"/>
                </a:cubicBezTo>
                <a:cubicBezTo>
                  <a:pt x="10006" y="875"/>
                  <a:pt x="9881" y="1126"/>
                  <a:pt x="9218" y="1261"/>
                </a:cubicBezTo>
                <a:cubicBezTo>
                  <a:pt x="9011" y="1302"/>
                  <a:pt x="8767" y="1330"/>
                  <a:pt x="8509" y="1339"/>
                </a:cubicBezTo>
                <a:cubicBezTo>
                  <a:pt x="8504" y="1528"/>
                  <a:pt x="7920" y="1679"/>
                  <a:pt x="7206" y="1677"/>
                </a:cubicBezTo>
                <a:cubicBezTo>
                  <a:pt x="6967" y="1677"/>
                  <a:pt x="6733" y="1659"/>
                  <a:pt x="6531" y="1626"/>
                </a:cubicBezTo>
                <a:cubicBezTo>
                  <a:pt x="6289" y="1837"/>
                  <a:pt x="5446" y="1956"/>
                  <a:pt x="4648" y="1892"/>
                </a:cubicBezTo>
                <a:cubicBezTo>
                  <a:pt x="4314" y="1865"/>
                  <a:pt x="4025" y="1809"/>
                  <a:pt x="3831" y="1732"/>
                </a:cubicBezTo>
                <a:cubicBezTo>
                  <a:pt x="3014" y="1862"/>
                  <a:pt x="1953" y="1792"/>
                  <a:pt x="1462" y="1576"/>
                </a:cubicBezTo>
                <a:cubicBezTo>
                  <a:pt x="1456" y="1573"/>
                  <a:pt x="1449" y="1570"/>
                  <a:pt x="1444" y="1568"/>
                </a:cubicBezTo>
                <a:cubicBezTo>
                  <a:pt x="909" y="1584"/>
                  <a:pt x="424" y="1483"/>
                  <a:pt x="362" y="1343"/>
                </a:cubicBezTo>
                <a:cubicBezTo>
                  <a:pt x="328" y="1268"/>
                  <a:pt x="422" y="1193"/>
                  <a:pt x="618" y="1138"/>
                </a:cubicBezTo>
                <a:cubicBezTo>
                  <a:pt x="155" y="1066"/>
                  <a:pt x="0" y="908"/>
                  <a:pt x="271" y="785"/>
                </a:cubicBezTo>
                <a:cubicBezTo>
                  <a:pt x="427" y="714"/>
                  <a:pt x="701" y="667"/>
                  <a:pt x="1009" y="659"/>
                </a:cubicBezTo>
                <a:lnTo>
                  <a:pt x="1018" y="653"/>
                </a:lnTo>
                <a:close/>
              </a:path>
            </a:pathLst>
          </a:custGeom>
          <a:noFill/>
          <a:ln w="4763" cap="flat">
            <a:solidFill>
              <a:srgbClr val="067AB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153" name="Freeform 64"/>
          <p:cNvSpPr>
            <a:spLocks noEditPoints="1"/>
          </p:cNvSpPr>
          <p:nvPr/>
        </p:nvSpPr>
        <p:spPr bwMode="auto">
          <a:xfrm>
            <a:off x="7697789" y="5363106"/>
            <a:ext cx="1730375" cy="328613"/>
          </a:xfrm>
          <a:custGeom>
            <a:avLst/>
            <a:gdLst>
              <a:gd name="T0" fmla="*/ 1133 w 17727"/>
              <a:gd name="T1" fmla="*/ 2066 h 3185"/>
              <a:gd name="T2" fmla="*/ 0 w 17727"/>
              <a:gd name="T3" fmla="*/ 1997 h 3185"/>
              <a:gd name="T4" fmla="*/ 2133 w 17727"/>
              <a:gd name="T5" fmla="*/ 2822 h 3185"/>
              <a:gd name="T6" fmla="*/ 1637 w 17727"/>
              <a:gd name="T7" fmla="*/ 2855 h 3185"/>
              <a:gd name="T8" fmla="*/ 6404 w 17727"/>
              <a:gd name="T9" fmla="*/ 3185 h 3185"/>
              <a:gd name="T10" fmla="*/ 6105 w 17727"/>
              <a:gd name="T11" fmla="*/ 3034 h 3185"/>
              <a:gd name="T12" fmla="*/ 11927 w 17727"/>
              <a:gd name="T13" fmla="*/ 2809 h 3185"/>
              <a:gd name="T14" fmla="*/ 11807 w 17727"/>
              <a:gd name="T15" fmla="*/ 2975 h 3185"/>
              <a:gd name="T16" fmla="*/ 14298 w 17727"/>
              <a:gd name="T17" fmla="*/ 1787 h 3185"/>
              <a:gd name="T18" fmla="*/ 15752 w 17727"/>
              <a:gd name="T19" fmla="*/ 2405 h 3185"/>
              <a:gd name="T20" fmla="*/ 17727 w 17727"/>
              <a:gd name="T21" fmla="*/ 1128 h 3185"/>
              <a:gd name="T22" fmla="*/ 17080 w 17727"/>
              <a:gd name="T23" fmla="*/ 1360 h 3185"/>
              <a:gd name="T24" fmla="*/ 16174 w 17727"/>
              <a:gd name="T25" fmla="*/ 268 h 3185"/>
              <a:gd name="T26" fmla="*/ 16208 w 17727"/>
              <a:gd name="T27" fmla="*/ 377 h 3185"/>
              <a:gd name="T28" fmla="*/ 12039 w 17727"/>
              <a:gd name="T29" fmla="*/ 140 h 3185"/>
              <a:gd name="T30" fmla="*/ 12370 w 17727"/>
              <a:gd name="T31" fmla="*/ 0 h 3185"/>
              <a:gd name="T32" fmla="*/ 8936 w 17727"/>
              <a:gd name="T33" fmla="*/ 207 h 3185"/>
              <a:gd name="T34" fmla="*/ 9097 w 17727"/>
              <a:gd name="T35" fmla="*/ 86 h 3185"/>
              <a:gd name="T36" fmla="*/ 5296 w 17727"/>
              <a:gd name="T37" fmla="*/ 247 h 3185"/>
              <a:gd name="T38" fmla="*/ 5877 w 17727"/>
              <a:gd name="T39" fmla="*/ 364 h 3185"/>
              <a:gd name="T40" fmla="*/ 880 w 17727"/>
              <a:gd name="T41" fmla="*/ 1166 h 3185"/>
              <a:gd name="T42" fmla="*/ 779 w 17727"/>
              <a:gd name="T43" fmla="*/ 1043 h 3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727" h="3185">
                <a:moveTo>
                  <a:pt x="1133" y="2066"/>
                </a:moveTo>
                <a:cubicBezTo>
                  <a:pt x="738" y="2074"/>
                  <a:pt x="343" y="2050"/>
                  <a:pt x="0" y="1997"/>
                </a:cubicBezTo>
                <a:moveTo>
                  <a:pt x="2133" y="2822"/>
                </a:moveTo>
                <a:cubicBezTo>
                  <a:pt x="1974" y="2839"/>
                  <a:pt x="1807" y="2850"/>
                  <a:pt x="1637" y="2855"/>
                </a:cubicBezTo>
                <a:moveTo>
                  <a:pt x="6404" y="3185"/>
                </a:moveTo>
                <a:cubicBezTo>
                  <a:pt x="6284" y="3138"/>
                  <a:pt x="6184" y="3087"/>
                  <a:pt x="6105" y="3034"/>
                </a:cubicBezTo>
                <a:moveTo>
                  <a:pt x="11927" y="2809"/>
                </a:moveTo>
                <a:cubicBezTo>
                  <a:pt x="11909" y="2865"/>
                  <a:pt x="11869" y="2921"/>
                  <a:pt x="11807" y="2975"/>
                </a:cubicBezTo>
                <a:moveTo>
                  <a:pt x="14298" y="1787"/>
                </a:moveTo>
                <a:cubicBezTo>
                  <a:pt x="15194" y="1902"/>
                  <a:pt x="15760" y="2142"/>
                  <a:pt x="15752" y="2405"/>
                </a:cubicBezTo>
                <a:moveTo>
                  <a:pt x="17727" y="1128"/>
                </a:moveTo>
                <a:cubicBezTo>
                  <a:pt x="17582" y="1218"/>
                  <a:pt x="17361" y="1297"/>
                  <a:pt x="17080" y="1360"/>
                </a:cubicBezTo>
                <a:moveTo>
                  <a:pt x="16174" y="268"/>
                </a:moveTo>
                <a:cubicBezTo>
                  <a:pt x="16199" y="304"/>
                  <a:pt x="16210" y="341"/>
                  <a:pt x="16208" y="377"/>
                </a:cubicBezTo>
                <a:moveTo>
                  <a:pt x="12039" y="140"/>
                </a:moveTo>
                <a:cubicBezTo>
                  <a:pt x="12123" y="89"/>
                  <a:pt x="12235" y="42"/>
                  <a:pt x="12370" y="0"/>
                </a:cubicBezTo>
                <a:moveTo>
                  <a:pt x="8936" y="207"/>
                </a:moveTo>
                <a:cubicBezTo>
                  <a:pt x="8971" y="165"/>
                  <a:pt x="9025" y="124"/>
                  <a:pt x="9097" y="86"/>
                </a:cubicBezTo>
                <a:moveTo>
                  <a:pt x="5296" y="247"/>
                </a:moveTo>
                <a:cubicBezTo>
                  <a:pt x="5507" y="280"/>
                  <a:pt x="5702" y="319"/>
                  <a:pt x="5877" y="364"/>
                </a:cubicBezTo>
                <a:moveTo>
                  <a:pt x="880" y="1166"/>
                </a:moveTo>
                <a:cubicBezTo>
                  <a:pt x="834" y="1126"/>
                  <a:pt x="800" y="1085"/>
                  <a:pt x="779" y="1043"/>
                </a:cubicBezTo>
              </a:path>
            </a:pathLst>
          </a:custGeom>
          <a:noFill/>
          <a:ln w="4763" cap="flat">
            <a:solidFill>
              <a:srgbClr val="067AB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159" name="Rectangle 70"/>
          <p:cNvSpPr>
            <a:spLocks noChangeArrowheads="1"/>
          </p:cNvSpPr>
          <p:nvPr/>
        </p:nvSpPr>
        <p:spPr bwMode="auto">
          <a:xfrm>
            <a:off x="8234363" y="4850343"/>
            <a:ext cx="9938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300">
                <a:solidFill>
                  <a:srgbClr val="CCCCCC"/>
                </a:solidFill>
                <a:latin typeface="Verdana" panose="020B0604030504040204" pitchFamily="34" charset="0"/>
                <a:cs typeface="Arial" pitchFamily="34" charset="0"/>
              </a:rPr>
              <a:t>v</a:t>
            </a:r>
            <a:endParaRPr lang="en-US" alt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177" name="Freeform 88"/>
          <p:cNvSpPr>
            <a:spLocks/>
          </p:cNvSpPr>
          <p:nvPr/>
        </p:nvSpPr>
        <p:spPr bwMode="auto">
          <a:xfrm rot="811366">
            <a:off x="7179562" y="5134827"/>
            <a:ext cx="504948" cy="303700"/>
          </a:xfrm>
          <a:custGeom>
            <a:avLst/>
            <a:gdLst>
              <a:gd name="T0" fmla="*/ 32 w 442"/>
              <a:gd name="T1" fmla="*/ 0 h 266"/>
              <a:gd name="T2" fmla="*/ 371 w 442"/>
              <a:gd name="T3" fmla="*/ 130 h 266"/>
              <a:gd name="T4" fmla="*/ 387 w 442"/>
              <a:gd name="T5" fmla="*/ 85 h 266"/>
              <a:gd name="T6" fmla="*/ 442 w 442"/>
              <a:gd name="T7" fmla="*/ 208 h 266"/>
              <a:gd name="T8" fmla="*/ 324 w 442"/>
              <a:gd name="T9" fmla="*/ 266 h 266"/>
              <a:gd name="T10" fmla="*/ 340 w 442"/>
              <a:gd name="T11" fmla="*/ 221 h 266"/>
              <a:gd name="T12" fmla="*/ 0 w 442"/>
              <a:gd name="T13" fmla="*/ 90 h 266"/>
              <a:gd name="T14" fmla="*/ 32 w 442"/>
              <a:gd name="T15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2" h="266">
                <a:moveTo>
                  <a:pt x="32" y="0"/>
                </a:moveTo>
                <a:lnTo>
                  <a:pt x="371" y="130"/>
                </a:lnTo>
                <a:lnTo>
                  <a:pt x="387" y="85"/>
                </a:lnTo>
                <a:lnTo>
                  <a:pt x="442" y="208"/>
                </a:lnTo>
                <a:lnTo>
                  <a:pt x="324" y="266"/>
                </a:lnTo>
                <a:lnTo>
                  <a:pt x="340" y="221"/>
                </a:lnTo>
                <a:lnTo>
                  <a:pt x="0" y="90"/>
                </a:lnTo>
                <a:lnTo>
                  <a:pt x="32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179" name="Freeform 90"/>
          <p:cNvSpPr>
            <a:spLocks/>
          </p:cNvSpPr>
          <p:nvPr/>
        </p:nvSpPr>
        <p:spPr bwMode="auto">
          <a:xfrm>
            <a:off x="8240713" y="5080530"/>
            <a:ext cx="234950" cy="287338"/>
          </a:xfrm>
          <a:custGeom>
            <a:avLst/>
            <a:gdLst>
              <a:gd name="T0" fmla="*/ 45 w 183"/>
              <a:gd name="T1" fmla="*/ 184 h 184"/>
              <a:gd name="T2" fmla="*/ 45 w 183"/>
              <a:gd name="T3" fmla="*/ 92 h 184"/>
              <a:gd name="T4" fmla="*/ 0 w 183"/>
              <a:gd name="T5" fmla="*/ 92 h 184"/>
              <a:gd name="T6" fmla="*/ 91 w 183"/>
              <a:gd name="T7" fmla="*/ 0 h 184"/>
              <a:gd name="T8" fmla="*/ 183 w 183"/>
              <a:gd name="T9" fmla="*/ 92 h 184"/>
              <a:gd name="T10" fmla="*/ 137 w 183"/>
              <a:gd name="T11" fmla="*/ 92 h 184"/>
              <a:gd name="T12" fmla="*/ 137 w 183"/>
              <a:gd name="T13" fmla="*/ 184 h 184"/>
              <a:gd name="T14" fmla="*/ 45 w 183"/>
              <a:gd name="T15" fmla="*/ 184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3" h="184">
                <a:moveTo>
                  <a:pt x="45" y="184"/>
                </a:moveTo>
                <a:lnTo>
                  <a:pt x="45" y="92"/>
                </a:lnTo>
                <a:lnTo>
                  <a:pt x="0" y="92"/>
                </a:lnTo>
                <a:lnTo>
                  <a:pt x="91" y="0"/>
                </a:lnTo>
                <a:lnTo>
                  <a:pt x="183" y="92"/>
                </a:lnTo>
                <a:lnTo>
                  <a:pt x="137" y="92"/>
                </a:lnTo>
                <a:lnTo>
                  <a:pt x="137" y="184"/>
                </a:lnTo>
                <a:lnTo>
                  <a:pt x="45" y="18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181" name="Freeform 92"/>
          <p:cNvSpPr>
            <a:spLocks/>
          </p:cNvSpPr>
          <p:nvPr/>
        </p:nvSpPr>
        <p:spPr bwMode="auto">
          <a:xfrm>
            <a:off x="8674100" y="5097992"/>
            <a:ext cx="268288" cy="298450"/>
          </a:xfrm>
          <a:custGeom>
            <a:avLst/>
            <a:gdLst>
              <a:gd name="T0" fmla="*/ 137 w 183"/>
              <a:gd name="T1" fmla="*/ 0 h 184"/>
              <a:gd name="T2" fmla="*/ 137 w 183"/>
              <a:gd name="T3" fmla="*/ 92 h 184"/>
              <a:gd name="T4" fmla="*/ 183 w 183"/>
              <a:gd name="T5" fmla="*/ 92 h 184"/>
              <a:gd name="T6" fmla="*/ 92 w 183"/>
              <a:gd name="T7" fmla="*/ 184 h 184"/>
              <a:gd name="T8" fmla="*/ 0 w 183"/>
              <a:gd name="T9" fmla="*/ 92 h 184"/>
              <a:gd name="T10" fmla="*/ 46 w 183"/>
              <a:gd name="T11" fmla="*/ 92 h 184"/>
              <a:gd name="T12" fmla="*/ 46 w 183"/>
              <a:gd name="T13" fmla="*/ 0 h 184"/>
              <a:gd name="T14" fmla="*/ 137 w 183"/>
              <a:gd name="T15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3" h="184">
                <a:moveTo>
                  <a:pt x="137" y="0"/>
                </a:moveTo>
                <a:lnTo>
                  <a:pt x="137" y="92"/>
                </a:lnTo>
                <a:lnTo>
                  <a:pt x="183" y="92"/>
                </a:lnTo>
                <a:lnTo>
                  <a:pt x="92" y="184"/>
                </a:lnTo>
                <a:lnTo>
                  <a:pt x="0" y="92"/>
                </a:lnTo>
                <a:lnTo>
                  <a:pt x="46" y="92"/>
                </a:lnTo>
                <a:lnTo>
                  <a:pt x="46" y="0"/>
                </a:lnTo>
                <a:lnTo>
                  <a:pt x="137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183" name="Freeform 94"/>
          <p:cNvSpPr>
            <a:spLocks/>
          </p:cNvSpPr>
          <p:nvPr/>
        </p:nvSpPr>
        <p:spPr bwMode="auto">
          <a:xfrm rot="21178770">
            <a:off x="9359900" y="5131330"/>
            <a:ext cx="438150" cy="293688"/>
          </a:xfrm>
          <a:custGeom>
            <a:avLst/>
            <a:gdLst>
              <a:gd name="T0" fmla="*/ 0 w 369"/>
              <a:gd name="T1" fmla="*/ 235 h 314"/>
              <a:gd name="T2" fmla="*/ 267 w 369"/>
              <a:gd name="T3" fmla="*/ 40 h 314"/>
              <a:gd name="T4" fmla="*/ 241 w 369"/>
              <a:gd name="T5" fmla="*/ 0 h 314"/>
              <a:gd name="T6" fmla="*/ 369 w 369"/>
              <a:gd name="T7" fmla="*/ 24 h 314"/>
              <a:gd name="T8" fmla="*/ 345 w 369"/>
              <a:gd name="T9" fmla="*/ 159 h 314"/>
              <a:gd name="T10" fmla="*/ 319 w 369"/>
              <a:gd name="T11" fmla="*/ 119 h 314"/>
              <a:gd name="T12" fmla="*/ 52 w 369"/>
              <a:gd name="T13" fmla="*/ 314 h 314"/>
              <a:gd name="T14" fmla="*/ 0 w 369"/>
              <a:gd name="T15" fmla="*/ 235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14">
                <a:moveTo>
                  <a:pt x="0" y="235"/>
                </a:moveTo>
                <a:lnTo>
                  <a:pt x="267" y="40"/>
                </a:lnTo>
                <a:lnTo>
                  <a:pt x="241" y="0"/>
                </a:lnTo>
                <a:lnTo>
                  <a:pt x="369" y="24"/>
                </a:lnTo>
                <a:lnTo>
                  <a:pt x="345" y="159"/>
                </a:lnTo>
                <a:lnTo>
                  <a:pt x="319" y="119"/>
                </a:lnTo>
                <a:lnTo>
                  <a:pt x="52" y="314"/>
                </a:lnTo>
                <a:lnTo>
                  <a:pt x="0" y="23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185" name="Freeform 96"/>
          <p:cNvSpPr>
            <a:spLocks/>
          </p:cNvSpPr>
          <p:nvPr/>
        </p:nvSpPr>
        <p:spPr bwMode="auto">
          <a:xfrm>
            <a:off x="7424739" y="4860398"/>
            <a:ext cx="279928" cy="372003"/>
          </a:xfrm>
          <a:custGeom>
            <a:avLst/>
            <a:gdLst>
              <a:gd name="T0" fmla="*/ 0 w 2248"/>
              <a:gd name="T1" fmla="*/ 0 h 2135"/>
              <a:gd name="T2" fmla="*/ 1686 w 2248"/>
              <a:gd name="T3" fmla="*/ 1292 h 2135"/>
              <a:gd name="T4" fmla="*/ 1686 w 2248"/>
              <a:gd name="T5" fmla="*/ 1011 h 2135"/>
              <a:gd name="T6" fmla="*/ 2248 w 2248"/>
              <a:gd name="T7" fmla="*/ 1615 h 2135"/>
              <a:gd name="T8" fmla="*/ 1686 w 2248"/>
              <a:gd name="T9" fmla="*/ 2135 h 2135"/>
              <a:gd name="T10" fmla="*/ 1686 w 2248"/>
              <a:gd name="T11" fmla="*/ 1854 h 2135"/>
              <a:gd name="T12" fmla="*/ 0 w 2248"/>
              <a:gd name="T13" fmla="*/ 562 h 2135"/>
              <a:gd name="T14" fmla="*/ 0 w 2248"/>
              <a:gd name="T15" fmla="*/ 0 h 2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48" h="2135">
                <a:moveTo>
                  <a:pt x="0" y="0"/>
                </a:moveTo>
                <a:cubicBezTo>
                  <a:pt x="0" y="608"/>
                  <a:pt x="694" y="1140"/>
                  <a:pt x="1686" y="1292"/>
                </a:cubicBezTo>
                <a:lnTo>
                  <a:pt x="1686" y="1011"/>
                </a:lnTo>
                <a:lnTo>
                  <a:pt x="2248" y="1615"/>
                </a:lnTo>
                <a:lnTo>
                  <a:pt x="1686" y="2135"/>
                </a:lnTo>
                <a:lnTo>
                  <a:pt x="1686" y="1854"/>
                </a:lnTo>
                <a:cubicBezTo>
                  <a:pt x="694" y="1702"/>
                  <a:pt x="0" y="1170"/>
                  <a:pt x="0" y="56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0">
            <a:solidFill>
              <a:srgbClr val="BF56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186" name="Freeform 97"/>
          <p:cNvSpPr>
            <a:spLocks/>
          </p:cNvSpPr>
          <p:nvPr/>
        </p:nvSpPr>
        <p:spPr bwMode="auto">
          <a:xfrm>
            <a:off x="7399868" y="4622801"/>
            <a:ext cx="309033" cy="302306"/>
          </a:xfrm>
          <a:custGeom>
            <a:avLst/>
            <a:gdLst>
              <a:gd name="T0" fmla="*/ 2459 w 2459"/>
              <a:gd name="T1" fmla="*/ 562 h 1616"/>
              <a:gd name="T2" fmla="*/ 262 w 2459"/>
              <a:gd name="T3" fmla="*/ 1616 h 1616"/>
              <a:gd name="T4" fmla="*/ 1986 w 2459"/>
              <a:gd name="T5" fmla="*/ 30 h 1616"/>
              <a:gd name="T6" fmla="*/ 2459 w 2459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59" h="1616">
                <a:moveTo>
                  <a:pt x="2459" y="562"/>
                </a:moveTo>
                <a:cubicBezTo>
                  <a:pt x="1400" y="562"/>
                  <a:pt x="485" y="1001"/>
                  <a:pt x="262" y="1616"/>
                </a:cubicBezTo>
                <a:cubicBezTo>
                  <a:pt x="0" y="895"/>
                  <a:pt x="772" y="186"/>
                  <a:pt x="1986" y="30"/>
                </a:cubicBezTo>
                <a:cubicBezTo>
                  <a:pt x="2142" y="10"/>
                  <a:pt x="2300" y="0"/>
                  <a:pt x="2459" y="0"/>
                </a:cubicBezTo>
              </a:path>
            </a:pathLst>
          </a:custGeom>
          <a:solidFill>
            <a:srgbClr val="CD9A00"/>
          </a:solidFill>
          <a:ln w="0">
            <a:solidFill>
              <a:srgbClr val="BF56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188" name="Freeform 99"/>
          <p:cNvSpPr>
            <a:spLocks/>
          </p:cNvSpPr>
          <p:nvPr/>
        </p:nvSpPr>
        <p:spPr bwMode="auto">
          <a:xfrm>
            <a:off x="7916334" y="4597401"/>
            <a:ext cx="300567" cy="393700"/>
          </a:xfrm>
          <a:custGeom>
            <a:avLst/>
            <a:gdLst>
              <a:gd name="T0" fmla="*/ 1855 w 1909"/>
              <a:gd name="T1" fmla="*/ 2013 h 2013"/>
              <a:gd name="T2" fmla="*/ 469 w 1909"/>
              <a:gd name="T3" fmla="*/ 724 h 2013"/>
              <a:gd name="T4" fmla="*/ 457 w 1909"/>
              <a:gd name="T5" fmla="*/ 965 h 2013"/>
              <a:gd name="T6" fmla="*/ 0 w 1909"/>
              <a:gd name="T7" fmla="*/ 418 h 2013"/>
              <a:gd name="T8" fmla="*/ 505 w 1909"/>
              <a:gd name="T9" fmla="*/ 0 h 2013"/>
              <a:gd name="T10" fmla="*/ 493 w 1909"/>
              <a:gd name="T11" fmla="*/ 241 h 2013"/>
              <a:gd name="T12" fmla="*/ 1880 w 1909"/>
              <a:gd name="T13" fmla="*/ 1530 h 2013"/>
              <a:gd name="T14" fmla="*/ 1855 w 1909"/>
              <a:gd name="T15" fmla="*/ 2013 h 2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09" h="2013">
                <a:moveTo>
                  <a:pt x="1855" y="2013"/>
                </a:moveTo>
                <a:cubicBezTo>
                  <a:pt x="1884" y="1440"/>
                  <a:pt x="1314" y="910"/>
                  <a:pt x="469" y="724"/>
                </a:cubicBezTo>
                <a:lnTo>
                  <a:pt x="457" y="965"/>
                </a:lnTo>
                <a:lnTo>
                  <a:pt x="0" y="418"/>
                </a:lnTo>
                <a:lnTo>
                  <a:pt x="505" y="0"/>
                </a:lnTo>
                <a:lnTo>
                  <a:pt x="493" y="241"/>
                </a:lnTo>
                <a:cubicBezTo>
                  <a:pt x="1338" y="427"/>
                  <a:pt x="1909" y="957"/>
                  <a:pt x="1880" y="1530"/>
                </a:cubicBezTo>
                <a:lnTo>
                  <a:pt x="1855" y="2013"/>
                </a:lnTo>
                <a:close/>
              </a:path>
            </a:pathLst>
          </a:custGeom>
          <a:solidFill>
            <a:srgbClr val="FFC000"/>
          </a:solidFill>
          <a:ln w="0">
            <a:solidFill>
              <a:srgbClr val="BF56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189" name="Freeform 100"/>
          <p:cNvSpPr>
            <a:spLocks/>
          </p:cNvSpPr>
          <p:nvPr/>
        </p:nvSpPr>
        <p:spPr bwMode="auto">
          <a:xfrm>
            <a:off x="7912100" y="4942997"/>
            <a:ext cx="321732" cy="247070"/>
          </a:xfrm>
          <a:custGeom>
            <a:avLst/>
            <a:gdLst>
              <a:gd name="T0" fmla="*/ 25 w 2141"/>
              <a:gd name="T1" fmla="*/ 919 h 1408"/>
              <a:gd name="T2" fmla="*/ 1970 w 2141"/>
              <a:gd name="T3" fmla="*/ 0 h 1408"/>
              <a:gd name="T4" fmla="*/ 372 w 2141"/>
              <a:gd name="T5" fmla="*/ 1397 h 1408"/>
              <a:gd name="T6" fmla="*/ 0 w 2141"/>
              <a:gd name="T7" fmla="*/ 1402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1" h="1408">
                <a:moveTo>
                  <a:pt x="25" y="919"/>
                </a:moveTo>
                <a:cubicBezTo>
                  <a:pt x="948" y="966"/>
                  <a:pt x="1763" y="581"/>
                  <a:pt x="1970" y="0"/>
                </a:cubicBezTo>
                <a:cubicBezTo>
                  <a:pt x="2141" y="691"/>
                  <a:pt x="1425" y="1317"/>
                  <a:pt x="372" y="1397"/>
                </a:cubicBezTo>
                <a:cubicBezTo>
                  <a:pt x="249" y="1406"/>
                  <a:pt x="125" y="1408"/>
                  <a:pt x="0" y="1402"/>
                </a:cubicBezTo>
              </a:path>
            </a:pathLst>
          </a:custGeom>
          <a:solidFill>
            <a:srgbClr val="CD9A00"/>
          </a:solidFill>
          <a:ln w="0">
            <a:solidFill>
              <a:srgbClr val="BF56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192" name="Rectangle 103"/>
          <p:cNvSpPr>
            <a:spLocks noChangeArrowheads="1"/>
          </p:cNvSpPr>
          <p:nvPr/>
        </p:nvSpPr>
        <p:spPr bwMode="auto">
          <a:xfrm>
            <a:off x="7622142" y="4741334"/>
            <a:ext cx="40640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700" dirty="0">
                <a:solidFill>
                  <a:srgbClr val="000000"/>
                </a:solidFill>
                <a:latin typeface="Verdana" panose="020B0604030504040204" pitchFamily="34" charset="0"/>
                <a:cs typeface="Arial" pitchFamily="34" charset="0"/>
              </a:rPr>
              <a:t>Adjust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700" dirty="0">
                <a:solidFill>
                  <a:srgbClr val="000000"/>
                </a:solidFill>
                <a:latin typeface="Verdana" panose="020B0604030504040204" pitchFamily="34" charset="0"/>
                <a:cs typeface="Arial" pitchFamily="34" charset="0"/>
              </a:rPr>
              <a:t>Traffic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700" dirty="0">
                <a:solidFill>
                  <a:srgbClr val="000000"/>
                </a:solidFill>
                <a:latin typeface="Verdana" panose="020B0604030504040204" pitchFamily="34" charset="0"/>
                <a:cs typeface="Arial" pitchFamily="34" charset="0"/>
              </a:rPr>
              <a:t>Volume</a:t>
            </a:r>
            <a:endParaRPr lang="en-US" altLang="en-US" sz="280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69" name="Freeform 88"/>
          <p:cNvSpPr>
            <a:spLocks/>
          </p:cNvSpPr>
          <p:nvPr/>
        </p:nvSpPr>
        <p:spPr bwMode="auto">
          <a:xfrm rot="12081611">
            <a:off x="2260125" y="5143776"/>
            <a:ext cx="454237" cy="279008"/>
          </a:xfrm>
          <a:custGeom>
            <a:avLst/>
            <a:gdLst>
              <a:gd name="T0" fmla="*/ 215 w 267"/>
              <a:gd name="T1" fmla="*/ 252 h 252"/>
              <a:gd name="T2" fmla="*/ 52 w 267"/>
              <a:gd name="T3" fmla="*/ 130 h 252"/>
              <a:gd name="T4" fmla="*/ 26 w 267"/>
              <a:gd name="T5" fmla="*/ 173 h 252"/>
              <a:gd name="T6" fmla="*/ 0 w 267"/>
              <a:gd name="T7" fmla="*/ 29 h 252"/>
              <a:gd name="T8" fmla="*/ 129 w 267"/>
              <a:gd name="T9" fmla="*/ 0 h 252"/>
              <a:gd name="T10" fmla="*/ 103 w 267"/>
              <a:gd name="T11" fmla="*/ 43 h 252"/>
              <a:gd name="T12" fmla="*/ 267 w 267"/>
              <a:gd name="T13" fmla="*/ 166 h 252"/>
              <a:gd name="T14" fmla="*/ 215 w 267"/>
              <a:gd name="T15" fmla="*/ 25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7" h="252">
                <a:moveTo>
                  <a:pt x="215" y="252"/>
                </a:moveTo>
                <a:lnTo>
                  <a:pt x="52" y="130"/>
                </a:lnTo>
                <a:lnTo>
                  <a:pt x="26" y="173"/>
                </a:lnTo>
                <a:lnTo>
                  <a:pt x="0" y="29"/>
                </a:lnTo>
                <a:lnTo>
                  <a:pt x="129" y="0"/>
                </a:lnTo>
                <a:lnTo>
                  <a:pt x="103" y="43"/>
                </a:lnTo>
                <a:lnTo>
                  <a:pt x="267" y="166"/>
                </a:lnTo>
                <a:lnTo>
                  <a:pt x="215" y="25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70" name="Freeform 62"/>
          <p:cNvSpPr>
            <a:spLocks/>
          </p:cNvSpPr>
          <p:nvPr/>
        </p:nvSpPr>
        <p:spPr bwMode="auto">
          <a:xfrm>
            <a:off x="2748106" y="5302560"/>
            <a:ext cx="1954213" cy="403225"/>
          </a:xfrm>
          <a:custGeom>
            <a:avLst/>
            <a:gdLst>
              <a:gd name="T0" fmla="*/ 1018 w 10006"/>
              <a:gd name="T1" fmla="*/ 653 h 1956"/>
              <a:gd name="T2" fmla="*/ 2310 w 10006"/>
              <a:gd name="T3" fmla="*/ 205 h 1956"/>
              <a:gd name="T4" fmla="*/ 3277 w 10006"/>
              <a:gd name="T5" fmla="*/ 256 h 1956"/>
              <a:gd name="T6" fmla="*/ 4890 w 10006"/>
              <a:gd name="T7" fmla="*/ 126 h 1956"/>
              <a:gd name="T8" fmla="*/ 5167 w 10006"/>
              <a:gd name="T9" fmla="*/ 179 h 1956"/>
              <a:gd name="T10" fmla="*/ 6476 w 10006"/>
              <a:gd name="T11" fmla="*/ 64 h 1956"/>
              <a:gd name="T12" fmla="*/ 6816 w 10006"/>
              <a:gd name="T13" fmla="*/ 138 h 1956"/>
              <a:gd name="T14" fmla="*/ 8347 w 10006"/>
              <a:gd name="T15" fmla="*/ 105 h 1956"/>
              <a:gd name="T16" fmla="*/ 8714 w 10006"/>
              <a:gd name="T17" fmla="*/ 272 h 1956"/>
              <a:gd name="T18" fmla="*/ 9551 w 10006"/>
              <a:gd name="T19" fmla="*/ 659 h 1956"/>
              <a:gd name="T20" fmla="*/ 9497 w 10006"/>
              <a:gd name="T21" fmla="*/ 700 h 1956"/>
              <a:gd name="T22" fmla="*/ 9218 w 10006"/>
              <a:gd name="T23" fmla="*/ 1261 h 1956"/>
              <a:gd name="T24" fmla="*/ 8509 w 10006"/>
              <a:gd name="T25" fmla="*/ 1339 h 1956"/>
              <a:gd name="T26" fmla="*/ 7206 w 10006"/>
              <a:gd name="T27" fmla="*/ 1677 h 1956"/>
              <a:gd name="T28" fmla="*/ 6531 w 10006"/>
              <a:gd name="T29" fmla="*/ 1626 h 1956"/>
              <a:gd name="T30" fmla="*/ 4648 w 10006"/>
              <a:gd name="T31" fmla="*/ 1892 h 1956"/>
              <a:gd name="T32" fmla="*/ 3831 w 10006"/>
              <a:gd name="T33" fmla="*/ 1732 h 1956"/>
              <a:gd name="T34" fmla="*/ 1462 w 10006"/>
              <a:gd name="T35" fmla="*/ 1576 h 1956"/>
              <a:gd name="T36" fmla="*/ 1444 w 10006"/>
              <a:gd name="T37" fmla="*/ 1568 h 1956"/>
              <a:gd name="T38" fmla="*/ 362 w 10006"/>
              <a:gd name="T39" fmla="*/ 1343 h 1956"/>
              <a:gd name="T40" fmla="*/ 618 w 10006"/>
              <a:gd name="T41" fmla="*/ 1138 h 1956"/>
              <a:gd name="T42" fmla="*/ 271 w 10006"/>
              <a:gd name="T43" fmla="*/ 785 h 1956"/>
              <a:gd name="T44" fmla="*/ 1009 w 10006"/>
              <a:gd name="T45" fmla="*/ 659 h 1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006" h="1956">
                <a:moveTo>
                  <a:pt x="1018" y="653"/>
                </a:moveTo>
                <a:cubicBezTo>
                  <a:pt x="905" y="435"/>
                  <a:pt x="1484" y="235"/>
                  <a:pt x="2310" y="205"/>
                </a:cubicBezTo>
                <a:cubicBezTo>
                  <a:pt x="2645" y="193"/>
                  <a:pt x="2986" y="211"/>
                  <a:pt x="3277" y="256"/>
                </a:cubicBezTo>
                <a:cubicBezTo>
                  <a:pt x="3586" y="102"/>
                  <a:pt x="4308" y="44"/>
                  <a:pt x="4890" y="126"/>
                </a:cubicBezTo>
                <a:cubicBezTo>
                  <a:pt x="4991" y="140"/>
                  <a:pt x="5085" y="158"/>
                  <a:pt x="5167" y="179"/>
                </a:cubicBezTo>
                <a:cubicBezTo>
                  <a:pt x="5408" y="52"/>
                  <a:pt x="5994" y="0"/>
                  <a:pt x="6476" y="64"/>
                </a:cubicBezTo>
                <a:cubicBezTo>
                  <a:pt x="6610" y="81"/>
                  <a:pt x="6726" y="107"/>
                  <a:pt x="6816" y="138"/>
                </a:cubicBezTo>
                <a:cubicBezTo>
                  <a:pt x="7204" y="18"/>
                  <a:pt x="7890" y="3"/>
                  <a:pt x="8347" y="105"/>
                </a:cubicBezTo>
                <a:cubicBezTo>
                  <a:pt x="8540" y="148"/>
                  <a:pt x="8669" y="207"/>
                  <a:pt x="8714" y="272"/>
                </a:cubicBezTo>
                <a:cubicBezTo>
                  <a:pt x="9349" y="318"/>
                  <a:pt x="9724" y="491"/>
                  <a:pt x="9551" y="659"/>
                </a:cubicBezTo>
                <a:cubicBezTo>
                  <a:pt x="9537" y="673"/>
                  <a:pt x="9518" y="687"/>
                  <a:pt x="9497" y="700"/>
                </a:cubicBezTo>
                <a:cubicBezTo>
                  <a:pt x="10006" y="875"/>
                  <a:pt x="9881" y="1126"/>
                  <a:pt x="9218" y="1261"/>
                </a:cubicBezTo>
                <a:cubicBezTo>
                  <a:pt x="9011" y="1302"/>
                  <a:pt x="8767" y="1330"/>
                  <a:pt x="8509" y="1339"/>
                </a:cubicBezTo>
                <a:cubicBezTo>
                  <a:pt x="8504" y="1528"/>
                  <a:pt x="7920" y="1679"/>
                  <a:pt x="7206" y="1677"/>
                </a:cubicBezTo>
                <a:cubicBezTo>
                  <a:pt x="6967" y="1677"/>
                  <a:pt x="6733" y="1659"/>
                  <a:pt x="6531" y="1626"/>
                </a:cubicBezTo>
                <a:cubicBezTo>
                  <a:pt x="6289" y="1837"/>
                  <a:pt x="5446" y="1956"/>
                  <a:pt x="4648" y="1892"/>
                </a:cubicBezTo>
                <a:cubicBezTo>
                  <a:pt x="4314" y="1865"/>
                  <a:pt x="4025" y="1809"/>
                  <a:pt x="3831" y="1732"/>
                </a:cubicBezTo>
                <a:cubicBezTo>
                  <a:pt x="3014" y="1862"/>
                  <a:pt x="1953" y="1792"/>
                  <a:pt x="1462" y="1576"/>
                </a:cubicBezTo>
                <a:cubicBezTo>
                  <a:pt x="1456" y="1573"/>
                  <a:pt x="1449" y="1570"/>
                  <a:pt x="1444" y="1568"/>
                </a:cubicBezTo>
                <a:cubicBezTo>
                  <a:pt x="909" y="1584"/>
                  <a:pt x="424" y="1483"/>
                  <a:pt x="362" y="1343"/>
                </a:cubicBezTo>
                <a:cubicBezTo>
                  <a:pt x="328" y="1268"/>
                  <a:pt x="422" y="1193"/>
                  <a:pt x="618" y="1138"/>
                </a:cubicBezTo>
                <a:cubicBezTo>
                  <a:pt x="155" y="1066"/>
                  <a:pt x="0" y="908"/>
                  <a:pt x="271" y="785"/>
                </a:cubicBezTo>
                <a:cubicBezTo>
                  <a:pt x="427" y="714"/>
                  <a:pt x="701" y="667"/>
                  <a:pt x="1009" y="659"/>
                </a:cubicBezTo>
              </a:path>
            </a:pathLst>
          </a:custGeom>
          <a:solidFill>
            <a:srgbClr val="E7EFAB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FF7200">
                    <a:lumMod val="50000"/>
                  </a:srgbClr>
                </a:solidFill>
                <a:latin typeface="Verdana" pitchFamily="34" charset="0"/>
                <a:cs typeface="Arial" pitchFamily="34" charset="0"/>
              </a:rPr>
              <a:t>Private VNF Network</a:t>
            </a:r>
          </a:p>
        </p:txBody>
      </p:sp>
      <p:sp>
        <p:nvSpPr>
          <p:cNvPr id="172" name="Freeform 64"/>
          <p:cNvSpPr>
            <a:spLocks noEditPoints="1"/>
          </p:cNvSpPr>
          <p:nvPr/>
        </p:nvSpPr>
        <p:spPr bwMode="auto">
          <a:xfrm>
            <a:off x="2736322" y="5329240"/>
            <a:ext cx="1730375" cy="328613"/>
          </a:xfrm>
          <a:custGeom>
            <a:avLst/>
            <a:gdLst>
              <a:gd name="T0" fmla="*/ 1133 w 17727"/>
              <a:gd name="T1" fmla="*/ 2066 h 3185"/>
              <a:gd name="T2" fmla="*/ 0 w 17727"/>
              <a:gd name="T3" fmla="*/ 1997 h 3185"/>
              <a:gd name="T4" fmla="*/ 2133 w 17727"/>
              <a:gd name="T5" fmla="*/ 2822 h 3185"/>
              <a:gd name="T6" fmla="*/ 1637 w 17727"/>
              <a:gd name="T7" fmla="*/ 2855 h 3185"/>
              <a:gd name="T8" fmla="*/ 6404 w 17727"/>
              <a:gd name="T9" fmla="*/ 3185 h 3185"/>
              <a:gd name="T10" fmla="*/ 6105 w 17727"/>
              <a:gd name="T11" fmla="*/ 3034 h 3185"/>
              <a:gd name="T12" fmla="*/ 11927 w 17727"/>
              <a:gd name="T13" fmla="*/ 2809 h 3185"/>
              <a:gd name="T14" fmla="*/ 11807 w 17727"/>
              <a:gd name="T15" fmla="*/ 2975 h 3185"/>
              <a:gd name="T16" fmla="*/ 14298 w 17727"/>
              <a:gd name="T17" fmla="*/ 1787 h 3185"/>
              <a:gd name="T18" fmla="*/ 15752 w 17727"/>
              <a:gd name="T19" fmla="*/ 2405 h 3185"/>
              <a:gd name="T20" fmla="*/ 17727 w 17727"/>
              <a:gd name="T21" fmla="*/ 1128 h 3185"/>
              <a:gd name="T22" fmla="*/ 17080 w 17727"/>
              <a:gd name="T23" fmla="*/ 1360 h 3185"/>
              <a:gd name="T24" fmla="*/ 16174 w 17727"/>
              <a:gd name="T25" fmla="*/ 268 h 3185"/>
              <a:gd name="T26" fmla="*/ 16208 w 17727"/>
              <a:gd name="T27" fmla="*/ 377 h 3185"/>
              <a:gd name="T28" fmla="*/ 12039 w 17727"/>
              <a:gd name="T29" fmla="*/ 140 h 3185"/>
              <a:gd name="T30" fmla="*/ 12370 w 17727"/>
              <a:gd name="T31" fmla="*/ 0 h 3185"/>
              <a:gd name="T32" fmla="*/ 8936 w 17727"/>
              <a:gd name="T33" fmla="*/ 207 h 3185"/>
              <a:gd name="T34" fmla="*/ 9097 w 17727"/>
              <a:gd name="T35" fmla="*/ 86 h 3185"/>
              <a:gd name="T36" fmla="*/ 5296 w 17727"/>
              <a:gd name="T37" fmla="*/ 247 h 3185"/>
              <a:gd name="T38" fmla="*/ 5877 w 17727"/>
              <a:gd name="T39" fmla="*/ 364 h 3185"/>
              <a:gd name="T40" fmla="*/ 880 w 17727"/>
              <a:gd name="T41" fmla="*/ 1166 h 3185"/>
              <a:gd name="T42" fmla="*/ 779 w 17727"/>
              <a:gd name="T43" fmla="*/ 1043 h 3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727" h="3185">
                <a:moveTo>
                  <a:pt x="1133" y="2066"/>
                </a:moveTo>
                <a:cubicBezTo>
                  <a:pt x="738" y="2074"/>
                  <a:pt x="343" y="2050"/>
                  <a:pt x="0" y="1997"/>
                </a:cubicBezTo>
                <a:moveTo>
                  <a:pt x="2133" y="2822"/>
                </a:moveTo>
                <a:cubicBezTo>
                  <a:pt x="1974" y="2839"/>
                  <a:pt x="1807" y="2850"/>
                  <a:pt x="1637" y="2855"/>
                </a:cubicBezTo>
                <a:moveTo>
                  <a:pt x="6404" y="3185"/>
                </a:moveTo>
                <a:cubicBezTo>
                  <a:pt x="6284" y="3138"/>
                  <a:pt x="6184" y="3087"/>
                  <a:pt x="6105" y="3034"/>
                </a:cubicBezTo>
                <a:moveTo>
                  <a:pt x="11927" y="2809"/>
                </a:moveTo>
                <a:cubicBezTo>
                  <a:pt x="11909" y="2865"/>
                  <a:pt x="11869" y="2921"/>
                  <a:pt x="11807" y="2975"/>
                </a:cubicBezTo>
                <a:moveTo>
                  <a:pt x="14298" y="1787"/>
                </a:moveTo>
                <a:cubicBezTo>
                  <a:pt x="15194" y="1902"/>
                  <a:pt x="15760" y="2142"/>
                  <a:pt x="15752" y="2405"/>
                </a:cubicBezTo>
                <a:moveTo>
                  <a:pt x="17727" y="1128"/>
                </a:moveTo>
                <a:cubicBezTo>
                  <a:pt x="17582" y="1218"/>
                  <a:pt x="17361" y="1297"/>
                  <a:pt x="17080" y="1360"/>
                </a:cubicBezTo>
                <a:moveTo>
                  <a:pt x="16174" y="268"/>
                </a:moveTo>
                <a:cubicBezTo>
                  <a:pt x="16199" y="304"/>
                  <a:pt x="16210" y="341"/>
                  <a:pt x="16208" y="377"/>
                </a:cubicBezTo>
                <a:moveTo>
                  <a:pt x="12039" y="140"/>
                </a:moveTo>
                <a:cubicBezTo>
                  <a:pt x="12123" y="89"/>
                  <a:pt x="12235" y="42"/>
                  <a:pt x="12370" y="0"/>
                </a:cubicBezTo>
                <a:moveTo>
                  <a:pt x="8936" y="207"/>
                </a:moveTo>
                <a:cubicBezTo>
                  <a:pt x="8971" y="165"/>
                  <a:pt x="9025" y="124"/>
                  <a:pt x="9097" y="86"/>
                </a:cubicBezTo>
                <a:moveTo>
                  <a:pt x="5296" y="247"/>
                </a:moveTo>
                <a:cubicBezTo>
                  <a:pt x="5507" y="280"/>
                  <a:pt x="5702" y="319"/>
                  <a:pt x="5877" y="364"/>
                </a:cubicBezTo>
                <a:moveTo>
                  <a:pt x="880" y="1166"/>
                </a:moveTo>
                <a:cubicBezTo>
                  <a:pt x="834" y="1126"/>
                  <a:pt x="800" y="1085"/>
                  <a:pt x="779" y="1043"/>
                </a:cubicBezTo>
              </a:path>
            </a:pathLst>
          </a:custGeom>
          <a:noFill/>
          <a:ln w="4763" cap="flat">
            <a:solidFill>
              <a:srgbClr val="067AB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64" name="Rectangle 65"/>
          <p:cNvSpPr>
            <a:spLocks noChangeArrowheads="1"/>
          </p:cNvSpPr>
          <p:nvPr/>
        </p:nvSpPr>
        <p:spPr bwMode="auto">
          <a:xfrm>
            <a:off x="7944114" y="5444752"/>
            <a:ext cx="136154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rgbClr val="BF5600"/>
                </a:solidFill>
                <a:latin typeface="Verdana" panose="020B0604030504040204" pitchFamily="34" charset="0"/>
                <a:cs typeface="Arial" pitchFamily="34" charset="0"/>
              </a:rPr>
              <a:t>Private VNF Network</a:t>
            </a:r>
            <a:endParaRPr lang="en-US" altLang="en-US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75" name="Rectangle 99"/>
          <p:cNvSpPr>
            <a:spLocks noChangeArrowheads="1"/>
          </p:cNvSpPr>
          <p:nvPr/>
        </p:nvSpPr>
        <p:spPr bwMode="auto">
          <a:xfrm>
            <a:off x="2043320" y="4720133"/>
            <a:ext cx="619033" cy="215444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prstClr val="black"/>
                </a:solidFill>
                <a:latin typeface="Verdana" panose="020B0604030504040204" pitchFamily="34" charset="0"/>
              </a:rPr>
              <a:t> vDNS</a:t>
            </a: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1097" name="Rectangle 99"/>
          <p:cNvSpPr>
            <a:spLocks noChangeArrowheads="1"/>
          </p:cNvSpPr>
          <p:nvPr/>
        </p:nvSpPr>
        <p:spPr bwMode="auto">
          <a:xfrm>
            <a:off x="1830204" y="4806950"/>
            <a:ext cx="619033" cy="215444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prstClr val="black"/>
                </a:solidFill>
                <a:latin typeface="Verdana" panose="020B0604030504040204" pitchFamily="34" charset="0"/>
              </a:rPr>
              <a:t> vDNS</a:t>
            </a: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178" name="Line 62"/>
          <p:cNvSpPr>
            <a:spLocks noChangeShapeType="1"/>
          </p:cNvSpPr>
          <p:nvPr/>
        </p:nvSpPr>
        <p:spPr bwMode="auto">
          <a:xfrm flipH="1">
            <a:off x="5222116" y="2679006"/>
            <a:ext cx="73784" cy="167043"/>
          </a:xfrm>
          <a:prstGeom prst="line">
            <a:avLst/>
          </a:prstGeom>
          <a:noFill/>
          <a:ln w="4763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59285" y="2892193"/>
            <a:ext cx="620533" cy="27872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white"/>
                </a:solidFill>
              </a:rPr>
              <a:t>Portal</a:t>
            </a:r>
          </a:p>
        </p:txBody>
      </p:sp>
      <p:sp>
        <p:nvSpPr>
          <p:cNvPr id="182" name="Rectangle 181"/>
          <p:cNvSpPr/>
          <p:nvPr/>
        </p:nvSpPr>
        <p:spPr>
          <a:xfrm>
            <a:off x="1759285" y="3258633"/>
            <a:ext cx="620533" cy="27872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white"/>
                </a:solidFill>
              </a:rPr>
              <a:t>SDC</a:t>
            </a:r>
          </a:p>
        </p:txBody>
      </p:sp>
      <p:sp>
        <p:nvSpPr>
          <p:cNvPr id="183" name="Rectangle 182"/>
          <p:cNvSpPr/>
          <p:nvPr/>
        </p:nvSpPr>
        <p:spPr>
          <a:xfrm>
            <a:off x="1759285" y="3615748"/>
            <a:ext cx="620533" cy="278722"/>
          </a:xfrm>
          <a:prstGeom prst="rect">
            <a:avLst/>
          </a:prstGeom>
          <a:solidFill>
            <a:srgbClr val="F3C50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black"/>
                </a:solidFill>
              </a:rPr>
              <a:t>AAI</a:t>
            </a:r>
          </a:p>
        </p:txBody>
      </p:sp>
      <p:sp>
        <p:nvSpPr>
          <p:cNvPr id="185" name="Rectangle 184"/>
          <p:cNvSpPr/>
          <p:nvPr/>
        </p:nvSpPr>
        <p:spPr>
          <a:xfrm>
            <a:off x="1759285" y="3977958"/>
            <a:ext cx="620533" cy="27872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white"/>
                </a:solidFill>
              </a:rPr>
              <a:t>MSO</a:t>
            </a:r>
          </a:p>
        </p:txBody>
      </p:sp>
      <p:sp>
        <p:nvSpPr>
          <p:cNvPr id="187" name="Rectangle 99"/>
          <p:cNvSpPr>
            <a:spLocks noChangeArrowheads="1"/>
          </p:cNvSpPr>
          <p:nvPr/>
        </p:nvSpPr>
        <p:spPr bwMode="auto">
          <a:xfrm>
            <a:off x="4208944" y="4739530"/>
            <a:ext cx="1389976" cy="215444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prstClr val="black"/>
                </a:solidFill>
                <a:latin typeface="Verdana" panose="020B0604030504040204" pitchFamily="34" charset="0"/>
              </a:rPr>
              <a:t> vLoadBalancer</a:t>
            </a:r>
            <a:endParaRPr lang="en-US" altLang="en-US" dirty="0">
              <a:solidFill>
                <a:prstClr val="black"/>
              </a:solidFill>
            </a:endParaRPr>
          </a:p>
        </p:txBody>
      </p:sp>
      <p:cxnSp>
        <p:nvCxnSpPr>
          <p:cNvPr id="9" name="Straight Connector 8"/>
          <p:cNvCxnSpPr>
            <a:cxnSpLocks/>
            <a:stCxn id="2" idx="3"/>
            <a:endCxn id="28" idx="22"/>
          </p:cNvCxnSpPr>
          <p:nvPr/>
        </p:nvCxnSpPr>
        <p:spPr>
          <a:xfrm>
            <a:off x="2379817" y="3031554"/>
            <a:ext cx="1103942" cy="7765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>
            <a:cxnSpLocks/>
            <a:stCxn id="179" idx="3"/>
            <a:endCxn id="28" idx="0"/>
          </p:cNvCxnSpPr>
          <p:nvPr/>
        </p:nvCxnSpPr>
        <p:spPr>
          <a:xfrm>
            <a:off x="3146943" y="3031555"/>
            <a:ext cx="338002" cy="7749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>
            <a:cxnSpLocks/>
            <a:stCxn id="182" idx="3"/>
            <a:endCxn id="28" idx="22"/>
          </p:cNvCxnSpPr>
          <p:nvPr/>
        </p:nvCxnSpPr>
        <p:spPr>
          <a:xfrm>
            <a:off x="2379817" y="3397994"/>
            <a:ext cx="1103942" cy="41015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>
            <a:cxnSpLocks/>
            <a:stCxn id="181" idx="3"/>
            <a:endCxn id="28" idx="22"/>
          </p:cNvCxnSpPr>
          <p:nvPr/>
        </p:nvCxnSpPr>
        <p:spPr>
          <a:xfrm>
            <a:off x="3146943" y="3397994"/>
            <a:ext cx="336816" cy="41015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>
            <a:cxnSpLocks/>
            <a:stCxn id="183" idx="3"/>
            <a:endCxn id="28" idx="22"/>
          </p:cNvCxnSpPr>
          <p:nvPr/>
        </p:nvCxnSpPr>
        <p:spPr>
          <a:xfrm>
            <a:off x="2379817" y="3755110"/>
            <a:ext cx="1103942" cy="530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>
            <a:cxnSpLocks/>
            <a:endCxn id="28" idx="22"/>
          </p:cNvCxnSpPr>
          <p:nvPr/>
        </p:nvCxnSpPr>
        <p:spPr>
          <a:xfrm>
            <a:off x="3145897" y="3746642"/>
            <a:ext cx="337863" cy="615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>
            <a:cxnSpLocks/>
            <a:stCxn id="185" idx="3"/>
            <a:endCxn id="28" idx="22"/>
          </p:cNvCxnSpPr>
          <p:nvPr/>
        </p:nvCxnSpPr>
        <p:spPr>
          <a:xfrm flipV="1">
            <a:off x="2379817" y="3808149"/>
            <a:ext cx="1103942" cy="3091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>
            <a:cxnSpLocks/>
            <a:endCxn id="28" idx="22"/>
          </p:cNvCxnSpPr>
          <p:nvPr/>
        </p:nvCxnSpPr>
        <p:spPr>
          <a:xfrm flipV="1">
            <a:off x="3145897" y="3808148"/>
            <a:ext cx="337863" cy="3154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9" name="Rectangle 178"/>
          <p:cNvSpPr/>
          <p:nvPr/>
        </p:nvSpPr>
        <p:spPr>
          <a:xfrm>
            <a:off x="2526411" y="2892193"/>
            <a:ext cx="620533" cy="278722"/>
          </a:xfrm>
          <a:prstGeom prst="rect">
            <a:avLst/>
          </a:prstGeom>
          <a:solidFill>
            <a:schemeClr val="accent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white"/>
                </a:solidFill>
              </a:rPr>
              <a:t>APPC</a:t>
            </a:r>
          </a:p>
        </p:txBody>
      </p:sp>
      <p:sp>
        <p:nvSpPr>
          <p:cNvPr id="181" name="Rectangle 180"/>
          <p:cNvSpPr/>
          <p:nvPr/>
        </p:nvSpPr>
        <p:spPr>
          <a:xfrm>
            <a:off x="2526411" y="3258633"/>
            <a:ext cx="620533" cy="278722"/>
          </a:xfrm>
          <a:prstGeom prst="rect">
            <a:avLst/>
          </a:prstGeom>
          <a:solidFill>
            <a:schemeClr val="accent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white"/>
                </a:solidFill>
              </a:rPr>
              <a:t>SDNC</a:t>
            </a:r>
          </a:p>
        </p:txBody>
      </p:sp>
      <p:sp>
        <p:nvSpPr>
          <p:cNvPr id="184" name="Rectangle 183"/>
          <p:cNvSpPr/>
          <p:nvPr/>
        </p:nvSpPr>
        <p:spPr>
          <a:xfrm>
            <a:off x="2516368" y="3615748"/>
            <a:ext cx="620533" cy="278722"/>
          </a:xfrm>
          <a:prstGeom prst="rect">
            <a:avLst/>
          </a:prstGeom>
          <a:solidFill>
            <a:srgbClr val="FC9E14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white"/>
                </a:solidFill>
              </a:rPr>
              <a:t>DCAE</a:t>
            </a:r>
          </a:p>
        </p:txBody>
      </p:sp>
      <p:sp>
        <p:nvSpPr>
          <p:cNvPr id="186" name="Rectangle 185"/>
          <p:cNvSpPr/>
          <p:nvPr/>
        </p:nvSpPr>
        <p:spPr>
          <a:xfrm>
            <a:off x="2525364" y="3977958"/>
            <a:ext cx="620533" cy="27872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white"/>
                </a:solidFill>
              </a:rPr>
              <a:t>Policy</a:t>
            </a:r>
          </a:p>
        </p:txBody>
      </p:sp>
      <p:sp>
        <p:nvSpPr>
          <p:cNvPr id="210" name="Line 62"/>
          <p:cNvSpPr>
            <a:spLocks noChangeShapeType="1"/>
          </p:cNvSpPr>
          <p:nvPr/>
        </p:nvSpPr>
        <p:spPr bwMode="auto">
          <a:xfrm flipH="1">
            <a:off x="8315868" y="4133393"/>
            <a:ext cx="249637" cy="446615"/>
          </a:xfrm>
          <a:prstGeom prst="line">
            <a:avLst/>
          </a:prstGeom>
          <a:noFill/>
          <a:ln w="4763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211" name="Rounded Rectangle 204"/>
          <p:cNvSpPr/>
          <p:nvPr/>
        </p:nvSpPr>
        <p:spPr>
          <a:xfrm>
            <a:off x="6205550" y="2454389"/>
            <a:ext cx="1625600" cy="19393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212" name="Rectangle 9"/>
          <p:cNvSpPr>
            <a:spLocks noChangeArrowheads="1"/>
          </p:cNvSpPr>
          <p:nvPr/>
        </p:nvSpPr>
        <p:spPr bwMode="auto">
          <a:xfrm>
            <a:off x="6254580" y="2599139"/>
            <a:ext cx="154420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prstClr val="black"/>
                </a:solidFill>
                <a:latin typeface="Verdana" panose="020B0604030504040204" pitchFamily="34" charset="0"/>
                <a:cs typeface="Arial" pitchFamily="34" charset="0"/>
              </a:rPr>
              <a:t>OpenECOMP VMs</a:t>
            </a:r>
            <a:endParaRPr lang="en-US" altLang="en-US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13" name="Freeform 25"/>
          <p:cNvSpPr>
            <a:spLocks/>
          </p:cNvSpPr>
          <p:nvPr/>
        </p:nvSpPr>
        <p:spPr bwMode="auto">
          <a:xfrm>
            <a:off x="7886004" y="3616895"/>
            <a:ext cx="1446214" cy="541338"/>
          </a:xfrm>
          <a:custGeom>
            <a:avLst/>
            <a:gdLst>
              <a:gd name="T0" fmla="*/ 1489 w 14635"/>
              <a:gd name="T1" fmla="*/ 1632 h 4890"/>
              <a:gd name="T2" fmla="*/ 3380 w 14635"/>
              <a:gd name="T3" fmla="*/ 512 h 4890"/>
              <a:gd name="T4" fmla="*/ 4794 w 14635"/>
              <a:gd name="T5" fmla="*/ 639 h 4890"/>
              <a:gd name="T6" fmla="*/ 7152 w 14635"/>
              <a:gd name="T7" fmla="*/ 313 h 4890"/>
              <a:gd name="T8" fmla="*/ 7557 w 14635"/>
              <a:gd name="T9" fmla="*/ 447 h 4890"/>
              <a:gd name="T10" fmla="*/ 9472 w 14635"/>
              <a:gd name="T11" fmla="*/ 158 h 4890"/>
              <a:gd name="T12" fmla="*/ 9970 w 14635"/>
              <a:gd name="T13" fmla="*/ 344 h 4890"/>
              <a:gd name="T14" fmla="*/ 12209 w 14635"/>
              <a:gd name="T15" fmla="*/ 261 h 4890"/>
              <a:gd name="T16" fmla="*/ 12745 w 14635"/>
              <a:gd name="T17" fmla="*/ 680 h 4890"/>
              <a:gd name="T18" fmla="*/ 13970 w 14635"/>
              <a:gd name="T19" fmla="*/ 1647 h 4890"/>
              <a:gd name="T20" fmla="*/ 13890 w 14635"/>
              <a:gd name="T21" fmla="*/ 1750 h 4890"/>
              <a:gd name="T22" fmla="*/ 13482 w 14635"/>
              <a:gd name="T23" fmla="*/ 3151 h 4890"/>
              <a:gd name="T24" fmla="*/ 12446 w 14635"/>
              <a:gd name="T25" fmla="*/ 3347 h 4890"/>
              <a:gd name="T26" fmla="*/ 10539 w 14635"/>
              <a:gd name="T27" fmla="*/ 4193 h 4890"/>
              <a:gd name="T28" fmla="*/ 9552 w 14635"/>
              <a:gd name="T29" fmla="*/ 4064 h 4890"/>
              <a:gd name="T30" fmla="*/ 6799 w 14635"/>
              <a:gd name="T31" fmla="*/ 4730 h 4890"/>
              <a:gd name="T32" fmla="*/ 5603 w 14635"/>
              <a:gd name="T33" fmla="*/ 4329 h 4890"/>
              <a:gd name="T34" fmla="*/ 2139 w 14635"/>
              <a:gd name="T35" fmla="*/ 3939 h 4890"/>
              <a:gd name="T36" fmla="*/ 2112 w 14635"/>
              <a:gd name="T37" fmla="*/ 3918 h 4890"/>
              <a:gd name="T38" fmla="*/ 530 w 14635"/>
              <a:gd name="T39" fmla="*/ 3356 h 4890"/>
              <a:gd name="T40" fmla="*/ 905 w 14635"/>
              <a:gd name="T41" fmla="*/ 2843 h 4890"/>
              <a:gd name="T42" fmla="*/ 397 w 14635"/>
              <a:gd name="T43" fmla="*/ 1962 h 4890"/>
              <a:gd name="T44" fmla="*/ 1477 w 14635"/>
              <a:gd name="T45" fmla="*/ 1647 h 4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635" h="4890">
                <a:moveTo>
                  <a:pt x="1489" y="1632"/>
                </a:moveTo>
                <a:cubicBezTo>
                  <a:pt x="1325" y="1087"/>
                  <a:pt x="2171" y="586"/>
                  <a:pt x="3380" y="512"/>
                </a:cubicBezTo>
                <a:cubicBezTo>
                  <a:pt x="3869" y="482"/>
                  <a:pt x="4367" y="526"/>
                  <a:pt x="4794" y="639"/>
                </a:cubicBezTo>
                <a:cubicBezTo>
                  <a:pt x="5246" y="255"/>
                  <a:pt x="6301" y="109"/>
                  <a:pt x="7152" y="313"/>
                </a:cubicBezTo>
                <a:cubicBezTo>
                  <a:pt x="7301" y="349"/>
                  <a:pt x="7437" y="394"/>
                  <a:pt x="7557" y="447"/>
                </a:cubicBezTo>
                <a:cubicBezTo>
                  <a:pt x="7909" y="129"/>
                  <a:pt x="8767" y="0"/>
                  <a:pt x="9472" y="158"/>
                </a:cubicBezTo>
                <a:cubicBezTo>
                  <a:pt x="9667" y="202"/>
                  <a:pt x="9838" y="266"/>
                  <a:pt x="9970" y="344"/>
                </a:cubicBezTo>
                <a:cubicBezTo>
                  <a:pt x="10537" y="43"/>
                  <a:pt x="11540" y="6"/>
                  <a:pt x="12209" y="261"/>
                </a:cubicBezTo>
                <a:cubicBezTo>
                  <a:pt x="12490" y="368"/>
                  <a:pt x="12680" y="516"/>
                  <a:pt x="12745" y="680"/>
                </a:cubicBezTo>
                <a:cubicBezTo>
                  <a:pt x="13674" y="794"/>
                  <a:pt x="14223" y="1227"/>
                  <a:pt x="13970" y="1647"/>
                </a:cubicBezTo>
                <a:cubicBezTo>
                  <a:pt x="13948" y="1682"/>
                  <a:pt x="13922" y="1717"/>
                  <a:pt x="13890" y="1750"/>
                </a:cubicBezTo>
                <a:cubicBezTo>
                  <a:pt x="14635" y="2188"/>
                  <a:pt x="14453" y="2815"/>
                  <a:pt x="13482" y="3151"/>
                </a:cubicBezTo>
                <a:cubicBezTo>
                  <a:pt x="13180" y="3255"/>
                  <a:pt x="12823" y="3323"/>
                  <a:pt x="12446" y="3347"/>
                </a:cubicBezTo>
                <a:cubicBezTo>
                  <a:pt x="12438" y="3818"/>
                  <a:pt x="11584" y="4197"/>
                  <a:pt x="10539" y="4193"/>
                </a:cubicBezTo>
                <a:cubicBezTo>
                  <a:pt x="10190" y="4192"/>
                  <a:pt x="9848" y="4147"/>
                  <a:pt x="9552" y="4064"/>
                </a:cubicBezTo>
                <a:cubicBezTo>
                  <a:pt x="9199" y="4591"/>
                  <a:pt x="7966" y="4890"/>
                  <a:pt x="6799" y="4730"/>
                </a:cubicBezTo>
                <a:cubicBezTo>
                  <a:pt x="6310" y="4663"/>
                  <a:pt x="5887" y="4521"/>
                  <a:pt x="5603" y="4329"/>
                </a:cubicBezTo>
                <a:cubicBezTo>
                  <a:pt x="4408" y="4654"/>
                  <a:pt x="2857" y="4479"/>
                  <a:pt x="2139" y="3939"/>
                </a:cubicBezTo>
                <a:cubicBezTo>
                  <a:pt x="2130" y="3932"/>
                  <a:pt x="2121" y="3925"/>
                  <a:pt x="2112" y="3918"/>
                </a:cubicBezTo>
                <a:cubicBezTo>
                  <a:pt x="1330" y="3959"/>
                  <a:pt x="621" y="3708"/>
                  <a:pt x="530" y="3356"/>
                </a:cubicBezTo>
                <a:cubicBezTo>
                  <a:pt x="481" y="3169"/>
                  <a:pt x="618" y="2981"/>
                  <a:pt x="905" y="2843"/>
                </a:cubicBezTo>
                <a:cubicBezTo>
                  <a:pt x="227" y="2663"/>
                  <a:pt x="0" y="2269"/>
                  <a:pt x="397" y="1962"/>
                </a:cubicBezTo>
                <a:cubicBezTo>
                  <a:pt x="625" y="1785"/>
                  <a:pt x="1027" y="1668"/>
                  <a:pt x="1477" y="1647"/>
                </a:cubicBezTo>
              </a:path>
            </a:pathLst>
          </a:custGeom>
          <a:solidFill>
            <a:srgbClr val="C0E9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FF7200">
                    <a:lumMod val="50000"/>
                  </a:srgbClr>
                </a:solidFill>
                <a:latin typeface="Verdana" pitchFamily="34" charset="0"/>
                <a:cs typeface="Arial" pitchFamily="34" charset="0"/>
              </a:rPr>
              <a:t>OpenECOMP Private Network</a:t>
            </a:r>
          </a:p>
        </p:txBody>
      </p:sp>
      <p:sp>
        <p:nvSpPr>
          <p:cNvPr id="214" name="Freeform 30"/>
          <p:cNvSpPr>
            <a:spLocks/>
          </p:cNvSpPr>
          <p:nvPr/>
        </p:nvSpPr>
        <p:spPr bwMode="auto">
          <a:xfrm>
            <a:off x="9093368" y="2834411"/>
            <a:ext cx="1436689" cy="511175"/>
          </a:xfrm>
          <a:custGeom>
            <a:avLst/>
            <a:gdLst>
              <a:gd name="T0" fmla="*/ 0 w 13608"/>
              <a:gd name="T1" fmla="*/ 770 h 4616"/>
              <a:gd name="T2" fmla="*/ 770 w 13608"/>
              <a:gd name="T3" fmla="*/ 0 h 4616"/>
              <a:gd name="T4" fmla="*/ 12839 w 13608"/>
              <a:gd name="T5" fmla="*/ 0 h 4616"/>
              <a:gd name="T6" fmla="*/ 13608 w 13608"/>
              <a:gd name="T7" fmla="*/ 770 h 4616"/>
              <a:gd name="T8" fmla="*/ 13608 w 13608"/>
              <a:gd name="T9" fmla="*/ 3847 h 4616"/>
              <a:gd name="T10" fmla="*/ 12839 w 13608"/>
              <a:gd name="T11" fmla="*/ 4616 h 4616"/>
              <a:gd name="T12" fmla="*/ 770 w 13608"/>
              <a:gd name="T13" fmla="*/ 4616 h 4616"/>
              <a:gd name="T14" fmla="*/ 0 w 13608"/>
              <a:gd name="T15" fmla="*/ 3847 h 4616"/>
              <a:gd name="T16" fmla="*/ 0 w 13608"/>
              <a:gd name="T17" fmla="*/ 770 h 4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608" h="4616">
                <a:moveTo>
                  <a:pt x="0" y="770"/>
                </a:moveTo>
                <a:cubicBezTo>
                  <a:pt x="0" y="345"/>
                  <a:pt x="345" y="0"/>
                  <a:pt x="770" y="0"/>
                </a:cubicBezTo>
                <a:lnTo>
                  <a:pt x="12839" y="0"/>
                </a:lnTo>
                <a:cubicBezTo>
                  <a:pt x="13264" y="0"/>
                  <a:pt x="13608" y="345"/>
                  <a:pt x="13608" y="770"/>
                </a:cubicBezTo>
                <a:lnTo>
                  <a:pt x="13608" y="3847"/>
                </a:lnTo>
                <a:cubicBezTo>
                  <a:pt x="13608" y="4272"/>
                  <a:pt x="13264" y="4616"/>
                  <a:pt x="12839" y="4616"/>
                </a:cubicBezTo>
                <a:lnTo>
                  <a:pt x="770" y="4616"/>
                </a:lnTo>
                <a:cubicBezTo>
                  <a:pt x="345" y="4616"/>
                  <a:pt x="0" y="4272"/>
                  <a:pt x="0" y="3847"/>
                </a:cubicBezTo>
                <a:lnTo>
                  <a:pt x="0" y="770"/>
                </a:lnTo>
                <a:close/>
              </a:path>
            </a:pathLst>
          </a:custGeom>
          <a:solidFill>
            <a:srgbClr val="C4D82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Verdana" pitchFamily="34" charset="0"/>
                <a:cs typeface="Arial" pitchFamily="34" charset="0"/>
              </a:rPr>
              <a:t>Rackspace OpenStack API</a:t>
            </a:r>
          </a:p>
        </p:txBody>
      </p:sp>
      <p:sp>
        <p:nvSpPr>
          <p:cNvPr id="215" name="Freeform 35"/>
          <p:cNvSpPr>
            <a:spLocks/>
          </p:cNvSpPr>
          <p:nvPr/>
        </p:nvSpPr>
        <p:spPr bwMode="auto">
          <a:xfrm>
            <a:off x="9247898" y="2193830"/>
            <a:ext cx="1200151" cy="476250"/>
          </a:xfrm>
          <a:custGeom>
            <a:avLst/>
            <a:gdLst>
              <a:gd name="T0" fmla="*/ 618 w 6074"/>
              <a:gd name="T1" fmla="*/ 852 h 2553"/>
              <a:gd name="T2" fmla="*/ 1403 w 6074"/>
              <a:gd name="T3" fmla="*/ 267 h 2553"/>
              <a:gd name="T4" fmla="*/ 1990 w 6074"/>
              <a:gd name="T5" fmla="*/ 334 h 2553"/>
              <a:gd name="T6" fmla="*/ 2968 w 6074"/>
              <a:gd name="T7" fmla="*/ 164 h 2553"/>
              <a:gd name="T8" fmla="*/ 3137 w 6074"/>
              <a:gd name="T9" fmla="*/ 234 h 2553"/>
              <a:gd name="T10" fmla="*/ 3931 w 6074"/>
              <a:gd name="T11" fmla="*/ 83 h 2553"/>
              <a:gd name="T12" fmla="*/ 4138 w 6074"/>
              <a:gd name="T13" fmla="*/ 180 h 2553"/>
              <a:gd name="T14" fmla="*/ 5067 w 6074"/>
              <a:gd name="T15" fmla="*/ 136 h 2553"/>
              <a:gd name="T16" fmla="*/ 5290 w 6074"/>
              <a:gd name="T17" fmla="*/ 355 h 2553"/>
              <a:gd name="T18" fmla="*/ 5798 w 6074"/>
              <a:gd name="T19" fmla="*/ 860 h 2553"/>
              <a:gd name="T20" fmla="*/ 5765 w 6074"/>
              <a:gd name="T21" fmla="*/ 914 h 2553"/>
              <a:gd name="T22" fmla="*/ 5596 w 6074"/>
              <a:gd name="T23" fmla="*/ 1645 h 2553"/>
              <a:gd name="T24" fmla="*/ 5166 w 6074"/>
              <a:gd name="T25" fmla="*/ 1748 h 2553"/>
              <a:gd name="T26" fmla="*/ 4374 w 6074"/>
              <a:gd name="T27" fmla="*/ 2190 h 2553"/>
              <a:gd name="T28" fmla="*/ 3965 w 6074"/>
              <a:gd name="T29" fmla="*/ 2122 h 2553"/>
              <a:gd name="T30" fmla="*/ 2822 w 6074"/>
              <a:gd name="T31" fmla="*/ 2470 h 2553"/>
              <a:gd name="T32" fmla="*/ 2326 w 6074"/>
              <a:gd name="T33" fmla="*/ 2261 h 2553"/>
              <a:gd name="T34" fmla="*/ 888 w 6074"/>
              <a:gd name="T35" fmla="*/ 2057 h 2553"/>
              <a:gd name="T36" fmla="*/ 876 w 6074"/>
              <a:gd name="T37" fmla="*/ 2046 h 2553"/>
              <a:gd name="T38" fmla="*/ 220 w 6074"/>
              <a:gd name="T39" fmla="*/ 1753 h 2553"/>
              <a:gd name="T40" fmla="*/ 375 w 6074"/>
              <a:gd name="T41" fmla="*/ 1485 h 2553"/>
              <a:gd name="T42" fmla="*/ 164 w 6074"/>
              <a:gd name="T43" fmla="*/ 1025 h 2553"/>
              <a:gd name="T44" fmla="*/ 613 w 6074"/>
              <a:gd name="T45" fmla="*/ 860 h 2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74" h="2553">
                <a:moveTo>
                  <a:pt x="618" y="852"/>
                </a:moveTo>
                <a:cubicBezTo>
                  <a:pt x="550" y="568"/>
                  <a:pt x="901" y="306"/>
                  <a:pt x="1403" y="267"/>
                </a:cubicBezTo>
                <a:cubicBezTo>
                  <a:pt x="1606" y="252"/>
                  <a:pt x="1813" y="275"/>
                  <a:pt x="1990" y="334"/>
                </a:cubicBezTo>
                <a:cubicBezTo>
                  <a:pt x="2177" y="133"/>
                  <a:pt x="2615" y="57"/>
                  <a:pt x="2968" y="164"/>
                </a:cubicBezTo>
                <a:cubicBezTo>
                  <a:pt x="3030" y="182"/>
                  <a:pt x="3087" y="206"/>
                  <a:pt x="3137" y="234"/>
                </a:cubicBezTo>
                <a:cubicBezTo>
                  <a:pt x="3283" y="67"/>
                  <a:pt x="3639" y="0"/>
                  <a:pt x="3931" y="83"/>
                </a:cubicBezTo>
                <a:cubicBezTo>
                  <a:pt x="4012" y="106"/>
                  <a:pt x="4083" y="139"/>
                  <a:pt x="4138" y="180"/>
                </a:cubicBezTo>
                <a:cubicBezTo>
                  <a:pt x="4373" y="23"/>
                  <a:pt x="4789" y="3"/>
                  <a:pt x="5067" y="136"/>
                </a:cubicBezTo>
                <a:cubicBezTo>
                  <a:pt x="5184" y="192"/>
                  <a:pt x="5263" y="270"/>
                  <a:pt x="5290" y="355"/>
                </a:cubicBezTo>
                <a:cubicBezTo>
                  <a:pt x="5676" y="415"/>
                  <a:pt x="5903" y="641"/>
                  <a:pt x="5798" y="860"/>
                </a:cubicBezTo>
                <a:cubicBezTo>
                  <a:pt x="5789" y="878"/>
                  <a:pt x="5778" y="897"/>
                  <a:pt x="5765" y="914"/>
                </a:cubicBezTo>
                <a:cubicBezTo>
                  <a:pt x="6074" y="1143"/>
                  <a:pt x="5999" y="1470"/>
                  <a:pt x="5596" y="1645"/>
                </a:cubicBezTo>
                <a:cubicBezTo>
                  <a:pt x="5470" y="1700"/>
                  <a:pt x="5322" y="1735"/>
                  <a:pt x="5166" y="1748"/>
                </a:cubicBezTo>
                <a:cubicBezTo>
                  <a:pt x="5162" y="1994"/>
                  <a:pt x="4808" y="2192"/>
                  <a:pt x="4374" y="2190"/>
                </a:cubicBezTo>
                <a:cubicBezTo>
                  <a:pt x="4229" y="2189"/>
                  <a:pt x="4088" y="2166"/>
                  <a:pt x="3965" y="2122"/>
                </a:cubicBezTo>
                <a:cubicBezTo>
                  <a:pt x="3818" y="2398"/>
                  <a:pt x="3306" y="2553"/>
                  <a:pt x="2822" y="2470"/>
                </a:cubicBezTo>
                <a:cubicBezTo>
                  <a:pt x="2619" y="2435"/>
                  <a:pt x="2443" y="2361"/>
                  <a:pt x="2326" y="2261"/>
                </a:cubicBezTo>
                <a:cubicBezTo>
                  <a:pt x="1830" y="2431"/>
                  <a:pt x="1186" y="2339"/>
                  <a:pt x="888" y="2057"/>
                </a:cubicBezTo>
                <a:cubicBezTo>
                  <a:pt x="884" y="2053"/>
                  <a:pt x="880" y="2050"/>
                  <a:pt x="876" y="2046"/>
                </a:cubicBezTo>
                <a:cubicBezTo>
                  <a:pt x="552" y="2068"/>
                  <a:pt x="258" y="1936"/>
                  <a:pt x="220" y="1753"/>
                </a:cubicBezTo>
                <a:cubicBezTo>
                  <a:pt x="199" y="1655"/>
                  <a:pt x="256" y="1557"/>
                  <a:pt x="375" y="1485"/>
                </a:cubicBezTo>
                <a:cubicBezTo>
                  <a:pt x="94" y="1391"/>
                  <a:pt x="0" y="1185"/>
                  <a:pt x="164" y="1025"/>
                </a:cubicBezTo>
                <a:cubicBezTo>
                  <a:pt x="259" y="932"/>
                  <a:pt x="426" y="871"/>
                  <a:pt x="613" y="860"/>
                </a:cubicBezTo>
              </a:path>
            </a:pathLst>
          </a:custGeom>
          <a:solidFill>
            <a:srgbClr val="808080"/>
          </a:solidFill>
          <a:ln w="0">
            <a:solidFill>
              <a:schemeClr val="accent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white"/>
                </a:solidFill>
                <a:latin typeface="Verdana" pitchFamily="34" charset="0"/>
                <a:cs typeface="Arial" pitchFamily="34" charset="0"/>
              </a:rPr>
              <a:t> Internet</a:t>
            </a:r>
          </a:p>
        </p:txBody>
      </p:sp>
      <p:sp>
        <p:nvSpPr>
          <p:cNvPr id="216" name="Rectangle 53"/>
          <p:cNvSpPr>
            <a:spLocks noChangeArrowheads="1"/>
          </p:cNvSpPr>
          <p:nvPr/>
        </p:nvSpPr>
        <p:spPr bwMode="auto">
          <a:xfrm>
            <a:off x="7442031" y="3045734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17" name="Rectangle 58"/>
          <p:cNvSpPr>
            <a:spLocks noChangeArrowheads="1"/>
          </p:cNvSpPr>
          <p:nvPr/>
        </p:nvSpPr>
        <p:spPr bwMode="auto">
          <a:xfrm>
            <a:off x="7397581" y="3669621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20" name="Line 62"/>
          <p:cNvSpPr>
            <a:spLocks noChangeShapeType="1"/>
          </p:cNvSpPr>
          <p:nvPr/>
        </p:nvSpPr>
        <p:spPr bwMode="auto">
          <a:xfrm flipH="1">
            <a:off x="9770316" y="2670081"/>
            <a:ext cx="73784" cy="167043"/>
          </a:xfrm>
          <a:prstGeom prst="line">
            <a:avLst/>
          </a:prstGeom>
          <a:noFill/>
          <a:ln w="4763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CC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221" name="Rectangle 220"/>
          <p:cNvSpPr/>
          <p:nvPr/>
        </p:nvSpPr>
        <p:spPr>
          <a:xfrm>
            <a:off x="6307485" y="2883268"/>
            <a:ext cx="620533" cy="27872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white"/>
                </a:solidFill>
              </a:rPr>
              <a:t>Portal</a:t>
            </a:r>
          </a:p>
        </p:txBody>
      </p:sp>
      <p:sp>
        <p:nvSpPr>
          <p:cNvPr id="222" name="Rectangle 221"/>
          <p:cNvSpPr/>
          <p:nvPr/>
        </p:nvSpPr>
        <p:spPr>
          <a:xfrm>
            <a:off x="6307485" y="3249708"/>
            <a:ext cx="620533" cy="27872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white"/>
                </a:solidFill>
              </a:rPr>
              <a:t>SDC</a:t>
            </a:r>
          </a:p>
        </p:txBody>
      </p:sp>
      <p:sp>
        <p:nvSpPr>
          <p:cNvPr id="223" name="Rectangle 222"/>
          <p:cNvSpPr/>
          <p:nvPr/>
        </p:nvSpPr>
        <p:spPr>
          <a:xfrm>
            <a:off x="6307485" y="3606823"/>
            <a:ext cx="620533" cy="278722"/>
          </a:xfrm>
          <a:prstGeom prst="rect">
            <a:avLst/>
          </a:prstGeom>
          <a:solidFill>
            <a:srgbClr val="F3C50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black"/>
                </a:solidFill>
              </a:rPr>
              <a:t>AAI</a:t>
            </a:r>
          </a:p>
        </p:txBody>
      </p:sp>
      <p:sp>
        <p:nvSpPr>
          <p:cNvPr id="224" name="Rectangle 223"/>
          <p:cNvSpPr/>
          <p:nvPr/>
        </p:nvSpPr>
        <p:spPr>
          <a:xfrm>
            <a:off x="6307485" y="3969033"/>
            <a:ext cx="620533" cy="27872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white"/>
                </a:solidFill>
              </a:rPr>
              <a:t>MSO</a:t>
            </a:r>
          </a:p>
        </p:txBody>
      </p:sp>
      <p:cxnSp>
        <p:nvCxnSpPr>
          <p:cNvPr id="225" name="Straight Connector 224"/>
          <p:cNvCxnSpPr>
            <a:cxnSpLocks/>
            <a:stCxn id="221" idx="3"/>
            <a:endCxn id="213" idx="22"/>
          </p:cNvCxnSpPr>
          <p:nvPr/>
        </p:nvCxnSpPr>
        <p:spPr>
          <a:xfrm>
            <a:off x="6928017" y="3022629"/>
            <a:ext cx="1103942" cy="7765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>
            <a:cxnSpLocks/>
            <a:stCxn id="233" idx="3"/>
            <a:endCxn id="213" idx="0"/>
          </p:cNvCxnSpPr>
          <p:nvPr/>
        </p:nvCxnSpPr>
        <p:spPr>
          <a:xfrm>
            <a:off x="7695143" y="3022630"/>
            <a:ext cx="338002" cy="7749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>
            <a:cxnSpLocks/>
            <a:stCxn id="222" idx="3"/>
            <a:endCxn id="213" idx="22"/>
          </p:cNvCxnSpPr>
          <p:nvPr/>
        </p:nvCxnSpPr>
        <p:spPr>
          <a:xfrm>
            <a:off x="6928017" y="3389069"/>
            <a:ext cx="1103942" cy="41015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>
            <a:cxnSpLocks/>
            <a:stCxn id="234" idx="3"/>
            <a:endCxn id="213" idx="22"/>
          </p:cNvCxnSpPr>
          <p:nvPr/>
        </p:nvCxnSpPr>
        <p:spPr>
          <a:xfrm>
            <a:off x="7695143" y="3389069"/>
            <a:ext cx="336816" cy="41015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>
            <a:cxnSpLocks/>
            <a:stCxn id="223" idx="3"/>
            <a:endCxn id="213" idx="22"/>
          </p:cNvCxnSpPr>
          <p:nvPr/>
        </p:nvCxnSpPr>
        <p:spPr>
          <a:xfrm>
            <a:off x="6928017" y="3746185"/>
            <a:ext cx="1103942" cy="530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>
            <a:cxnSpLocks/>
            <a:endCxn id="213" idx="22"/>
          </p:cNvCxnSpPr>
          <p:nvPr/>
        </p:nvCxnSpPr>
        <p:spPr>
          <a:xfrm>
            <a:off x="7694097" y="3737717"/>
            <a:ext cx="337863" cy="615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>
            <a:cxnSpLocks/>
            <a:stCxn id="224" idx="3"/>
            <a:endCxn id="213" idx="22"/>
          </p:cNvCxnSpPr>
          <p:nvPr/>
        </p:nvCxnSpPr>
        <p:spPr>
          <a:xfrm flipV="1">
            <a:off x="6928017" y="3799224"/>
            <a:ext cx="1103942" cy="3091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>
            <a:cxnSpLocks/>
            <a:endCxn id="213" idx="22"/>
          </p:cNvCxnSpPr>
          <p:nvPr/>
        </p:nvCxnSpPr>
        <p:spPr>
          <a:xfrm flipV="1">
            <a:off x="7694097" y="3799223"/>
            <a:ext cx="337863" cy="3154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3" name="Rectangle 232"/>
          <p:cNvSpPr/>
          <p:nvPr/>
        </p:nvSpPr>
        <p:spPr>
          <a:xfrm>
            <a:off x="7074611" y="2883268"/>
            <a:ext cx="620533" cy="278722"/>
          </a:xfrm>
          <a:prstGeom prst="rect">
            <a:avLst/>
          </a:prstGeom>
          <a:solidFill>
            <a:schemeClr val="accent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white"/>
                </a:solidFill>
              </a:rPr>
              <a:t>APPC</a:t>
            </a:r>
          </a:p>
        </p:txBody>
      </p:sp>
      <p:sp>
        <p:nvSpPr>
          <p:cNvPr id="234" name="Rectangle 233"/>
          <p:cNvSpPr/>
          <p:nvPr/>
        </p:nvSpPr>
        <p:spPr>
          <a:xfrm>
            <a:off x="7074611" y="3249708"/>
            <a:ext cx="620533" cy="278722"/>
          </a:xfrm>
          <a:prstGeom prst="rect">
            <a:avLst/>
          </a:prstGeom>
          <a:solidFill>
            <a:schemeClr val="accent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white"/>
                </a:solidFill>
              </a:rPr>
              <a:t>SDNC</a:t>
            </a:r>
          </a:p>
        </p:txBody>
      </p:sp>
      <p:sp>
        <p:nvSpPr>
          <p:cNvPr id="235" name="Rectangle 234"/>
          <p:cNvSpPr/>
          <p:nvPr/>
        </p:nvSpPr>
        <p:spPr>
          <a:xfrm>
            <a:off x="7064568" y="3606823"/>
            <a:ext cx="620533" cy="278722"/>
          </a:xfrm>
          <a:prstGeom prst="rect">
            <a:avLst/>
          </a:prstGeom>
          <a:solidFill>
            <a:srgbClr val="FC9E14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white"/>
                </a:solidFill>
              </a:rPr>
              <a:t>DCAE</a:t>
            </a:r>
          </a:p>
        </p:txBody>
      </p:sp>
      <p:sp>
        <p:nvSpPr>
          <p:cNvPr id="236" name="Rectangle 235"/>
          <p:cNvSpPr/>
          <p:nvPr/>
        </p:nvSpPr>
        <p:spPr>
          <a:xfrm>
            <a:off x="7073564" y="3969033"/>
            <a:ext cx="620533" cy="27872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white"/>
                </a:solidFill>
              </a:rPr>
              <a:t>Policy</a:t>
            </a:r>
          </a:p>
        </p:txBody>
      </p:sp>
      <p:sp>
        <p:nvSpPr>
          <p:cNvPr id="237" name="Rectangle 99"/>
          <p:cNvSpPr>
            <a:spLocks noChangeArrowheads="1"/>
          </p:cNvSpPr>
          <p:nvPr/>
        </p:nvSpPr>
        <p:spPr bwMode="auto">
          <a:xfrm>
            <a:off x="9308843" y="4782419"/>
            <a:ext cx="1104551" cy="215444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prstClr val="black"/>
                </a:solidFill>
                <a:latin typeface="Verdana" panose="020B0604030504040204" pitchFamily="34" charset="0"/>
              </a:rPr>
              <a:t>vTrafficGen</a:t>
            </a: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238" name="Rectangle 99"/>
          <p:cNvSpPr>
            <a:spLocks noChangeArrowheads="1"/>
          </p:cNvSpPr>
          <p:nvPr/>
        </p:nvSpPr>
        <p:spPr bwMode="auto">
          <a:xfrm>
            <a:off x="8281355" y="4782419"/>
            <a:ext cx="951227" cy="215444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prstClr val="black"/>
                </a:solidFill>
                <a:latin typeface="Verdana" panose="020B0604030504040204" pitchFamily="34" charset="0"/>
              </a:rPr>
              <a:t>vFirewall</a:t>
            </a:r>
          </a:p>
        </p:txBody>
      </p:sp>
      <p:sp>
        <p:nvSpPr>
          <p:cNvPr id="241" name="Arrow: Down 240"/>
          <p:cNvSpPr/>
          <p:nvPr/>
        </p:nvSpPr>
        <p:spPr>
          <a:xfrm rot="10800000">
            <a:off x="9915200" y="3377928"/>
            <a:ext cx="159944" cy="1038978"/>
          </a:xfrm>
          <a:prstGeom prst="downArrow">
            <a:avLst>
              <a:gd name="adj1" fmla="val 50363"/>
              <a:gd name="adj2" fmla="val 7315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42" name="Arrow: Down 241"/>
          <p:cNvSpPr/>
          <p:nvPr/>
        </p:nvSpPr>
        <p:spPr>
          <a:xfrm>
            <a:off x="10067600" y="3530328"/>
            <a:ext cx="159944" cy="1038978"/>
          </a:xfrm>
          <a:prstGeom prst="downArrow">
            <a:avLst>
              <a:gd name="adj1" fmla="val 50363"/>
              <a:gd name="adj2" fmla="val 7315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43" name="Arrow: Down 242"/>
          <p:cNvSpPr/>
          <p:nvPr/>
        </p:nvSpPr>
        <p:spPr>
          <a:xfrm rot="12285749">
            <a:off x="9291774" y="3404755"/>
            <a:ext cx="159944" cy="1038978"/>
          </a:xfrm>
          <a:prstGeom prst="downArrow">
            <a:avLst>
              <a:gd name="adj1" fmla="val 50363"/>
              <a:gd name="adj2" fmla="val 7315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44" name="Arrow: Down 243"/>
          <p:cNvSpPr/>
          <p:nvPr/>
        </p:nvSpPr>
        <p:spPr>
          <a:xfrm rot="1485749">
            <a:off x="9444174" y="3557155"/>
            <a:ext cx="159944" cy="1038978"/>
          </a:xfrm>
          <a:prstGeom prst="downArrow">
            <a:avLst>
              <a:gd name="adj1" fmla="val 50363"/>
              <a:gd name="adj2" fmla="val 7315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45" name="Rectangle 99"/>
          <p:cNvSpPr>
            <a:spLocks noChangeArrowheads="1"/>
          </p:cNvSpPr>
          <p:nvPr/>
        </p:nvSpPr>
        <p:spPr bwMode="auto">
          <a:xfrm>
            <a:off x="6259809" y="4782419"/>
            <a:ext cx="1104551" cy="215444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prstClr val="black"/>
                </a:solidFill>
                <a:latin typeface="Verdana" panose="020B0604030504040204" pitchFamily="34" charset="0"/>
              </a:rPr>
              <a:t>vTrafficGen</a:t>
            </a:r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loud 44"/>
          <p:cNvSpPr/>
          <p:nvPr/>
        </p:nvSpPr>
        <p:spPr>
          <a:xfrm>
            <a:off x="180109" y="6036011"/>
            <a:ext cx="12011891" cy="673016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Rackspace cloud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326790" y="4558427"/>
            <a:ext cx="2880126" cy="1600199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13427" y="4558426"/>
            <a:ext cx="2141621" cy="1600199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243165" y="4558425"/>
            <a:ext cx="2315618" cy="1600199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05089" y="5371440"/>
            <a:ext cx="1649893" cy="28221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vFirewall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05089" y="4678289"/>
            <a:ext cx="1649893" cy="35697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VES client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950169" y="5371440"/>
            <a:ext cx="1081506" cy="606035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</a:t>
            </a:r>
            <a:r>
              <a:rPr lang="en-US" dirty="0" smtClean="0">
                <a:solidFill>
                  <a:schemeClr val="tx1"/>
                </a:solidFill>
              </a:rPr>
              <a:t>est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36305" y="5530161"/>
            <a:ext cx="1534777" cy="29424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PKTGEN</a:t>
            </a:r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>
            <a:stCxn id="12" idx="3"/>
            <a:endCxn id="62" idx="1"/>
          </p:cNvCxnSpPr>
          <p:nvPr/>
        </p:nvCxnSpPr>
        <p:spPr>
          <a:xfrm>
            <a:off x="2571082" y="5677282"/>
            <a:ext cx="2603091" cy="2127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2" idx="3"/>
            <a:endCxn id="11" idx="1"/>
          </p:cNvCxnSpPr>
          <p:nvPr/>
        </p:nvCxnSpPr>
        <p:spPr>
          <a:xfrm flipV="1">
            <a:off x="7082901" y="5674458"/>
            <a:ext cx="2867268" cy="4951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46551" y="5255614"/>
            <a:ext cx="1083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Data flow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717504" y="5255614"/>
            <a:ext cx="1083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Data flow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082901" y="3533396"/>
            <a:ext cx="21578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vFirewall </a:t>
            </a:r>
            <a:br>
              <a:rPr lang="en-US" dirty="0" smtClean="0"/>
            </a:br>
            <a:r>
              <a:rPr lang="en-US" dirty="0" smtClean="0"/>
              <a:t>measurement record</a:t>
            </a:r>
            <a:br>
              <a:rPr lang="en-US" dirty="0" smtClean="0"/>
            </a:br>
            <a:r>
              <a:rPr lang="en-US" dirty="0" smtClean="0"/>
              <a:t>(REST)</a:t>
            </a:r>
            <a:endParaRPr lang="en-US" dirty="0"/>
          </a:p>
        </p:txBody>
      </p:sp>
      <p:sp>
        <p:nvSpPr>
          <p:cNvPr id="26" name="Cloud 25"/>
          <p:cNvSpPr/>
          <p:nvPr/>
        </p:nvSpPr>
        <p:spPr>
          <a:xfrm>
            <a:off x="3708402" y="203200"/>
            <a:ext cx="5145684" cy="2680604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ECOMP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451324" y="2079815"/>
            <a:ext cx="2141621" cy="6369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APP-C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2" name="Straight Arrow Connector 31"/>
          <p:cNvCxnSpPr>
            <a:stCxn id="28" idx="2"/>
            <a:endCxn id="68" idx="0"/>
          </p:cNvCxnSpPr>
          <p:nvPr/>
        </p:nvCxnSpPr>
        <p:spPr>
          <a:xfrm flipH="1">
            <a:off x="1798317" y="2716813"/>
            <a:ext cx="1723818" cy="2447052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26575" y="3461665"/>
            <a:ext cx="2364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Configuration change</a:t>
            </a:r>
          </a:p>
          <a:p>
            <a:r>
              <a:rPr lang="en-US" dirty="0" smtClean="0"/>
              <a:t>(NETCONF/RESTCONF)</a:t>
            </a:r>
          </a:p>
        </p:txBody>
      </p:sp>
      <p:sp>
        <p:nvSpPr>
          <p:cNvPr id="38" name="Curved Down Arrow 37"/>
          <p:cNvSpPr/>
          <p:nvPr/>
        </p:nvSpPr>
        <p:spPr>
          <a:xfrm flipH="1">
            <a:off x="4039492" y="555465"/>
            <a:ext cx="4020775" cy="1470637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95544" y="938172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Closed loop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5100139" y="284987"/>
            <a:ext cx="2141621" cy="6369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Policy Engine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313850" y="4680194"/>
            <a:ext cx="720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VF3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460021" y="4665932"/>
            <a:ext cx="720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VF2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5305089" y="5715757"/>
            <a:ext cx="1649893" cy="28221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VPP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174173" y="5259600"/>
            <a:ext cx="1908728" cy="83961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036305" y="5163865"/>
            <a:ext cx="1524023" cy="295580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HoneyComb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69675" y="4634413"/>
            <a:ext cx="720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VF1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4434283" y="5745541"/>
            <a:ext cx="720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VM2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9308757" y="5757176"/>
            <a:ext cx="720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VM3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713427" y="5811673"/>
            <a:ext cx="720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VM1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8013715" y="1328336"/>
            <a:ext cx="795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Events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6479931" y="2089764"/>
            <a:ext cx="2739373" cy="8251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DCAE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712606" y="2482259"/>
            <a:ext cx="2274023" cy="316714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DCAE Collector (VES)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>
            <a:stCxn id="10" idx="0"/>
            <a:endCxn id="48" idx="2"/>
          </p:cNvCxnSpPr>
          <p:nvPr/>
        </p:nvCxnSpPr>
        <p:spPr>
          <a:xfrm flipV="1">
            <a:off x="6130036" y="2798973"/>
            <a:ext cx="1719582" cy="1879316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982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loud 44"/>
          <p:cNvSpPr/>
          <p:nvPr/>
        </p:nvSpPr>
        <p:spPr>
          <a:xfrm>
            <a:off x="180109" y="6036011"/>
            <a:ext cx="12011891" cy="673016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Rackspace cloud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25572" y="4558427"/>
            <a:ext cx="4160995" cy="1600199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89095" y="3979618"/>
            <a:ext cx="2088866" cy="848084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281123" y="5346571"/>
            <a:ext cx="1649893" cy="28221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vLoadBalancer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60406" y="4687453"/>
            <a:ext cx="1649893" cy="282064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VES client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511240" y="4403521"/>
            <a:ext cx="1534777" cy="29424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vDNS</a:t>
            </a:r>
          </a:p>
        </p:txBody>
      </p:sp>
      <p:cxnSp>
        <p:nvCxnSpPr>
          <p:cNvPr id="15" name="Straight Arrow Connector 14"/>
          <p:cNvCxnSpPr>
            <a:stCxn id="12" idx="1"/>
            <a:endCxn id="62" idx="3"/>
          </p:cNvCxnSpPr>
          <p:nvPr/>
        </p:nvCxnSpPr>
        <p:spPr>
          <a:xfrm flipH="1">
            <a:off x="7060433" y="4550642"/>
            <a:ext cx="2450807" cy="1116116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973391" y="5346043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DNS queries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437769" y="3717427"/>
            <a:ext cx="21578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vLoadBalancer </a:t>
            </a:r>
            <a:br>
              <a:rPr lang="en-US" dirty="0" smtClean="0"/>
            </a:br>
            <a:r>
              <a:rPr lang="en-US" dirty="0" smtClean="0"/>
              <a:t>measurement record</a:t>
            </a:r>
            <a:br>
              <a:rPr lang="en-US" dirty="0" smtClean="0"/>
            </a:br>
            <a:r>
              <a:rPr lang="en-US" dirty="0" smtClean="0"/>
              <a:t>(REST)</a:t>
            </a:r>
            <a:endParaRPr lang="en-US" dirty="0"/>
          </a:p>
        </p:txBody>
      </p:sp>
      <p:sp>
        <p:nvSpPr>
          <p:cNvPr id="26" name="Cloud 25"/>
          <p:cNvSpPr/>
          <p:nvPr/>
        </p:nvSpPr>
        <p:spPr>
          <a:xfrm>
            <a:off x="3708402" y="203200"/>
            <a:ext cx="5145684" cy="2680604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ECOMP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479931" y="2089764"/>
            <a:ext cx="2739373" cy="8251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DCAE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133066" y="2008162"/>
            <a:ext cx="1362478" cy="6369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MSO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2" name="Straight Arrow Connector 31"/>
          <p:cNvCxnSpPr>
            <a:stCxn id="28" idx="2"/>
          </p:cNvCxnSpPr>
          <p:nvPr/>
        </p:nvCxnSpPr>
        <p:spPr>
          <a:xfrm>
            <a:off x="4814305" y="2645160"/>
            <a:ext cx="3995012" cy="1773447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urved Down Arrow 37"/>
          <p:cNvSpPr/>
          <p:nvPr/>
        </p:nvSpPr>
        <p:spPr>
          <a:xfrm flipH="1">
            <a:off x="4039492" y="555465"/>
            <a:ext cx="4020775" cy="1470637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95544" y="938172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Closed loop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158804" y="4665932"/>
            <a:ext cx="720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VF1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5281123" y="5715757"/>
            <a:ext cx="1649893" cy="282216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VPP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151705" y="5234298"/>
            <a:ext cx="1908728" cy="864919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245342" y="4077120"/>
            <a:ext cx="720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VF2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4133066" y="5745541"/>
            <a:ext cx="720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VM1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9932532" y="4080013"/>
            <a:ext cx="720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VM2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10" idx="0"/>
            <a:endCxn id="13" idx="2"/>
          </p:cNvCxnSpPr>
          <p:nvPr/>
        </p:nvCxnSpPr>
        <p:spPr>
          <a:xfrm flipV="1">
            <a:off x="7285353" y="2798973"/>
            <a:ext cx="564265" cy="188848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712606" y="2482259"/>
            <a:ext cx="2274023" cy="316714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DCAE Collector (VES)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013715" y="1328336"/>
            <a:ext cx="795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Events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4795567" y="4687655"/>
            <a:ext cx="1524023" cy="295580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HoneyComb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9192434" y="4913357"/>
            <a:ext cx="2088866" cy="837205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9514579" y="5337260"/>
            <a:ext cx="1534777" cy="29424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vDNS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248681" y="5010859"/>
            <a:ext cx="720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VF3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9935871" y="5013752"/>
            <a:ext cx="720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VM3</a:t>
            </a:r>
            <a:endParaRPr lang="en-US" dirty="0"/>
          </a:p>
        </p:txBody>
      </p:sp>
      <p:cxnSp>
        <p:nvCxnSpPr>
          <p:cNvPr id="54" name="Straight Arrow Connector 53"/>
          <p:cNvCxnSpPr>
            <a:stCxn id="51" idx="1"/>
            <a:endCxn id="62" idx="3"/>
          </p:cNvCxnSpPr>
          <p:nvPr/>
        </p:nvCxnSpPr>
        <p:spPr>
          <a:xfrm flipH="1">
            <a:off x="7060433" y="5484381"/>
            <a:ext cx="2454146" cy="182377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853727" y="5101597"/>
            <a:ext cx="2141621" cy="1060065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176605" y="5533199"/>
            <a:ext cx="1534777" cy="29424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PKTGEN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53933" y="5101598"/>
            <a:ext cx="204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VF0 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853727" y="5814711"/>
            <a:ext cx="720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VM0</a:t>
            </a:r>
            <a:endParaRPr lang="en-US" dirty="0"/>
          </a:p>
        </p:txBody>
      </p:sp>
      <p:cxnSp>
        <p:nvCxnSpPr>
          <p:cNvPr id="79" name="Straight Arrow Connector 78"/>
          <p:cNvCxnSpPr>
            <a:stCxn id="62" idx="1"/>
            <a:endCxn id="65" idx="3"/>
          </p:cNvCxnSpPr>
          <p:nvPr/>
        </p:nvCxnSpPr>
        <p:spPr>
          <a:xfrm flipH="1">
            <a:off x="2711382" y="5666758"/>
            <a:ext cx="2440323" cy="13562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endCxn id="62" idx="3"/>
          </p:cNvCxnSpPr>
          <p:nvPr/>
        </p:nvCxnSpPr>
        <p:spPr>
          <a:xfrm flipH="1" flipV="1">
            <a:off x="7060433" y="5666758"/>
            <a:ext cx="2252267" cy="439495"/>
          </a:xfrm>
          <a:prstGeom prst="straightConnector1">
            <a:avLst/>
          </a:prstGeom>
          <a:ln w="25400">
            <a:solidFill>
              <a:schemeClr val="accent2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/>
          <p:cNvSpPr/>
          <p:nvPr/>
        </p:nvSpPr>
        <p:spPr>
          <a:xfrm>
            <a:off x="9207803" y="5821932"/>
            <a:ext cx="2088866" cy="837205"/>
          </a:xfrm>
          <a:prstGeom prst="rect">
            <a:avLst/>
          </a:prstGeom>
          <a:noFill/>
          <a:ln w="254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9550959" y="6114681"/>
            <a:ext cx="1534777" cy="294242"/>
          </a:xfrm>
          <a:prstGeom prst="rect">
            <a:avLst/>
          </a:prstGeom>
          <a:noFill/>
          <a:ln w="254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vDNS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767525" y="777057"/>
            <a:ext cx="1334253" cy="6369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A&amp;AI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6" name="Curved Down Arrow 45"/>
          <p:cNvSpPr/>
          <p:nvPr/>
        </p:nvSpPr>
        <p:spPr>
          <a:xfrm flipH="1">
            <a:off x="3871990" y="210715"/>
            <a:ext cx="1733895" cy="706756"/>
          </a:xfrm>
          <a:prstGeom prst="curvedDownArrow">
            <a:avLst>
              <a:gd name="adj1" fmla="val 38232"/>
              <a:gd name="adj2" fmla="val 9573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100139" y="284987"/>
            <a:ext cx="2141621" cy="6369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Policy Engine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9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D2F6E53A-6B6F-4F4C-A9F0-9BEFF93D286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868488" y="279401"/>
            <a:ext cx="8799512" cy="296863"/>
          </a:xfrm>
        </p:spPr>
        <p:txBody>
          <a:bodyPr>
            <a:noAutofit/>
          </a:bodyPr>
          <a:lstStyle/>
          <a:p>
            <a:pPr algn="ctr"/>
            <a:r>
              <a:rPr lang="en-US" sz="2200" b="1" dirty="0" smtClean="0">
                <a:latin typeface="Calibri" panose="020F0502020204030204" pitchFamily="34" charset="0"/>
              </a:rPr>
              <a:t>OpenECOMP Demo Services</a:t>
            </a:r>
            <a:endParaRPr lang="en-US" sz="2200" b="1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4527" y="980035"/>
            <a:ext cx="3962400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000000"/>
                </a:solidFill>
                <a:latin typeface="Arial"/>
                <a:cs typeface="Arial"/>
              </a:rPr>
              <a:t>Service: Domain Name Service and Load Balancing 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>Spin up an authoritative vDNS on Rackspace, connected to a network facing the public Internet. 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endParaRPr lang="en-US" sz="200" dirty="0">
              <a:solidFill>
                <a:srgbClr val="000000"/>
              </a:solidFill>
              <a:latin typeface="Arial"/>
              <a:cs typeface="Arial"/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>The number of vDNSs is dynamically adjusted based on load and policy.</a:t>
            </a:r>
            <a:endParaRPr lang="en-US" sz="10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14124" y="980035"/>
            <a:ext cx="441960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000000"/>
                </a:solidFill>
                <a:latin typeface="Arial"/>
                <a:cs typeface="Arial"/>
              </a:rPr>
              <a:t>Service: Firewall and Traffic Adjuster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>Spin up a vFirewall and virtual traffic generators.</a:t>
            </a:r>
            <a:b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>Based on the load of the vFirewall, traffic volume is adjusted as to not overload the vFirewall with low priority traffic.</a:t>
            </a:r>
            <a:endParaRPr lang="en-US" sz="10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562" y="2528048"/>
            <a:ext cx="5227446" cy="29361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4358" y="2427194"/>
            <a:ext cx="5433737" cy="3052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38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ATT_Wde_130124">
  <a:themeElements>
    <a:clrScheme name="ATT_2011">
      <a:dk1>
        <a:sysClr val="windowText" lastClr="000000"/>
      </a:dk1>
      <a:lt1>
        <a:sysClr val="window" lastClr="FFFFFF"/>
      </a:lt1>
      <a:dk2>
        <a:srgbClr val="6E6F71"/>
      </a:dk2>
      <a:lt2>
        <a:srgbClr val="808080"/>
      </a:lt2>
      <a:accent1>
        <a:srgbClr val="FF7200"/>
      </a:accent1>
      <a:accent2>
        <a:srgbClr val="FCB314"/>
      </a:accent2>
      <a:accent3>
        <a:srgbClr val="6EBB1F"/>
      </a:accent3>
      <a:accent4>
        <a:srgbClr val="C4D82D"/>
      </a:accent4>
      <a:accent5>
        <a:srgbClr val="067AB4"/>
      </a:accent5>
      <a:accent6>
        <a:srgbClr val="7CC6FF"/>
      </a:accent6>
      <a:hlink>
        <a:srgbClr val="FF7200"/>
      </a:hlink>
      <a:folHlink>
        <a:srgbClr val="B30A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</Words>
  <Application>Microsoft Office PowerPoint</Application>
  <PresentationFormat>Widescreen</PresentationFormat>
  <Paragraphs>109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Verdana</vt:lpstr>
      <vt:lpstr>Office Theme</vt:lpstr>
      <vt:lpstr>1_ATT_Wde_130124</vt:lpstr>
      <vt:lpstr>Example Services Managed by OpenECOMP Demo</vt:lpstr>
      <vt:lpstr>PowerPoint Presentation</vt:lpstr>
      <vt:lpstr>PowerPoint Presentation</vt:lpstr>
      <vt:lpstr>OpenECOMP Demo Services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2017-02-20T02:21:53Z</dcterms:created>
  <dcterms:modified xsi:type="dcterms:W3CDTF">2017-02-20T02:22:29Z</dcterms:modified>
</cp:coreProperties>
</file>