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12"/>
  </p:notesMasterIdLst>
  <p:sldIdLst>
    <p:sldId id="405" r:id="rId2"/>
    <p:sldId id="407" r:id="rId3"/>
    <p:sldId id="766" r:id="rId4"/>
    <p:sldId id="767" r:id="rId5"/>
    <p:sldId id="768" r:id="rId6"/>
    <p:sldId id="755" r:id="rId7"/>
    <p:sldId id="763" r:id="rId8"/>
    <p:sldId id="769" r:id="rId9"/>
    <p:sldId id="772" r:id="rId10"/>
    <p:sldId id="77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THENPURA, SARAT  (SARAT)" initials="PS(" lastIdx="10" clrIdx="0"/>
  <p:cmAuthor id="2" name="YATES, JENNIFER  (JENNIFER)" initials="YJ(" lastIdx="14" clrIdx="1"/>
  <p:cmAuthor id="3" name="SINHA, RAKESH K (RAKESH K)" initials="SRK(K" lastIdx="1" clrIdx="2"/>
  <p:cmAuthor id="4" name="BROUSTIS, IOANNIS  (IOANNIS)" initials="BI(" lastIdx="5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818A"/>
    <a:srgbClr val="EE6977"/>
    <a:srgbClr val="AF85AF"/>
    <a:srgbClr val="A1AD85"/>
    <a:srgbClr val="7C997D"/>
    <a:srgbClr val="47A2A4"/>
    <a:srgbClr val="3D7B86"/>
    <a:srgbClr val="66E1E4"/>
    <a:srgbClr val="FF7E79"/>
    <a:srgbClr val="E5F0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17" autoAdjust="0"/>
    <p:restoredTop sz="94660"/>
  </p:normalViewPr>
  <p:slideViewPr>
    <p:cSldViewPr snapToGrid="0">
      <p:cViewPr varScale="1">
        <p:scale>
          <a:sx n="224" d="100"/>
          <a:sy n="224" d="100"/>
        </p:scale>
        <p:origin x="2216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8A641-CA07-48CC-A6C5-A669EFB2A1DB}" type="datetimeFigureOut">
              <a:rPr lang="en-US" smtClean="0"/>
              <a:pPr/>
              <a:t>5/5/21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FE176-6DFD-4B9B-8A85-0A75BC772C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753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Number 5: based on SNIRO message write entries to the database for all related cells in cell </a:t>
            </a:r>
            <a:r>
              <a:rPr lang="en-US" dirty="0" err="1"/>
              <a:t>realtion</a:t>
            </a:r>
            <a:r>
              <a:rPr lang="en-US" dirty="0"/>
              <a:t>. This is currently not done.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85603-D7E4-E040-B070-D09199CDA9C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209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85603-D7E4-E040-B070-D09199CDA9C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473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1628" y="6356349"/>
            <a:ext cx="8011124" cy="365125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© 2016 AT&amp;T Intellectual Property. All rights reserved. AT&amp;T, Globe logo, Mobilizing Your World and DIRECTV are registered trademarks and service marks of AT&amp;T Intellectual Property and/or AT&amp;T affiliated companies. All other marks are the property of their respective owners.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A2C0-4F6B-4307-AD9F-D2447D01D52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180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5364" y="6356350"/>
            <a:ext cx="8075132" cy="365125"/>
          </a:xfrm>
        </p:spPr>
        <p:txBody>
          <a:bodyPr/>
          <a:lstStyle>
            <a:lvl1pPr algn="l">
              <a:defRPr sz="900"/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© 2016 AT&amp;T Intellectual Property. All rights reserved. AT&amp;T, Globe logo, Mobilizing Your World and DIRECTV are registered trademarks and service marks of AT&amp;T Intellectual Property and/or AT&amp;T affiliated companies. All other marks are the property of their respective owners.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76360" y="6320409"/>
            <a:ext cx="2743200" cy="365125"/>
          </a:xfrm>
        </p:spPr>
        <p:txBody>
          <a:bodyPr/>
          <a:lstStyle/>
          <a:p>
            <a:fld id="{E9F4A2C0-4F6B-4307-AD9F-D2447D01D52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565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4508" y="6446583"/>
            <a:ext cx="8011124" cy="365125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© 2016 AT&amp;T Intellectual Property. All rights reserved. AT&amp;T, Globe logo, Mobilizing Your World and DIRECTV are registered trademarks and service marks of AT&amp;T Intellectual Property and/or AT&amp;T affiliated companies. All other marks are the property of their respective owners.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A2C0-4F6B-4307-AD9F-D2447D01D52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228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xpressiv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247" y="0"/>
            <a:ext cx="1218246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8455" y="5842000"/>
            <a:ext cx="358354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68357" y="434025"/>
            <a:ext cx="8688228" cy="1537153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9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768357" y="1971187"/>
            <a:ext cx="8688228" cy="1274171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bg1"/>
                </a:solidFill>
              </a:defRPr>
            </a:lvl1pPr>
            <a:lvl2pPr marL="609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4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32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67564" y="6465888"/>
            <a:ext cx="6725306" cy="303212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© 2016 AT&amp;T Intellectual Property. All rights reserved. AT&amp;T, Globe logo, Mobilizing Your World and DIRECTV are registered trademarks and service marks of AT&amp;T Intellectual Property and/or AT&amp;T affiliated companies. All other marks are the property of their respective owners.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159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3555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4093" y="320676"/>
            <a:ext cx="10322378" cy="7325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364" y="1412421"/>
            <a:ext cx="11136086" cy="4849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5364" y="6366129"/>
            <a:ext cx="80111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© 2016 AT&amp;T Intellectual Property. All rights reserved. AT&amp;T, Globe logo, Mobilizing Your World and DIRECTV are registered trademarks and service marks of AT&amp;T Intellectual Property and/or AT&amp;T affiliated companies. All other marks are the property of their respective owners.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5825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F4A2C0-4F6B-4307-AD9F-D2447D01D52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431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038" y="567103"/>
            <a:ext cx="9142754" cy="2107365"/>
          </a:xfrm>
        </p:spPr>
        <p:txBody>
          <a:bodyPr/>
          <a:lstStyle/>
          <a:p>
            <a:r>
              <a:rPr lang="en-US" sz="4000" b="1" dirty="0">
                <a:solidFill>
                  <a:schemeClr val="tx1"/>
                </a:solidFill>
                <a:latin typeface="+mn-lt"/>
              </a:rPr>
              <a:t>Control </a:t>
            </a:r>
            <a:r>
              <a:rPr lang="en-US" sz="4000" b="1">
                <a:solidFill>
                  <a:schemeClr val="tx1"/>
                </a:solidFill>
                <a:latin typeface="+mn-lt"/>
              </a:rPr>
              <a:t>Loop Coordination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1061" y="5436066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04/07/2020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81FEB6-75B0-0344-8AB4-D9CC45E889F3}"/>
              </a:ext>
            </a:extLst>
          </p:cNvPr>
          <p:cNvSpPr txBox="1"/>
          <p:nvPr/>
        </p:nvSpPr>
        <p:spPr>
          <a:xfrm>
            <a:off x="411061" y="2957513"/>
            <a:ext cx="7414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Pramod </a:t>
            </a:r>
            <a:r>
              <a:rPr lang="en-US" sz="2800" dirty="0" err="1"/>
              <a:t>Jamkhedkar</a:t>
            </a:r>
            <a:endParaRPr lang="en-US" sz="2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0957A-65E6-B84F-B23D-2E5CAF1C0D7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© 2016 AT&amp;T Intellectual Property. All rights reserved. AT&amp;T, Globe logo, Mobilizing Your World and DIRECTV are registered trademarks and service marks of AT&amp;T Intellectual Property and/or AT&amp;T affiliated companies. All other marks are the property of their respective owners.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8390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A3F28-B313-400F-A884-3C75501E1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6994" y="3099697"/>
            <a:ext cx="6738257" cy="658605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Questions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EFA1017A-9155-DD4E-A7E6-360DC83A1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© 2016 AT&amp;T Intellectual Property. All rights reserved. AT&amp;T, Globe logo, Mobilizing Your World and DIRECTV are registered trademarks and service marks of AT&amp;T Intellectual Property and/or AT&amp;T affiliated companies. All other marks are the property of their respective owners.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8D9E34-9B5D-1B4F-BF1A-EC96518A6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A2C0-4F6B-4307-AD9F-D2447D01D52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377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A3F28-B313-400F-A884-3C75501E1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8605"/>
          </a:xfrm>
        </p:spPr>
        <p:txBody>
          <a:bodyPr>
            <a:normAutofit fontScale="90000"/>
          </a:bodyPr>
          <a:lstStyle/>
          <a:p>
            <a:r>
              <a:rPr lang="en-US" dirty="0"/>
              <a:t>CLC Outline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EFA1017A-9155-DD4E-A7E6-360DC83A1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© 2016 AT&amp;T Intellectual Property. All rights reserved. AT&amp;T, Globe logo, Mobilizing Your World and DIRECTV are registered trademarks and service marks of AT&amp;T Intellectual Property and/or AT&amp;T affiliated companies. All other marks are the property of their respective owners.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36CB42-0B92-354A-8580-866A7078AC95}"/>
              </a:ext>
            </a:extLst>
          </p:cNvPr>
          <p:cNvSpPr txBox="1"/>
          <p:nvPr/>
        </p:nvSpPr>
        <p:spPr>
          <a:xfrm>
            <a:off x="838200" y="1254953"/>
            <a:ext cx="103499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What is CLC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CLC in Frankfurt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306F87-CBA3-8E45-91E2-E13C6BE4C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A2C0-4F6B-4307-AD9F-D2447D01D52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216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A3F28-B313-400F-A884-3C75501E1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9579"/>
          </a:xfrm>
        </p:spPr>
        <p:txBody>
          <a:bodyPr>
            <a:normAutofit fontScale="90000"/>
          </a:bodyPr>
          <a:lstStyle/>
          <a:p>
            <a:r>
              <a:rPr lang="en-US" dirty="0"/>
              <a:t>CLC Functional View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EFA1017A-9155-DD4E-A7E6-360DC83A1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© 2016 AT&amp;T Intellectual Property. All rights reserved. AT&amp;T, Globe logo, Mobilizing Your World and DIRECTV are registered trademarks and service marks of AT&amp;T Intellectual Property and/or AT&amp;T affiliated companies. All other marks are the property of their respective owners.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Cloud 15">
            <a:extLst>
              <a:ext uri="{FF2B5EF4-FFF2-40B4-BE49-F238E27FC236}">
                <a16:creationId xmlns:a16="http://schemas.microsoft.com/office/drawing/2014/main" id="{90AFCF6E-38A9-DC49-862A-7393972BD2DE}"/>
              </a:ext>
            </a:extLst>
          </p:cNvPr>
          <p:cNvSpPr/>
          <p:nvPr/>
        </p:nvSpPr>
        <p:spPr>
          <a:xfrm>
            <a:off x="2027583" y="1053548"/>
            <a:ext cx="7295322" cy="1639957"/>
          </a:xfrm>
          <a:prstGeom prst="cloud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640294B-6189-D446-BCF0-A3CAAFBE3F97}"/>
              </a:ext>
            </a:extLst>
          </p:cNvPr>
          <p:cNvSpPr/>
          <p:nvPr/>
        </p:nvSpPr>
        <p:spPr>
          <a:xfrm>
            <a:off x="3498574" y="1779104"/>
            <a:ext cx="337930" cy="308113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AE8AF95-FA58-2044-809F-06935CA1DE55}"/>
              </a:ext>
            </a:extLst>
          </p:cNvPr>
          <p:cNvSpPr/>
          <p:nvPr/>
        </p:nvSpPr>
        <p:spPr>
          <a:xfrm>
            <a:off x="4502930" y="1535595"/>
            <a:ext cx="337930" cy="308113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2A4EBC4-E644-AA47-8AD9-DD3E9F0F28EC}"/>
              </a:ext>
            </a:extLst>
          </p:cNvPr>
          <p:cNvSpPr/>
          <p:nvPr/>
        </p:nvSpPr>
        <p:spPr>
          <a:xfrm>
            <a:off x="5506279" y="1933160"/>
            <a:ext cx="337930" cy="30811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4E3C865-1CA2-2141-A645-7359515C1A17}"/>
              </a:ext>
            </a:extLst>
          </p:cNvPr>
          <p:cNvSpPr/>
          <p:nvPr/>
        </p:nvSpPr>
        <p:spPr>
          <a:xfrm>
            <a:off x="6574987" y="1470991"/>
            <a:ext cx="337930" cy="3081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6142B290-A82A-944D-8A8F-2243C03BE13A}"/>
              </a:ext>
            </a:extLst>
          </p:cNvPr>
          <p:cNvSpPr/>
          <p:nvPr/>
        </p:nvSpPr>
        <p:spPr>
          <a:xfrm>
            <a:off x="2862470" y="4989719"/>
            <a:ext cx="1510747" cy="864704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Control Loop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0B995639-14E5-714E-9AAE-51FADCA39F9A}"/>
              </a:ext>
            </a:extLst>
          </p:cNvPr>
          <p:cNvSpPr/>
          <p:nvPr/>
        </p:nvSpPr>
        <p:spPr>
          <a:xfrm>
            <a:off x="4946109" y="4989719"/>
            <a:ext cx="1510747" cy="86470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Control Loop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772150B2-9459-C543-A965-A8A7C55F023F}"/>
              </a:ext>
            </a:extLst>
          </p:cNvPr>
          <p:cNvSpPr/>
          <p:nvPr/>
        </p:nvSpPr>
        <p:spPr>
          <a:xfrm>
            <a:off x="7130369" y="4989719"/>
            <a:ext cx="1510747" cy="86470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Control Loop</a:t>
            </a:r>
          </a:p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BCD2EF68-65A6-B040-975F-6E6EFB58C318}"/>
              </a:ext>
            </a:extLst>
          </p:cNvPr>
          <p:cNvSpPr/>
          <p:nvPr/>
        </p:nvSpPr>
        <p:spPr>
          <a:xfrm>
            <a:off x="2862470" y="3240158"/>
            <a:ext cx="5678026" cy="526774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CONTROLLER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084AE7-8658-264D-9505-0F5D90522E22}"/>
              </a:ext>
            </a:extLst>
          </p:cNvPr>
          <p:cNvSpPr txBox="1"/>
          <p:nvPr/>
        </p:nvSpPr>
        <p:spPr>
          <a:xfrm>
            <a:off x="7351142" y="1112895"/>
            <a:ext cx="10692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Network </a:t>
            </a:r>
          </a:p>
          <a:p>
            <a:r>
              <a:rPr lang="en-US" b="1" i="1" dirty="0"/>
              <a:t>Elements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A81B2F7-28CA-434C-A506-65C3E28E16C5}"/>
              </a:ext>
            </a:extLst>
          </p:cNvPr>
          <p:cNvCxnSpPr>
            <a:cxnSpLocks/>
          </p:cNvCxnSpPr>
          <p:nvPr/>
        </p:nvCxnSpPr>
        <p:spPr>
          <a:xfrm flipV="1">
            <a:off x="3617843" y="2658718"/>
            <a:ext cx="1143000" cy="536714"/>
          </a:xfrm>
          <a:prstGeom prst="straightConnector1">
            <a:avLst/>
          </a:prstGeom>
          <a:ln w="28575" cap="rnd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31B47A2-BFF1-084C-B0AF-3EEB96F88465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5675244" y="2691759"/>
            <a:ext cx="0" cy="503673"/>
          </a:xfrm>
          <a:prstGeom prst="straightConnector1">
            <a:avLst/>
          </a:prstGeom>
          <a:ln w="28575" cap="rnd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3516505-0F6F-E245-9455-C3A3D7033123}"/>
              </a:ext>
            </a:extLst>
          </p:cNvPr>
          <p:cNvCxnSpPr>
            <a:cxnSpLocks/>
          </p:cNvCxnSpPr>
          <p:nvPr/>
        </p:nvCxnSpPr>
        <p:spPr>
          <a:xfrm flipH="1" flipV="1">
            <a:off x="6818243" y="2584174"/>
            <a:ext cx="937592" cy="611259"/>
          </a:xfrm>
          <a:prstGeom prst="straightConnector1">
            <a:avLst/>
          </a:prstGeom>
          <a:ln w="28575" cap="rnd">
            <a:solidFill>
              <a:schemeClr val="accent6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4C63663-84C6-764F-AFE2-506D7FDF80C5}"/>
              </a:ext>
            </a:extLst>
          </p:cNvPr>
          <p:cNvCxnSpPr>
            <a:cxnSpLocks/>
          </p:cNvCxnSpPr>
          <p:nvPr/>
        </p:nvCxnSpPr>
        <p:spPr>
          <a:xfrm flipV="1">
            <a:off x="3597964" y="3811657"/>
            <a:ext cx="0" cy="1158186"/>
          </a:xfrm>
          <a:prstGeom prst="straightConnector1">
            <a:avLst/>
          </a:prstGeom>
          <a:ln w="28575" cap="rnd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4EBBF59-9980-7E42-B2F8-A32066AAB710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5701483" y="3811657"/>
            <a:ext cx="0" cy="1178062"/>
          </a:xfrm>
          <a:prstGeom prst="straightConnector1">
            <a:avLst/>
          </a:prstGeom>
          <a:ln w="28575" cap="rnd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D9A9E9ED-6E5E-AC4D-A46D-A0E7FD6DD699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7885743" y="3766932"/>
            <a:ext cx="0" cy="1222787"/>
          </a:xfrm>
          <a:prstGeom prst="straightConnector1">
            <a:avLst/>
          </a:prstGeom>
          <a:ln w="28575" cap="rnd">
            <a:solidFill>
              <a:schemeClr val="accent6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8E52EA09-E522-E549-A795-39C326C521F6}"/>
              </a:ext>
            </a:extLst>
          </p:cNvPr>
          <p:cNvCxnSpPr/>
          <p:nvPr/>
        </p:nvCxnSpPr>
        <p:spPr>
          <a:xfrm>
            <a:off x="5506279" y="1936248"/>
            <a:ext cx="327991" cy="29817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538E7C1-5A00-2245-A9D5-41D966CFEB1E}"/>
              </a:ext>
            </a:extLst>
          </p:cNvPr>
          <p:cNvCxnSpPr>
            <a:cxnSpLocks/>
          </p:cNvCxnSpPr>
          <p:nvPr/>
        </p:nvCxnSpPr>
        <p:spPr>
          <a:xfrm flipH="1">
            <a:off x="5506279" y="1926309"/>
            <a:ext cx="327991" cy="30811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93E5F6E4-B48B-DA45-99D5-8DD61B01633F}"/>
              </a:ext>
            </a:extLst>
          </p:cNvPr>
          <p:cNvSpPr txBox="1"/>
          <p:nvPr/>
        </p:nvSpPr>
        <p:spPr>
          <a:xfrm>
            <a:off x="5186777" y="1574560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Conflict</a:t>
            </a:r>
          </a:p>
        </p:txBody>
      </p:sp>
    </p:spTree>
    <p:extLst>
      <p:ext uri="{BB962C8B-B14F-4D97-AF65-F5344CB8AC3E}">
        <p14:creationId xmlns:p14="http://schemas.microsoft.com/office/powerpoint/2010/main" val="286269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A3F28-B313-400F-A884-3C75501E1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9579"/>
          </a:xfrm>
        </p:spPr>
        <p:txBody>
          <a:bodyPr>
            <a:normAutofit fontScale="90000"/>
          </a:bodyPr>
          <a:lstStyle/>
          <a:p>
            <a:r>
              <a:rPr lang="en-US" dirty="0"/>
              <a:t>CLC Functional View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EFA1017A-9155-DD4E-A7E6-360DC83A1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© 2016 AT&amp;T Intellectual Property. All rights reserved. AT&amp;T, Globe logo, Mobilizing Your World and DIRECTV are registered trademarks and service marks of AT&amp;T Intellectual Property and/or AT&amp;T affiliated companies. All other marks are the property of their respective owners.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Cloud 15">
            <a:extLst>
              <a:ext uri="{FF2B5EF4-FFF2-40B4-BE49-F238E27FC236}">
                <a16:creationId xmlns:a16="http://schemas.microsoft.com/office/drawing/2014/main" id="{90AFCF6E-38A9-DC49-862A-7393972BD2DE}"/>
              </a:ext>
            </a:extLst>
          </p:cNvPr>
          <p:cNvSpPr/>
          <p:nvPr/>
        </p:nvSpPr>
        <p:spPr>
          <a:xfrm>
            <a:off x="2027583" y="1053548"/>
            <a:ext cx="7295322" cy="1639957"/>
          </a:xfrm>
          <a:prstGeom prst="cloud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640294B-6189-D446-BCF0-A3CAAFBE3F97}"/>
              </a:ext>
            </a:extLst>
          </p:cNvPr>
          <p:cNvSpPr/>
          <p:nvPr/>
        </p:nvSpPr>
        <p:spPr>
          <a:xfrm>
            <a:off x="3498574" y="1779104"/>
            <a:ext cx="337930" cy="308113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AE8AF95-FA58-2044-809F-06935CA1DE55}"/>
              </a:ext>
            </a:extLst>
          </p:cNvPr>
          <p:cNvSpPr/>
          <p:nvPr/>
        </p:nvSpPr>
        <p:spPr>
          <a:xfrm>
            <a:off x="4502930" y="1535595"/>
            <a:ext cx="337930" cy="308113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2A4EBC4-E644-AA47-8AD9-DD3E9F0F28EC}"/>
              </a:ext>
            </a:extLst>
          </p:cNvPr>
          <p:cNvSpPr/>
          <p:nvPr/>
        </p:nvSpPr>
        <p:spPr>
          <a:xfrm>
            <a:off x="5506279" y="1933160"/>
            <a:ext cx="337930" cy="30811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4E3C865-1CA2-2141-A645-7359515C1A17}"/>
              </a:ext>
            </a:extLst>
          </p:cNvPr>
          <p:cNvSpPr/>
          <p:nvPr/>
        </p:nvSpPr>
        <p:spPr>
          <a:xfrm>
            <a:off x="6574987" y="1470991"/>
            <a:ext cx="337930" cy="3081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6142B290-A82A-944D-8A8F-2243C03BE13A}"/>
              </a:ext>
            </a:extLst>
          </p:cNvPr>
          <p:cNvSpPr/>
          <p:nvPr/>
        </p:nvSpPr>
        <p:spPr>
          <a:xfrm>
            <a:off x="2862470" y="4989719"/>
            <a:ext cx="1510747" cy="864704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Control Loop</a:t>
            </a:r>
          </a:p>
          <a:p>
            <a:pPr algn="ctr"/>
            <a:r>
              <a:rPr lang="en-US" dirty="0">
                <a:solidFill>
                  <a:srgbClr val="7030A0"/>
                </a:solidFill>
              </a:rPr>
              <a:t>1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0B995639-14E5-714E-9AAE-51FADCA39F9A}"/>
              </a:ext>
            </a:extLst>
          </p:cNvPr>
          <p:cNvSpPr/>
          <p:nvPr/>
        </p:nvSpPr>
        <p:spPr>
          <a:xfrm>
            <a:off x="4946109" y="4989719"/>
            <a:ext cx="1510747" cy="86470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Control Loop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772150B2-9459-C543-A965-A8A7C55F023F}"/>
              </a:ext>
            </a:extLst>
          </p:cNvPr>
          <p:cNvSpPr/>
          <p:nvPr/>
        </p:nvSpPr>
        <p:spPr>
          <a:xfrm>
            <a:off x="7130369" y="4989719"/>
            <a:ext cx="1510747" cy="86470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Control Loop</a:t>
            </a:r>
          </a:p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BCD2EF68-65A6-B040-975F-6E6EFB58C318}"/>
              </a:ext>
            </a:extLst>
          </p:cNvPr>
          <p:cNvSpPr/>
          <p:nvPr/>
        </p:nvSpPr>
        <p:spPr>
          <a:xfrm>
            <a:off x="2862470" y="3240158"/>
            <a:ext cx="5678026" cy="526774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CONTROLLER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084AE7-8658-264D-9505-0F5D90522E22}"/>
              </a:ext>
            </a:extLst>
          </p:cNvPr>
          <p:cNvSpPr txBox="1"/>
          <p:nvPr/>
        </p:nvSpPr>
        <p:spPr>
          <a:xfrm>
            <a:off x="7351142" y="1112895"/>
            <a:ext cx="10692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Network </a:t>
            </a:r>
          </a:p>
          <a:p>
            <a:r>
              <a:rPr lang="en-US" b="1" i="1" dirty="0"/>
              <a:t>Elements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A81B2F7-28CA-434C-A506-65C3E28E16C5}"/>
              </a:ext>
            </a:extLst>
          </p:cNvPr>
          <p:cNvCxnSpPr>
            <a:cxnSpLocks/>
          </p:cNvCxnSpPr>
          <p:nvPr/>
        </p:nvCxnSpPr>
        <p:spPr>
          <a:xfrm flipV="1">
            <a:off x="3617843" y="2658718"/>
            <a:ext cx="1143000" cy="536714"/>
          </a:xfrm>
          <a:prstGeom prst="straightConnector1">
            <a:avLst/>
          </a:prstGeom>
          <a:ln w="28575" cap="rnd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31B47A2-BFF1-084C-B0AF-3EEB96F88465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5675244" y="2691759"/>
            <a:ext cx="0" cy="503673"/>
          </a:xfrm>
          <a:prstGeom prst="straightConnector1">
            <a:avLst/>
          </a:prstGeom>
          <a:ln w="28575" cap="rnd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3516505-0F6F-E245-9455-C3A3D7033123}"/>
              </a:ext>
            </a:extLst>
          </p:cNvPr>
          <p:cNvCxnSpPr>
            <a:cxnSpLocks/>
          </p:cNvCxnSpPr>
          <p:nvPr/>
        </p:nvCxnSpPr>
        <p:spPr>
          <a:xfrm flipH="1" flipV="1">
            <a:off x="6818243" y="2584174"/>
            <a:ext cx="937592" cy="611259"/>
          </a:xfrm>
          <a:prstGeom prst="straightConnector1">
            <a:avLst/>
          </a:prstGeom>
          <a:ln w="28575" cap="rnd">
            <a:solidFill>
              <a:schemeClr val="accent6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4C63663-84C6-764F-AFE2-506D7FDF80C5}"/>
              </a:ext>
            </a:extLst>
          </p:cNvPr>
          <p:cNvCxnSpPr>
            <a:cxnSpLocks/>
          </p:cNvCxnSpPr>
          <p:nvPr/>
        </p:nvCxnSpPr>
        <p:spPr>
          <a:xfrm flipV="1">
            <a:off x="3597964" y="3811657"/>
            <a:ext cx="0" cy="1158186"/>
          </a:xfrm>
          <a:prstGeom prst="straightConnector1">
            <a:avLst/>
          </a:prstGeom>
          <a:ln w="28575" cap="rnd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4EBBF59-9980-7E42-B2F8-A32066AAB710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5701483" y="3811657"/>
            <a:ext cx="0" cy="1178062"/>
          </a:xfrm>
          <a:prstGeom prst="straightConnector1">
            <a:avLst/>
          </a:prstGeom>
          <a:ln w="28575" cap="rnd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D9A9E9ED-6E5E-AC4D-A46D-A0E7FD6DD699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7885743" y="3766932"/>
            <a:ext cx="0" cy="1222787"/>
          </a:xfrm>
          <a:prstGeom prst="straightConnector1">
            <a:avLst/>
          </a:prstGeom>
          <a:ln w="28575" cap="rnd">
            <a:solidFill>
              <a:schemeClr val="accent6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8E52EA09-E522-E549-A795-39C326C521F6}"/>
              </a:ext>
            </a:extLst>
          </p:cNvPr>
          <p:cNvCxnSpPr/>
          <p:nvPr/>
        </p:nvCxnSpPr>
        <p:spPr>
          <a:xfrm>
            <a:off x="5506279" y="1936248"/>
            <a:ext cx="327991" cy="29817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538E7C1-5A00-2245-A9D5-41D966CFEB1E}"/>
              </a:ext>
            </a:extLst>
          </p:cNvPr>
          <p:cNvCxnSpPr>
            <a:cxnSpLocks/>
          </p:cNvCxnSpPr>
          <p:nvPr/>
        </p:nvCxnSpPr>
        <p:spPr>
          <a:xfrm flipH="1">
            <a:off x="5506279" y="1926309"/>
            <a:ext cx="327991" cy="30811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93E5F6E4-B48B-DA45-99D5-8DD61B01633F}"/>
              </a:ext>
            </a:extLst>
          </p:cNvPr>
          <p:cNvSpPr txBox="1"/>
          <p:nvPr/>
        </p:nvSpPr>
        <p:spPr>
          <a:xfrm>
            <a:off x="5186777" y="1574560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Conflict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A143347-A0FD-D249-BD72-53F1ABC38060}"/>
              </a:ext>
            </a:extLst>
          </p:cNvPr>
          <p:cNvSpPr/>
          <p:nvPr/>
        </p:nvSpPr>
        <p:spPr>
          <a:xfrm>
            <a:off x="2633869" y="4124739"/>
            <a:ext cx="6082739" cy="546652"/>
          </a:xfrm>
          <a:prstGeom prst="rect">
            <a:avLst/>
          </a:prstGeom>
          <a:solidFill>
            <a:srgbClr val="FF7E79"/>
          </a:solidFill>
          <a:ln>
            <a:solidFill>
              <a:srgbClr val="FF7E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CORDINATION INFRASTRUCTURE</a:t>
            </a:r>
          </a:p>
        </p:txBody>
      </p:sp>
      <p:sp>
        <p:nvSpPr>
          <p:cNvPr id="4" name="Rounded Rectangular Callout 3">
            <a:extLst>
              <a:ext uri="{FF2B5EF4-FFF2-40B4-BE49-F238E27FC236}">
                <a16:creationId xmlns:a16="http://schemas.microsoft.com/office/drawing/2014/main" id="{27202650-4D52-CB45-BA45-BC5828FFFF75}"/>
              </a:ext>
            </a:extLst>
          </p:cNvPr>
          <p:cNvSpPr/>
          <p:nvPr/>
        </p:nvSpPr>
        <p:spPr>
          <a:xfrm>
            <a:off x="9479741" y="3039023"/>
            <a:ext cx="2430605" cy="611259"/>
          </a:xfrm>
          <a:prstGeom prst="wedgeRoundRectCallout">
            <a:avLst/>
          </a:prstGeom>
          <a:solidFill>
            <a:srgbClr val="FF7E79"/>
          </a:solidFill>
          <a:ln w="28575">
            <a:solidFill>
              <a:srgbClr val="FF7E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FA5188-E719-B54B-8638-82F51595D5F7}"/>
              </a:ext>
            </a:extLst>
          </p:cNvPr>
          <p:cNvSpPr txBox="1"/>
          <p:nvPr/>
        </p:nvSpPr>
        <p:spPr>
          <a:xfrm>
            <a:off x="9624656" y="3168837"/>
            <a:ext cx="22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Rules for Coordination</a:t>
            </a:r>
          </a:p>
        </p:txBody>
      </p:sp>
      <p:sp>
        <p:nvSpPr>
          <p:cNvPr id="27" name="Rounded Rectangular Callout 26">
            <a:extLst>
              <a:ext uri="{FF2B5EF4-FFF2-40B4-BE49-F238E27FC236}">
                <a16:creationId xmlns:a16="http://schemas.microsoft.com/office/drawing/2014/main" id="{610A1239-34D5-D248-89E9-6869F07C12B0}"/>
              </a:ext>
            </a:extLst>
          </p:cNvPr>
          <p:cNvSpPr/>
          <p:nvPr/>
        </p:nvSpPr>
        <p:spPr>
          <a:xfrm>
            <a:off x="9479741" y="3961707"/>
            <a:ext cx="2430605" cy="611259"/>
          </a:xfrm>
          <a:prstGeom prst="wedgeRoundRectCallout">
            <a:avLst/>
          </a:prstGeom>
          <a:solidFill>
            <a:srgbClr val="FF7E79"/>
          </a:solidFill>
          <a:ln w="28575">
            <a:solidFill>
              <a:srgbClr val="FF7E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B1AB29-A865-1D4B-A407-9006CFB19BFC}"/>
              </a:ext>
            </a:extLst>
          </p:cNvPr>
          <p:cNvSpPr txBox="1"/>
          <p:nvPr/>
        </p:nvSpPr>
        <p:spPr>
          <a:xfrm>
            <a:off x="9561983" y="4094922"/>
            <a:ext cx="1858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Universal CL State</a:t>
            </a:r>
          </a:p>
          <a:p>
            <a:endParaRPr lang="en-US" dirty="0"/>
          </a:p>
        </p:txBody>
      </p:sp>
      <p:sp>
        <p:nvSpPr>
          <p:cNvPr id="31" name="Rounded Rectangular Callout 30">
            <a:extLst>
              <a:ext uri="{FF2B5EF4-FFF2-40B4-BE49-F238E27FC236}">
                <a16:creationId xmlns:a16="http://schemas.microsoft.com/office/drawing/2014/main" id="{23EAB167-5BA3-3749-A9F1-4D49339181A1}"/>
              </a:ext>
            </a:extLst>
          </p:cNvPr>
          <p:cNvSpPr/>
          <p:nvPr/>
        </p:nvSpPr>
        <p:spPr>
          <a:xfrm>
            <a:off x="9471982" y="4884392"/>
            <a:ext cx="2430605" cy="731216"/>
          </a:xfrm>
          <a:prstGeom prst="wedgeRoundRectCallout">
            <a:avLst/>
          </a:prstGeom>
          <a:solidFill>
            <a:srgbClr val="FF7E79"/>
          </a:solidFill>
          <a:ln w="28575">
            <a:solidFill>
              <a:srgbClr val="FF7E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97F2EF-C558-7943-A70C-87AB3025BA84}"/>
              </a:ext>
            </a:extLst>
          </p:cNvPr>
          <p:cNvSpPr txBox="1"/>
          <p:nvPr/>
        </p:nvSpPr>
        <p:spPr>
          <a:xfrm>
            <a:off x="9582387" y="4898448"/>
            <a:ext cx="1391215" cy="646331"/>
          </a:xfrm>
          <a:prstGeom prst="rect">
            <a:avLst/>
          </a:prstGeom>
          <a:solidFill>
            <a:srgbClr val="FF7E79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Enforcement</a:t>
            </a:r>
          </a:p>
          <a:p>
            <a:r>
              <a:rPr lang="en-US" dirty="0"/>
              <a:t>Mechanism</a:t>
            </a:r>
          </a:p>
        </p:txBody>
      </p:sp>
    </p:spTree>
    <p:extLst>
      <p:ext uri="{BB962C8B-B14F-4D97-AF65-F5344CB8AC3E}">
        <p14:creationId xmlns:p14="http://schemas.microsoft.com/office/powerpoint/2010/main" val="708652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/>
      <p:bldP spid="27" grpId="0" animBg="1"/>
      <p:bldP spid="7" grpId="0"/>
      <p:bldP spid="31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A3F28-B313-400F-A884-3C75501E1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9579"/>
          </a:xfrm>
        </p:spPr>
        <p:txBody>
          <a:bodyPr>
            <a:normAutofit fontScale="90000"/>
          </a:bodyPr>
          <a:lstStyle/>
          <a:p>
            <a:r>
              <a:rPr lang="en-US" dirty="0"/>
              <a:t>CLC Architectural View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EFA1017A-9155-DD4E-A7E6-360DC83A1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2016 AT&amp;T Intellectual Property. All rights reserved. AT&amp;T, Globe logo, Mobilizing Your World and DIRECTV are registered trademarks and service marks of AT&amp;T Intellectual Property and/or AT&amp;T affiliated companies. All other marks are the property of their respective owners.</a:t>
            </a:r>
          </a:p>
        </p:txBody>
      </p:sp>
      <p:sp>
        <p:nvSpPr>
          <p:cNvPr id="16" name="Cloud 15">
            <a:extLst>
              <a:ext uri="{FF2B5EF4-FFF2-40B4-BE49-F238E27FC236}">
                <a16:creationId xmlns:a16="http://schemas.microsoft.com/office/drawing/2014/main" id="{90AFCF6E-38A9-DC49-862A-7393972BD2DE}"/>
              </a:ext>
            </a:extLst>
          </p:cNvPr>
          <p:cNvSpPr/>
          <p:nvPr/>
        </p:nvSpPr>
        <p:spPr>
          <a:xfrm>
            <a:off x="255957" y="2589320"/>
            <a:ext cx="2996597" cy="2310984"/>
          </a:xfrm>
          <a:prstGeom prst="cloud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640294B-6189-D446-BCF0-A3CAAFBE3F97}"/>
              </a:ext>
            </a:extLst>
          </p:cNvPr>
          <p:cNvSpPr/>
          <p:nvPr/>
        </p:nvSpPr>
        <p:spPr>
          <a:xfrm>
            <a:off x="1720481" y="3747088"/>
            <a:ext cx="340232" cy="308113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AE8AF95-FA58-2044-809F-06935CA1DE55}"/>
              </a:ext>
            </a:extLst>
          </p:cNvPr>
          <p:cNvSpPr/>
          <p:nvPr/>
        </p:nvSpPr>
        <p:spPr>
          <a:xfrm>
            <a:off x="1121971" y="3488668"/>
            <a:ext cx="340232" cy="308113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4E3C865-1CA2-2141-A645-7359515C1A17}"/>
              </a:ext>
            </a:extLst>
          </p:cNvPr>
          <p:cNvSpPr/>
          <p:nvPr/>
        </p:nvSpPr>
        <p:spPr>
          <a:xfrm>
            <a:off x="1860779" y="3086735"/>
            <a:ext cx="340232" cy="3081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BCD2EF68-65A6-B040-975F-6E6EFB58C318}"/>
              </a:ext>
            </a:extLst>
          </p:cNvPr>
          <p:cNvSpPr/>
          <p:nvPr/>
        </p:nvSpPr>
        <p:spPr>
          <a:xfrm>
            <a:off x="3452220" y="1220815"/>
            <a:ext cx="2358615" cy="128718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084AE7-8658-264D-9505-0F5D90522E22}"/>
              </a:ext>
            </a:extLst>
          </p:cNvPr>
          <p:cNvSpPr txBox="1"/>
          <p:nvPr/>
        </p:nvSpPr>
        <p:spPr>
          <a:xfrm>
            <a:off x="814111" y="1928395"/>
            <a:ext cx="1076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Network </a:t>
            </a:r>
          </a:p>
          <a:p>
            <a:r>
              <a:rPr lang="en-US" b="1" i="1" dirty="0"/>
              <a:t>Elements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1E3ABEC-C723-7B40-A855-0819B588F151}"/>
              </a:ext>
            </a:extLst>
          </p:cNvPr>
          <p:cNvSpPr/>
          <p:nvPr/>
        </p:nvSpPr>
        <p:spPr>
          <a:xfrm>
            <a:off x="1143047" y="4174468"/>
            <a:ext cx="340232" cy="30811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A582B4-6A53-D447-BE11-9EC3276E7275}"/>
              </a:ext>
            </a:extLst>
          </p:cNvPr>
          <p:cNvSpPr txBox="1"/>
          <p:nvPr/>
        </p:nvSpPr>
        <p:spPr>
          <a:xfrm>
            <a:off x="4292950" y="1679743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DCAE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B0B25D9E-B4C8-1C48-989D-F7BCDF99ADF1}"/>
              </a:ext>
            </a:extLst>
          </p:cNvPr>
          <p:cNvSpPr/>
          <p:nvPr/>
        </p:nvSpPr>
        <p:spPr>
          <a:xfrm>
            <a:off x="3369274" y="4846447"/>
            <a:ext cx="2358615" cy="128718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0AB1B62-6311-4046-9A9D-A9EA966E733C}"/>
              </a:ext>
            </a:extLst>
          </p:cNvPr>
          <p:cNvSpPr txBox="1"/>
          <p:nvPr/>
        </p:nvSpPr>
        <p:spPr>
          <a:xfrm>
            <a:off x="4020000" y="5310544"/>
            <a:ext cx="1126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Controller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1B89DC53-5CD4-3C4F-8527-80A5CD4AF07A}"/>
              </a:ext>
            </a:extLst>
          </p:cNvPr>
          <p:cNvSpPr/>
          <p:nvPr/>
        </p:nvSpPr>
        <p:spPr>
          <a:xfrm>
            <a:off x="6844121" y="2196935"/>
            <a:ext cx="5080253" cy="3189656"/>
          </a:xfrm>
          <a:prstGeom prst="round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5DE3C291-5146-1A46-BA8C-DBD98505E314}"/>
              </a:ext>
            </a:extLst>
          </p:cNvPr>
          <p:cNvSpPr/>
          <p:nvPr/>
        </p:nvSpPr>
        <p:spPr>
          <a:xfrm>
            <a:off x="7154535" y="2483007"/>
            <a:ext cx="1765970" cy="12075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BC381D-9C2C-B941-A54F-7B46FB80CA7E}"/>
              </a:ext>
            </a:extLst>
          </p:cNvPr>
          <p:cNvSpPr txBox="1"/>
          <p:nvPr/>
        </p:nvSpPr>
        <p:spPr>
          <a:xfrm>
            <a:off x="7657019" y="2879122"/>
            <a:ext cx="770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PDP-D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36CA3DB-883C-2D4F-9106-300FFEA8D37C}"/>
              </a:ext>
            </a:extLst>
          </p:cNvPr>
          <p:cNvSpPr/>
          <p:nvPr/>
        </p:nvSpPr>
        <p:spPr>
          <a:xfrm>
            <a:off x="9916752" y="2456997"/>
            <a:ext cx="1765970" cy="12336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C9417D6-85DC-A94F-9170-78240906BE26}"/>
              </a:ext>
            </a:extLst>
          </p:cNvPr>
          <p:cNvSpPr txBox="1"/>
          <p:nvPr/>
        </p:nvSpPr>
        <p:spPr>
          <a:xfrm>
            <a:off x="10094382" y="2578373"/>
            <a:ext cx="15122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PDP-X</a:t>
            </a:r>
          </a:p>
          <a:p>
            <a:r>
              <a:rPr lang="en-US" dirty="0"/>
              <a:t>CLC Policies</a:t>
            </a:r>
          </a:p>
          <a:p>
            <a:r>
              <a:rPr lang="en-US" dirty="0"/>
              <a:t>Guard Policies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B6FC540-C4DD-A240-AE49-766F1E4E3312}"/>
              </a:ext>
            </a:extLst>
          </p:cNvPr>
          <p:cNvSpPr/>
          <p:nvPr/>
        </p:nvSpPr>
        <p:spPr>
          <a:xfrm>
            <a:off x="9513062" y="4171255"/>
            <a:ext cx="2090941" cy="108313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639F280-80DC-0C4A-8529-4A8DEBA28EC3}"/>
              </a:ext>
            </a:extLst>
          </p:cNvPr>
          <p:cNvSpPr txBox="1"/>
          <p:nvPr/>
        </p:nvSpPr>
        <p:spPr>
          <a:xfrm>
            <a:off x="10256646" y="4153157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DB (History)</a:t>
            </a:r>
          </a:p>
        </p:txBody>
      </p:sp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D44E6F88-33E1-4442-BA63-759B113E25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6152"/>
              </p:ext>
            </p:extLst>
          </p:nvPr>
        </p:nvGraphicFramePr>
        <p:xfrm>
          <a:off x="9690443" y="4527864"/>
          <a:ext cx="1773645" cy="623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15">
                  <a:extLst>
                    <a:ext uri="{9D8B030D-6E8A-4147-A177-3AD203B41FA5}">
                      <a16:colId xmlns:a16="http://schemas.microsoft.com/office/drawing/2014/main" val="3892556563"/>
                    </a:ext>
                  </a:extLst>
                </a:gridCol>
                <a:gridCol w="591215">
                  <a:extLst>
                    <a:ext uri="{9D8B030D-6E8A-4147-A177-3AD203B41FA5}">
                      <a16:colId xmlns:a16="http://schemas.microsoft.com/office/drawing/2014/main" val="4220797796"/>
                    </a:ext>
                  </a:extLst>
                </a:gridCol>
                <a:gridCol w="591215">
                  <a:extLst>
                    <a:ext uri="{9D8B030D-6E8A-4147-A177-3AD203B41FA5}">
                      <a16:colId xmlns:a16="http://schemas.microsoft.com/office/drawing/2014/main" val="2888610370"/>
                    </a:ext>
                  </a:extLst>
                </a:gridCol>
              </a:tblGrid>
              <a:tr h="207818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T="41564" marB="41564"/>
                </a:tc>
                <a:extLst>
                  <a:ext uri="{0D108BD9-81ED-4DB2-BD59-A6C34878D82A}">
                    <a16:rowId xmlns:a16="http://schemas.microsoft.com/office/drawing/2014/main" val="151266923"/>
                  </a:ext>
                </a:extLst>
              </a:tr>
              <a:tr h="207818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T="41564" marB="41564"/>
                </a:tc>
                <a:extLst>
                  <a:ext uri="{0D108BD9-81ED-4DB2-BD59-A6C34878D82A}">
                    <a16:rowId xmlns:a16="http://schemas.microsoft.com/office/drawing/2014/main" val="730158368"/>
                  </a:ext>
                </a:extLst>
              </a:tr>
              <a:tr h="207818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T="41564" marB="41564"/>
                </a:tc>
                <a:extLst>
                  <a:ext uri="{0D108BD9-81ED-4DB2-BD59-A6C34878D82A}">
                    <a16:rowId xmlns:a16="http://schemas.microsoft.com/office/drawing/2014/main" val="1830761669"/>
                  </a:ext>
                </a:extLst>
              </a:tr>
            </a:tbl>
          </a:graphicData>
        </a:graphic>
      </p:graphicFrame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D65EFC36-D872-6148-9547-2D2EBB1CCE0F}"/>
              </a:ext>
            </a:extLst>
          </p:cNvPr>
          <p:cNvCxnSpPr>
            <a:cxnSpLocks/>
          </p:cNvCxnSpPr>
          <p:nvPr/>
        </p:nvCxnSpPr>
        <p:spPr>
          <a:xfrm>
            <a:off x="9011242" y="3171337"/>
            <a:ext cx="905510" cy="0"/>
          </a:xfrm>
          <a:prstGeom prst="straightConnector1">
            <a:avLst/>
          </a:prstGeom>
          <a:ln w="476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E918587-8791-174C-97DE-ED6B3A3E0676}"/>
              </a:ext>
            </a:extLst>
          </p:cNvPr>
          <p:cNvCxnSpPr>
            <a:cxnSpLocks/>
          </p:cNvCxnSpPr>
          <p:nvPr/>
        </p:nvCxnSpPr>
        <p:spPr>
          <a:xfrm>
            <a:off x="10345214" y="3738064"/>
            <a:ext cx="13239" cy="464572"/>
          </a:xfrm>
          <a:prstGeom prst="straightConnector1">
            <a:avLst/>
          </a:prstGeom>
          <a:ln w="476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EDEA59F9-2662-6148-A9C7-3F21BF350C88}"/>
              </a:ext>
            </a:extLst>
          </p:cNvPr>
          <p:cNvCxnSpPr>
            <a:cxnSpLocks/>
          </p:cNvCxnSpPr>
          <p:nvPr/>
        </p:nvCxnSpPr>
        <p:spPr>
          <a:xfrm>
            <a:off x="11087302" y="3695977"/>
            <a:ext cx="14745" cy="457174"/>
          </a:xfrm>
          <a:prstGeom prst="straightConnector1">
            <a:avLst/>
          </a:prstGeom>
          <a:ln w="47625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C776740-C053-4049-9F3E-E269DAEEAB42}"/>
              </a:ext>
            </a:extLst>
          </p:cNvPr>
          <p:cNvCxnSpPr>
            <a:cxnSpLocks/>
          </p:cNvCxnSpPr>
          <p:nvPr/>
        </p:nvCxnSpPr>
        <p:spPr>
          <a:xfrm>
            <a:off x="9011242" y="3337429"/>
            <a:ext cx="905510" cy="0"/>
          </a:xfrm>
          <a:prstGeom prst="straightConnector1">
            <a:avLst/>
          </a:prstGeom>
          <a:ln w="47625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69FDDE87-E71A-AE44-8E26-C0876523FFBA}"/>
              </a:ext>
            </a:extLst>
          </p:cNvPr>
          <p:cNvCxnSpPr>
            <a:cxnSpLocks/>
          </p:cNvCxnSpPr>
          <p:nvPr/>
        </p:nvCxnSpPr>
        <p:spPr>
          <a:xfrm flipH="1" flipV="1">
            <a:off x="8838217" y="3693406"/>
            <a:ext cx="771690" cy="504170"/>
          </a:xfrm>
          <a:prstGeom prst="straightConnector1">
            <a:avLst/>
          </a:prstGeom>
          <a:ln w="47625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DD6434E5-06A6-5D4B-871E-87E769B5D524}"/>
              </a:ext>
            </a:extLst>
          </p:cNvPr>
          <p:cNvCxnSpPr/>
          <p:nvPr/>
        </p:nvCxnSpPr>
        <p:spPr>
          <a:xfrm flipV="1">
            <a:off x="1980312" y="1696680"/>
            <a:ext cx="1051543" cy="624070"/>
          </a:xfrm>
          <a:prstGeom prst="bentConnector3">
            <a:avLst>
              <a:gd name="adj1" fmla="val -819"/>
            </a:avLst>
          </a:prstGeom>
          <a:ln w="571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EFBC3830-973B-7149-A851-9BBBE4756BEF}"/>
              </a:ext>
            </a:extLst>
          </p:cNvPr>
          <p:cNvCxnSpPr>
            <a:cxnSpLocks/>
          </p:cNvCxnSpPr>
          <p:nvPr/>
        </p:nvCxnSpPr>
        <p:spPr>
          <a:xfrm rot="10800000">
            <a:off x="1759547" y="5178439"/>
            <a:ext cx="1444961" cy="644414"/>
          </a:xfrm>
          <a:prstGeom prst="bentConnector3">
            <a:avLst>
              <a:gd name="adj1" fmla="val 100133"/>
            </a:avLst>
          </a:prstGeom>
          <a:ln w="571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22BAE53A-1AEC-B740-ABD1-3263939F77AB}"/>
              </a:ext>
            </a:extLst>
          </p:cNvPr>
          <p:cNvSpPr/>
          <p:nvPr/>
        </p:nvSpPr>
        <p:spPr>
          <a:xfrm>
            <a:off x="9780991" y="614914"/>
            <a:ext cx="199317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XACML Policies</a:t>
            </a:r>
          </a:p>
          <a:p>
            <a:r>
              <a:rPr lang="en-US" dirty="0">
                <a:latin typeface="Consolas" panose="020B0609020204030204" pitchFamily="49" charset="0"/>
              </a:rPr>
              <a:t>Java PIPs</a:t>
            </a:r>
          </a:p>
          <a:p>
            <a:r>
              <a:rPr lang="en-US" dirty="0"/>
              <a:t>PDP Config Files</a:t>
            </a:r>
          </a:p>
        </p:txBody>
      </p:sp>
      <p:sp>
        <p:nvSpPr>
          <p:cNvPr id="65" name="Left Brace 64">
            <a:extLst>
              <a:ext uri="{FF2B5EF4-FFF2-40B4-BE49-F238E27FC236}">
                <a16:creationId xmlns:a16="http://schemas.microsoft.com/office/drawing/2014/main" id="{6BDD9AE5-FA06-6341-A4B4-901EAB73F958}"/>
              </a:ext>
            </a:extLst>
          </p:cNvPr>
          <p:cNvSpPr/>
          <p:nvPr/>
        </p:nvSpPr>
        <p:spPr>
          <a:xfrm>
            <a:off x="9384247" y="426771"/>
            <a:ext cx="532505" cy="1337283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Down Arrow 65">
            <a:extLst>
              <a:ext uri="{FF2B5EF4-FFF2-40B4-BE49-F238E27FC236}">
                <a16:creationId xmlns:a16="http://schemas.microsoft.com/office/drawing/2014/main" id="{DF3500B6-416E-C24A-81C2-3B9C8A909596}"/>
              </a:ext>
            </a:extLst>
          </p:cNvPr>
          <p:cNvSpPr/>
          <p:nvPr/>
        </p:nvSpPr>
        <p:spPr>
          <a:xfrm>
            <a:off x="10450286" y="1679743"/>
            <a:ext cx="472568" cy="6410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Elbow Connector 67">
            <a:extLst>
              <a:ext uri="{FF2B5EF4-FFF2-40B4-BE49-F238E27FC236}">
                <a16:creationId xmlns:a16="http://schemas.microsoft.com/office/drawing/2014/main" id="{EC9DC058-5B75-154D-B83D-B899D4BD38B5}"/>
              </a:ext>
            </a:extLst>
          </p:cNvPr>
          <p:cNvCxnSpPr>
            <a:cxnSpLocks/>
          </p:cNvCxnSpPr>
          <p:nvPr/>
        </p:nvCxnSpPr>
        <p:spPr>
          <a:xfrm>
            <a:off x="6036484" y="1640268"/>
            <a:ext cx="2671948" cy="510831"/>
          </a:xfrm>
          <a:prstGeom prst="bentConnector3">
            <a:avLst>
              <a:gd name="adj1" fmla="val 100222"/>
            </a:avLst>
          </a:prstGeom>
          <a:ln w="571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>
            <a:extLst>
              <a:ext uri="{FF2B5EF4-FFF2-40B4-BE49-F238E27FC236}">
                <a16:creationId xmlns:a16="http://schemas.microsoft.com/office/drawing/2014/main" id="{D66AABB0-FCE4-C641-993E-2ECAA1DA9B94}"/>
              </a:ext>
            </a:extLst>
          </p:cNvPr>
          <p:cNvCxnSpPr>
            <a:cxnSpLocks/>
          </p:cNvCxnSpPr>
          <p:nvPr/>
        </p:nvCxnSpPr>
        <p:spPr>
          <a:xfrm rot="10800000" flipV="1">
            <a:off x="5892655" y="5500646"/>
            <a:ext cx="3027850" cy="318826"/>
          </a:xfrm>
          <a:prstGeom prst="bentConnector3">
            <a:avLst>
              <a:gd name="adj1" fmla="val 190"/>
            </a:avLst>
          </a:prstGeom>
          <a:ln w="571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7354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DCF923F-74C9-B249-81E8-F25C3FB48B03}"/>
              </a:ext>
            </a:extLst>
          </p:cNvPr>
          <p:cNvSpPr/>
          <p:nvPr/>
        </p:nvSpPr>
        <p:spPr>
          <a:xfrm>
            <a:off x="8198127" y="951883"/>
            <a:ext cx="1939403" cy="5152034"/>
          </a:xfrm>
          <a:prstGeom prst="roundRect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D9FD421D-F753-994A-84A1-82A920B5CB80}"/>
              </a:ext>
            </a:extLst>
          </p:cNvPr>
          <p:cNvSpPr/>
          <p:nvPr/>
        </p:nvSpPr>
        <p:spPr>
          <a:xfrm>
            <a:off x="997225" y="951883"/>
            <a:ext cx="2422719" cy="5152034"/>
          </a:xfrm>
          <a:prstGeom prst="roundRect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2AB667-66D4-4DB7-8C4F-62403BEB1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948" y="173142"/>
            <a:ext cx="10515600" cy="369332"/>
          </a:xfrm>
        </p:spPr>
        <p:txBody>
          <a:bodyPr>
            <a:normAutofit fontScale="90000"/>
          </a:bodyPr>
          <a:lstStyle/>
          <a:p>
            <a:r>
              <a:rPr lang="en-US" dirty="0"/>
              <a:t>CLC Implementation – Core Infrastructure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700317-A61A-7040-BA48-1D13B2639B01}"/>
              </a:ext>
            </a:extLst>
          </p:cNvPr>
          <p:cNvSpPr/>
          <p:nvPr/>
        </p:nvSpPr>
        <p:spPr>
          <a:xfrm>
            <a:off x="4565373" y="1310483"/>
            <a:ext cx="2347096" cy="1940281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n 6">
            <a:extLst>
              <a:ext uri="{FF2B5EF4-FFF2-40B4-BE49-F238E27FC236}">
                <a16:creationId xmlns:a16="http://schemas.microsoft.com/office/drawing/2014/main" id="{252A474D-FBD5-B14D-B660-CC50FC5233A1}"/>
              </a:ext>
            </a:extLst>
          </p:cNvPr>
          <p:cNvSpPr/>
          <p:nvPr/>
        </p:nvSpPr>
        <p:spPr>
          <a:xfrm>
            <a:off x="4565373" y="4565549"/>
            <a:ext cx="2347096" cy="1639675"/>
          </a:xfrm>
          <a:prstGeom prst="can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MARIA DB</a:t>
            </a:r>
          </a:p>
          <a:p>
            <a:pPr algn="ctr"/>
            <a:r>
              <a:rPr lang="en-US" dirty="0"/>
              <a:t>(HOLDS CL STATE)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11C26D-115D-6943-B610-B80AAC233BAC}"/>
              </a:ext>
            </a:extLst>
          </p:cNvPr>
          <p:cNvSpPr txBox="1"/>
          <p:nvPr/>
        </p:nvSpPr>
        <p:spPr>
          <a:xfrm>
            <a:off x="4238634" y="845253"/>
            <a:ext cx="315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XACML POLICY DECISION POINT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1608C8-283F-724E-AC11-5FF620DF0536}"/>
              </a:ext>
            </a:extLst>
          </p:cNvPr>
          <p:cNvSpPr/>
          <p:nvPr/>
        </p:nvSpPr>
        <p:spPr>
          <a:xfrm>
            <a:off x="3263450" y="1481553"/>
            <a:ext cx="403884" cy="15483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DECISION API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972E3B5-34ED-1B43-A991-FD53AAC6A413}"/>
              </a:ext>
            </a:extLst>
          </p:cNvPr>
          <p:cNvSpPr/>
          <p:nvPr/>
        </p:nvSpPr>
        <p:spPr>
          <a:xfrm>
            <a:off x="5191537" y="3362914"/>
            <a:ext cx="1386921" cy="437246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PIP</a:t>
            </a:r>
          </a:p>
        </p:txBody>
      </p:sp>
      <p:sp>
        <p:nvSpPr>
          <p:cNvPr id="16" name="Left-Right Arrow 15">
            <a:extLst>
              <a:ext uri="{FF2B5EF4-FFF2-40B4-BE49-F238E27FC236}">
                <a16:creationId xmlns:a16="http://schemas.microsoft.com/office/drawing/2014/main" id="{5B070C8F-C423-9840-A6B1-D00B09AAD5D9}"/>
              </a:ext>
            </a:extLst>
          </p:cNvPr>
          <p:cNvSpPr/>
          <p:nvPr/>
        </p:nvSpPr>
        <p:spPr>
          <a:xfrm>
            <a:off x="3894482" y="2103129"/>
            <a:ext cx="434365" cy="305162"/>
          </a:xfrm>
          <a:prstGeom prst="left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-Right Arrow 16">
            <a:extLst>
              <a:ext uri="{FF2B5EF4-FFF2-40B4-BE49-F238E27FC236}">
                <a16:creationId xmlns:a16="http://schemas.microsoft.com/office/drawing/2014/main" id="{CEAB10BB-6A3F-7F4E-B6AF-11437A038333}"/>
              </a:ext>
            </a:extLst>
          </p:cNvPr>
          <p:cNvSpPr/>
          <p:nvPr/>
        </p:nvSpPr>
        <p:spPr>
          <a:xfrm>
            <a:off x="3871375" y="5117120"/>
            <a:ext cx="434365" cy="305162"/>
          </a:xfrm>
          <a:prstGeom prst="left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-Right Arrow 17">
            <a:extLst>
              <a:ext uri="{FF2B5EF4-FFF2-40B4-BE49-F238E27FC236}">
                <a16:creationId xmlns:a16="http://schemas.microsoft.com/office/drawing/2014/main" id="{D953B28C-2A74-FB41-8957-E6CB89496C35}"/>
              </a:ext>
            </a:extLst>
          </p:cNvPr>
          <p:cNvSpPr/>
          <p:nvPr/>
        </p:nvSpPr>
        <p:spPr>
          <a:xfrm>
            <a:off x="7222203" y="2060886"/>
            <a:ext cx="476013" cy="305162"/>
          </a:xfrm>
          <a:prstGeom prst="left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-Right Arrow 18">
            <a:extLst>
              <a:ext uri="{FF2B5EF4-FFF2-40B4-BE49-F238E27FC236}">
                <a16:creationId xmlns:a16="http://schemas.microsoft.com/office/drawing/2014/main" id="{4B5E4F5A-CAD0-8C47-B5D4-7F58CE092FC9}"/>
              </a:ext>
            </a:extLst>
          </p:cNvPr>
          <p:cNvSpPr/>
          <p:nvPr/>
        </p:nvSpPr>
        <p:spPr>
          <a:xfrm>
            <a:off x="7263851" y="5080224"/>
            <a:ext cx="434365" cy="305162"/>
          </a:xfrm>
          <a:prstGeom prst="left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Up-Down Arrow 20">
            <a:extLst>
              <a:ext uri="{FF2B5EF4-FFF2-40B4-BE49-F238E27FC236}">
                <a16:creationId xmlns:a16="http://schemas.microsoft.com/office/drawing/2014/main" id="{FE64519D-810A-E34D-A680-CA3FF763CB19}"/>
              </a:ext>
            </a:extLst>
          </p:cNvPr>
          <p:cNvSpPr/>
          <p:nvPr/>
        </p:nvSpPr>
        <p:spPr>
          <a:xfrm>
            <a:off x="5752173" y="3912310"/>
            <a:ext cx="243854" cy="501013"/>
          </a:xfrm>
          <a:prstGeom prst="up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1D4C06A-2F74-1347-B138-06B0AE4DA596}"/>
              </a:ext>
            </a:extLst>
          </p:cNvPr>
          <p:cNvSpPr txBox="1"/>
          <p:nvPr/>
        </p:nvSpPr>
        <p:spPr>
          <a:xfrm>
            <a:off x="258561" y="1413548"/>
            <a:ext cx="461665" cy="31192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/>
              <a:t>CONTROL LOOP 1   (DROOLS)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03522EE-B1C4-7949-91EE-ED7BD5658122}"/>
              </a:ext>
            </a:extLst>
          </p:cNvPr>
          <p:cNvSpPr txBox="1"/>
          <p:nvPr/>
        </p:nvSpPr>
        <p:spPr>
          <a:xfrm>
            <a:off x="10302463" y="1191213"/>
            <a:ext cx="461665" cy="323924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/>
              <a:t>CONTROL LOOP 2   (DROOLS)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269F339B-5F8B-C641-9A3D-0D3FCACD616F}"/>
              </a:ext>
            </a:extLst>
          </p:cNvPr>
          <p:cNvSpPr/>
          <p:nvPr/>
        </p:nvSpPr>
        <p:spPr>
          <a:xfrm>
            <a:off x="4914048" y="1575887"/>
            <a:ext cx="1193732" cy="106455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CLC</a:t>
            </a:r>
          </a:p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POLICIES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53AB9FDB-BC4C-1C4D-BD46-56E6DB903B9B}"/>
              </a:ext>
            </a:extLst>
          </p:cNvPr>
          <p:cNvSpPr/>
          <p:nvPr/>
        </p:nvSpPr>
        <p:spPr>
          <a:xfrm>
            <a:off x="5066448" y="1728287"/>
            <a:ext cx="1193732" cy="106455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CLC</a:t>
            </a:r>
          </a:p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POLICIES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088DC8B9-6814-3E40-B968-EEA5B287FD0C}"/>
              </a:ext>
            </a:extLst>
          </p:cNvPr>
          <p:cNvSpPr/>
          <p:nvPr/>
        </p:nvSpPr>
        <p:spPr>
          <a:xfrm>
            <a:off x="5218848" y="1880687"/>
            <a:ext cx="1193732" cy="106455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CLC</a:t>
            </a:r>
          </a:p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POLICIES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97652338-DA5C-C14C-8CAE-37F2F18C3250}"/>
              </a:ext>
            </a:extLst>
          </p:cNvPr>
          <p:cNvSpPr/>
          <p:nvPr/>
        </p:nvSpPr>
        <p:spPr>
          <a:xfrm>
            <a:off x="5371248" y="2033087"/>
            <a:ext cx="1193732" cy="106455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CLC</a:t>
            </a:r>
          </a:p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POLICIES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B23B58-F6EC-AC43-A821-B25A5A196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2016 AT&amp;T Intellectual Property. All rights reserved. AT&amp;T, Globe logo, Mobilizing Your World and DIRECTV are registered trademarks and service marks of AT&amp;T Intellectual Property and/or AT&amp;T affiliated companies. All other marks are the property of their respective owners.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0BFA7D8-B66B-5A4C-AED4-C31628B23700}"/>
              </a:ext>
            </a:extLst>
          </p:cNvPr>
          <p:cNvSpPr/>
          <p:nvPr/>
        </p:nvSpPr>
        <p:spPr>
          <a:xfrm>
            <a:off x="3218002" y="4266442"/>
            <a:ext cx="403884" cy="16396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DB INTERFACE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CDF4798-E293-6B4B-8F4E-43FA7CAA6BD5}"/>
              </a:ext>
            </a:extLst>
          </p:cNvPr>
          <p:cNvSpPr/>
          <p:nvPr/>
        </p:nvSpPr>
        <p:spPr>
          <a:xfrm>
            <a:off x="7980283" y="1565591"/>
            <a:ext cx="403884" cy="15483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DECISION API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35D6247-2D24-034C-9B62-E95DE5748A77}"/>
              </a:ext>
            </a:extLst>
          </p:cNvPr>
          <p:cNvSpPr/>
          <p:nvPr/>
        </p:nvSpPr>
        <p:spPr>
          <a:xfrm>
            <a:off x="8001082" y="4297282"/>
            <a:ext cx="403884" cy="16396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DB INTERFACE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150C54-20C2-BD4E-8547-7A19A9956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A2C0-4F6B-4307-AD9F-D2447D01D52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33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DCF923F-74C9-B249-81E8-F25C3FB48B03}"/>
              </a:ext>
            </a:extLst>
          </p:cNvPr>
          <p:cNvSpPr/>
          <p:nvPr/>
        </p:nvSpPr>
        <p:spPr>
          <a:xfrm>
            <a:off x="8665262" y="1013668"/>
            <a:ext cx="2806302" cy="4828992"/>
          </a:xfrm>
          <a:prstGeom prst="roundRect">
            <a:avLst/>
          </a:prstGeom>
          <a:noFill/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D9FD421D-F753-994A-84A1-82A920B5CB80}"/>
              </a:ext>
            </a:extLst>
          </p:cNvPr>
          <p:cNvSpPr/>
          <p:nvPr/>
        </p:nvSpPr>
        <p:spPr>
          <a:xfrm>
            <a:off x="774868" y="1013668"/>
            <a:ext cx="2642430" cy="4828992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2AB667-66D4-4DB7-8C4F-62403BEB1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55796"/>
            <a:ext cx="10515600" cy="241519"/>
          </a:xfrm>
        </p:spPr>
        <p:txBody>
          <a:bodyPr>
            <a:normAutofit fontScale="90000"/>
          </a:bodyPr>
          <a:lstStyle/>
          <a:p>
            <a:r>
              <a:rPr lang="en-US" dirty="0"/>
              <a:t>Making a Control Loop CLC Compliant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700317-A61A-7040-BA48-1D13B2639B01}"/>
              </a:ext>
            </a:extLst>
          </p:cNvPr>
          <p:cNvSpPr/>
          <p:nvPr/>
        </p:nvSpPr>
        <p:spPr>
          <a:xfrm>
            <a:off x="4565373" y="1372268"/>
            <a:ext cx="2939511" cy="1818622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n 6">
            <a:extLst>
              <a:ext uri="{FF2B5EF4-FFF2-40B4-BE49-F238E27FC236}">
                <a16:creationId xmlns:a16="http://schemas.microsoft.com/office/drawing/2014/main" id="{252A474D-FBD5-B14D-B660-CC50FC5233A1}"/>
              </a:ext>
            </a:extLst>
          </p:cNvPr>
          <p:cNvSpPr/>
          <p:nvPr/>
        </p:nvSpPr>
        <p:spPr>
          <a:xfrm>
            <a:off x="4565373" y="4330261"/>
            <a:ext cx="2939511" cy="1536864"/>
          </a:xfrm>
          <a:prstGeom prst="can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MARIA DB</a:t>
            </a:r>
          </a:p>
          <a:p>
            <a:pPr algn="ctr"/>
            <a:r>
              <a:rPr lang="en-US" dirty="0"/>
              <a:t>(HOLDS CL STATE)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11C26D-115D-6943-B610-B80AAC233BAC}"/>
              </a:ext>
            </a:extLst>
          </p:cNvPr>
          <p:cNvSpPr txBox="1"/>
          <p:nvPr/>
        </p:nvSpPr>
        <p:spPr>
          <a:xfrm>
            <a:off x="4514252" y="829002"/>
            <a:ext cx="3216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XACML POLICY DECISION POINT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972E3B5-34ED-1B43-A991-FD53AAC6A413}"/>
              </a:ext>
            </a:extLst>
          </p:cNvPr>
          <p:cNvSpPr/>
          <p:nvPr/>
        </p:nvSpPr>
        <p:spPr>
          <a:xfrm>
            <a:off x="4686227" y="3370035"/>
            <a:ext cx="1121403" cy="40983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PIP 1</a:t>
            </a:r>
          </a:p>
        </p:txBody>
      </p:sp>
      <p:sp>
        <p:nvSpPr>
          <p:cNvPr id="16" name="Left-Right Arrow 15">
            <a:extLst>
              <a:ext uri="{FF2B5EF4-FFF2-40B4-BE49-F238E27FC236}">
                <a16:creationId xmlns:a16="http://schemas.microsoft.com/office/drawing/2014/main" id="{5B070C8F-C423-9840-A6B1-D00B09AAD5D9}"/>
              </a:ext>
            </a:extLst>
          </p:cNvPr>
          <p:cNvSpPr/>
          <p:nvPr/>
        </p:nvSpPr>
        <p:spPr>
          <a:xfrm>
            <a:off x="3894482" y="2164914"/>
            <a:ext cx="544000" cy="286028"/>
          </a:xfrm>
          <a:prstGeom prst="left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-Right Arrow 16">
            <a:extLst>
              <a:ext uri="{FF2B5EF4-FFF2-40B4-BE49-F238E27FC236}">
                <a16:creationId xmlns:a16="http://schemas.microsoft.com/office/drawing/2014/main" id="{CEAB10BB-6A3F-7F4E-B6AF-11437A038333}"/>
              </a:ext>
            </a:extLst>
          </p:cNvPr>
          <p:cNvSpPr/>
          <p:nvPr/>
        </p:nvSpPr>
        <p:spPr>
          <a:xfrm>
            <a:off x="3894482" y="4877041"/>
            <a:ext cx="544000" cy="286028"/>
          </a:xfrm>
          <a:prstGeom prst="left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-Right Arrow 17">
            <a:extLst>
              <a:ext uri="{FF2B5EF4-FFF2-40B4-BE49-F238E27FC236}">
                <a16:creationId xmlns:a16="http://schemas.microsoft.com/office/drawing/2014/main" id="{D953B28C-2A74-FB41-8957-E6CB89496C35}"/>
              </a:ext>
            </a:extLst>
          </p:cNvPr>
          <p:cNvSpPr/>
          <p:nvPr/>
        </p:nvSpPr>
        <p:spPr>
          <a:xfrm>
            <a:off x="7730986" y="2122671"/>
            <a:ext cx="544000" cy="286028"/>
          </a:xfrm>
          <a:prstGeom prst="left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-Right Arrow 18">
            <a:extLst>
              <a:ext uri="{FF2B5EF4-FFF2-40B4-BE49-F238E27FC236}">
                <a16:creationId xmlns:a16="http://schemas.microsoft.com/office/drawing/2014/main" id="{4B5E4F5A-CAD0-8C47-B5D4-7F58CE092FC9}"/>
              </a:ext>
            </a:extLst>
          </p:cNvPr>
          <p:cNvSpPr/>
          <p:nvPr/>
        </p:nvSpPr>
        <p:spPr>
          <a:xfrm>
            <a:off x="7660842" y="4946067"/>
            <a:ext cx="544000" cy="286028"/>
          </a:xfrm>
          <a:prstGeom prst="left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Up-Down Arrow 20">
            <a:extLst>
              <a:ext uri="{FF2B5EF4-FFF2-40B4-BE49-F238E27FC236}">
                <a16:creationId xmlns:a16="http://schemas.microsoft.com/office/drawing/2014/main" id="{FE64519D-810A-E34D-A680-CA3FF763CB19}"/>
              </a:ext>
            </a:extLst>
          </p:cNvPr>
          <p:cNvSpPr/>
          <p:nvPr/>
        </p:nvSpPr>
        <p:spPr>
          <a:xfrm>
            <a:off x="5923855" y="3765380"/>
            <a:ext cx="305404" cy="469598"/>
          </a:xfrm>
          <a:prstGeom prst="up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1D4C06A-2F74-1347-B138-06B0AE4DA596}"/>
              </a:ext>
            </a:extLst>
          </p:cNvPr>
          <p:cNvSpPr txBox="1"/>
          <p:nvPr/>
        </p:nvSpPr>
        <p:spPr>
          <a:xfrm>
            <a:off x="240267" y="1252998"/>
            <a:ext cx="461665" cy="320802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CL1 (DROOLS)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03522EE-B1C4-7949-91EE-ED7BD5658122}"/>
              </a:ext>
            </a:extLst>
          </p:cNvPr>
          <p:cNvSpPr txBox="1"/>
          <p:nvPr/>
        </p:nvSpPr>
        <p:spPr>
          <a:xfrm>
            <a:off x="11587789" y="1475333"/>
            <a:ext cx="461665" cy="298569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CL2 (DROOLS)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269F339B-5F8B-C641-9A3D-0D3FCACD616F}"/>
              </a:ext>
            </a:extLst>
          </p:cNvPr>
          <p:cNvSpPr/>
          <p:nvPr/>
        </p:nvSpPr>
        <p:spPr>
          <a:xfrm>
            <a:off x="4721173" y="1874865"/>
            <a:ext cx="1087845" cy="99780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accent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CL1-CL2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CLC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POLICY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D99B6A65-49D0-9E4F-B25C-514F39F778F8}"/>
              </a:ext>
            </a:extLst>
          </p:cNvPr>
          <p:cNvSpPr/>
          <p:nvPr/>
        </p:nvSpPr>
        <p:spPr>
          <a:xfrm>
            <a:off x="6304799" y="1874865"/>
            <a:ext cx="1087845" cy="997807"/>
          </a:xfrm>
          <a:prstGeom prst="roundRect">
            <a:avLst/>
          </a:prstGeom>
          <a:solidFill>
            <a:srgbClr val="C00000"/>
          </a:solidFill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CL2-CL1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CLC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POLICY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430B407E-2CC2-E143-8231-8AF085C2EC32}"/>
              </a:ext>
            </a:extLst>
          </p:cNvPr>
          <p:cNvSpPr/>
          <p:nvPr/>
        </p:nvSpPr>
        <p:spPr>
          <a:xfrm>
            <a:off x="6269852" y="3335922"/>
            <a:ext cx="1121403" cy="40983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PIP 2</a:t>
            </a: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37534E2C-16E2-B549-91CA-3E774F51D888}"/>
              </a:ext>
            </a:extLst>
          </p:cNvPr>
          <p:cNvSpPr/>
          <p:nvPr/>
        </p:nvSpPr>
        <p:spPr>
          <a:xfrm>
            <a:off x="2930303" y="1496189"/>
            <a:ext cx="220807" cy="1609712"/>
          </a:xfrm>
          <a:prstGeom prst="rightBrac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Brace 31">
            <a:extLst>
              <a:ext uri="{FF2B5EF4-FFF2-40B4-BE49-F238E27FC236}">
                <a16:creationId xmlns:a16="http://schemas.microsoft.com/office/drawing/2014/main" id="{8B0B9D91-AE91-C54B-8647-C7BEAFAA00AC}"/>
              </a:ext>
            </a:extLst>
          </p:cNvPr>
          <p:cNvSpPr/>
          <p:nvPr/>
        </p:nvSpPr>
        <p:spPr>
          <a:xfrm>
            <a:off x="2866342" y="4446319"/>
            <a:ext cx="284768" cy="1087733"/>
          </a:xfrm>
          <a:prstGeom prst="rightBrac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034832-77BC-ED4E-BA19-A1089A5B294A}"/>
              </a:ext>
            </a:extLst>
          </p:cNvPr>
          <p:cNvSpPr txBox="1"/>
          <p:nvPr/>
        </p:nvSpPr>
        <p:spPr>
          <a:xfrm>
            <a:off x="1236678" y="1690199"/>
            <a:ext cx="1476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Call CLC Policy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87DED9D-0391-C940-825E-60FBF36EDAD4}"/>
              </a:ext>
            </a:extLst>
          </p:cNvPr>
          <p:cNvSpPr txBox="1"/>
          <p:nvPr/>
        </p:nvSpPr>
        <p:spPr>
          <a:xfrm>
            <a:off x="1197713" y="2596273"/>
            <a:ext cx="1105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Parse CLC </a:t>
            </a:r>
          </a:p>
          <a:p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Response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692B502-B928-C14C-890E-B523F053DC14}"/>
              </a:ext>
            </a:extLst>
          </p:cNvPr>
          <p:cNvSpPr txBox="1"/>
          <p:nvPr/>
        </p:nvSpPr>
        <p:spPr>
          <a:xfrm>
            <a:off x="922506" y="3465378"/>
            <a:ext cx="2196621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Enforce CLC Decision</a:t>
            </a:r>
          </a:p>
          <a:p>
            <a:r>
              <a:rPr lang="en-US" b="1" i="1" dirty="0">
                <a:solidFill>
                  <a:schemeClr val="bg1"/>
                </a:solidFill>
              </a:rPr>
              <a:t>Deny/Notify/Execute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357524D-4A0D-E241-B28C-4CB40B8612C2}"/>
              </a:ext>
            </a:extLst>
          </p:cNvPr>
          <p:cNvSpPr txBox="1"/>
          <p:nvPr/>
        </p:nvSpPr>
        <p:spPr>
          <a:xfrm>
            <a:off x="1271648" y="4594226"/>
            <a:ext cx="1280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Update CL1 </a:t>
            </a:r>
          </a:p>
          <a:p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State</a:t>
            </a:r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F473E3E9-720C-8946-9BDB-73A6D2F2E728}"/>
              </a:ext>
            </a:extLst>
          </p:cNvPr>
          <p:cNvSpPr/>
          <p:nvPr/>
        </p:nvSpPr>
        <p:spPr>
          <a:xfrm>
            <a:off x="9106930" y="1496188"/>
            <a:ext cx="401521" cy="1785323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eft Brace 36">
            <a:extLst>
              <a:ext uri="{FF2B5EF4-FFF2-40B4-BE49-F238E27FC236}">
                <a16:creationId xmlns:a16="http://schemas.microsoft.com/office/drawing/2014/main" id="{7F6C3B4B-931A-284A-8B1C-39286E70087B}"/>
              </a:ext>
            </a:extLst>
          </p:cNvPr>
          <p:cNvSpPr/>
          <p:nvPr/>
        </p:nvSpPr>
        <p:spPr>
          <a:xfrm>
            <a:off x="9100009" y="4358072"/>
            <a:ext cx="297024" cy="1128251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5FE7BB-9FC8-8F4F-835B-90008231BAFF}"/>
              </a:ext>
            </a:extLst>
          </p:cNvPr>
          <p:cNvSpPr txBox="1"/>
          <p:nvPr/>
        </p:nvSpPr>
        <p:spPr>
          <a:xfrm>
            <a:off x="9751843" y="1654713"/>
            <a:ext cx="1476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</a:rPr>
              <a:t>Call CLC Policy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CD15836-8524-B14C-BE87-1DBEECB4D5EB}"/>
              </a:ext>
            </a:extLst>
          </p:cNvPr>
          <p:cNvSpPr txBox="1"/>
          <p:nvPr/>
        </p:nvSpPr>
        <p:spPr>
          <a:xfrm>
            <a:off x="9747407" y="2474099"/>
            <a:ext cx="1105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</a:rPr>
              <a:t>Parse CLC </a:t>
            </a:r>
          </a:p>
          <a:p>
            <a:r>
              <a:rPr lang="en-US" b="1" i="1" dirty="0">
                <a:solidFill>
                  <a:srgbClr val="C00000"/>
                </a:solidFill>
              </a:rPr>
              <a:t>Response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630FBA8-D121-5042-9073-F24C2E623723}"/>
              </a:ext>
            </a:extLst>
          </p:cNvPr>
          <p:cNvSpPr txBox="1"/>
          <p:nvPr/>
        </p:nvSpPr>
        <p:spPr>
          <a:xfrm>
            <a:off x="9068791" y="3540837"/>
            <a:ext cx="2266920" cy="64633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Enforce CLC Decision</a:t>
            </a:r>
          </a:p>
          <a:p>
            <a:r>
              <a:rPr lang="en-US" b="1" i="1" dirty="0">
                <a:solidFill>
                  <a:schemeClr val="bg1"/>
                </a:solidFill>
              </a:rPr>
              <a:t>Deny/Notify/Execute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40DDA42-B8ED-C649-9351-C86C073BC832}"/>
              </a:ext>
            </a:extLst>
          </p:cNvPr>
          <p:cNvSpPr txBox="1"/>
          <p:nvPr/>
        </p:nvSpPr>
        <p:spPr>
          <a:xfrm>
            <a:off x="9520324" y="4580861"/>
            <a:ext cx="1585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</a:rPr>
              <a:t>Update CL2</a:t>
            </a:r>
          </a:p>
          <a:p>
            <a:r>
              <a:rPr lang="en-US" b="1" i="1" dirty="0">
                <a:solidFill>
                  <a:srgbClr val="C00000"/>
                </a:solidFill>
              </a:rPr>
              <a:t>State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847136F-6D21-4C4C-B78B-495B08731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364" y="6356351"/>
            <a:ext cx="7753997" cy="313658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© 2016 AT&amp;T Intellectual Property. All rights reserved. AT&amp;T, Globe logo, Mobilizing Your World and DIRECTV are registered trademarks and service marks of AT&amp;T Intellectual Property and/or AT&amp;T affiliated companies. All other marks are the property of their respective owners.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81AAC49-E8DF-3544-8286-A35886FCAD1F}"/>
              </a:ext>
            </a:extLst>
          </p:cNvPr>
          <p:cNvSpPr/>
          <p:nvPr/>
        </p:nvSpPr>
        <p:spPr>
          <a:xfrm>
            <a:off x="3263450" y="1481553"/>
            <a:ext cx="403884" cy="15483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DECISION API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5CE87FE-E7BD-DA46-B335-8F47D97AE035}"/>
              </a:ext>
            </a:extLst>
          </p:cNvPr>
          <p:cNvSpPr/>
          <p:nvPr/>
        </p:nvSpPr>
        <p:spPr>
          <a:xfrm>
            <a:off x="8488417" y="1526888"/>
            <a:ext cx="403884" cy="15483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DECISION API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674EFB1-4455-3845-981E-F67B57FAB9FF}"/>
              </a:ext>
            </a:extLst>
          </p:cNvPr>
          <p:cNvSpPr/>
          <p:nvPr/>
        </p:nvSpPr>
        <p:spPr>
          <a:xfrm>
            <a:off x="3239516" y="4004675"/>
            <a:ext cx="403884" cy="16396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DB INTERFACE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3E6A1FC-A45C-2C47-AB46-B536561B2E3C}"/>
              </a:ext>
            </a:extLst>
          </p:cNvPr>
          <p:cNvSpPr/>
          <p:nvPr/>
        </p:nvSpPr>
        <p:spPr>
          <a:xfrm>
            <a:off x="8451017" y="4034033"/>
            <a:ext cx="403884" cy="16396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DB INTERFACE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E533CA-7370-4343-9538-A77565138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A2C0-4F6B-4307-AD9F-D2447D01D52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844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22A69104-E5C6-4E04-9277-7751E4ECE519}"/>
              </a:ext>
            </a:extLst>
          </p:cNvPr>
          <p:cNvGrpSpPr/>
          <p:nvPr/>
        </p:nvGrpSpPr>
        <p:grpSpPr>
          <a:xfrm>
            <a:off x="1561156" y="954068"/>
            <a:ext cx="8668694" cy="1949934"/>
            <a:chOff x="5930349" y="1572687"/>
            <a:chExt cx="6092825" cy="194993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129B500-56F0-4754-8669-6A7146CBAB28}"/>
                </a:ext>
              </a:extLst>
            </p:cNvPr>
            <p:cNvGrpSpPr/>
            <p:nvPr/>
          </p:nvGrpSpPr>
          <p:grpSpPr>
            <a:xfrm>
              <a:off x="6094412" y="1804524"/>
              <a:ext cx="5522300" cy="1340885"/>
              <a:chOff x="6094412" y="2684802"/>
              <a:chExt cx="5522300" cy="1340885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A4A9784-49AD-416E-A3F4-544ABA2674D9}"/>
                  </a:ext>
                </a:extLst>
              </p:cNvPr>
              <p:cNvSpPr txBox="1"/>
              <p:nvPr/>
            </p:nvSpPr>
            <p:spPr>
              <a:xfrm>
                <a:off x="6156629" y="3717910"/>
                <a:ext cx="84679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Action (Open)</a:t>
                </a: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21AF4951-8C66-4816-BBAE-CFC1E11CD296}"/>
                  </a:ext>
                </a:extLst>
              </p:cNvPr>
              <p:cNvGrpSpPr/>
              <p:nvPr/>
            </p:nvGrpSpPr>
            <p:grpSpPr>
              <a:xfrm>
                <a:off x="6094412" y="2684802"/>
                <a:ext cx="5522300" cy="908944"/>
                <a:chOff x="835317" y="4315832"/>
                <a:chExt cx="8941335" cy="908944"/>
              </a:xfrm>
            </p:grpSpPr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CA83F74D-9866-40FD-A4AF-BAAAA33789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06327" y="4755853"/>
                  <a:ext cx="0" cy="46892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prstDash val="solid"/>
                  <a:head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CA1ED694-B434-4DA6-8AB9-65960ED9596E}"/>
                    </a:ext>
                  </a:extLst>
                </p:cNvPr>
                <p:cNvSpPr txBox="1"/>
                <p:nvPr/>
              </p:nvSpPr>
              <p:spPr>
                <a:xfrm>
                  <a:off x="936055" y="4315832"/>
                  <a:ext cx="2116758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err="1"/>
                    <a:t>vPCI</a:t>
                  </a:r>
                  <a:r>
                    <a:rPr lang="en-US" sz="1600" dirty="0"/>
                    <a:t>(app1)</a:t>
                  </a:r>
                </a:p>
              </p:txBody>
            </p:sp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4B1D99DB-87D7-4BE9-8866-C3D54DA625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5317" y="5224776"/>
                  <a:ext cx="8941335" cy="0"/>
                </a:xfrm>
                <a:prstGeom prst="straightConnector1">
                  <a:avLst/>
                </a:prstGeom>
                <a:ln w="254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2FC0FB1-DBB2-4D0E-9BF5-5CD7E2823960}"/>
                </a:ext>
              </a:extLst>
            </p:cNvPr>
            <p:cNvSpPr/>
            <p:nvPr/>
          </p:nvSpPr>
          <p:spPr>
            <a:xfrm>
              <a:off x="5930349" y="1572687"/>
              <a:ext cx="6092825" cy="1949934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691C0A2-C3CB-4CD0-AC5D-01D5718500FD}"/>
              </a:ext>
            </a:extLst>
          </p:cNvPr>
          <p:cNvSpPr txBox="1"/>
          <p:nvPr/>
        </p:nvSpPr>
        <p:spPr>
          <a:xfrm>
            <a:off x="616227" y="3435078"/>
            <a:ext cx="10709322" cy="2770541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182880" tIns="182880" rIns="182880" bIns="182880" rtlCol="0">
            <a:no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 Def </a:t>
            </a:r>
            <a:r>
              <a:rPr lang="en-US" sz="1600" dirty="0" err="1">
                <a:solidFill>
                  <a:schemeClr val="tx2"/>
                </a:solidFill>
              </a:rPr>
              <a:t>actionBlock</a:t>
            </a:r>
            <a:r>
              <a:rPr lang="en-US" sz="1600" dirty="0">
                <a:solidFill>
                  <a:schemeClr val="tx2"/>
                </a:solidFill>
              </a:rPr>
              <a:t> (A, B, u): 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If Action(A) == “Open”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	Deny (B)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Else: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	Permit(B)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SzPct val="125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A: incumbent application’s name (e.g., </a:t>
            </a:r>
            <a:r>
              <a:rPr lang="en-US" sz="1600" dirty="0" err="1">
                <a:solidFill>
                  <a:schemeClr val="tx2"/>
                </a:solidFill>
              </a:rPr>
              <a:t>vPCI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buSzPct val="125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B: proposal application name (e.g., </a:t>
            </a:r>
            <a:r>
              <a:rPr lang="en-US" sz="1600" dirty="0" err="1">
                <a:solidFill>
                  <a:schemeClr val="tx2"/>
                </a:solidFill>
              </a:rPr>
              <a:t>vSONH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buSzPct val="125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Action(A): The latest state of application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EE019B-3080-944A-811B-5831357BAF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8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26" name="Footer Placeholder 2">
            <a:extLst>
              <a:ext uri="{FF2B5EF4-FFF2-40B4-BE49-F238E27FC236}">
                <a16:creationId xmlns:a16="http://schemas.microsoft.com/office/drawing/2014/main" id="{A4CEAC3F-A207-C543-8092-EBA262296FA2}"/>
              </a:ext>
            </a:extLst>
          </p:cNvPr>
          <p:cNvSpPr txBox="1">
            <a:spLocks/>
          </p:cNvSpPr>
          <p:nvPr/>
        </p:nvSpPr>
        <p:spPr>
          <a:xfrm>
            <a:off x="503787" y="6388271"/>
            <a:ext cx="107956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2016 AT&amp;T Intellectual Property. All rights reserved. AT&amp;T, Globe logo, Mobilizing Your World and DIRECTV are registered trademarks and service marks of AT&amp;T Intellectual Property and/or AT&amp;T affiliated companies. All other marks are the property of their respective owners.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878576A4-B9D1-A740-848B-C572EA751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948" y="173142"/>
            <a:ext cx="10791502" cy="369332"/>
          </a:xfrm>
        </p:spPr>
        <p:txBody>
          <a:bodyPr>
            <a:normAutofit fontScale="90000"/>
          </a:bodyPr>
          <a:lstStyle/>
          <a:p>
            <a:r>
              <a:rPr lang="en-US" dirty="0"/>
              <a:t>Policy Type 0: </a:t>
            </a:r>
            <a:r>
              <a:rPr lang="en-US" dirty="0" err="1"/>
              <a:t>ActionBlock</a:t>
            </a:r>
            <a:r>
              <a:rPr lang="en-US" dirty="0"/>
              <a:t> (Frankfurt ONAP </a:t>
            </a:r>
            <a:r>
              <a:rPr lang="en-US" dirty="0" err="1"/>
              <a:t>usecase</a:t>
            </a:r>
            <a:r>
              <a:rPr lang="en-US" dirty="0"/>
              <a:t>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05F1765-AC3E-AE4E-A376-ED8369BA2562}"/>
              </a:ext>
            </a:extLst>
          </p:cNvPr>
          <p:cNvSpPr txBox="1"/>
          <p:nvPr/>
        </p:nvSpPr>
        <p:spPr>
          <a:xfrm>
            <a:off x="5729195" y="2219013"/>
            <a:ext cx="1204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Action (Close)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1C6BC99-420D-0D42-B1DF-C0F2F6AD95D2}"/>
              </a:ext>
            </a:extLst>
          </p:cNvPr>
          <p:cNvCxnSpPr>
            <a:cxnSpLocks/>
          </p:cNvCxnSpPr>
          <p:nvPr/>
        </p:nvCxnSpPr>
        <p:spPr>
          <a:xfrm flipV="1">
            <a:off x="6230307" y="1625926"/>
            <a:ext cx="0" cy="468923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6318A25A-55CA-1A40-BCD3-F3F523E03890}"/>
              </a:ext>
            </a:extLst>
          </p:cNvPr>
          <p:cNvSpPr txBox="1"/>
          <p:nvPr/>
        </p:nvSpPr>
        <p:spPr>
          <a:xfrm>
            <a:off x="5729195" y="1185905"/>
            <a:ext cx="1860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vPCI</a:t>
            </a:r>
            <a:r>
              <a:rPr lang="en-US" sz="1600" dirty="0"/>
              <a:t>(app1)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8A0325C-65B8-2946-9409-38E44556CF11}"/>
              </a:ext>
            </a:extLst>
          </p:cNvPr>
          <p:cNvCxnSpPr>
            <a:cxnSpLocks/>
          </p:cNvCxnSpPr>
          <p:nvPr/>
        </p:nvCxnSpPr>
        <p:spPr>
          <a:xfrm flipV="1">
            <a:off x="7872930" y="1559596"/>
            <a:ext cx="0" cy="518007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83507722-65C6-884A-9808-A6942C101775}"/>
              </a:ext>
            </a:extLst>
          </p:cNvPr>
          <p:cNvSpPr txBox="1"/>
          <p:nvPr/>
        </p:nvSpPr>
        <p:spPr>
          <a:xfrm>
            <a:off x="7367607" y="1185905"/>
            <a:ext cx="1651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accent6">
                    <a:lumMod val="75000"/>
                  </a:schemeClr>
                </a:solidFill>
              </a:rPr>
              <a:t>vSONH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(app2)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2218658-0203-1841-9491-056787A77B87}"/>
              </a:ext>
            </a:extLst>
          </p:cNvPr>
          <p:cNvSpPr txBox="1"/>
          <p:nvPr/>
        </p:nvSpPr>
        <p:spPr>
          <a:xfrm>
            <a:off x="7680722" y="2466661"/>
            <a:ext cx="3617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New proposal by </a:t>
            </a:r>
            <a:r>
              <a:rPr lang="en-US" sz="1400" dirty="0" err="1">
                <a:solidFill>
                  <a:schemeClr val="accent6">
                    <a:lumMod val="75000"/>
                  </a:schemeClr>
                </a:solidFill>
              </a:rPr>
              <a:t>vSONH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DADB8D4-2C30-224D-97D5-EC80FBB5756B}"/>
              </a:ext>
            </a:extLst>
          </p:cNvPr>
          <p:cNvCxnSpPr>
            <a:cxnSpLocks/>
          </p:cNvCxnSpPr>
          <p:nvPr/>
        </p:nvCxnSpPr>
        <p:spPr>
          <a:xfrm>
            <a:off x="7826468" y="2116015"/>
            <a:ext cx="87109" cy="356974"/>
          </a:xfrm>
          <a:prstGeom prst="straightConnector1">
            <a:avLst/>
          </a:prstGeom>
          <a:ln w="12700" cmpd="sng">
            <a:solidFill>
              <a:schemeClr val="accent6">
                <a:lumMod val="75000"/>
              </a:schemeClr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3ED8CF2-B571-BA42-9D15-25AA376E8603}"/>
              </a:ext>
            </a:extLst>
          </p:cNvPr>
          <p:cNvCxnSpPr>
            <a:cxnSpLocks/>
          </p:cNvCxnSpPr>
          <p:nvPr/>
        </p:nvCxnSpPr>
        <p:spPr>
          <a:xfrm flipV="1">
            <a:off x="3769394" y="1559596"/>
            <a:ext cx="0" cy="518007"/>
          </a:xfrm>
          <a:prstGeom prst="line">
            <a:avLst/>
          </a:prstGeom>
          <a:ln w="254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9E047229-D8CB-D547-B74E-C399324D631D}"/>
              </a:ext>
            </a:extLst>
          </p:cNvPr>
          <p:cNvSpPr txBox="1"/>
          <p:nvPr/>
        </p:nvSpPr>
        <p:spPr>
          <a:xfrm>
            <a:off x="3264071" y="1185905"/>
            <a:ext cx="16511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rgbClr val="FF0000"/>
                </a:solidFill>
              </a:rPr>
              <a:t>vSONH</a:t>
            </a:r>
            <a:r>
              <a:rPr lang="en-US" sz="1600" dirty="0">
                <a:solidFill>
                  <a:srgbClr val="FF0000"/>
                </a:solidFill>
              </a:rPr>
              <a:t>(app2)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ED7FBD4-9663-BD47-AA3C-F58CD6464D4F}"/>
              </a:ext>
            </a:extLst>
          </p:cNvPr>
          <p:cNvSpPr txBox="1"/>
          <p:nvPr/>
        </p:nvSpPr>
        <p:spPr>
          <a:xfrm>
            <a:off x="3577186" y="2466661"/>
            <a:ext cx="36174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New proposal by </a:t>
            </a:r>
            <a:r>
              <a:rPr lang="en-US" sz="1400" dirty="0" err="1">
                <a:solidFill>
                  <a:srgbClr val="FF0000"/>
                </a:solidFill>
              </a:rPr>
              <a:t>vSONH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C7C0F7E-51B1-894C-8C6E-EEAFD50C4494}"/>
              </a:ext>
            </a:extLst>
          </p:cNvPr>
          <p:cNvCxnSpPr>
            <a:cxnSpLocks/>
          </p:cNvCxnSpPr>
          <p:nvPr/>
        </p:nvCxnSpPr>
        <p:spPr>
          <a:xfrm>
            <a:off x="3722932" y="2116015"/>
            <a:ext cx="87109" cy="356974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3896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1" grpId="0"/>
      <p:bldP spid="33" grpId="0"/>
      <p:bldP spid="34" grpId="0"/>
      <p:bldP spid="37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A3F28-B313-400F-A884-3C75501E1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70" y="412276"/>
            <a:ext cx="5811982" cy="499579"/>
          </a:xfrm>
        </p:spPr>
        <p:txBody>
          <a:bodyPr>
            <a:normAutofit fontScale="90000"/>
          </a:bodyPr>
          <a:lstStyle/>
          <a:p>
            <a:r>
              <a:rPr lang="en-US" dirty="0"/>
              <a:t>How to onboard a </a:t>
            </a:r>
            <a:r>
              <a:rPr lang="en-US" dirty="0" err="1"/>
              <a:t>usecase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EFA1017A-9155-DD4E-A7E6-360DC83A1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364" y="6427600"/>
            <a:ext cx="8075132" cy="365125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2016 AT&amp;T Intellectual Property. All rights reserved. AT&amp;T, Globe logo, Mobilizing Your World and DIRECTV are registered trademarks and service marks of AT&amp;T Intellectual Property and/or AT&amp;T affiliated companies. All other marks are the property of their respective owners.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0CE7AD9-7BEE-C842-BF85-2AF0257A254E}"/>
              </a:ext>
            </a:extLst>
          </p:cNvPr>
          <p:cNvSpPr/>
          <p:nvPr/>
        </p:nvSpPr>
        <p:spPr>
          <a:xfrm>
            <a:off x="6222670" y="1374568"/>
            <a:ext cx="5248894" cy="1828801"/>
          </a:xfrm>
          <a:prstGeom prst="round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61711B1-6FAE-2E48-A916-13177E9BB9CA}"/>
              </a:ext>
            </a:extLst>
          </p:cNvPr>
          <p:cNvSpPr/>
          <p:nvPr/>
        </p:nvSpPr>
        <p:spPr>
          <a:xfrm>
            <a:off x="6650181" y="1615036"/>
            <a:ext cx="4402131" cy="581891"/>
          </a:xfrm>
          <a:prstGeom prst="rect">
            <a:avLst/>
          </a:prstGeom>
          <a:solidFill>
            <a:srgbClr val="47A2A4"/>
          </a:solidFill>
          <a:ln>
            <a:solidFill>
              <a:srgbClr val="3D7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CL1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D99287E-82CA-1243-BB7C-5177B2479EA4}"/>
              </a:ext>
            </a:extLst>
          </p:cNvPr>
          <p:cNvSpPr/>
          <p:nvPr/>
        </p:nvSpPr>
        <p:spPr>
          <a:xfrm>
            <a:off x="6650182" y="2335687"/>
            <a:ext cx="4402130" cy="581891"/>
          </a:xfrm>
          <a:prstGeom prst="rect">
            <a:avLst/>
          </a:prstGeom>
          <a:solidFill>
            <a:srgbClr val="47A2A4"/>
          </a:solidFill>
          <a:ln>
            <a:solidFill>
              <a:srgbClr val="3D7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CL1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2F6FE78-F25E-7A41-89CF-6D4102A3EFE2}"/>
              </a:ext>
            </a:extLst>
          </p:cNvPr>
          <p:cNvSpPr/>
          <p:nvPr/>
        </p:nvSpPr>
        <p:spPr>
          <a:xfrm>
            <a:off x="6650182" y="3483295"/>
            <a:ext cx="1900052" cy="534389"/>
          </a:xfrm>
          <a:prstGeom prst="roundRect">
            <a:avLst/>
          </a:prstGeom>
          <a:solidFill>
            <a:srgbClr val="D881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PIP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4992C4C2-9462-D047-8EC7-30C1867E9C67}"/>
              </a:ext>
            </a:extLst>
          </p:cNvPr>
          <p:cNvSpPr/>
          <p:nvPr/>
        </p:nvSpPr>
        <p:spPr>
          <a:xfrm>
            <a:off x="9120249" y="3475727"/>
            <a:ext cx="2042556" cy="534389"/>
          </a:xfrm>
          <a:prstGeom prst="roundRect">
            <a:avLst/>
          </a:prstGeom>
          <a:solidFill>
            <a:srgbClr val="D881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PIP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DB55718-D84D-7245-93D4-E3ADA5455F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682548"/>
              </p:ext>
            </p:extLst>
          </p:nvPr>
        </p:nvGraphicFramePr>
        <p:xfrm>
          <a:off x="6452996" y="4460606"/>
          <a:ext cx="4900803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3601">
                  <a:extLst>
                    <a:ext uri="{9D8B030D-6E8A-4147-A177-3AD203B41FA5}">
                      <a16:colId xmlns:a16="http://schemas.microsoft.com/office/drawing/2014/main" val="668534512"/>
                    </a:ext>
                  </a:extLst>
                </a:gridCol>
                <a:gridCol w="1633601">
                  <a:extLst>
                    <a:ext uri="{9D8B030D-6E8A-4147-A177-3AD203B41FA5}">
                      <a16:colId xmlns:a16="http://schemas.microsoft.com/office/drawing/2014/main" val="1143768242"/>
                    </a:ext>
                  </a:extLst>
                </a:gridCol>
                <a:gridCol w="1633601">
                  <a:extLst>
                    <a:ext uri="{9D8B030D-6E8A-4147-A177-3AD203B41FA5}">
                      <a16:colId xmlns:a16="http://schemas.microsoft.com/office/drawing/2014/main" val="2678452186"/>
                    </a:ext>
                  </a:extLst>
                </a:gridCol>
              </a:tblGrid>
              <a:tr h="3537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475940"/>
                  </a:ext>
                </a:extLst>
              </a:tr>
              <a:tr h="3537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582570"/>
                  </a:ext>
                </a:extLst>
              </a:tr>
              <a:tr h="3537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574475"/>
                  </a:ext>
                </a:extLst>
              </a:tr>
              <a:tr h="3537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Closed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9307315"/>
                  </a:ext>
                </a:extLst>
              </a:tr>
              <a:tr h="3537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219"/>
                  </a:ext>
                </a:extLst>
              </a:tr>
            </a:tbl>
          </a:graphicData>
        </a:graphic>
      </p:graphicFrame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580F53A9-56EF-4644-9A8B-863CE8F0818C}"/>
              </a:ext>
            </a:extLst>
          </p:cNvPr>
          <p:cNvSpPr/>
          <p:nvPr/>
        </p:nvSpPr>
        <p:spPr>
          <a:xfrm>
            <a:off x="2250297" y="1068799"/>
            <a:ext cx="2642430" cy="4828992"/>
          </a:xfrm>
          <a:prstGeom prst="roundRect">
            <a:avLst/>
          </a:prstGeom>
          <a:noFill/>
          <a:ln w="381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Right Brace 42">
            <a:extLst>
              <a:ext uri="{FF2B5EF4-FFF2-40B4-BE49-F238E27FC236}">
                <a16:creationId xmlns:a16="http://schemas.microsoft.com/office/drawing/2014/main" id="{2AD09B83-18C3-8149-A016-FBF33E0F9908}"/>
              </a:ext>
            </a:extLst>
          </p:cNvPr>
          <p:cNvSpPr/>
          <p:nvPr/>
        </p:nvSpPr>
        <p:spPr>
          <a:xfrm>
            <a:off x="4405732" y="1551320"/>
            <a:ext cx="220807" cy="1609712"/>
          </a:xfrm>
          <a:prstGeom prst="rightBrac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Brace 43">
            <a:extLst>
              <a:ext uri="{FF2B5EF4-FFF2-40B4-BE49-F238E27FC236}">
                <a16:creationId xmlns:a16="http://schemas.microsoft.com/office/drawing/2014/main" id="{48B20B63-73CC-C945-967E-7092BFB76480}"/>
              </a:ext>
            </a:extLst>
          </p:cNvPr>
          <p:cNvSpPr/>
          <p:nvPr/>
        </p:nvSpPr>
        <p:spPr>
          <a:xfrm>
            <a:off x="4341771" y="4501450"/>
            <a:ext cx="284768" cy="1087733"/>
          </a:xfrm>
          <a:prstGeom prst="rightBrac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26302A-FD1B-AB46-AEE0-033133B3C8A5}"/>
              </a:ext>
            </a:extLst>
          </p:cNvPr>
          <p:cNvSpPr txBox="1"/>
          <p:nvPr/>
        </p:nvSpPr>
        <p:spPr>
          <a:xfrm>
            <a:off x="2712107" y="1745330"/>
            <a:ext cx="1476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Call CLC Policy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B357565-031A-CB4B-BFE6-885788134731}"/>
              </a:ext>
            </a:extLst>
          </p:cNvPr>
          <p:cNvSpPr txBox="1"/>
          <p:nvPr/>
        </p:nvSpPr>
        <p:spPr>
          <a:xfrm>
            <a:off x="2673142" y="2651404"/>
            <a:ext cx="1105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Parse CLC </a:t>
            </a:r>
          </a:p>
          <a:p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Response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7FAA462-D534-3448-935A-A7CA9A047F4D}"/>
              </a:ext>
            </a:extLst>
          </p:cNvPr>
          <p:cNvSpPr txBox="1"/>
          <p:nvPr/>
        </p:nvSpPr>
        <p:spPr>
          <a:xfrm>
            <a:off x="2397935" y="3520509"/>
            <a:ext cx="2196621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Enforce CLC Decision</a:t>
            </a:r>
          </a:p>
          <a:p>
            <a:r>
              <a:rPr lang="en-US" b="1" i="1" dirty="0">
                <a:solidFill>
                  <a:schemeClr val="bg1"/>
                </a:solidFill>
              </a:rPr>
              <a:t>Deny/Notify/Execute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E28C924-FD88-9F4B-BCA6-EAEE8F36CB07}"/>
              </a:ext>
            </a:extLst>
          </p:cNvPr>
          <p:cNvSpPr txBox="1"/>
          <p:nvPr/>
        </p:nvSpPr>
        <p:spPr>
          <a:xfrm>
            <a:off x="2747077" y="4649357"/>
            <a:ext cx="1280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Update CL</a:t>
            </a:r>
          </a:p>
          <a:p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State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9F265C2-C607-9449-9445-F5EF7576A891}"/>
              </a:ext>
            </a:extLst>
          </p:cNvPr>
          <p:cNvSpPr/>
          <p:nvPr/>
        </p:nvSpPr>
        <p:spPr>
          <a:xfrm>
            <a:off x="4738879" y="1536684"/>
            <a:ext cx="403884" cy="15483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DECISION API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C4F0507-4D77-724F-984A-63382C8B6D75}"/>
              </a:ext>
            </a:extLst>
          </p:cNvPr>
          <p:cNvSpPr/>
          <p:nvPr/>
        </p:nvSpPr>
        <p:spPr>
          <a:xfrm>
            <a:off x="4714945" y="4059806"/>
            <a:ext cx="403884" cy="16396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DB INTERFACE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F3D767-1A6E-BA47-AB23-557469D5881C}"/>
              </a:ext>
            </a:extLst>
          </p:cNvPr>
          <p:cNvSpPr txBox="1"/>
          <p:nvPr/>
        </p:nvSpPr>
        <p:spPr>
          <a:xfrm>
            <a:off x="2299968" y="5999514"/>
            <a:ext cx="2592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CL1/CL2 Control Loops</a:t>
            </a:r>
          </a:p>
        </p:txBody>
      </p:sp>
      <p:sp>
        <p:nvSpPr>
          <p:cNvPr id="14" name="Up-Down Arrow 13">
            <a:extLst>
              <a:ext uri="{FF2B5EF4-FFF2-40B4-BE49-F238E27FC236}">
                <a16:creationId xmlns:a16="http://schemas.microsoft.com/office/drawing/2014/main" id="{E590E526-C493-9A40-8A6B-B8F57C559B3B}"/>
              </a:ext>
            </a:extLst>
          </p:cNvPr>
          <p:cNvSpPr/>
          <p:nvPr/>
        </p:nvSpPr>
        <p:spPr>
          <a:xfrm>
            <a:off x="7381309" y="2989997"/>
            <a:ext cx="254525" cy="48573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0D56125-7A42-CD47-B7B2-CD10322C5AAA}"/>
              </a:ext>
            </a:extLst>
          </p:cNvPr>
          <p:cNvSpPr txBox="1"/>
          <p:nvPr/>
        </p:nvSpPr>
        <p:spPr>
          <a:xfrm>
            <a:off x="10366953" y="6278521"/>
            <a:ext cx="1128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Database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0D2C86-04A0-8044-B01C-72E323438041}"/>
              </a:ext>
            </a:extLst>
          </p:cNvPr>
          <p:cNvSpPr txBox="1"/>
          <p:nvPr/>
        </p:nvSpPr>
        <p:spPr>
          <a:xfrm>
            <a:off x="11353799" y="3516767"/>
            <a:ext cx="1128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PIPs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90B4882-ADBA-DB40-8EC2-0D2D2AD1F6CA}"/>
              </a:ext>
            </a:extLst>
          </p:cNvPr>
          <p:cNvSpPr txBox="1"/>
          <p:nvPr/>
        </p:nvSpPr>
        <p:spPr>
          <a:xfrm>
            <a:off x="10276343" y="1007741"/>
            <a:ext cx="1128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PDP-X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439B446-CD1B-8A47-84C6-62416ECF66B0}"/>
              </a:ext>
            </a:extLst>
          </p:cNvPr>
          <p:cNvSpPr txBox="1"/>
          <p:nvPr/>
        </p:nvSpPr>
        <p:spPr>
          <a:xfrm>
            <a:off x="2443448" y="1116255"/>
            <a:ext cx="1128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PDP-D</a:t>
            </a:r>
          </a:p>
        </p:txBody>
      </p:sp>
      <p:sp>
        <p:nvSpPr>
          <p:cNvPr id="63" name="Up-Down Arrow 62">
            <a:extLst>
              <a:ext uri="{FF2B5EF4-FFF2-40B4-BE49-F238E27FC236}">
                <a16:creationId xmlns:a16="http://schemas.microsoft.com/office/drawing/2014/main" id="{8B88DDD9-6D13-8B47-816C-96438D6B60DD}"/>
              </a:ext>
            </a:extLst>
          </p:cNvPr>
          <p:cNvSpPr/>
          <p:nvPr/>
        </p:nvSpPr>
        <p:spPr>
          <a:xfrm>
            <a:off x="7361210" y="4052805"/>
            <a:ext cx="261257" cy="39073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Up-Down Arrow 63">
            <a:extLst>
              <a:ext uri="{FF2B5EF4-FFF2-40B4-BE49-F238E27FC236}">
                <a16:creationId xmlns:a16="http://schemas.microsoft.com/office/drawing/2014/main" id="{B83FC004-EF27-FB43-A151-1B207D482967}"/>
              </a:ext>
            </a:extLst>
          </p:cNvPr>
          <p:cNvSpPr/>
          <p:nvPr/>
        </p:nvSpPr>
        <p:spPr>
          <a:xfrm>
            <a:off x="10079562" y="4017684"/>
            <a:ext cx="261257" cy="39073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Up-Down Arrow 64">
            <a:extLst>
              <a:ext uri="{FF2B5EF4-FFF2-40B4-BE49-F238E27FC236}">
                <a16:creationId xmlns:a16="http://schemas.microsoft.com/office/drawing/2014/main" id="{4C609DFA-D581-474A-90B9-8398107FF360}"/>
              </a:ext>
            </a:extLst>
          </p:cNvPr>
          <p:cNvSpPr/>
          <p:nvPr/>
        </p:nvSpPr>
        <p:spPr>
          <a:xfrm>
            <a:off x="10086294" y="2989997"/>
            <a:ext cx="254525" cy="48573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-Right Arrow 14">
            <a:extLst>
              <a:ext uri="{FF2B5EF4-FFF2-40B4-BE49-F238E27FC236}">
                <a16:creationId xmlns:a16="http://schemas.microsoft.com/office/drawing/2014/main" id="{CDD3A555-14B9-4443-B0D0-B7E38C7E6D10}"/>
              </a:ext>
            </a:extLst>
          </p:cNvPr>
          <p:cNvSpPr/>
          <p:nvPr/>
        </p:nvSpPr>
        <p:spPr>
          <a:xfrm>
            <a:off x="5237112" y="2211811"/>
            <a:ext cx="849982" cy="33859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Left-Right Arrow 66">
            <a:extLst>
              <a:ext uri="{FF2B5EF4-FFF2-40B4-BE49-F238E27FC236}">
                <a16:creationId xmlns:a16="http://schemas.microsoft.com/office/drawing/2014/main" id="{C7FA0638-1E98-AB4C-B8A7-A2C7F93182FD}"/>
              </a:ext>
            </a:extLst>
          </p:cNvPr>
          <p:cNvSpPr/>
          <p:nvPr/>
        </p:nvSpPr>
        <p:spPr>
          <a:xfrm>
            <a:off x="5237112" y="4646189"/>
            <a:ext cx="849982" cy="33859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E9CF66FA-DB86-974C-9318-9225C5981483}"/>
              </a:ext>
            </a:extLst>
          </p:cNvPr>
          <p:cNvSpPr/>
          <p:nvPr/>
        </p:nvSpPr>
        <p:spPr>
          <a:xfrm>
            <a:off x="1045029" y="2196927"/>
            <a:ext cx="1033153" cy="3534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02B24BE-0876-DB4E-B02F-1BDD5E7E35F9}"/>
              </a:ext>
            </a:extLst>
          </p:cNvPr>
          <p:cNvSpPr txBox="1"/>
          <p:nvPr/>
        </p:nvSpPr>
        <p:spPr>
          <a:xfrm>
            <a:off x="422664" y="2550404"/>
            <a:ext cx="1428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Onset Event</a:t>
            </a:r>
          </a:p>
        </p:txBody>
      </p:sp>
    </p:spTree>
    <p:extLst>
      <p:ext uri="{BB962C8B-B14F-4D97-AF65-F5344CB8AC3E}">
        <p14:creationId xmlns:p14="http://schemas.microsoft.com/office/powerpoint/2010/main" val="114044576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65141</TotalTime>
  <Words>958</Words>
  <Application>Microsoft Macintosh PowerPoint</Application>
  <PresentationFormat>Widescreen</PresentationFormat>
  <Paragraphs>169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Consolas</vt:lpstr>
      <vt:lpstr>1_Office Theme</vt:lpstr>
      <vt:lpstr>Control Loop Coordination</vt:lpstr>
      <vt:lpstr>CLC Outline</vt:lpstr>
      <vt:lpstr>CLC Functional View</vt:lpstr>
      <vt:lpstr>CLC Functional View</vt:lpstr>
      <vt:lpstr>CLC Architectural View</vt:lpstr>
      <vt:lpstr>CLC Implementation – Core Infrastructure</vt:lpstr>
      <vt:lpstr>Making a Control Loop CLC Compliant</vt:lpstr>
      <vt:lpstr>Policy Type 0: ActionBlock (Frankfurt ONAP usecase)</vt:lpstr>
      <vt:lpstr>How to onboard a usecase</vt:lpstr>
      <vt:lpstr>Questions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License optimizer</dc:title>
  <dc:subject/>
  <dc:creator>BROUSTIS, IOANNIS  (IOANNIS)</dc:creator>
  <cp:keywords/>
  <dc:description/>
  <cp:lastModifiedBy>JAMKHEDKAR, PRAMOD A</cp:lastModifiedBy>
  <cp:revision>217</cp:revision>
  <dcterms:created xsi:type="dcterms:W3CDTF">2016-06-16T13:48:01Z</dcterms:created>
  <dcterms:modified xsi:type="dcterms:W3CDTF">2021-05-05T20:05:16Z</dcterms:modified>
  <cp:category/>
</cp:coreProperties>
</file>