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sldIdLst>
    <p:sldId id="5284" r:id="rId5"/>
    <p:sldId id="5323" r:id="rId6"/>
    <p:sldId id="5324" r:id="rId7"/>
    <p:sldId id="5331" r:id="rId8"/>
    <p:sldId id="5332" r:id="rId9"/>
    <p:sldId id="5333" r:id="rId10"/>
    <p:sldId id="5334" r:id="rId11"/>
    <p:sldId id="5335" r:id="rId12"/>
    <p:sldId id="5336" r:id="rId13"/>
    <p:sldId id="5337" r:id="rId14"/>
    <p:sldId id="5325" r:id="rId15"/>
    <p:sldId id="5326" r:id="rId16"/>
    <p:sldId id="5327" r:id="rId17"/>
    <p:sldId id="5328" r:id="rId18"/>
    <p:sldId id="5329" r:id="rId19"/>
    <p:sldId id="5330" r:id="rId20"/>
    <p:sldId id="1114" r:id="rId2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  <p:cmAuthor id="2" name="Liam Fallon" initials="LF" lastIdx="16" clrIdx="1">
    <p:extLst>
      <p:ext uri="{19B8F6BF-5375-455C-9EA6-DF929625EA0E}">
        <p15:presenceInfo xmlns:p15="http://schemas.microsoft.com/office/powerpoint/2012/main" userId="S::liam.fallon@est.tech::d5525e75-a8b7-445f-a7ae-9b7384a6b99c" providerId="AD"/>
      </p:ext>
    </p:extLst>
  </p:cmAuthor>
  <p:cmAuthor id="3" name="Michela Bevilacqua" initials="MB" lastIdx="5" clrIdx="2">
    <p:extLst>
      <p:ext uri="{19B8F6BF-5375-455C-9EA6-DF929625EA0E}">
        <p15:presenceInfo xmlns:p15="http://schemas.microsoft.com/office/powerpoint/2012/main" userId="S::michela.bevilacqua@ericsson.com::073e3fac-568b-483f-8a0d-d3b644d182e2" providerId="AD"/>
      </p:ext>
    </p:extLst>
  </p:cmAuthor>
  <p:cmAuthor id="4" name="SANTHARAM, SIVAKUMAR" initials="SS" lastIdx="1" clrIdx="3">
    <p:extLst>
      <p:ext uri="{19B8F6BF-5375-455C-9EA6-DF929625EA0E}">
        <p15:presenceInfo xmlns:p15="http://schemas.microsoft.com/office/powerpoint/2012/main" userId="S::ss426e@att.com::3097450c-288f-40b8-a012-3d18988bea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BCE4FC"/>
    <a:srgbClr val="FF7C80"/>
    <a:srgbClr val="B9F0FF"/>
    <a:srgbClr val="92D050"/>
    <a:srgbClr val="E7E6E6"/>
    <a:srgbClr val="080808"/>
    <a:srgbClr val="005E27"/>
    <a:srgbClr val="006F8D"/>
    <a:srgbClr val="009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78" autoAdjust="0"/>
    <p:restoredTop sz="95588" autoAdjust="0"/>
  </p:normalViewPr>
  <p:slideViewPr>
    <p:cSldViewPr snapToGrid="0">
      <p:cViewPr varScale="1">
        <p:scale>
          <a:sx n="109" d="100"/>
          <a:sy n="109" d="100"/>
        </p:scale>
        <p:origin x="108" y="216"/>
      </p:cViewPr>
      <p:guideLst>
        <p:guide orient="horz" pos="2184"/>
        <p:guide pos="3840"/>
      </p:guideLst>
    </p:cSldViewPr>
  </p:slideViewPr>
  <p:outlineViewPr>
    <p:cViewPr>
      <p:scale>
        <a:sx n="33" d="100"/>
        <a:sy n="33" d="100"/>
      </p:scale>
      <p:origin x="0" y="-83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PNF software upgrade </a:t>
            </a:r>
            <a:r>
              <a:rPr lang="sv-SE" sz="3600" dirty="0">
                <a:sym typeface="Wingdings" panose="05000000000000000000" pitchFamily="2" charset="2"/>
              </a:rPr>
              <a:t>scenarios</a:t>
            </a:r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User_icon_2.sv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491DC6-39CD-42DF-9790-CB2BB5C8E1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432807"/>
            <a:ext cx="11332718" cy="3313652"/>
          </a:xfrm>
        </p:spPr>
        <p:txBody>
          <a:bodyPr>
            <a:normAutofit/>
          </a:bodyPr>
          <a:lstStyle/>
          <a:p>
            <a:r>
              <a:rPr lang="en-US" dirty="0"/>
              <a:t>DCAE MOD </a:t>
            </a:r>
            <a:r>
              <a:rPr lang="en-US"/>
              <a:t>on ONAP</a:t>
            </a:r>
            <a:br>
              <a:rPr lang="en-US" dirty="0"/>
            </a:br>
            <a:br>
              <a:rPr lang="en-US" dirty="0"/>
            </a:br>
            <a:r>
              <a:rPr lang="en-US" sz="2400" dirty="0"/>
              <a:t>Sivakumar Santharam</a:t>
            </a:r>
            <a:br>
              <a:rPr lang="en-US" sz="2400" dirty="0"/>
            </a:br>
            <a:r>
              <a:rPr lang="en-US" sz="2400" dirty="0"/>
              <a:t>Vijay </a:t>
            </a:r>
            <a:r>
              <a:rPr lang="en-US" sz="2400" dirty="0" err="1"/>
              <a:t>Venkateshkumar</a:t>
            </a:r>
            <a:br>
              <a:rPr lang="en-US" sz="2400" dirty="0"/>
            </a:br>
            <a:r>
              <a:rPr lang="en-US" sz="2400" dirty="0" err="1"/>
              <a:t>Dhrumin</a:t>
            </a:r>
            <a:r>
              <a:rPr lang="en-US" sz="2400" dirty="0"/>
              <a:t> Desai</a:t>
            </a:r>
            <a:br>
              <a:rPr lang="en-US" sz="2400" dirty="0"/>
            </a:br>
            <a:r>
              <a:rPr lang="en-US" sz="2400" dirty="0"/>
              <a:t>Ravi </a:t>
            </a:r>
            <a:r>
              <a:rPr lang="en-US" sz="2400" dirty="0" err="1"/>
              <a:t>Mantena</a:t>
            </a:r>
            <a:br>
              <a:rPr lang="en-US" sz="2400" dirty="0"/>
            </a:br>
            <a:r>
              <a:rPr lang="en-US" sz="2400" dirty="0"/>
              <a:t>Lisa Revel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46245C-20CB-43B7-8ADC-375AFEE8559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9496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Default template and substitution for </a:t>
            </a:r>
            <a:r>
              <a:rPr lang="en-US" dirty="0" err="1"/>
              <a:t>Chart.yaml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6638799" cy="52902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200" dirty="0"/>
          </a:p>
          <a:p>
            <a:pPr marL="914400" lvl="2" indent="0">
              <a:buNone/>
            </a:pPr>
            <a:r>
              <a:rPr lang="en-US" sz="800" dirty="0"/>
              <a:t>#============LICENSE_START========================================================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================================================================================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Copyright (c) 2021 J. F. Lucas. All rights reserved.</a:t>
            </a:r>
          </a:p>
          <a:p>
            <a:pPr marL="914400" lvl="2" indent="0">
              <a:buNone/>
            </a:pPr>
            <a:r>
              <a:rPr lang="en-US" sz="800" dirty="0"/>
              <a:t># ================================================================================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Licensed under the Apache License, Version 2.0 (the "License");</a:t>
            </a:r>
          </a:p>
          <a:p>
            <a:pPr marL="914400" lvl="2" indent="0">
              <a:buNone/>
            </a:pPr>
            <a:r>
              <a:rPr lang="en-US" sz="800" dirty="0"/>
              <a:t># you may not use this file except in compliance with the License.</a:t>
            </a:r>
          </a:p>
          <a:p>
            <a:pPr marL="914400" lvl="2" indent="0">
              <a:buNone/>
            </a:pPr>
            <a:r>
              <a:rPr lang="en-US" sz="800" dirty="0"/>
              <a:t># You may obtain a copy of the License at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    http://www.apache.org/licenses/LICENSE-2.0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Unless required by applicable law or agreed to in writing, software</a:t>
            </a:r>
          </a:p>
          <a:p>
            <a:pPr marL="914400" lvl="2" indent="0">
              <a:buNone/>
            </a:pPr>
            <a:r>
              <a:rPr lang="en-US" sz="800" dirty="0"/>
              <a:t># distributed under the License is distributed on an "AS IS" BASIS,</a:t>
            </a:r>
          </a:p>
          <a:p>
            <a:pPr marL="914400" lvl="2" indent="0">
              <a:buNone/>
            </a:pPr>
            <a:r>
              <a:rPr lang="en-US" sz="800" dirty="0"/>
              <a:t># WITHOUT WARRANTIES OR CONDITIONS OF ANY KIND, either express or implied.</a:t>
            </a:r>
          </a:p>
          <a:p>
            <a:pPr marL="914400" lvl="2" indent="0">
              <a:buNone/>
            </a:pPr>
            <a:r>
              <a:rPr lang="en-US" sz="800" dirty="0"/>
              <a:t># See the License for the specific language governing permissions and</a:t>
            </a:r>
          </a:p>
          <a:p>
            <a:pPr marL="914400" lvl="2" indent="0">
              <a:buNone/>
            </a:pPr>
            <a:r>
              <a:rPr lang="en-US" sz="800" dirty="0"/>
              <a:t># limitations under the License.</a:t>
            </a:r>
          </a:p>
          <a:p>
            <a:pPr marL="914400" lvl="2" indent="0">
              <a:buNone/>
            </a:pPr>
            <a:r>
              <a:rPr lang="en-US" sz="800" dirty="0"/>
              <a:t># ============LICENSE_END=========================================================</a:t>
            </a:r>
          </a:p>
          <a:p>
            <a:pPr marL="914400" lvl="2" indent="0">
              <a:buNone/>
            </a:pPr>
            <a:endParaRPr lang="en-US" sz="800" dirty="0"/>
          </a:p>
          <a:p>
            <a:pPr marL="914400" lvl="2" indent="0">
              <a:buNone/>
            </a:pPr>
            <a:r>
              <a:rPr lang="en-US" sz="800" dirty="0" err="1"/>
              <a:t>apiVersion</a:t>
            </a:r>
            <a:r>
              <a:rPr lang="en-US" sz="800" dirty="0"/>
              <a:t>: v1</a:t>
            </a:r>
          </a:p>
          <a:p>
            <a:pPr marL="914400" lvl="2" indent="0">
              <a:buNone/>
            </a:pPr>
            <a:r>
              <a:rPr lang="en-US" sz="800" dirty="0" err="1">
                <a:solidFill>
                  <a:srgbClr val="FF0000"/>
                </a:solidFill>
              </a:rPr>
              <a:t>appVersion</a:t>
            </a:r>
            <a:r>
              <a:rPr lang="en-US" sz="800" dirty="0">
                <a:solidFill>
                  <a:srgbClr val="FF0000"/>
                </a:solidFill>
              </a:rPr>
              <a:t>: "Honolulu“   - (Might be generated as part of the release)	</a:t>
            </a:r>
          </a:p>
          <a:p>
            <a:pPr marL="914400" lvl="2" indent="0">
              <a:buNone/>
            </a:pPr>
            <a:r>
              <a:rPr lang="en-US" sz="800" dirty="0">
                <a:solidFill>
                  <a:srgbClr val="FF0000"/>
                </a:solidFill>
              </a:rPr>
              <a:t>description: DCAE VES Collector	</a:t>
            </a:r>
          </a:p>
          <a:p>
            <a:pPr marL="914400" lvl="2" indent="0">
              <a:buNone/>
            </a:pPr>
            <a:r>
              <a:rPr lang="en-US" sz="800" dirty="0">
                <a:solidFill>
                  <a:srgbClr val="FF0000"/>
                </a:solidFill>
              </a:rPr>
              <a:t>name: </a:t>
            </a:r>
            <a:r>
              <a:rPr lang="en-US" sz="800" dirty="0" err="1">
                <a:solidFill>
                  <a:srgbClr val="FF0000"/>
                </a:solidFill>
              </a:rPr>
              <a:t>dcae</a:t>
            </a:r>
            <a:r>
              <a:rPr lang="en-US" sz="800" dirty="0">
                <a:solidFill>
                  <a:srgbClr val="FF0000"/>
                </a:solidFill>
              </a:rPr>
              <a:t>-</a:t>
            </a:r>
            <a:r>
              <a:rPr lang="en-US" sz="800" dirty="0" err="1">
                <a:solidFill>
                  <a:srgbClr val="FF0000"/>
                </a:solidFill>
              </a:rPr>
              <a:t>ves</a:t>
            </a:r>
            <a:r>
              <a:rPr lang="en-US" sz="800" dirty="0">
                <a:solidFill>
                  <a:srgbClr val="FF0000"/>
                </a:solidFill>
              </a:rPr>
              <a:t>-collector	</a:t>
            </a:r>
          </a:p>
          <a:p>
            <a:pPr marL="914400" lvl="2" indent="0">
              <a:buNone/>
            </a:pPr>
            <a:r>
              <a:rPr lang="en-US" sz="800" dirty="0">
                <a:solidFill>
                  <a:srgbClr val="FF0000"/>
                </a:solidFill>
              </a:rPr>
              <a:t>version: 8.0.0		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3BF0F1-47F4-4AF5-B4EF-8F43C04A941D}"/>
              </a:ext>
            </a:extLst>
          </p:cNvPr>
          <p:cNvSpPr/>
          <p:nvPr/>
        </p:nvSpPr>
        <p:spPr>
          <a:xfrm>
            <a:off x="7116866" y="4303684"/>
            <a:ext cx="4451838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"self": {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"version": "1.7.4",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"name": "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dcae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ves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-collector",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"description": "Collector for receiving VES events through restful interface",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"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component_type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": "K8s"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},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DF3557-3807-478F-A2D8-1B8F5E8D7313}"/>
              </a:ext>
            </a:extLst>
          </p:cNvPr>
          <p:cNvSpPr txBox="1"/>
          <p:nvPr/>
        </p:nvSpPr>
        <p:spPr>
          <a:xfrm>
            <a:off x="8088924" y="3628000"/>
            <a:ext cx="269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Component Spec Mapping</a:t>
            </a:r>
          </a:p>
        </p:txBody>
      </p:sp>
    </p:spTree>
    <p:extLst>
      <p:ext uri="{BB962C8B-B14F-4D97-AF65-F5344CB8AC3E}">
        <p14:creationId xmlns:p14="http://schemas.microsoft.com/office/powerpoint/2010/main" val="2281903144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Sample Value.xml mapping from Component spec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7216268" cy="5290267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600" dirty="0" err="1"/>
              <a:t>Values.yaml</a:t>
            </a:r>
            <a:endParaRPr lang="en-US" sz="1600" dirty="0"/>
          </a:p>
          <a:p>
            <a:pPr marL="457200" lvl="1" indent="0">
              <a:buNone/>
            </a:pPr>
            <a:endParaRPr lang="en-US" sz="900" dirty="0"/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#################################################################</a:t>
            </a:r>
            <a:r>
              <a:rPr lang="en-US" sz="900" dirty="0"/>
              <a:t>		</a:t>
            </a:r>
            <a:r>
              <a:rPr lang="en-US" sz="1000" b="1" dirty="0">
                <a:highlight>
                  <a:srgbClr val="FFFF00"/>
                </a:highlight>
              </a:rPr>
              <a:t>highlighted  </a:t>
            </a:r>
            <a:r>
              <a:rPr lang="en-US" sz="1000" b="1" dirty="0"/>
              <a:t>- Part of </a:t>
            </a:r>
            <a:r>
              <a:rPr lang="en-US" sz="1000" b="1" dirty="0" err="1"/>
              <a:t>Values.yaml</a:t>
            </a:r>
            <a:r>
              <a:rPr lang="en-US" sz="1000" b="1" dirty="0"/>
              <a:t> template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Global configuration defaults.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#################################################################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global: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</a:t>
            </a:r>
            <a:r>
              <a:rPr lang="en-US" sz="900" dirty="0" err="1">
                <a:highlight>
                  <a:srgbClr val="FFFF00"/>
                </a:highlight>
              </a:rPr>
              <a:t>nodePortPrefix</a:t>
            </a:r>
            <a:r>
              <a:rPr lang="en-US" sz="900" dirty="0">
                <a:highlight>
                  <a:srgbClr val="FFFF00"/>
                </a:highlight>
              </a:rPr>
              <a:t>: 302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</a:t>
            </a:r>
            <a:r>
              <a:rPr lang="en-US" sz="900" dirty="0" err="1">
                <a:highlight>
                  <a:srgbClr val="FFFF00"/>
                </a:highlight>
              </a:rPr>
              <a:t>nodePortPrefixExt</a:t>
            </a:r>
            <a:r>
              <a:rPr lang="en-US" sz="900" dirty="0">
                <a:highlight>
                  <a:srgbClr val="FFFF00"/>
                </a:highlight>
              </a:rPr>
              <a:t>: 304</a:t>
            </a:r>
          </a:p>
          <a:p>
            <a:pPr marL="457200" lvl="1" indent="0">
              <a:buNone/>
            </a:pPr>
            <a:endParaRPr lang="en-US" sz="900" dirty="0">
              <a:highlight>
                <a:srgbClr val="FFFF00"/>
              </a:highlight>
            </a:endParaRP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#################################################################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</a:t>
            </a:r>
            <a:r>
              <a:rPr lang="en-US" sz="900" u="sng" dirty="0" err="1">
                <a:highlight>
                  <a:srgbClr val="FFFF00"/>
                </a:highlight>
              </a:rPr>
              <a:t>Filebeat</a:t>
            </a:r>
            <a:r>
              <a:rPr lang="en-US" sz="900" u="sng" dirty="0">
                <a:highlight>
                  <a:srgbClr val="FFFF00"/>
                </a:highlight>
              </a:rPr>
              <a:t> configuration defaults.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#################################################################</a:t>
            </a:r>
          </a:p>
          <a:p>
            <a:pPr marL="457200" lvl="1" indent="0">
              <a:buNone/>
            </a:pPr>
            <a:r>
              <a:rPr lang="en-US" sz="900" dirty="0" err="1">
                <a:highlight>
                  <a:srgbClr val="FFFF00"/>
                </a:highlight>
              </a:rPr>
              <a:t>filebeatConfig</a:t>
            </a:r>
            <a:r>
              <a:rPr lang="en-US" sz="900" dirty="0">
                <a:highlight>
                  <a:srgbClr val="FFFF00"/>
                </a:highlight>
              </a:rPr>
              <a:t>: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</a:t>
            </a:r>
            <a:r>
              <a:rPr lang="en-US" sz="900" dirty="0" err="1">
                <a:highlight>
                  <a:srgbClr val="FFFF00"/>
                </a:highlight>
              </a:rPr>
              <a:t>logstashServiceName</a:t>
            </a:r>
            <a:r>
              <a:rPr lang="en-US" sz="900" dirty="0">
                <a:highlight>
                  <a:srgbClr val="FFFF00"/>
                </a:highlight>
              </a:rPr>
              <a:t>: log-</a:t>
            </a:r>
            <a:r>
              <a:rPr lang="en-US" sz="900" u="sng" dirty="0">
                <a:highlight>
                  <a:srgbClr val="FFFF00"/>
                </a:highlight>
              </a:rPr>
              <a:t>ls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</a:t>
            </a:r>
            <a:r>
              <a:rPr lang="en-US" sz="900" dirty="0" err="1">
                <a:highlight>
                  <a:srgbClr val="FFFF00"/>
                </a:highlight>
              </a:rPr>
              <a:t>logstashPort</a:t>
            </a:r>
            <a:r>
              <a:rPr lang="en-US" sz="900" dirty="0">
                <a:highlight>
                  <a:srgbClr val="FFFF00"/>
                </a:highlight>
              </a:rPr>
              <a:t>: 5044</a:t>
            </a:r>
          </a:p>
          <a:p>
            <a:pPr marL="457200" lvl="1" indent="0">
              <a:buNone/>
            </a:pPr>
            <a:endParaRPr lang="en-US" sz="900" dirty="0"/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#################################################################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</a:t>
            </a:r>
            <a:r>
              <a:rPr lang="en-US" sz="900" dirty="0" err="1">
                <a:highlight>
                  <a:srgbClr val="FFFF00"/>
                </a:highlight>
              </a:rPr>
              <a:t>initContainer</a:t>
            </a:r>
            <a:r>
              <a:rPr lang="en-US" sz="900" dirty="0">
                <a:highlight>
                  <a:srgbClr val="FFFF00"/>
                </a:highlight>
              </a:rPr>
              <a:t> images.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#################################################################</a:t>
            </a:r>
          </a:p>
          <a:p>
            <a:pPr marL="457200" lvl="1" indent="0">
              <a:buNone/>
            </a:pPr>
            <a:r>
              <a:rPr lang="en-US" sz="900" dirty="0" err="1">
                <a:highlight>
                  <a:srgbClr val="FFFF00"/>
                </a:highlight>
              </a:rPr>
              <a:t>tlsImage</a:t>
            </a:r>
            <a:r>
              <a:rPr lang="en-US" sz="900" dirty="0">
                <a:highlight>
                  <a:srgbClr val="FFFF00"/>
                </a:highlight>
              </a:rPr>
              <a:t>: </a:t>
            </a:r>
            <a:r>
              <a:rPr lang="en-US" sz="900" u="sng" dirty="0" err="1">
                <a:highlight>
                  <a:srgbClr val="FFFF00"/>
                </a:highlight>
              </a:rPr>
              <a:t>onap</a:t>
            </a:r>
            <a:r>
              <a:rPr lang="en-US" sz="900" u="sng" dirty="0">
                <a:highlight>
                  <a:srgbClr val="FFFF00"/>
                </a:highlight>
              </a:rPr>
              <a:t>/org.onap.dcaegen2.deployments.tls-init-container:2.1.0</a:t>
            </a:r>
          </a:p>
          <a:p>
            <a:pPr marL="457200" lvl="1" indent="0">
              <a:buNone/>
            </a:pPr>
            <a:r>
              <a:rPr lang="en-US" sz="900" u="sng" dirty="0" err="1">
                <a:highlight>
                  <a:srgbClr val="FFFF00"/>
                </a:highlight>
              </a:rPr>
              <a:t>consulLoaderImage</a:t>
            </a:r>
            <a:r>
              <a:rPr lang="en-US" sz="900" u="sng" dirty="0">
                <a:highlight>
                  <a:srgbClr val="FFFF00"/>
                </a:highlight>
              </a:rPr>
              <a:t>: </a:t>
            </a:r>
            <a:r>
              <a:rPr lang="en-US" sz="900" u="sng" dirty="0" err="1">
                <a:highlight>
                  <a:srgbClr val="FFFF00"/>
                </a:highlight>
              </a:rPr>
              <a:t>onap</a:t>
            </a:r>
            <a:r>
              <a:rPr lang="en-US" sz="900" u="sng" dirty="0">
                <a:highlight>
                  <a:srgbClr val="FFFF00"/>
                </a:highlight>
              </a:rPr>
              <a:t>/org.onap.dcaegen2.deployments.consul-loader-container:1.1.0</a:t>
            </a:r>
          </a:p>
          <a:p>
            <a:pPr marL="457200" lvl="1" indent="0">
              <a:buNone/>
            </a:pPr>
            <a:endParaRPr lang="en-US" sz="900" u="sng" dirty="0">
              <a:highlight>
                <a:srgbClr val="FFFF00"/>
              </a:highlight>
            </a:endParaRP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#################################################################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Application configuration defaults.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#################################################################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application image</a:t>
            </a:r>
          </a:p>
          <a:p>
            <a:pPr marL="457200" lvl="1" indent="0">
              <a:buNone/>
            </a:pPr>
            <a:r>
              <a:rPr lang="en-US" sz="900" dirty="0">
                <a:solidFill>
                  <a:srgbClr val="FF0000"/>
                </a:solidFill>
              </a:rPr>
              <a:t>image: </a:t>
            </a:r>
            <a:r>
              <a:rPr lang="en-US" sz="900" dirty="0" err="1">
                <a:solidFill>
                  <a:srgbClr val="FF0000"/>
                </a:solidFill>
              </a:rPr>
              <a:t>onap</a:t>
            </a:r>
            <a:r>
              <a:rPr lang="en-US" sz="900" dirty="0">
                <a:solidFill>
                  <a:srgbClr val="FF0000"/>
                </a:solidFill>
              </a:rPr>
              <a:t>/org.onap.dcaegen2.collectors.ves.vescollector:1.8.0	</a:t>
            </a:r>
            <a:endParaRPr lang="en-US" sz="900" u="sng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sz="900" dirty="0" err="1">
                <a:highlight>
                  <a:srgbClr val="FFFF00"/>
                </a:highlight>
              </a:rPr>
              <a:t>pullPolicy</a:t>
            </a:r>
            <a:r>
              <a:rPr lang="en-US" sz="900" dirty="0">
                <a:highlight>
                  <a:srgbClr val="FFFF00"/>
                </a:highlight>
              </a:rPr>
              <a:t>: Always</a:t>
            </a:r>
          </a:p>
          <a:p>
            <a:pPr marL="457200" lvl="1" indent="0">
              <a:buNone/>
            </a:pPr>
            <a:endParaRPr lang="en-US" sz="900" dirty="0"/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log directory where logging </a:t>
            </a:r>
            <a:r>
              <a:rPr lang="en-US" sz="900" u="sng" dirty="0">
                <a:highlight>
                  <a:srgbClr val="FFFF00"/>
                </a:highlight>
              </a:rPr>
              <a:t>sidecar should look for log files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if absent, no </a:t>
            </a:r>
            <a:r>
              <a:rPr lang="en-US" sz="900" u="sng" dirty="0">
                <a:highlight>
                  <a:srgbClr val="FFFF00"/>
                </a:highlight>
              </a:rPr>
              <a:t>sidecar will be deployed</a:t>
            </a:r>
          </a:p>
          <a:p>
            <a:pPr marL="457200" lvl="1" indent="0">
              <a:buNone/>
            </a:pPr>
            <a:r>
              <a:rPr lang="en-US" sz="900" dirty="0" err="1">
                <a:solidFill>
                  <a:srgbClr val="FF0000"/>
                </a:solidFill>
              </a:rPr>
              <a:t>logDirectory</a:t>
            </a:r>
            <a:r>
              <a:rPr lang="en-US" sz="900" u="sng" dirty="0">
                <a:solidFill>
                  <a:srgbClr val="FF0000"/>
                </a:solidFill>
              </a:rPr>
              <a:t>: </a:t>
            </a:r>
            <a:r>
              <a:rPr lang="en-US" sz="900" dirty="0">
                <a:solidFill>
                  <a:srgbClr val="FF0000"/>
                </a:solidFill>
              </a:rPr>
              <a:t>/opt/app/</a:t>
            </a:r>
            <a:r>
              <a:rPr lang="en-US" sz="900" dirty="0" err="1">
                <a:solidFill>
                  <a:srgbClr val="FF0000"/>
                </a:solidFill>
              </a:rPr>
              <a:t>VESCollector</a:t>
            </a:r>
            <a:r>
              <a:rPr lang="en-US" sz="900" dirty="0">
                <a:solidFill>
                  <a:srgbClr val="FF0000"/>
                </a:solidFill>
              </a:rPr>
              <a:t>/logs	</a:t>
            </a:r>
          </a:p>
          <a:p>
            <a:pPr marL="457200" lvl="1" indent="0">
              <a:buNone/>
            </a:pPr>
            <a:endParaRPr lang="en-US" sz="900" dirty="0"/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directory where TLS </a:t>
            </a:r>
            <a:r>
              <a:rPr lang="en-US" sz="900" u="sng" dirty="0">
                <a:highlight>
                  <a:srgbClr val="FFFF00"/>
                </a:highlight>
              </a:rPr>
              <a:t>certs should be stored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if absent, no </a:t>
            </a:r>
            <a:r>
              <a:rPr lang="en-US" sz="900" u="sng" dirty="0">
                <a:highlight>
                  <a:srgbClr val="FFFF00"/>
                </a:highlight>
              </a:rPr>
              <a:t>certs will be retrieved and stored</a:t>
            </a:r>
          </a:p>
          <a:p>
            <a:pPr marL="457200" lvl="1" indent="0">
              <a:buNone/>
            </a:pPr>
            <a:r>
              <a:rPr lang="en-US" sz="900" dirty="0" err="1">
                <a:solidFill>
                  <a:srgbClr val="FF0000"/>
                </a:solidFill>
              </a:rPr>
              <a:t>certDirectory</a:t>
            </a:r>
            <a:r>
              <a:rPr lang="en-US" sz="900" dirty="0">
                <a:solidFill>
                  <a:srgbClr val="FF0000"/>
                </a:solidFill>
              </a:rPr>
              <a:t>: </a:t>
            </a:r>
            <a:r>
              <a:rPr lang="en-US" sz="900" u="sng" dirty="0">
                <a:solidFill>
                  <a:srgbClr val="FF0000"/>
                </a:solidFill>
              </a:rPr>
              <a:t>/opt/app/</a:t>
            </a:r>
            <a:r>
              <a:rPr lang="en-US" sz="900" u="sng" dirty="0" err="1">
                <a:solidFill>
                  <a:srgbClr val="FF0000"/>
                </a:solidFill>
              </a:rPr>
              <a:t>dcae</a:t>
            </a:r>
            <a:r>
              <a:rPr lang="en-US" sz="900" u="sng" dirty="0">
                <a:solidFill>
                  <a:srgbClr val="FF0000"/>
                </a:solidFill>
              </a:rPr>
              <a:t>-certificate</a:t>
            </a:r>
            <a:r>
              <a:rPr lang="en-US" sz="900" dirty="0">
                <a:solidFill>
                  <a:srgbClr val="FF0000"/>
                </a:solidFill>
              </a:rPr>
              <a:t>	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F64F0D-5434-4622-BDED-15E8CFA9CEEC}"/>
              </a:ext>
            </a:extLst>
          </p:cNvPr>
          <p:cNvSpPr/>
          <p:nvPr/>
        </p:nvSpPr>
        <p:spPr>
          <a:xfrm>
            <a:off x="7578950" y="4343420"/>
            <a:ext cx="4455395" cy="1815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Component Spec Mapping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"artifacts": [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{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"type": "docker image",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"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uri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": "nexus3.onap.org:10001/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onap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/org.onap.dcaegen2.collectors.ves.vescollector:latest"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}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]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log_info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": {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	"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log_directory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": "/opt/app/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VESCollector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/logs/"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},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tls_info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":{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	"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cert_directory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":"/opt/app/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dcae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-certificate/",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518C0A-C0D8-4EAE-A2C7-6EBC8DEB275E}"/>
              </a:ext>
            </a:extLst>
          </p:cNvPr>
          <p:cNvSpPr txBox="1"/>
          <p:nvPr/>
        </p:nvSpPr>
        <p:spPr>
          <a:xfrm>
            <a:off x="8475786" y="3813864"/>
            <a:ext cx="269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Component Spec Mapping</a:t>
            </a:r>
          </a:p>
        </p:txBody>
      </p:sp>
    </p:spTree>
    <p:extLst>
      <p:ext uri="{BB962C8B-B14F-4D97-AF65-F5344CB8AC3E}">
        <p14:creationId xmlns:p14="http://schemas.microsoft.com/office/powerpoint/2010/main" val="4108194389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Sample Value.xml mapping from Component spec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6550876" cy="5290267"/>
          </a:xfrm>
          <a:ln>
            <a:solidFill>
              <a:schemeClr val="tx1"/>
            </a:solidFill>
          </a:ln>
        </p:spPr>
        <p:txBody>
          <a:bodyPr>
            <a:normAutofit fontScale="40000" lnSpcReduction="20000"/>
          </a:bodyPr>
          <a:lstStyle/>
          <a:p>
            <a:pPr marL="457200" lvl="1" indent="0">
              <a:buNone/>
            </a:pPr>
            <a:endParaRPr lang="en-US" sz="2500" dirty="0"/>
          </a:p>
          <a:p>
            <a:pPr marL="457200" lvl="1" indent="0">
              <a:buNone/>
            </a:pPr>
            <a:r>
              <a:rPr lang="en-US" sz="2500" dirty="0">
                <a:highlight>
                  <a:srgbClr val="FFFF00"/>
                </a:highlight>
              </a:rPr>
              <a:t># TLS role -- set to true if </a:t>
            </a:r>
            <a:r>
              <a:rPr lang="en-US" sz="2500" u="sng" dirty="0">
                <a:highlight>
                  <a:srgbClr val="FFFF00"/>
                </a:highlight>
              </a:rPr>
              <a:t>microservice acts as server</a:t>
            </a:r>
          </a:p>
          <a:p>
            <a:pPr marL="457200" lvl="1" indent="0">
              <a:buNone/>
            </a:pPr>
            <a:r>
              <a:rPr lang="en-US" sz="2500" dirty="0">
                <a:highlight>
                  <a:srgbClr val="FFFF00"/>
                </a:highlight>
              </a:rPr>
              <a:t># If true, an </a:t>
            </a:r>
            <a:r>
              <a:rPr lang="en-US" sz="2500" u="sng" dirty="0" err="1">
                <a:highlight>
                  <a:srgbClr val="FFFF00"/>
                </a:highlight>
              </a:rPr>
              <a:t>init</a:t>
            </a:r>
            <a:r>
              <a:rPr lang="en-US" sz="2500" u="sng" dirty="0">
                <a:highlight>
                  <a:srgbClr val="FFFF00"/>
                </a:highlight>
              </a:rPr>
              <a:t> container will retrieve a server cert</a:t>
            </a:r>
          </a:p>
          <a:p>
            <a:pPr marL="457200" lvl="1" indent="0">
              <a:buNone/>
            </a:pPr>
            <a:r>
              <a:rPr lang="en-US" sz="2500" dirty="0">
                <a:highlight>
                  <a:srgbClr val="FFFF00"/>
                </a:highlight>
              </a:rPr>
              <a:t># and key from AAF and mount them in </a:t>
            </a:r>
            <a:r>
              <a:rPr lang="en-US" sz="2500" dirty="0" err="1">
                <a:highlight>
                  <a:srgbClr val="FFFF00"/>
                </a:highlight>
              </a:rPr>
              <a:t>certDirectory</a:t>
            </a:r>
            <a:r>
              <a:rPr lang="en-US" sz="2500" dirty="0">
                <a:highlight>
                  <a:srgbClr val="FFFF00"/>
                </a:highlight>
              </a:rPr>
              <a:t>.</a:t>
            </a:r>
          </a:p>
          <a:p>
            <a:pPr marL="457200" lvl="1" indent="0">
              <a:buNone/>
            </a:pPr>
            <a:r>
              <a:rPr lang="en-US" sz="2500" dirty="0" err="1">
                <a:solidFill>
                  <a:srgbClr val="FF0000"/>
                </a:solidFill>
              </a:rPr>
              <a:t>tlsServer</a:t>
            </a:r>
            <a:r>
              <a:rPr lang="en-US" sz="2500" dirty="0">
                <a:solidFill>
                  <a:srgbClr val="FF0000"/>
                </a:solidFill>
              </a:rPr>
              <a:t>: true				</a:t>
            </a:r>
          </a:p>
          <a:p>
            <a:pPr marL="457200" lvl="1" indent="0">
              <a:buNone/>
            </a:pPr>
            <a:endParaRPr lang="en-US" sz="2500" dirty="0"/>
          </a:p>
          <a:p>
            <a:pPr marL="457200" lvl="1" indent="0">
              <a:buNone/>
            </a:pPr>
            <a:r>
              <a:rPr lang="en-US" sz="2500" dirty="0">
                <a:highlight>
                  <a:srgbClr val="FFFF00"/>
                </a:highlight>
              </a:rPr>
              <a:t># dependencies</a:t>
            </a:r>
          </a:p>
          <a:p>
            <a:pPr marL="457200" lvl="1" indent="0">
              <a:buNone/>
            </a:pPr>
            <a:r>
              <a:rPr lang="en-US" sz="2500" dirty="0" err="1">
                <a:highlight>
                  <a:srgbClr val="FFFF00"/>
                </a:highlight>
              </a:rPr>
              <a:t>readinessCheck</a:t>
            </a:r>
            <a:r>
              <a:rPr lang="en-US" sz="2500" dirty="0">
                <a:highlight>
                  <a:srgbClr val="FFFF00"/>
                </a:highlight>
              </a:rPr>
              <a:t>:</a:t>
            </a:r>
          </a:p>
          <a:p>
            <a:pPr marL="457200" lvl="1" indent="0">
              <a:buNone/>
            </a:pPr>
            <a:r>
              <a:rPr lang="en-US" sz="2500" dirty="0">
                <a:highlight>
                  <a:srgbClr val="FFFF00"/>
                </a:highlight>
              </a:rPr>
              <a:t>  </a:t>
            </a:r>
            <a:r>
              <a:rPr lang="en-US" sz="2500" dirty="0" err="1">
                <a:highlight>
                  <a:srgbClr val="FFFF00"/>
                </a:highlight>
              </a:rPr>
              <a:t>wait_for</a:t>
            </a:r>
            <a:r>
              <a:rPr lang="en-US" sz="2500" dirty="0">
                <a:highlight>
                  <a:srgbClr val="FFFF00"/>
                </a:highlight>
              </a:rPr>
              <a:t>:</a:t>
            </a:r>
          </a:p>
          <a:p>
            <a:pPr marL="457200" lvl="1" indent="0">
              <a:buNone/>
            </a:pPr>
            <a:r>
              <a:rPr lang="en-US" sz="2500" dirty="0">
                <a:highlight>
                  <a:srgbClr val="FFFF00"/>
                </a:highlight>
              </a:rPr>
              <a:t>    - </a:t>
            </a:r>
            <a:r>
              <a:rPr lang="en-US" sz="2500" u="sng" dirty="0" err="1">
                <a:highlight>
                  <a:srgbClr val="FFFF00"/>
                </a:highlight>
              </a:rPr>
              <a:t>dcae</a:t>
            </a:r>
            <a:r>
              <a:rPr lang="en-US" sz="2500" u="sng" dirty="0">
                <a:highlight>
                  <a:srgbClr val="FFFF00"/>
                </a:highlight>
              </a:rPr>
              <a:t>-config-binding-service</a:t>
            </a:r>
          </a:p>
          <a:p>
            <a:pPr marL="457200" lvl="1" indent="0">
              <a:buNone/>
            </a:pPr>
            <a:r>
              <a:rPr lang="en-US" sz="2500" dirty="0">
                <a:highlight>
                  <a:srgbClr val="FFFF00"/>
                </a:highlight>
              </a:rPr>
              <a:t>    - </a:t>
            </a:r>
            <a:r>
              <a:rPr lang="en-US" sz="2500" u="sng" dirty="0" err="1">
                <a:highlight>
                  <a:srgbClr val="FFFF00"/>
                </a:highlight>
              </a:rPr>
              <a:t>aaf</a:t>
            </a:r>
            <a:r>
              <a:rPr lang="en-US" sz="2500" u="sng" dirty="0">
                <a:highlight>
                  <a:srgbClr val="FFFF00"/>
                </a:highlight>
              </a:rPr>
              <a:t>-cm</a:t>
            </a:r>
          </a:p>
          <a:p>
            <a:pPr marL="457200" lvl="1" indent="0">
              <a:buNone/>
            </a:pPr>
            <a:endParaRPr lang="en-US" sz="2500" dirty="0"/>
          </a:p>
          <a:p>
            <a:pPr marL="457200" lvl="1" indent="0">
              <a:buNone/>
            </a:pPr>
            <a:r>
              <a:rPr lang="en-US" sz="2500" dirty="0">
                <a:highlight>
                  <a:srgbClr val="FFFF00"/>
                </a:highlight>
              </a:rPr>
              <a:t># probe configuration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rgbClr val="FF0000"/>
                </a:solidFill>
              </a:rPr>
              <a:t>  </a:t>
            </a:r>
            <a:r>
              <a:rPr lang="en-US" sz="2500" dirty="0" err="1">
                <a:solidFill>
                  <a:srgbClr val="FF0000"/>
                </a:solidFill>
              </a:rPr>
              <a:t>initialDelaySeconds</a:t>
            </a:r>
            <a:r>
              <a:rPr lang="en-US" sz="2500" dirty="0">
                <a:solidFill>
                  <a:srgbClr val="FF0000"/>
                </a:solidFill>
              </a:rPr>
              <a:t>: 5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rgbClr val="FF0000"/>
                </a:solidFill>
              </a:rPr>
              <a:t>  </a:t>
            </a:r>
            <a:r>
              <a:rPr lang="en-US" sz="2500" dirty="0" err="1">
                <a:solidFill>
                  <a:srgbClr val="FF0000"/>
                </a:solidFill>
              </a:rPr>
              <a:t>periodSeconds</a:t>
            </a:r>
            <a:r>
              <a:rPr lang="en-US" sz="2500" dirty="0">
                <a:solidFill>
                  <a:srgbClr val="FF0000"/>
                </a:solidFill>
              </a:rPr>
              <a:t>: 15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rgbClr val="FF0000"/>
                </a:solidFill>
              </a:rPr>
              <a:t>  path: /</a:t>
            </a:r>
            <a:r>
              <a:rPr lang="en-US" sz="2500" u="sng" dirty="0" err="1">
                <a:solidFill>
                  <a:srgbClr val="FF0000"/>
                </a:solidFill>
              </a:rPr>
              <a:t>healthcheck</a:t>
            </a:r>
            <a:endParaRPr lang="en-US" sz="2500" u="sng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sz="2500" dirty="0">
                <a:solidFill>
                  <a:srgbClr val="FF0000"/>
                </a:solidFill>
              </a:rPr>
              <a:t>  scheme: HTTP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rgbClr val="FF0000"/>
                </a:solidFill>
              </a:rPr>
              <a:t>  port: 8080</a:t>
            </a:r>
          </a:p>
          <a:p>
            <a:pPr marL="457200" lvl="1" indent="0">
              <a:buNone/>
            </a:pPr>
            <a:endParaRPr lang="en-US" sz="2500" dirty="0"/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  <a:highlight>
                  <a:srgbClr val="FFFF00"/>
                </a:highlight>
              </a:rPr>
              <a:t># service configuration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</a:rPr>
              <a:t>service: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</a:rPr>
              <a:t>  type: </a:t>
            </a:r>
            <a:r>
              <a:rPr lang="en-US" sz="2500" dirty="0" err="1">
                <a:solidFill>
                  <a:schemeClr val="accent1"/>
                </a:solidFill>
              </a:rPr>
              <a:t>NodePort</a:t>
            </a:r>
            <a:endParaRPr lang="en-US" sz="2500" dirty="0">
              <a:solidFill>
                <a:schemeClr val="accent1"/>
              </a:solidFill>
            </a:endParaRP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</a:rPr>
              <a:t>  name: </a:t>
            </a:r>
            <a:r>
              <a:rPr lang="en-US" sz="2500" u="sng" dirty="0" err="1">
                <a:solidFill>
                  <a:schemeClr val="accent1"/>
                </a:solidFill>
              </a:rPr>
              <a:t>dcae</a:t>
            </a:r>
            <a:r>
              <a:rPr lang="en-US" sz="2500" u="sng" dirty="0">
                <a:solidFill>
                  <a:schemeClr val="accent1"/>
                </a:solidFill>
              </a:rPr>
              <a:t>-</a:t>
            </a:r>
            <a:r>
              <a:rPr lang="en-US" sz="2500" u="sng" dirty="0" err="1">
                <a:solidFill>
                  <a:schemeClr val="accent1"/>
                </a:solidFill>
              </a:rPr>
              <a:t>ves</a:t>
            </a:r>
            <a:r>
              <a:rPr lang="en-US" sz="2500" u="sng" dirty="0">
                <a:solidFill>
                  <a:schemeClr val="accent1"/>
                </a:solidFill>
              </a:rPr>
              <a:t>-collector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</a:rPr>
              <a:t>  ports: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</a:rPr>
              <a:t>    - name: </a:t>
            </a:r>
            <a:r>
              <a:rPr lang="en-US" sz="2500" u="sng" dirty="0">
                <a:solidFill>
                  <a:schemeClr val="accent1"/>
                </a:solidFill>
              </a:rPr>
              <a:t>http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</a:rPr>
              <a:t>      port: 8443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</a:rPr>
              <a:t>      </a:t>
            </a:r>
            <a:r>
              <a:rPr lang="en-US" sz="2500" dirty="0" err="1">
                <a:solidFill>
                  <a:schemeClr val="accent1"/>
                </a:solidFill>
              </a:rPr>
              <a:t>plain_port</a:t>
            </a:r>
            <a:r>
              <a:rPr lang="en-US" sz="2500" dirty="0">
                <a:solidFill>
                  <a:schemeClr val="accent1"/>
                </a:solidFill>
              </a:rPr>
              <a:t>: 8080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</a:rPr>
              <a:t>      </a:t>
            </a:r>
            <a:r>
              <a:rPr lang="en-US" sz="2500" dirty="0" err="1">
                <a:solidFill>
                  <a:schemeClr val="accent1"/>
                </a:solidFill>
              </a:rPr>
              <a:t>port_protocol</a:t>
            </a:r>
            <a:r>
              <a:rPr lang="en-US" sz="2500" dirty="0">
                <a:solidFill>
                  <a:schemeClr val="accent1"/>
                </a:solidFill>
              </a:rPr>
              <a:t>: </a:t>
            </a:r>
            <a:r>
              <a:rPr lang="en-US" sz="2500" u="sng" dirty="0">
                <a:solidFill>
                  <a:schemeClr val="accent1"/>
                </a:solidFill>
              </a:rPr>
              <a:t>http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  <a:highlight>
                  <a:srgbClr val="FF0000"/>
                </a:highlight>
              </a:rPr>
              <a:t>      </a:t>
            </a:r>
            <a:r>
              <a:rPr lang="en-US" sz="2500" dirty="0" err="1">
                <a:solidFill>
                  <a:schemeClr val="accent1"/>
                </a:solidFill>
                <a:highlight>
                  <a:srgbClr val="FF0000"/>
                </a:highlight>
              </a:rPr>
              <a:t>nodePort</a:t>
            </a:r>
            <a:r>
              <a:rPr lang="en-US" sz="2500" dirty="0">
                <a:solidFill>
                  <a:schemeClr val="accent1"/>
                </a:solidFill>
                <a:highlight>
                  <a:srgbClr val="FF0000"/>
                </a:highlight>
              </a:rPr>
              <a:t>: 17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accent1"/>
                </a:solidFill>
              </a:rPr>
              <a:t>      </a:t>
            </a:r>
            <a:r>
              <a:rPr lang="en-US" sz="2500" dirty="0" err="1">
                <a:solidFill>
                  <a:schemeClr val="accent1"/>
                </a:solidFill>
              </a:rPr>
              <a:t>useNodePortExt</a:t>
            </a:r>
            <a:r>
              <a:rPr lang="en-US" sz="2500" dirty="0">
                <a:solidFill>
                  <a:schemeClr val="accent1"/>
                </a:solidFill>
              </a:rPr>
              <a:t>: true</a:t>
            </a:r>
          </a:p>
          <a:p>
            <a:pPr marL="457200" lvl="1" indent="0">
              <a:buNone/>
            </a:pPr>
            <a:endParaRPr lang="en-US" sz="25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DD5397-FD2F-42C2-88FD-AEF6FF4DD7C3}"/>
              </a:ext>
            </a:extLst>
          </p:cNvPr>
          <p:cNvSpPr/>
          <p:nvPr/>
        </p:nvSpPr>
        <p:spPr>
          <a:xfrm>
            <a:off x="7183315" y="1527656"/>
            <a:ext cx="4385389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Component Spec Mapping 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"use_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tls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":true,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auxilary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": {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"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healthcheck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": {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"type": "http",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"interval": "15s",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"timeout": "1s",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"endpoint": "/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healthcheck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},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"ports": [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"8080:0",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"8443:0"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],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#Service Configuration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Define Kubernetes section in component spec &amp; Secrets in component spec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922D75-8766-4B4E-831F-BAD6D9F530A7}"/>
              </a:ext>
            </a:extLst>
          </p:cNvPr>
          <p:cNvSpPr txBox="1"/>
          <p:nvPr/>
        </p:nvSpPr>
        <p:spPr>
          <a:xfrm>
            <a:off x="7939455" y="1103586"/>
            <a:ext cx="269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Component Spec Mapping</a:t>
            </a:r>
          </a:p>
        </p:txBody>
      </p:sp>
    </p:spTree>
    <p:extLst>
      <p:ext uri="{BB962C8B-B14F-4D97-AF65-F5344CB8AC3E}">
        <p14:creationId xmlns:p14="http://schemas.microsoft.com/office/powerpoint/2010/main" val="207260720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Sample Value.xml mapping from Component spec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7931268" cy="5290267"/>
          </a:xfrm>
          <a:ln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3200" dirty="0"/>
              <a:t># initial application configuration</a:t>
            </a:r>
          </a:p>
          <a:p>
            <a:pPr marL="0" indent="0">
              <a:buNone/>
            </a:pPr>
            <a:r>
              <a:rPr lang="en-US" sz="3200" dirty="0" err="1"/>
              <a:t>applicationConfig</a:t>
            </a:r>
            <a:r>
              <a:rPr lang="en-US" sz="3200" dirty="0"/>
              <a:t>: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collector.dmaap.streamid</a:t>
            </a:r>
            <a:r>
              <a:rPr lang="en-US" sz="3200" dirty="0"/>
              <a:t>: fault=</a:t>
            </a:r>
            <a:r>
              <a:rPr lang="en-US" sz="3200" dirty="0" err="1"/>
              <a:t>ves-fault|syslog</a:t>
            </a:r>
            <a:r>
              <a:rPr lang="en-US" sz="3200" dirty="0"/>
              <a:t>=</a:t>
            </a:r>
            <a:r>
              <a:rPr lang="en-US" sz="3200" dirty="0" err="1"/>
              <a:t>ves-syslog|heartbeat</a:t>
            </a:r>
            <a:r>
              <a:rPr lang="en-US" sz="3200" dirty="0"/>
              <a:t>=</a:t>
            </a:r>
            <a:r>
              <a:rPr lang="en-US" sz="3200" dirty="0" err="1"/>
              <a:t>ves-heartbeat|measurement</a:t>
            </a:r>
            <a:r>
              <a:rPr lang="en-US" sz="3200" dirty="0"/>
              <a:t>=</a:t>
            </a:r>
            <a:r>
              <a:rPr lang="en-US" sz="3200" dirty="0" err="1"/>
              <a:t>ves-measurement|measurementsForVfScaling</a:t>
            </a:r>
            <a:r>
              <a:rPr lang="en-US" sz="3200" dirty="0"/>
              <a:t>=</a:t>
            </a:r>
            <a:r>
              <a:rPr lang="en-US" sz="3200" dirty="0" err="1"/>
              <a:t>ves-measurement|mobileFlow</a:t>
            </a:r>
            <a:r>
              <a:rPr lang="en-US" sz="3200" dirty="0"/>
              <a:t>=</a:t>
            </a:r>
            <a:r>
              <a:rPr lang="en-US" sz="3200" dirty="0" err="1"/>
              <a:t>ves-mobileflow|other</a:t>
            </a:r>
            <a:r>
              <a:rPr lang="en-US" sz="3200" dirty="0"/>
              <a:t>=</a:t>
            </a:r>
            <a:r>
              <a:rPr lang="en-US" sz="3200" dirty="0" err="1"/>
              <a:t>ves-other|stateChange</a:t>
            </a:r>
            <a:r>
              <a:rPr lang="en-US" sz="3200" dirty="0"/>
              <a:t>=</a:t>
            </a:r>
            <a:r>
              <a:rPr lang="en-US" sz="3200" dirty="0" err="1"/>
              <a:t>ves-statechange|thresholdCrossingAlert</a:t>
            </a:r>
            <a:r>
              <a:rPr lang="en-US" sz="3200" dirty="0"/>
              <a:t>=</a:t>
            </a:r>
            <a:r>
              <a:rPr lang="en-US" sz="3200" dirty="0" err="1"/>
              <a:t>ves-thresholdCrossingAlert|voiceQuality</a:t>
            </a:r>
            <a:r>
              <a:rPr lang="en-US" sz="3200" dirty="0"/>
              <a:t>=</a:t>
            </a:r>
            <a:r>
              <a:rPr lang="en-US" sz="3200" dirty="0" err="1"/>
              <a:t>ves-voicequality|sipSignaling</a:t>
            </a:r>
            <a:r>
              <a:rPr lang="en-US" sz="3200" dirty="0"/>
              <a:t>=</a:t>
            </a:r>
            <a:r>
              <a:rPr lang="en-US" sz="3200" dirty="0" err="1"/>
              <a:t>ves-sipsignaling|notification</a:t>
            </a:r>
            <a:r>
              <a:rPr lang="en-US" sz="3200" dirty="0"/>
              <a:t>=</a:t>
            </a:r>
            <a:r>
              <a:rPr lang="en-US" sz="3200" dirty="0" err="1"/>
              <a:t>ves-notification|pnfRegistration</a:t>
            </a:r>
            <a:r>
              <a:rPr lang="en-US" sz="3200" dirty="0"/>
              <a:t>=ves-pnfRegistration|3GPP-FaultSupervision=ves-3gpp-fault-supervision|3GPP-Heartbeat=ves-3gpp-heartbeat|3GPP-Provisioning=ves-3gpp-provisioning|3GPP-PerformanceAssurance=ves-3gpp-performance-assurance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collector.inputQueue.maxPending</a:t>
            </a:r>
            <a:r>
              <a:rPr lang="en-US" sz="3200" dirty="0"/>
              <a:t>: "8096"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collector.keystore.file.location</a:t>
            </a:r>
            <a:r>
              <a:rPr lang="en-US" sz="3200" dirty="0"/>
              <a:t>: /opt/app/</a:t>
            </a:r>
            <a:r>
              <a:rPr lang="en-US" sz="3200" dirty="0" err="1"/>
              <a:t>dcae</a:t>
            </a:r>
            <a:r>
              <a:rPr lang="en-US" sz="3200" dirty="0"/>
              <a:t>-certificate/</a:t>
            </a:r>
            <a:r>
              <a:rPr lang="en-US" sz="3200" dirty="0" err="1"/>
              <a:t>cert.jks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collector.keystore.passwordfile</a:t>
            </a:r>
            <a:r>
              <a:rPr lang="en-US" sz="3200" dirty="0"/>
              <a:t>: /opt/app/</a:t>
            </a:r>
            <a:r>
              <a:rPr lang="en-US" sz="3200" dirty="0" err="1"/>
              <a:t>dcae</a:t>
            </a:r>
            <a:r>
              <a:rPr lang="en-US" sz="3200" dirty="0"/>
              <a:t>-certificate/</a:t>
            </a:r>
            <a:r>
              <a:rPr lang="en-US" sz="3200" dirty="0" err="1"/>
              <a:t>jks.pass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collector.truststore.file.location</a:t>
            </a:r>
            <a:r>
              <a:rPr lang="en-US" sz="3200" dirty="0"/>
              <a:t>: /opt/app/</a:t>
            </a:r>
            <a:r>
              <a:rPr lang="en-US" sz="3200" dirty="0" err="1"/>
              <a:t>dcae</a:t>
            </a:r>
            <a:r>
              <a:rPr lang="en-US" sz="3200" dirty="0"/>
              <a:t>-certificate/</a:t>
            </a:r>
            <a:r>
              <a:rPr lang="en-US" sz="3200" dirty="0" err="1"/>
              <a:t>trust.jks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collector.truststore.passwordfile</a:t>
            </a:r>
            <a:r>
              <a:rPr lang="en-US" sz="3200" dirty="0"/>
              <a:t>: /opt/app/</a:t>
            </a:r>
            <a:r>
              <a:rPr lang="en-US" sz="3200" dirty="0" err="1"/>
              <a:t>dcae</a:t>
            </a:r>
            <a:r>
              <a:rPr lang="en-US" sz="3200" dirty="0"/>
              <a:t>-certificate/</a:t>
            </a:r>
            <a:r>
              <a:rPr lang="en-US" sz="3200" dirty="0" err="1"/>
              <a:t>trust.pass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collector.schema.checkflag</a:t>
            </a:r>
            <a:r>
              <a:rPr lang="en-US" sz="3200" dirty="0"/>
              <a:t>: "1"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collector.schema.file</a:t>
            </a:r>
            <a:r>
              <a:rPr lang="en-US" sz="3200" dirty="0"/>
              <a:t>: "{\"v1\":\"./</a:t>
            </a:r>
            <a:r>
              <a:rPr lang="en-US" sz="3200" dirty="0" err="1"/>
              <a:t>etc</a:t>
            </a:r>
            <a:r>
              <a:rPr lang="en-US" sz="3200" dirty="0"/>
              <a:t>/CommonEventFormat_27.2.json\",\"v2\":\"./</a:t>
            </a:r>
            <a:r>
              <a:rPr lang="en-US" sz="3200" dirty="0" err="1"/>
              <a:t>etc</a:t>
            </a:r>
            <a:r>
              <a:rPr lang="en-US" sz="3200" dirty="0"/>
              <a:t>/CommonEventFormat_27.2.json\",\"v3\":\"./</a:t>
            </a:r>
            <a:r>
              <a:rPr lang="en-US" sz="3200" dirty="0" err="1"/>
              <a:t>etc</a:t>
            </a:r>
            <a:r>
              <a:rPr lang="en-US" sz="3200" dirty="0"/>
              <a:t>/CommonEventFormat_27.2.json\",\"v4\":\"./</a:t>
            </a:r>
            <a:r>
              <a:rPr lang="en-US" sz="3200" dirty="0" err="1"/>
              <a:t>etc</a:t>
            </a:r>
            <a:r>
              <a:rPr lang="en-US" sz="3200" dirty="0"/>
              <a:t>/CommonEventFormat_27.2.json\",\"v5\":\"./</a:t>
            </a:r>
            <a:r>
              <a:rPr lang="en-US" sz="3200" dirty="0" err="1"/>
              <a:t>etc</a:t>
            </a:r>
            <a:r>
              <a:rPr lang="en-US" sz="3200" dirty="0"/>
              <a:t>/CommonEventFormat_28.4.1.json\",\"v7\":\"./</a:t>
            </a:r>
            <a:r>
              <a:rPr lang="en-US" sz="3200" dirty="0" err="1"/>
              <a:t>etc</a:t>
            </a:r>
            <a:r>
              <a:rPr lang="en-US" sz="3200" dirty="0"/>
              <a:t>/CommonEventFormat_30.2.1_ONAP.json\"}"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collector.externalSchema.checkflag</a:t>
            </a:r>
            <a:r>
              <a:rPr lang="en-US" sz="3200" dirty="0"/>
              <a:t>: 1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collector.externalSchema.schemasLocation</a:t>
            </a:r>
            <a:r>
              <a:rPr lang="en-US" sz="3200" dirty="0"/>
              <a:t>: "./</a:t>
            </a:r>
            <a:r>
              <a:rPr lang="en-US" sz="3200" dirty="0" err="1"/>
              <a:t>etc</a:t>
            </a:r>
            <a:r>
              <a:rPr lang="en-US" sz="3200" dirty="0"/>
              <a:t>/</a:t>
            </a:r>
            <a:r>
              <a:rPr lang="en-US" sz="3200" dirty="0" err="1"/>
              <a:t>externalRepo</a:t>
            </a:r>
            <a:r>
              <a:rPr lang="en-US" sz="3200" dirty="0"/>
              <a:t>/"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collector.externalSchema.mappingFileLocation</a:t>
            </a:r>
            <a:r>
              <a:rPr lang="en-US" sz="3200" dirty="0"/>
              <a:t>: "./</a:t>
            </a:r>
            <a:r>
              <a:rPr lang="en-US" sz="3200" dirty="0" err="1"/>
              <a:t>etc</a:t>
            </a:r>
            <a:r>
              <a:rPr lang="en-US" sz="3200" dirty="0"/>
              <a:t>/</a:t>
            </a:r>
            <a:r>
              <a:rPr lang="en-US" sz="3200" dirty="0" err="1"/>
              <a:t>externalRepo</a:t>
            </a:r>
            <a:r>
              <a:rPr lang="en-US" sz="3200" dirty="0"/>
              <a:t>/schema-</a:t>
            </a:r>
            <a:r>
              <a:rPr lang="en-US" sz="3200" dirty="0" err="1"/>
              <a:t>map.json</a:t>
            </a:r>
            <a:r>
              <a:rPr lang="en-US" sz="3200" dirty="0"/>
              <a:t>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event.externalSchema.schemaRefPath</a:t>
            </a:r>
            <a:r>
              <a:rPr lang="en-US" sz="3200" dirty="0"/>
              <a:t>: $.</a:t>
            </a:r>
            <a:r>
              <a:rPr lang="en-US" sz="3200" dirty="0" err="1"/>
              <a:t>event.stndDefinedFields.schemaReference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event.externalSchema.stndDefinedDataPath</a:t>
            </a:r>
            <a:r>
              <a:rPr lang="en-US" sz="3200" dirty="0"/>
              <a:t>: $.</a:t>
            </a:r>
            <a:r>
              <a:rPr lang="en-US" sz="3200" dirty="0" err="1"/>
              <a:t>event.stndDefinedFields.data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collector.service.port</a:t>
            </a:r>
            <a:r>
              <a:rPr lang="en-US" sz="3200" dirty="0"/>
              <a:t>: "8080"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collector.service.secure.port</a:t>
            </a:r>
            <a:r>
              <a:rPr lang="en-US" sz="3200" dirty="0"/>
              <a:t>: "8443"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event.transform.flag</a:t>
            </a:r>
            <a:r>
              <a:rPr lang="en-US" sz="3200" dirty="0"/>
              <a:t>: "0"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auth.method</a:t>
            </a:r>
            <a:r>
              <a:rPr lang="en-US" sz="3200" dirty="0"/>
              <a:t>: "</a:t>
            </a:r>
            <a:r>
              <a:rPr lang="en-US" sz="3200" dirty="0" err="1"/>
              <a:t>certBasicAuth</a:t>
            </a:r>
            <a:r>
              <a:rPr lang="en-US" sz="3200" dirty="0"/>
              <a:t>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header.authlist</a:t>
            </a:r>
            <a:r>
              <a:rPr lang="en-US" sz="3200" dirty="0"/>
              <a:t>: "sample1,$2a$10$0buh.2WeYwN868YMwnNNEuNEAMNYVU9.FSMJGyIKV3dGET/7oGOi6|demouser,$2a$10$1cc.COcqV/d3iT2N7BjPG.S6ZKv2jpb9a5MV.o7lMih/</a:t>
            </a:r>
            <a:r>
              <a:rPr lang="en-US" sz="3200" dirty="0" err="1"/>
              <a:t>GpjJRX.Ce</a:t>
            </a:r>
            <a:r>
              <a:rPr lang="en-US" sz="3200" dirty="0"/>
              <a:t>"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services_calls</a:t>
            </a:r>
            <a:r>
              <a:rPr lang="en-US" sz="3200" dirty="0"/>
              <a:t>: []</a:t>
            </a:r>
          </a:p>
          <a:p>
            <a:pPr marL="0" indent="0">
              <a:buNone/>
            </a:pPr>
            <a:r>
              <a:rPr lang="en-US" sz="3200" dirty="0"/>
              <a:t>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65A77D-84A7-4939-92E8-9346FBB2B5EE}"/>
              </a:ext>
            </a:extLst>
          </p:cNvPr>
          <p:cNvSpPr txBox="1"/>
          <p:nvPr/>
        </p:nvSpPr>
        <p:spPr>
          <a:xfrm>
            <a:off x="8915401" y="2594557"/>
            <a:ext cx="283542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Section is generated as in the blueprint generation logic for initial application configuration section</a:t>
            </a:r>
          </a:p>
          <a:p>
            <a:endParaRPr lang="en-US" dirty="0"/>
          </a:p>
          <a:p>
            <a:r>
              <a:rPr lang="en-US" dirty="0" err="1"/>
              <a:t>getInput</a:t>
            </a:r>
            <a:r>
              <a:rPr lang="en-US" dirty="0"/>
              <a:t> Value is mapped to the default values in component spec</a:t>
            </a:r>
          </a:p>
        </p:txBody>
      </p:sp>
    </p:spTree>
    <p:extLst>
      <p:ext uri="{BB962C8B-B14F-4D97-AF65-F5344CB8AC3E}">
        <p14:creationId xmlns:p14="http://schemas.microsoft.com/office/powerpoint/2010/main" val="171320962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Sample Value.xml mapping from Component spec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7333391" cy="52902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1100" dirty="0"/>
              <a:t> </a:t>
            </a:r>
            <a:r>
              <a:rPr lang="en-US" sz="800" dirty="0" err="1"/>
              <a:t>streams_publishes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</a:t>
            </a:r>
            <a:r>
              <a:rPr lang="en-US" sz="800" dirty="0" err="1"/>
              <a:t>ves</a:t>
            </a:r>
            <a:r>
              <a:rPr lang="en-US" sz="800" dirty="0"/>
              <a:t>-fault: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</a:t>
            </a:r>
            <a:r>
              <a:rPr lang="en-US" sz="800" dirty="0" err="1"/>
              <a:t>unauthenticated.SEC_FAULT_OUTPUT</a:t>
            </a:r>
            <a:r>
              <a:rPr lang="en-US" sz="800" dirty="0"/>
              <a:t>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    </a:t>
            </a:r>
            <a:r>
              <a:rPr lang="en-US" sz="800" dirty="0" err="1"/>
              <a:t>ves</a:t>
            </a:r>
            <a:r>
              <a:rPr lang="en-US" sz="800" dirty="0"/>
              <a:t>-measurement: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</a:t>
            </a:r>
            <a:r>
              <a:rPr lang="en-US" sz="800" dirty="0" err="1"/>
              <a:t>unauthenticated.VES_MEASUREMENT_OUTPUT</a:t>
            </a:r>
            <a:r>
              <a:rPr lang="en-US" sz="800" dirty="0"/>
              <a:t>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    </a:t>
            </a:r>
            <a:r>
              <a:rPr lang="en-US" sz="800" dirty="0" err="1"/>
              <a:t>ves</a:t>
            </a:r>
            <a:r>
              <a:rPr lang="en-US" sz="800" dirty="0"/>
              <a:t>-notification: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</a:t>
            </a:r>
            <a:r>
              <a:rPr lang="en-US" sz="800" dirty="0" err="1"/>
              <a:t>unauthenticated.VES_NOTIFICATION_OUTPUT</a:t>
            </a:r>
            <a:r>
              <a:rPr lang="en-US" sz="800" dirty="0"/>
              <a:t>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    </a:t>
            </a:r>
            <a:r>
              <a:rPr lang="en-US" sz="800" dirty="0" err="1"/>
              <a:t>ves-pnfRegistration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</a:t>
            </a:r>
            <a:r>
              <a:rPr lang="en-US" sz="800" dirty="0" err="1"/>
              <a:t>unauthenticated.VES_PNFREG_OUTPUT</a:t>
            </a:r>
            <a:r>
              <a:rPr lang="en-US" sz="800" dirty="0"/>
              <a:t>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    </a:t>
            </a:r>
            <a:r>
              <a:rPr lang="en-US" sz="800" dirty="0" err="1"/>
              <a:t>ves</a:t>
            </a:r>
            <a:r>
              <a:rPr lang="en-US" sz="800" dirty="0"/>
              <a:t>-heartbeat: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</a:t>
            </a:r>
            <a:r>
              <a:rPr lang="en-US" sz="800" dirty="0" err="1"/>
              <a:t>unauthenticated.SEC_HEARTBEAT_OUTPUT</a:t>
            </a:r>
            <a:r>
              <a:rPr lang="en-US" sz="800" dirty="0"/>
              <a:t>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473173-4AB5-47EC-9F90-8DD4C0BD34E7}"/>
              </a:ext>
            </a:extLst>
          </p:cNvPr>
          <p:cNvSpPr txBox="1"/>
          <p:nvPr/>
        </p:nvSpPr>
        <p:spPr>
          <a:xfrm>
            <a:off x="8194432" y="2594557"/>
            <a:ext cx="283542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Section is generated as in the blueprint generation logic for initial application configuration section</a:t>
            </a:r>
          </a:p>
          <a:p>
            <a:endParaRPr lang="en-US" dirty="0"/>
          </a:p>
          <a:p>
            <a:r>
              <a:rPr lang="en-US" dirty="0" err="1"/>
              <a:t>getInput</a:t>
            </a:r>
            <a:r>
              <a:rPr lang="en-US" dirty="0"/>
              <a:t> Value is mapped to the default values in component spec</a:t>
            </a:r>
          </a:p>
        </p:txBody>
      </p:sp>
    </p:spTree>
    <p:extLst>
      <p:ext uri="{BB962C8B-B14F-4D97-AF65-F5344CB8AC3E}">
        <p14:creationId xmlns:p14="http://schemas.microsoft.com/office/powerpoint/2010/main" val="147219081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Sample Value.xml mapping from Component spec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6462953" cy="52902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sz="800" dirty="0" err="1"/>
              <a:t>ves</a:t>
            </a:r>
            <a:r>
              <a:rPr lang="en-US" sz="800" dirty="0"/>
              <a:t>-other: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</a:t>
            </a:r>
            <a:r>
              <a:rPr lang="en-US" sz="800" dirty="0" err="1"/>
              <a:t>unauthenticated.SEC_OTHER_OUTPUT</a:t>
            </a:r>
            <a:r>
              <a:rPr lang="en-US" sz="800" dirty="0"/>
              <a:t>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    ves-3gpp-fault-supervision: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"http://message-router:3904/events/unauthenticated.SEC_3GPP_FAULTSUPERVISION_OUTPUT"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    ves-3gpp-provisioning: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"http://message-router:3904/events/unauthenticated.SEC_3GPP_PROVISIONING_OUTPUT"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    ves-3gpp-heartbeat: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"http://message-router:3904/events/unauthenticated.SEC_3GPP_HEARTBEAT_OUTPUT"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    ves-3gpp-performance-assurance:</a:t>
            </a:r>
          </a:p>
          <a:p>
            <a:pPr marL="457200" lvl="1" indent="0">
              <a:buNone/>
            </a:pPr>
            <a:r>
              <a:rPr lang="en-US" sz="800" dirty="0"/>
              <a:t>      </a:t>
            </a:r>
            <a:r>
              <a:rPr lang="en-US" sz="800" dirty="0" err="1"/>
              <a:t>dmaap_info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</a:t>
            </a:r>
            <a:r>
              <a:rPr lang="en-US" sz="800" dirty="0" err="1"/>
              <a:t>topic_url</a:t>
            </a:r>
            <a:r>
              <a:rPr lang="en-US" sz="800" dirty="0"/>
              <a:t>:</a:t>
            </a:r>
          </a:p>
          <a:p>
            <a:pPr marL="457200" lvl="1" indent="0">
              <a:buNone/>
            </a:pPr>
            <a:r>
              <a:rPr lang="en-US" sz="800" dirty="0"/>
              <a:t>          "http://message-router:3904/events/unauthenticated.SEC_3GPP_PERFORMANCEASSURANCE_OUTPUT"</a:t>
            </a:r>
          </a:p>
          <a:p>
            <a:pPr marL="457200" lvl="1" indent="0">
              <a:buNone/>
            </a:pPr>
            <a:r>
              <a:rPr lang="en-US" sz="800" dirty="0"/>
              <a:t>      type: </a:t>
            </a:r>
            <a:r>
              <a:rPr lang="en-US" sz="800" dirty="0" err="1"/>
              <a:t>message_router</a:t>
            </a:r>
            <a:endParaRPr lang="en-US" sz="800" dirty="0"/>
          </a:p>
          <a:p>
            <a:pPr marL="457200" lvl="1" indent="0">
              <a:buNone/>
            </a:pPr>
            <a:r>
              <a:rPr lang="en-US" sz="800" dirty="0"/>
              <a:t>  </a:t>
            </a:r>
            <a:r>
              <a:rPr lang="en-US" sz="800" dirty="0" err="1"/>
              <a:t>collector.dynamic.config.update.frequency</a:t>
            </a:r>
            <a:r>
              <a:rPr lang="en-US" sz="800" dirty="0"/>
              <a:t>: "5"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B6D37E-7830-47E5-B6F3-4E75388A3F69}"/>
              </a:ext>
            </a:extLst>
          </p:cNvPr>
          <p:cNvSpPr txBox="1"/>
          <p:nvPr/>
        </p:nvSpPr>
        <p:spPr>
          <a:xfrm>
            <a:off x="8194432" y="2594557"/>
            <a:ext cx="283542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Section is generated as in the blueprint generation logic for initial application configuration section</a:t>
            </a:r>
          </a:p>
          <a:p>
            <a:endParaRPr lang="en-US" dirty="0"/>
          </a:p>
          <a:p>
            <a:r>
              <a:rPr lang="en-US" dirty="0" err="1"/>
              <a:t>getInput</a:t>
            </a:r>
            <a:r>
              <a:rPr lang="en-US" dirty="0"/>
              <a:t> Value is mapped to the default values in component spec</a:t>
            </a:r>
          </a:p>
        </p:txBody>
      </p:sp>
    </p:spTree>
    <p:extLst>
      <p:ext uri="{BB962C8B-B14F-4D97-AF65-F5344CB8AC3E}">
        <p14:creationId xmlns:p14="http://schemas.microsoft.com/office/powerpoint/2010/main" val="3626441326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Sample Value.xml mapping from Component spec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5434253" cy="52902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Resource Limit flavor -By Default using small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flavor: small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# Segregation for Different environment (Small and Large)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resources: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small: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limits: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  </a:t>
            </a:r>
            <a:r>
              <a:rPr lang="en-US" sz="900" dirty="0" err="1">
                <a:highlight>
                  <a:srgbClr val="FFFF00"/>
                </a:highlight>
              </a:rPr>
              <a:t>cpu</a:t>
            </a:r>
            <a:r>
              <a:rPr lang="en-US" sz="900" dirty="0">
                <a:highlight>
                  <a:srgbClr val="FFFF00"/>
                </a:highlight>
              </a:rPr>
              <a:t>: 2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  </a:t>
            </a:r>
            <a:r>
              <a:rPr lang="en-US" sz="800" dirty="0">
                <a:highlight>
                  <a:srgbClr val="FFFF00"/>
                </a:highlight>
              </a:rPr>
              <a:t>memory</a:t>
            </a:r>
            <a:r>
              <a:rPr lang="en-US" sz="900" dirty="0">
                <a:highlight>
                  <a:srgbClr val="FFFF00"/>
                </a:highlight>
              </a:rPr>
              <a:t>: 2Gi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requests: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  </a:t>
            </a:r>
            <a:r>
              <a:rPr lang="en-US" sz="900" dirty="0" err="1">
                <a:highlight>
                  <a:srgbClr val="FFFF00"/>
                </a:highlight>
              </a:rPr>
              <a:t>cpu</a:t>
            </a:r>
            <a:r>
              <a:rPr lang="en-US" sz="900" dirty="0">
                <a:highlight>
                  <a:srgbClr val="FFFF00"/>
                </a:highlight>
              </a:rPr>
              <a:t>: 1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  memory: 1Gi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large: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limits: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  </a:t>
            </a:r>
            <a:r>
              <a:rPr lang="en-US" sz="900" dirty="0" err="1">
                <a:highlight>
                  <a:srgbClr val="FFFF00"/>
                </a:highlight>
              </a:rPr>
              <a:t>cpu</a:t>
            </a:r>
            <a:r>
              <a:rPr lang="en-US" sz="900" dirty="0">
                <a:highlight>
                  <a:srgbClr val="FFFF00"/>
                </a:highlight>
              </a:rPr>
              <a:t>: 4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  memory: 4Gi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requests: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  </a:t>
            </a:r>
            <a:r>
              <a:rPr lang="en-US" sz="900" dirty="0" err="1">
                <a:highlight>
                  <a:srgbClr val="FFFF00"/>
                </a:highlight>
              </a:rPr>
              <a:t>cpu</a:t>
            </a:r>
            <a:r>
              <a:rPr lang="en-US" sz="900" dirty="0">
                <a:highlight>
                  <a:srgbClr val="FFFF00"/>
                </a:highlight>
              </a:rPr>
              <a:t>: 2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    memory: 2Gi</a:t>
            </a:r>
          </a:p>
          <a:p>
            <a:pPr marL="457200" lvl="1" indent="0">
              <a:buNone/>
            </a:pPr>
            <a:r>
              <a:rPr lang="en-US" sz="900" dirty="0">
                <a:highlight>
                  <a:srgbClr val="FFFF00"/>
                </a:highlight>
              </a:rPr>
              <a:t>  unlimited: {}</a:t>
            </a:r>
          </a:p>
          <a:p>
            <a:pPr marL="457200" lvl="1" indent="0">
              <a:buNone/>
            </a:pPr>
            <a:endParaRPr lang="en-US" sz="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2AEBA3-3C89-4808-B1E0-7EC4B28ECBAE}"/>
              </a:ext>
            </a:extLst>
          </p:cNvPr>
          <p:cNvSpPr/>
          <p:nvPr/>
        </p:nvSpPr>
        <p:spPr>
          <a:xfrm>
            <a:off x="6790016" y="2611288"/>
            <a:ext cx="4239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highlighted  </a:t>
            </a:r>
            <a:r>
              <a:rPr lang="en-US" b="1" dirty="0"/>
              <a:t>- Part of </a:t>
            </a:r>
            <a:r>
              <a:rPr lang="en-US" b="1" dirty="0" err="1"/>
              <a:t>Values.yaml</a:t>
            </a:r>
            <a:r>
              <a:rPr lang="en-US" b="1" dirty="0"/>
              <a:t>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529950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217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Helm Based MS Onboarding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3917411"/>
            <a:ext cx="11506200" cy="2476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Define use cases</a:t>
            </a:r>
          </a:p>
          <a:p>
            <a:pPr marL="342900" indent="-342900">
              <a:buAutoNum type="arabicPeriod"/>
            </a:pPr>
            <a:r>
              <a:rPr lang="en-US" sz="1600" dirty="0"/>
              <a:t>Onboard Microservice and create instance</a:t>
            </a:r>
          </a:p>
          <a:p>
            <a:pPr marL="342900" indent="-342900">
              <a:buAutoNum type="arabicPeriod"/>
            </a:pPr>
            <a:r>
              <a:rPr lang="en-US" sz="1600" dirty="0"/>
              <a:t>Attach a reference to the helm chart</a:t>
            </a:r>
          </a:p>
          <a:p>
            <a:pPr marL="342900" indent="-342900">
              <a:buAutoNum type="arabicPeriod"/>
            </a:pPr>
            <a:r>
              <a:rPr lang="en-US" sz="1600" dirty="0"/>
              <a:t>Use CI/CD pipeline to deploy</a:t>
            </a:r>
          </a:p>
          <a:p>
            <a:pPr marL="342900" indent="-342900">
              <a:buAutoNum type="arabicPeriod"/>
            </a:pPr>
            <a:r>
              <a:rPr lang="en-US" sz="1600" dirty="0"/>
              <a:t>Else generate a helm chart from given template</a:t>
            </a:r>
          </a:p>
          <a:p>
            <a:pPr marL="342900" indent="-342900">
              <a:buAutoNum type="arabicPeriod"/>
            </a:pPr>
            <a:r>
              <a:rPr lang="en-US" sz="1600" dirty="0"/>
              <a:t>Use </a:t>
            </a:r>
            <a:r>
              <a:rPr lang="en-US" sz="1600" dirty="0" err="1"/>
              <a:t>kubernetes</a:t>
            </a:r>
            <a:r>
              <a:rPr lang="en-US" sz="1600" dirty="0"/>
              <a:t> API </a:t>
            </a:r>
            <a:r>
              <a:rPr lang="en-US" sz="1600"/>
              <a:t>to deploy.</a:t>
            </a:r>
            <a:endParaRPr lang="en-US" sz="16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62B8457-E7C1-479A-8AE1-6D2A9C7325B0}"/>
              </a:ext>
            </a:extLst>
          </p:cNvPr>
          <p:cNvCxnSpPr>
            <a:cxnSpLocks/>
          </p:cNvCxnSpPr>
          <p:nvPr/>
        </p:nvCxnSpPr>
        <p:spPr>
          <a:xfrm>
            <a:off x="785863" y="2484607"/>
            <a:ext cx="5748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DDC6BF0-0E53-48AE-BA0D-1A8548FA3B18}"/>
              </a:ext>
            </a:extLst>
          </p:cNvPr>
          <p:cNvSpPr/>
          <p:nvPr/>
        </p:nvSpPr>
        <p:spPr>
          <a:xfrm>
            <a:off x="1384236" y="1686990"/>
            <a:ext cx="1224008" cy="14501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Base Microservice</a:t>
            </a:r>
          </a:p>
          <a:p>
            <a:pPr algn="ctr"/>
            <a:endParaRPr lang="en-US" sz="1400" b="1" dirty="0">
              <a:solidFill>
                <a:srgbClr val="002060"/>
              </a:solidFill>
            </a:endParaRPr>
          </a:p>
          <a:p>
            <a:pPr algn="ctr"/>
            <a:r>
              <a:rPr lang="en-US" sz="1100" dirty="0">
                <a:solidFill>
                  <a:srgbClr val="002060"/>
                </a:solidFill>
              </a:rPr>
              <a:t>Name</a:t>
            </a:r>
          </a:p>
          <a:p>
            <a:pPr algn="ctr"/>
            <a:r>
              <a:rPr lang="en-US" sz="1100" dirty="0">
                <a:solidFill>
                  <a:srgbClr val="002060"/>
                </a:solidFill>
              </a:rPr>
              <a:t>Tag</a:t>
            </a:r>
          </a:p>
          <a:p>
            <a:pPr algn="ctr"/>
            <a:r>
              <a:rPr lang="en-US" sz="1100" dirty="0">
                <a:solidFill>
                  <a:srgbClr val="002060"/>
                </a:solidFill>
              </a:rPr>
              <a:t>Type</a:t>
            </a:r>
          </a:p>
          <a:p>
            <a:pPr algn="ctr"/>
            <a:r>
              <a:rPr lang="en-US" sz="1100" dirty="0">
                <a:solidFill>
                  <a:srgbClr val="002060"/>
                </a:solidFill>
              </a:rPr>
              <a:t>Locatio</a:t>
            </a:r>
            <a:r>
              <a:rPr lang="en-US" sz="1000" dirty="0">
                <a:solidFill>
                  <a:srgbClr val="002060"/>
                </a:solidFill>
              </a:rPr>
              <a:t>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7D92CE-DD06-40BA-BCEF-D883EFF43D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20993" y="2241193"/>
            <a:ext cx="464870" cy="464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076163-C27E-4D9D-9A65-FC5E010BE204}"/>
              </a:ext>
            </a:extLst>
          </p:cNvPr>
          <p:cNvSpPr txBox="1"/>
          <p:nvPr/>
        </p:nvSpPr>
        <p:spPr>
          <a:xfrm>
            <a:off x="45115" y="2744514"/>
            <a:ext cx="1063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Microservice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93A7E83-75E6-47E6-839F-5BB6809AE69C}"/>
              </a:ext>
            </a:extLst>
          </p:cNvPr>
          <p:cNvCxnSpPr>
            <a:cxnSpLocks/>
          </p:cNvCxnSpPr>
          <p:nvPr/>
        </p:nvCxnSpPr>
        <p:spPr>
          <a:xfrm>
            <a:off x="2608244" y="2509506"/>
            <a:ext cx="6097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B0EDC36-7D9C-4353-BAB9-5C01C6CBD50F}"/>
              </a:ext>
            </a:extLst>
          </p:cNvPr>
          <p:cNvSpPr/>
          <p:nvPr/>
        </p:nvSpPr>
        <p:spPr>
          <a:xfrm>
            <a:off x="3218033" y="1729207"/>
            <a:ext cx="1162072" cy="14327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Microservice Instance</a:t>
            </a:r>
          </a:p>
          <a:p>
            <a:pPr algn="ctr"/>
            <a:endParaRPr lang="en-US" sz="1400" b="1" dirty="0">
              <a:solidFill>
                <a:srgbClr val="002060"/>
              </a:solidFill>
            </a:endParaRPr>
          </a:p>
          <a:p>
            <a:pPr algn="ctr"/>
            <a:r>
              <a:rPr lang="en-US" sz="1100" dirty="0">
                <a:solidFill>
                  <a:srgbClr val="002060"/>
                </a:solidFill>
              </a:rPr>
              <a:t>Name</a:t>
            </a:r>
          </a:p>
          <a:p>
            <a:pPr algn="ctr"/>
            <a:r>
              <a:rPr lang="en-US" sz="1100" dirty="0">
                <a:solidFill>
                  <a:srgbClr val="002060"/>
                </a:solidFill>
              </a:rPr>
              <a:t>Release</a:t>
            </a:r>
          </a:p>
          <a:p>
            <a:pPr algn="ctr"/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95A1D1-02DB-419A-B247-DE3E24D9AF16}"/>
              </a:ext>
            </a:extLst>
          </p:cNvPr>
          <p:cNvSpPr txBox="1"/>
          <p:nvPr/>
        </p:nvSpPr>
        <p:spPr>
          <a:xfrm>
            <a:off x="2913138" y="3246323"/>
            <a:ext cx="1867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One Instance per release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A31DC5A-2E7C-458B-BB40-FBE1207D767F}"/>
              </a:ext>
            </a:extLst>
          </p:cNvPr>
          <p:cNvSpPr/>
          <p:nvPr/>
        </p:nvSpPr>
        <p:spPr>
          <a:xfrm>
            <a:off x="7761062" y="1831906"/>
            <a:ext cx="1711858" cy="13389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Deployment</a:t>
            </a:r>
            <a:endParaRPr lang="en-US" sz="1100" dirty="0">
              <a:solidFill>
                <a:srgbClr val="002060"/>
              </a:solidFill>
            </a:endParaRPr>
          </a:p>
          <a:p>
            <a:pPr algn="ctr"/>
            <a:endParaRPr lang="en-US" sz="1400" b="1" dirty="0">
              <a:solidFill>
                <a:srgbClr val="00206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AD3FABB-BECA-4914-855A-7D8F79EBACAF}"/>
              </a:ext>
            </a:extLst>
          </p:cNvPr>
          <p:cNvCxnSpPr/>
          <p:nvPr/>
        </p:nvCxnSpPr>
        <p:spPr>
          <a:xfrm>
            <a:off x="1558954" y="2241193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FD06F8E-52C3-45FC-804C-D589DBA84935}"/>
              </a:ext>
            </a:extLst>
          </p:cNvPr>
          <p:cNvCxnSpPr/>
          <p:nvPr/>
        </p:nvCxnSpPr>
        <p:spPr>
          <a:xfrm>
            <a:off x="3313177" y="2406883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1AA600D9-B7E1-4E60-B76E-262FBBABB5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967460" y="1017045"/>
            <a:ext cx="464870" cy="46487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D2E3B1E-459A-41CA-8BC7-E7E4C4A0651C}"/>
              </a:ext>
            </a:extLst>
          </p:cNvPr>
          <p:cNvSpPr txBox="1"/>
          <p:nvPr/>
        </p:nvSpPr>
        <p:spPr>
          <a:xfrm>
            <a:off x="4305641" y="1017045"/>
            <a:ext cx="1063243" cy="386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Microservice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Developer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694532B-28E6-4409-90FF-AFE5DAE1D8B2}"/>
              </a:ext>
            </a:extLst>
          </p:cNvPr>
          <p:cNvCxnSpPr>
            <a:cxnSpLocks/>
          </p:cNvCxnSpPr>
          <p:nvPr/>
        </p:nvCxnSpPr>
        <p:spPr>
          <a:xfrm>
            <a:off x="4534908" y="1481915"/>
            <a:ext cx="0" cy="87065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8D35B015-CD67-4D11-8FE2-399A32490734}"/>
              </a:ext>
            </a:extLst>
          </p:cNvPr>
          <p:cNvSpPr/>
          <p:nvPr/>
        </p:nvSpPr>
        <p:spPr>
          <a:xfrm>
            <a:off x="4973661" y="1481915"/>
            <a:ext cx="1180580" cy="100747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Reference Helm chart from a Repository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D0C126B-7837-4CE6-B426-AA04A6A435A2}"/>
              </a:ext>
            </a:extLst>
          </p:cNvPr>
          <p:cNvSpPr/>
          <p:nvPr/>
        </p:nvSpPr>
        <p:spPr>
          <a:xfrm>
            <a:off x="4979634" y="2654578"/>
            <a:ext cx="1156094" cy="107431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Generate From Helm Template</a:t>
            </a:r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A373CC44-26F3-4DE5-A409-2B85AF41A143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4394998" y="1985650"/>
            <a:ext cx="578663" cy="420380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D580A145-F333-45C0-859F-4E83C4948056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4394998" y="2667464"/>
            <a:ext cx="584636" cy="524273"/>
          </a:xfrm>
          <a:prstGeom prst="bentConnector3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FE60F7B5-31B6-4961-97B4-F03852003990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6154241" y="1985650"/>
            <a:ext cx="1601650" cy="420380"/>
          </a:xfrm>
          <a:prstGeom prst="bentConnector3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1BB00DC6-FE6F-489C-B6EA-8FAA8D6741A9}"/>
              </a:ext>
            </a:extLst>
          </p:cNvPr>
          <p:cNvCxnSpPr>
            <a:cxnSpLocks/>
            <a:stCxn id="36" idx="3"/>
          </p:cNvCxnSpPr>
          <p:nvPr/>
        </p:nvCxnSpPr>
        <p:spPr>
          <a:xfrm flipV="1">
            <a:off x="6135728" y="2667951"/>
            <a:ext cx="1625334" cy="523786"/>
          </a:xfrm>
          <a:prstGeom prst="bentConnector3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0DC6342-4796-4A3B-A735-53F7A709F902}"/>
              </a:ext>
            </a:extLst>
          </p:cNvPr>
          <p:cNvSpPr txBox="1"/>
          <p:nvPr/>
        </p:nvSpPr>
        <p:spPr>
          <a:xfrm>
            <a:off x="6625789" y="1461568"/>
            <a:ext cx="1063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CI/CD Pipelines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9BB0B66-0648-4AF8-B624-8C6FBF14F6BE}"/>
              </a:ext>
            </a:extLst>
          </p:cNvPr>
          <p:cNvSpPr txBox="1"/>
          <p:nvPr/>
        </p:nvSpPr>
        <p:spPr>
          <a:xfrm>
            <a:off x="6513054" y="3233619"/>
            <a:ext cx="1063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Kubernetes API</a:t>
            </a:r>
          </a:p>
        </p:txBody>
      </p:sp>
    </p:spTree>
    <p:extLst>
      <p:ext uri="{BB962C8B-B14F-4D97-AF65-F5344CB8AC3E}">
        <p14:creationId xmlns:p14="http://schemas.microsoft.com/office/powerpoint/2010/main" val="15209139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from Helm Template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975263"/>
            <a:ext cx="11663506" cy="529026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1600" dirty="0"/>
              <a:t>Structure of helm chart for a component</a:t>
            </a:r>
          </a:p>
          <a:p>
            <a:pPr marL="0" indent="0">
              <a:buNone/>
            </a:pPr>
            <a:r>
              <a:rPr lang="en-US" sz="1600" dirty="0"/>
              <a:t>	templates directory</a:t>
            </a:r>
          </a:p>
          <a:p>
            <a:pPr marL="0" indent="0">
              <a:buNone/>
            </a:pPr>
            <a:r>
              <a:rPr lang="en-US" sz="1600" dirty="0"/>
              <a:t>		- </a:t>
            </a:r>
            <a:r>
              <a:rPr lang="en-US" sz="1600" dirty="0" err="1"/>
              <a:t>configmap.yaml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			</a:t>
            </a:r>
            <a:r>
              <a:rPr lang="en-US" sz="1400" dirty="0"/>
              <a:t>{{ include "dcaegen2-services-common.configMap" . }}</a:t>
            </a:r>
          </a:p>
          <a:p>
            <a:pPr marL="0" indent="0">
              <a:buNone/>
            </a:pPr>
            <a:r>
              <a:rPr lang="en-US" sz="1600" dirty="0"/>
              <a:t>		- </a:t>
            </a:r>
            <a:r>
              <a:rPr lang="en-US" sz="1600" dirty="0" err="1"/>
              <a:t>deployment.yaml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			</a:t>
            </a:r>
            <a:r>
              <a:rPr lang="en-US" sz="1400" dirty="0"/>
              <a:t>{{ include "dcaegen2-services-common.microserviceDeployment" . }}</a:t>
            </a:r>
          </a:p>
          <a:p>
            <a:pPr marL="0" indent="0">
              <a:buNone/>
            </a:pPr>
            <a:r>
              <a:rPr lang="en-US" sz="1600" dirty="0"/>
              <a:t>		- </a:t>
            </a:r>
            <a:r>
              <a:rPr lang="en-US" sz="1600" dirty="0" err="1"/>
              <a:t>service.yaml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			</a:t>
            </a:r>
            <a:r>
              <a:rPr lang="en-US" sz="1400" dirty="0"/>
              <a:t>{{ include "</a:t>
            </a:r>
            <a:r>
              <a:rPr lang="en-US" sz="1400" dirty="0" err="1"/>
              <a:t>common.service</a:t>
            </a:r>
            <a:r>
              <a:rPr lang="en-US" sz="1400" dirty="0"/>
              <a:t>" . }}</a:t>
            </a:r>
          </a:p>
          <a:p>
            <a:pPr marL="0" indent="0">
              <a:buNone/>
            </a:pPr>
            <a:r>
              <a:rPr lang="en-US" sz="1400" dirty="0"/>
              <a:t>		- </a:t>
            </a:r>
            <a:r>
              <a:rPr lang="en-US" sz="1400" dirty="0" err="1"/>
              <a:t>secrets.yaml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			</a:t>
            </a:r>
            <a:r>
              <a:rPr lang="en-US" sz="1500" dirty="0"/>
              <a:t>{{ include "</a:t>
            </a:r>
            <a:r>
              <a:rPr lang="en-US" sz="1500" dirty="0" err="1"/>
              <a:t>common.secretFast</a:t>
            </a:r>
            <a:r>
              <a:rPr lang="en-US" sz="1500" dirty="0"/>
              <a:t>" . }}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err="1"/>
              <a:t>Chart.yaml</a:t>
            </a:r>
            <a:r>
              <a:rPr lang="en-US" sz="1600" dirty="0"/>
              <a:t> – </a:t>
            </a:r>
          </a:p>
          <a:p>
            <a:pPr marL="1371600" lvl="3" indent="0">
              <a:buNone/>
            </a:pPr>
            <a:r>
              <a:rPr lang="en-US" sz="1000" dirty="0" err="1"/>
              <a:t>apiVersion</a:t>
            </a:r>
            <a:r>
              <a:rPr lang="en-US" sz="1000" dirty="0"/>
              <a:t>: v1</a:t>
            </a:r>
          </a:p>
          <a:p>
            <a:pPr marL="1371600" lvl="3" indent="0">
              <a:buNone/>
            </a:pPr>
            <a:r>
              <a:rPr lang="en-US" sz="1000" dirty="0" err="1">
                <a:solidFill>
                  <a:schemeClr val="accent1"/>
                </a:solidFill>
              </a:rPr>
              <a:t>appVersion</a:t>
            </a:r>
            <a:r>
              <a:rPr lang="en-US" sz="1000" dirty="0">
                <a:solidFill>
                  <a:schemeClr val="accent1"/>
                </a:solidFill>
              </a:rPr>
              <a:t>: "</a:t>
            </a:r>
            <a:r>
              <a:rPr lang="en-US" sz="1000" u="sng" dirty="0">
                <a:solidFill>
                  <a:schemeClr val="accent1"/>
                </a:solidFill>
              </a:rPr>
              <a:t>Honolulu"</a:t>
            </a:r>
          </a:p>
          <a:p>
            <a:pPr marL="1371600" lvl="3" indent="0">
              <a:buNone/>
            </a:pPr>
            <a:r>
              <a:rPr lang="en-US" sz="1000" dirty="0">
                <a:solidFill>
                  <a:schemeClr val="accent1"/>
                </a:solidFill>
              </a:rPr>
              <a:t>description: DCAE VES Collector</a:t>
            </a:r>
          </a:p>
          <a:p>
            <a:pPr marL="1371600" lvl="3" indent="0">
              <a:buNone/>
            </a:pPr>
            <a:r>
              <a:rPr lang="en-US" sz="1000" dirty="0">
                <a:solidFill>
                  <a:schemeClr val="accent1"/>
                </a:solidFill>
              </a:rPr>
              <a:t>name: </a:t>
            </a:r>
            <a:r>
              <a:rPr lang="en-US" sz="1000" u="sng" dirty="0" err="1">
                <a:solidFill>
                  <a:schemeClr val="accent1"/>
                </a:solidFill>
              </a:rPr>
              <a:t>dcae</a:t>
            </a:r>
            <a:r>
              <a:rPr lang="en-US" sz="1000" u="sng" dirty="0">
                <a:solidFill>
                  <a:schemeClr val="accent1"/>
                </a:solidFill>
              </a:rPr>
              <a:t>-</a:t>
            </a:r>
            <a:r>
              <a:rPr lang="en-US" sz="1000" u="sng" dirty="0" err="1">
                <a:solidFill>
                  <a:schemeClr val="accent1"/>
                </a:solidFill>
              </a:rPr>
              <a:t>ves</a:t>
            </a:r>
            <a:r>
              <a:rPr lang="en-US" sz="1000" u="sng" dirty="0">
                <a:solidFill>
                  <a:schemeClr val="accent1"/>
                </a:solidFill>
              </a:rPr>
              <a:t>-collector</a:t>
            </a:r>
          </a:p>
          <a:p>
            <a:pPr marL="1371600" lvl="3" indent="0">
              <a:buNone/>
            </a:pPr>
            <a:r>
              <a:rPr lang="en-US" sz="1000" dirty="0"/>
              <a:t>version: 8.0.0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err="1"/>
              <a:t>requirements.yaml</a:t>
            </a:r>
            <a:endParaRPr lang="en-US" sz="1600" dirty="0"/>
          </a:p>
          <a:p>
            <a:pPr marL="1371600" lvl="3" indent="0">
              <a:buNone/>
            </a:pPr>
            <a:r>
              <a:rPr lang="en-US" sz="1100" dirty="0"/>
              <a:t>dependencies:</a:t>
            </a:r>
          </a:p>
          <a:p>
            <a:pPr marL="1371600" lvl="3" indent="0">
              <a:buNone/>
            </a:pPr>
            <a:r>
              <a:rPr lang="en-US" sz="1100" dirty="0"/>
              <a:t>  - name: common</a:t>
            </a:r>
          </a:p>
          <a:p>
            <a:pPr marL="1371600" lvl="3" indent="0">
              <a:buNone/>
            </a:pPr>
            <a:r>
              <a:rPr lang="en-US" sz="1100" dirty="0"/>
              <a:t>    version: ~8.x-0</a:t>
            </a:r>
          </a:p>
          <a:p>
            <a:pPr marL="1371600" lvl="3" indent="0">
              <a:buNone/>
            </a:pPr>
            <a:r>
              <a:rPr lang="en-US" sz="1100" dirty="0"/>
              <a:t>    repository: '@local'</a:t>
            </a:r>
          </a:p>
          <a:p>
            <a:pPr marL="1371600" lvl="3" indent="0">
              <a:buNone/>
            </a:pPr>
            <a:r>
              <a:rPr lang="en-US" sz="1100" dirty="0"/>
              <a:t>  - name: </a:t>
            </a:r>
            <a:r>
              <a:rPr lang="en-US" sz="1100" dirty="0" err="1"/>
              <a:t>repositoryGenerator</a:t>
            </a:r>
            <a:endParaRPr lang="en-US" sz="1100" dirty="0"/>
          </a:p>
          <a:p>
            <a:pPr marL="1371600" lvl="3" indent="0">
              <a:buNone/>
            </a:pPr>
            <a:r>
              <a:rPr lang="en-US" sz="1100" dirty="0"/>
              <a:t>    version: ~8.x-0</a:t>
            </a:r>
          </a:p>
          <a:p>
            <a:pPr marL="1371600" lvl="3" indent="0">
              <a:buNone/>
            </a:pPr>
            <a:r>
              <a:rPr lang="en-US" sz="1100" dirty="0"/>
              <a:t>    repository: '@local'</a:t>
            </a:r>
          </a:p>
          <a:p>
            <a:pPr marL="1371600" lvl="3" indent="0">
              <a:buNone/>
            </a:pPr>
            <a:r>
              <a:rPr lang="en-US" sz="1100" dirty="0"/>
              <a:t>  - name: </a:t>
            </a:r>
            <a:r>
              <a:rPr lang="en-US" sz="1100" dirty="0" err="1"/>
              <a:t>readinessCheck</a:t>
            </a:r>
            <a:endParaRPr lang="en-US" sz="1100" dirty="0"/>
          </a:p>
          <a:p>
            <a:pPr marL="1371600" lvl="3" indent="0">
              <a:buNone/>
            </a:pPr>
            <a:r>
              <a:rPr lang="en-US" sz="1100" dirty="0"/>
              <a:t>    version: ~8.x-0</a:t>
            </a:r>
          </a:p>
          <a:p>
            <a:pPr marL="1371600" lvl="3" indent="0">
              <a:buNone/>
            </a:pPr>
            <a:r>
              <a:rPr lang="en-US" sz="1100" dirty="0"/>
              <a:t>    repository: '@local'</a:t>
            </a:r>
          </a:p>
          <a:p>
            <a:pPr marL="1371600" lvl="3" indent="0">
              <a:buNone/>
            </a:pPr>
            <a:r>
              <a:rPr lang="en-US" sz="1100" dirty="0"/>
              <a:t>  - name: dcaegen2-services-common</a:t>
            </a:r>
          </a:p>
          <a:p>
            <a:pPr marL="1371600" lvl="3" indent="0">
              <a:buNone/>
            </a:pPr>
            <a:r>
              <a:rPr lang="en-US" sz="1100" dirty="0"/>
              <a:t>    version: ~8.x-0</a:t>
            </a:r>
          </a:p>
          <a:p>
            <a:pPr marL="1371600" lvl="3" indent="0">
              <a:buNone/>
            </a:pPr>
            <a:r>
              <a:rPr lang="en-US" sz="1100" dirty="0"/>
              <a:t>    repository: 'file://../../common/dcaegen2-services-common'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err="1"/>
              <a:t>Values.yaml</a:t>
            </a:r>
            <a:r>
              <a:rPr lang="en-US" sz="1600" dirty="0"/>
              <a:t> – Need to generate by tweaking generate blueprint logic.</a:t>
            </a:r>
          </a:p>
        </p:txBody>
      </p:sp>
    </p:spTree>
    <p:extLst>
      <p:ext uri="{BB962C8B-B14F-4D97-AF65-F5344CB8AC3E}">
        <p14:creationId xmlns:p14="http://schemas.microsoft.com/office/powerpoint/2010/main" val="13317159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from Helm Template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11663506" cy="5290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Following files can be created from pre-defined templates for ONAP.</a:t>
            </a:r>
          </a:p>
          <a:p>
            <a:pPr marL="0" indent="0">
              <a:buNone/>
            </a:pPr>
            <a:r>
              <a:rPr lang="en-US" sz="1600" dirty="0"/>
              <a:t>Also, support to include a parameter for the tool, it will pick up from the user defined templates and copy into template directory.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r>
              <a:rPr lang="en-US" sz="1200" dirty="0"/>
              <a:t>templates/</a:t>
            </a:r>
            <a:r>
              <a:rPr lang="en-US" sz="1200" dirty="0" err="1"/>
              <a:t>configmap.yaml</a:t>
            </a:r>
            <a:endParaRPr lang="en-US" sz="1200" dirty="0"/>
          </a:p>
          <a:p>
            <a:pPr lvl="1"/>
            <a:r>
              <a:rPr lang="en-US" sz="1200" dirty="0"/>
              <a:t>templates/</a:t>
            </a:r>
            <a:r>
              <a:rPr lang="en-US" sz="1200" dirty="0" err="1"/>
              <a:t>deployment.yaml</a:t>
            </a:r>
            <a:endParaRPr lang="en-US" sz="1200" dirty="0"/>
          </a:p>
          <a:p>
            <a:pPr lvl="1"/>
            <a:r>
              <a:rPr lang="en-US" sz="1200" dirty="0"/>
              <a:t>templates/</a:t>
            </a:r>
            <a:r>
              <a:rPr lang="en-US" sz="1200" dirty="0" err="1"/>
              <a:t>service.yaml</a:t>
            </a:r>
            <a:endParaRPr lang="en-US" sz="1200" dirty="0"/>
          </a:p>
          <a:p>
            <a:pPr lvl="1"/>
            <a:r>
              <a:rPr lang="en-US" sz="1200" dirty="0"/>
              <a:t>templates/</a:t>
            </a:r>
            <a:r>
              <a:rPr lang="en-US" sz="1200" dirty="0" err="1"/>
              <a:t>secret.yaml</a:t>
            </a:r>
            <a:endParaRPr lang="en-US" sz="1200" dirty="0"/>
          </a:p>
          <a:p>
            <a:pPr lvl="1"/>
            <a:r>
              <a:rPr lang="en-US" sz="1200" dirty="0" err="1"/>
              <a:t>requirements.yaml</a:t>
            </a:r>
            <a:endParaRPr lang="en-US" sz="1200" dirty="0"/>
          </a:p>
          <a:p>
            <a:pPr lvl="1"/>
            <a:endParaRPr lang="en-US" sz="1200" dirty="0"/>
          </a:p>
          <a:p>
            <a:pPr marL="0" indent="0">
              <a:buNone/>
            </a:pPr>
            <a:r>
              <a:rPr lang="en-US" sz="1600" dirty="0"/>
              <a:t>Following files need to start with templates but need to replace the values, translating from component spec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r>
              <a:rPr lang="en-US" sz="1200" dirty="0" err="1"/>
              <a:t>Chart.yaml</a:t>
            </a:r>
            <a:endParaRPr lang="en-US" sz="1200" dirty="0"/>
          </a:p>
          <a:p>
            <a:pPr lvl="1"/>
            <a:r>
              <a:rPr lang="en-US" sz="1200" dirty="0" err="1"/>
              <a:t>Values.yaml</a:t>
            </a:r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68783918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Default template for </a:t>
            </a:r>
            <a:r>
              <a:rPr lang="en-US" dirty="0" err="1"/>
              <a:t>configmap.yaml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11663506" cy="529026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200" dirty="0"/>
          </a:p>
          <a:p>
            <a:pPr marL="914400" lvl="2" indent="0">
              <a:buNone/>
            </a:pPr>
            <a:r>
              <a:rPr lang="en-US" sz="800" dirty="0"/>
              <a:t>{{/*</a:t>
            </a:r>
          </a:p>
          <a:p>
            <a:pPr marL="914400" lvl="2" indent="0">
              <a:buNone/>
            </a:pPr>
            <a:r>
              <a:rPr lang="en-US" sz="800" dirty="0"/>
              <a:t>#============LICENSE_START========================================================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================================================================================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Copyright (c) 2021 J. F. Lucas. All rights reserved.</a:t>
            </a:r>
          </a:p>
          <a:p>
            <a:pPr marL="914400" lvl="2" indent="0">
              <a:buNone/>
            </a:pPr>
            <a:r>
              <a:rPr lang="en-US" sz="800" dirty="0"/>
              <a:t># ================================================================================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Licensed under the Apache License, Version 2.0 (the "License");</a:t>
            </a:r>
          </a:p>
          <a:p>
            <a:pPr marL="914400" lvl="2" indent="0">
              <a:buNone/>
            </a:pPr>
            <a:r>
              <a:rPr lang="en-US" sz="800" dirty="0"/>
              <a:t># you may not use this file except in compliance with the License.</a:t>
            </a:r>
          </a:p>
          <a:p>
            <a:pPr marL="914400" lvl="2" indent="0">
              <a:buNone/>
            </a:pPr>
            <a:r>
              <a:rPr lang="en-US" sz="800" dirty="0"/>
              <a:t># You may obtain a copy of the License at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    http://www.apache.org/licenses/LICENSE-2.0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Unless required by applicable law or agreed to in writing, software</a:t>
            </a:r>
          </a:p>
          <a:p>
            <a:pPr marL="914400" lvl="2" indent="0">
              <a:buNone/>
            </a:pPr>
            <a:r>
              <a:rPr lang="en-US" sz="800" dirty="0"/>
              <a:t># distributed under the License is distributed on an "AS IS" BASIS,</a:t>
            </a:r>
          </a:p>
          <a:p>
            <a:pPr marL="914400" lvl="2" indent="0">
              <a:buNone/>
            </a:pPr>
            <a:r>
              <a:rPr lang="en-US" sz="800" dirty="0"/>
              <a:t># WITHOUT WARRANTIES OR CONDITIONS OF ANY KIND, either express or implied.</a:t>
            </a:r>
          </a:p>
          <a:p>
            <a:pPr marL="914400" lvl="2" indent="0">
              <a:buNone/>
            </a:pPr>
            <a:r>
              <a:rPr lang="en-US" sz="800" dirty="0"/>
              <a:t># See the License for the specific language governing permissions and</a:t>
            </a:r>
          </a:p>
          <a:p>
            <a:pPr marL="914400" lvl="2" indent="0">
              <a:buNone/>
            </a:pPr>
            <a:r>
              <a:rPr lang="en-US" sz="800" dirty="0"/>
              <a:t># limitations under the License.</a:t>
            </a:r>
          </a:p>
          <a:p>
            <a:pPr marL="914400" lvl="2" indent="0">
              <a:buNone/>
            </a:pPr>
            <a:r>
              <a:rPr lang="en-US" sz="800" dirty="0"/>
              <a:t># ============LICENSE_END=========================================================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*/}}</a:t>
            </a:r>
          </a:p>
          <a:p>
            <a:pPr marL="914400" lvl="2" indent="0">
              <a:buNone/>
            </a:pPr>
            <a:endParaRPr lang="en-US" sz="800" dirty="0"/>
          </a:p>
          <a:p>
            <a:pPr marL="914400" lvl="2" indent="0">
              <a:buNone/>
            </a:pPr>
            <a:r>
              <a:rPr lang="en-US" sz="800" dirty="0"/>
              <a:t>{{ include "dcaegen2-services-common.configMap" . }}	</a:t>
            </a:r>
          </a:p>
        </p:txBody>
      </p:sp>
    </p:spTree>
    <p:extLst>
      <p:ext uri="{BB962C8B-B14F-4D97-AF65-F5344CB8AC3E}">
        <p14:creationId xmlns:p14="http://schemas.microsoft.com/office/powerpoint/2010/main" val="341770208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Default Template for </a:t>
            </a:r>
            <a:r>
              <a:rPr lang="en-US" dirty="0" err="1"/>
              <a:t>deployment.yaml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11663506" cy="529026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200" dirty="0"/>
          </a:p>
          <a:p>
            <a:pPr marL="914400" lvl="2" indent="0">
              <a:buNone/>
            </a:pPr>
            <a:r>
              <a:rPr lang="en-US" sz="800" dirty="0"/>
              <a:t>{{/*</a:t>
            </a:r>
          </a:p>
          <a:p>
            <a:pPr marL="914400" lvl="2" indent="0">
              <a:buNone/>
            </a:pPr>
            <a:r>
              <a:rPr lang="en-US" sz="800" dirty="0"/>
              <a:t>#============LICENSE_START========================================================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================================================================================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Copyright (c) 2021 J. F. Lucas. All rights reserved.</a:t>
            </a:r>
          </a:p>
          <a:p>
            <a:pPr marL="914400" lvl="2" indent="0">
              <a:buNone/>
            </a:pPr>
            <a:r>
              <a:rPr lang="en-US" sz="800" dirty="0"/>
              <a:t># ================================================================================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Licensed under the Apache License, Version 2.0 (the "License");</a:t>
            </a:r>
          </a:p>
          <a:p>
            <a:pPr marL="914400" lvl="2" indent="0">
              <a:buNone/>
            </a:pPr>
            <a:r>
              <a:rPr lang="en-US" sz="800" dirty="0"/>
              <a:t># you may not use this file except in compliance with the License.</a:t>
            </a:r>
          </a:p>
          <a:p>
            <a:pPr marL="914400" lvl="2" indent="0">
              <a:buNone/>
            </a:pPr>
            <a:r>
              <a:rPr lang="en-US" sz="800" dirty="0"/>
              <a:t># You may obtain a copy of the License at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    http://www.apache.org/licenses/LICENSE-2.0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Unless required by applicable law or agreed to in writing, software</a:t>
            </a:r>
          </a:p>
          <a:p>
            <a:pPr marL="914400" lvl="2" indent="0">
              <a:buNone/>
            </a:pPr>
            <a:r>
              <a:rPr lang="en-US" sz="800" dirty="0"/>
              <a:t># distributed under the License is distributed on an "AS IS" BASIS,</a:t>
            </a:r>
          </a:p>
          <a:p>
            <a:pPr marL="914400" lvl="2" indent="0">
              <a:buNone/>
            </a:pPr>
            <a:r>
              <a:rPr lang="en-US" sz="800" dirty="0"/>
              <a:t># WITHOUT WARRANTIES OR CONDITIONS OF ANY KIND, either express or implied.</a:t>
            </a:r>
          </a:p>
          <a:p>
            <a:pPr marL="914400" lvl="2" indent="0">
              <a:buNone/>
            </a:pPr>
            <a:r>
              <a:rPr lang="en-US" sz="800" dirty="0"/>
              <a:t># See the License for the specific language governing permissions and</a:t>
            </a:r>
          </a:p>
          <a:p>
            <a:pPr marL="914400" lvl="2" indent="0">
              <a:buNone/>
            </a:pPr>
            <a:r>
              <a:rPr lang="en-US" sz="800" dirty="0"/>
              <a:t># limitations under the License.</a:t>
            </a:r>
          </a:p>
          <a:p>
            <a:pPr marL="914400" lvl="2" indent="0">
              <a:buNone/>
            </a:pPr>
            <a:r>
              <a:rPr lang="en-US" sz="800" dirty="0"/>
              <a:t># ============LICENSE_END=========================================================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*/}}</a:t>
            </a:r>
          </a:p>
          <a:p>
            <a:pPr marL="914400" lvl="2" indent="0">
              <a:buNone/>
            </a:pPr>
            <a:endParaRPr lang="en-US" sz="800" dirty="0"/>
          </a:p>
          <a:p>
            <a:pPr marL="914400" lvl="2" indent="0">
              <a:buNone/>
            </a:pPr>
            <a:r>
              <a:rPr lang="en-US" sz="800" dirty="0"/>
              <a:t>{{ include "dcaegen2-services-common.microserviceDeployment" . }}	</a:t>
            </a:r>
          </a:p>
        </p:txBody>
      </p:sp>
    </p:spTree>
    <p:extLst>
      <p:ext uri="{BB962C8B-B14F-4D97-AF65-F5344CB8AC3E}">
        <p14:creationId xmlns:p14="http://schemas.microsoft.com/office/powerpoint/2010/main" val="207518722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Default template for </a:t>
            </a:r>
            <a:r>
              <a:rPr lang="en-US" dirty="0" err="1"/>
              <a:t>service.yaml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11663506" cy="529026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200" dirty="0"/>
          </a:p>
          <a:p>
            <a:pPr marL="914400" lvl="2" indent="0">
              <a:buNone/>
            </a:pPr>
            <a:r>
              <a:rPr lang="en-US" sz="800" dirty="0"/>
              <a:t>{{/*</a:t>
            </a:r>
          </a:p>
          <a:p>
            <a:pPr marL="914400" lvl="2" indent="0">
              <a:buNone/>
            </a:pPr>
            <a:r>
              <a:rPr lang="en-US" sz="800" dirty="0"/>
              <a:t>#============LICENSE_START========================================================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================================================================================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Copyright (c) 2021 J. F. Lucas. All rights reserved.</a:t>
            </a:r>
          </a:p>
          <a:p>
            <a:pPr marL="914400" lvl="2" indent="0">
              <a:buNone/>
            </a:pPr>
            <a:r>
              <a:rPr lang="en-US" sz="800" dirty="0"/>
              <a:t># ================================================================================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# Licensed under the Apache License, Version 2.0 (the "License");</a:t>
            </a:r>
          </a:p>
          <a:p>
            <a:pPr marL="914400" lvl="2" indent="0">
              <a:buNone/>
            </a:pPr>
            <a:r>
              <a:rPr lang="en-US" sz="800" dirty="0"/>
              <a:t># you may not use this file except in compliance with the License.</a:t>
            </a:r>
          </a:p>
          <a:p>
            <a:pPr marL="914400" lvl="2" indent="0">
              <a:buNone/>
            </a:pPr>
            <a:r>
              <a:rPr lang="en-US" sz="800" dirty="0"/>
              <a:t># You may obtain a copy of the License at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    http://www.apache.org/licenses/LICENSE-2.0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Unless required by applicable law or agreed to in writing, software</a:t>
            </a:r>
          </a:p>
          <a:p>
            <a:pPr marL="914400" lvl="2" indent="0">
              <a:buNone/>
            </a:pPr>
            <a:r>
              <a:rPr lang="en-US" sz="800" dirty="0"/>
              <a:t># distributed under the License is distributed on an "AS IS" BASIS,</a:t>
            </a:r>
          </a:p>
          <a:p>
            <a:pPr marL="914400" lvl="2" indent="0">
              <a:buNone/>
            </a:pPr>
            <a:r>
              <a:rPr lang="en-US" sz="800" dirty="0"/>
              <a:t># WITHOUT WARRANTIES OR CONDITIONS OF ANY KIND, either express or implied.</a:t>
            </a:r>
          </a:p>
          <a:p>
            <a:pPr marL="914400" lvl="2" indent="0">
              <a:buNone/>
            </a:pPr>
            <a:r>
              <a:rPr lang="en-US" sz="800" dirty="0"/>
              <a:t># See the License for the specific language governing permissions and</a:t>
            </a:r>
          </a:p>
          <a:p>
            <a:pPr marL="914400" lvl="2" indent="0">
              <a:buNone/>
            </a:pPr>
            <a:r>
              <a:rPr lang="en-US" sz="800" dirty="0"/>
              <a:t># limitations under the License.</a:t>
            </a:r>
          </a:p>
          <a:p>
            <a:pPr marL="914400" lvl="2" indent="0">
              <a:buNone/>
            </a:pPr>
            <a:r>
              <a:rPr lang="en-US" sz="800" dirty="0"/>
              <a:t># ============LICENSE_END=========================================================</a:t>
            </a:r>
          </a:p>
          <a:p>
            <a:pPr marL="914400" lvl="2" indent="0">
              <a:buNone/>
            </a:pPr>
            <a:r>
              <a:rPr lang="en-US" sz="800" dirty="0"/>
              <a:t>*/}}</a:t>
            </a:r>
          </a:p>
          <a:p>
            <a:pPr marL="914400" lvl="2" indent="0">
              <a:buNone/>
            </a:pPr>
            <a:endParaRPr lang="en-US" sz="800" dirty="0"/>
          </a:p>
          <a:p>
            <a:pPr marL="914400" lvl="2" indent="0">
              <a:buNone/>
            </a:pPr>
            <a:r>
              <a:rPr lang="en-US" sz="800" dirty="0"/>
              <a:t>{{ include "</a:t>
            </a:r>
            <a:r>
              <a:rPr lang="en-US" sz="800" dirty="0" err="1"/>
              <a:t>common.service</a:t>
            </a:r>
            <a:r>
              <a:rPr lang="en-US" sz="800" dirty="0"/>
              <a:t>" . }}	</a:t>
            </a:r>
          </a:p>
        </p:txBody>
      </p:sp>
    </p:spTree>
    <p:extLst>
      <p:ext uri="{BB962C8B-B14F-4D97-AF65-F5344CB8AC3E}">
        <p14:creationId xmlns:p14="http://schemas.microsoft.com/office/powerpoint/2010/main" val="336570365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Default template for </a:t>
            </a:r>
            <a:r>
              <a:rPr lang="en-US" dirty="0" err="1"/>
              <a:t>secret.yaml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11663506" cy="529026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200" dirty="0"/>
          </a:p>
          <a:p>
            <a:pPr marL="914400" lvl="2" indent="0">
              <a:buNone/>
            </a:pPr>
            <a:r>
              <a:rPr lang="en-US" sz="800" dirty="0"/>
              <a:t>{{/*</a:t>
            </a:r>
          </a:p>
          <a:p>
            <a:pPr marL="914400" lvl="2" indent="0">
              <a:buNone/>
            </a:pPr>
            <a:r>
              <a:rPr lang="en-US" sz="800" dirty="0"/>
              <a:t># Copyright Â© 2020 Samsung Electronics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Licensed under the Apache License, Version 2.0 (the "License");</a:t>
            </a:r>
          </a:p>
          <a:p>
            <a:pPr marL="914400" lvl="2" indent="0">
              <a:buNone/>
            </a:pPr>
            <a:r>
              <a:rPr lang="en-US" sz="800" dirty="0"/>
              <a:t># you may not use this file except in compliance with the License.</a:t>
            </a:r>
          </a:p>
          <a:p>
            <a:pPr marL="914400" lvl="2" indent="0">
              <a:buNone/>
            </a:pPr>
            <a:r>
              <a:rPr lang="en-US" sz="800" dirty="0"/>
              <a:t># You may obtain a copy of the License at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      http://www.apache.org/licenses/LICENSE-2.0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Unless required by applicable law or agreed to in writing, software</a:t>
            </a:r>
          </a:p>
          <a:p>
            <a:pPr marL="914400" lvl="2" indent="0">
              <a:buNone/>
            </a:pPr>
            <a:r>
              <a:rPr lang="en-US" sz="800" dirty="0"/>
              <a:t># distributed under the License is distributed on an "AS IS" BASIS,</a:t>
            </a:r>
          </a:p>
          <a:p>
            <a:pPr marL="914400" lvl="2" indent="0">
              <a:buNone/>
            </a:pPr>
            <a:r>
              <a:rPr lang="en-US" sz="800" dirty="0"/>
              <a:t># WITHOUT WARRANTIES OR CONDITIONS OF ANY KIND, either express or implied.</a:t>
            </a:r>
          </a:p>
          <a:p>
            <a:pPr marL="914400" lvl="2" indent="0">
              <a:buNone/>
            </a:pPr>
            <a:r>
              <a:rPr lang="en-US" sz="800" dirty="0"/>
              <a:t># See the License for the specific language governing permissions and</a:t>
            </a:r>
          </a:p>
          <a:p>
            <a:pPr marL="914400" lvl="2" indent="0">
              <a:buNone/>
            </a:pPr>
            <a:r>
              <a:rPr lang="en-US" sz="800" dirty="0"/>
              <a:t># limitations under the License.</a:t>
            </a:r>
          </a:p>
          <a:p>
            <a:pPr marL="914400" lvl="2" indent="0">
              <a:buNone/>
            </a:pPr>
            <a:r>
              <a:rPr lang="en-US" sz="800" dirty="0"/>
              <a:t>*/}}</a:t>
            </a:r>
          </a:p>
          <a:p>
            <a:pPr marL="914400" lvl="2" indent="0">
              <a:buNone/>
            </a:pPr>
            <a:endParaRPr lang="en-US" sz="800" dirty="0"/>
          </a:p>
          <a:p>
            <a:pPr marL="914400" lvl="2" indent="0">
              <a:buNone/>
            </a:pPr>
            <a:r>
              <a:rPr lang="en-US" sz="800" dirty="0"/>
              <a:t>{{ include "</a:t>
            </a:r>
            <a:r>
              <a:rPr lang="en-US" sz="800" dirty="0" err="1"/>
              <a:t>common.secretFast</a:t>
            </a:r>
            <a:r>
              <a:rPr lang="en-US" sz="800" dirty="0"/>
              <a:t>" . }}	</a:t>
            </a:r>
          </a:p>
        </p:txBody>
      </p:sp>
    </p:spTree>
    <p:extLst>
      <p:ext uri="{BB962C8B-B14F-4D97-AF65-F5344CB8AC3E}">
        <p14:creationId xmlns:p14="http://schemas.microsoft.com/office/powerpoint/2010/main" val="47063062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5C5BF-A05E-4A76-8215-84B971FC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D2B5B-6788-4DE8-BD79-6D811460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Default template for </a:t>
            </a:r>
            <a:r>
              <a:rPr lang="en-US" dirty="0" err="1"/>
              <a:t>requirements.yaml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D8761-52E5-4EE1-97AD-56EC5A0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655" y="1103586"/>
            <a:ext cx="11663506" cy="529026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200" dirty="0"/>
          </a:p>
          <a:p>
            <a:pPr marL="914400" lvl="2" indent="0">
              <a:buNone/>
            </a:pPr>
            <a:r>
              <a:rPr lang="en-US" sz="800" dirty="0"/>
              <a:t># Copyright (c) 2021 J. F. Lucas.  All rights reserved.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Licensed under the Apache License, Version 2.0 (the "License");</a:t>
            </a:r>
          </a:p>
          <a:p>
            <a:pPr marL="914400" lvl="2" indent="0">
              <a:buNone/>
            </a:pPr>
            <a:r>
              <a:rPr lang="en-US" sz="800" dirty="0"/>
              <a:t># you may not use this file except in compliance with the License.</a:t>
            </a:r>
          </a:p>
          <a:p>
            <a:pPr marL="914400" lvl="2" indent="0">
              <a:buNone/>
            </a:pPr>
            <a:r>
              <a:rPr lang="en-US" sz="800" dirty="0"/>
              <a:t># You may obtain a copy of the License at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      http://www.apache.org/licenses/LICENSE-2.0</a:t>
            </a:r>
          </a:p>
          <a:p>
            <a:pPr marL="914400" lvl="2" indent="0">
              <a:buNone/>
            </a:pPr>
            <a:r>
              <a:rPr lang="en-US" sz="800" dirty="0"/>
              <a:t>#</a:t>
            </a:r>
          </a:p>
          <a:p>
            <a:pPr marL="914400" lvl="2" indent="0">
              <a:buNone/>
            </a:pPr>
            <a:r>
              <a:rPr lang="en-US" sz="800" dirty="0"/>
              <a:t># Unless required by applicable law or agreed to in writing, software</a:t>
            </a:r>
          </a:p>
          <a:p>
            <a:pPr marL="914400" lvl="2" indent="0">
              <a:buNone/>
            </a:pPr>
            <a:r>
              <a:rPr lang="en-US" sz="800" dirty="0"/>
              <a:t># distributed under the License is distributed on an "AS IS" BASIS,</a:t>
            </a:r>
          </a:p>
          <a:p>
            <a:pPr marL="914400" lvl="2" indent="0">
              <a:buNone/>
            </a:pPr>
            <a:r>
              <a:rPr lang="en-US" sz="800" dirty="0"/>
              <a:t># WITHOUT WARRANTIES OR CONDITIONS OF ANY KIND, either express or implied.</a:t>
            </a:r>
          </a:p>
          <a:p>
            <a:pPr marL="914400" lvl="2" indent="0">
              <a:buNone/>
            </a:pPr>
            <a:r>
              <a:rPr lang="en-US" sz="800" dirty="0"/>
              <a:t># See the License for the specific language governing permissions and</a:t>
            </a:r>
          </a:p>
          <a:p>
            <a:pPr marL="914400" lvl="2" indent="0">
              <a:buNone/>
            </a:pPr>
            <a:r>
              <a:rPr lang="en-US" sz="800" dirty="0"/>
              <a:t># limitations under the License.</a:t>
            </a:r>
          </a:p>
          <a:p>
            <a:pPr marL="914400" lvl="2" indent="0">
              <a:buNone/>
            </a:pPr>
            <a:endParaRPr lang="en-US" sz="800" dirty="0"/>
          </a:p>
          <a:p>
            <a:pPr marL="914400" lvl="2" indent="0">
              <a:buNone/>
            </a:pPr>
            <a:r>
              <a:rPr lang="en-US" sz="800" dirty="0"/>
              <a:t>dependencies:</a:t>
            </a:r>
          </a:p>
          <a:p>
            <a:pPr marL="914400" lvl="2" indent="0">
              <a:buNone/>
            </a:pPr>
            <a:r>
              <a:rPr lang="en-US" sz="800" dirty="0"/>
              <a:t>  - name: common</a:t>
            </a:r>
          </a:p>
          <a:p>
            <a:pPr marL="914400" lvl="2" indent="0">
              <a:buNone/>
            </a:pPr>
            <a:r>
              <a:rPr lang="en-US" sz="800" dirty="0"/>
              <a:t>    version: ~8.x-0</a:t>
            </a:r>
          </a:p>
          <a:p>
            <a:pPr marL="914400" lvl="2" indent="0">
              <a:buNone/>
            </a:pPr>
            <a:r>
              <a:rPr lang="en-US" sz="800" dirty="0"/>
              <a:t>    repository: '@local'</a:t>
            </a:r>
          </a:p>
          <a:p>
            <a:pPr marL="914400" lvl="2" indent="0">
              <a:buNone/>
            </a:pPr>
            <a:r>
              <a:rPr lang="en-US" sz="800" dirty="0"/>
              <a:t>  - name: </a:t>
            </a:r>
            <a:r>
              <a:rPr lang="en-US" sz="800" dirty="0" err="1"/>
              <a:t>repositoryGenerator</a:t>
            </a:r>
            <a:endParaRPr lang="en-US" sz="800" dirty="0"/>
          </a:p>
          <a:p>
            <a:pPr marL="914400" lvl="2" indent="0">
              <a:buNone/>
            </a:pPr>
            <a:r>
              <a:rPr lang="en-US" sz="800" dirty="0"/>
              <a:t>    version: ~8.x-0</a:t>
            </a:r>
          </a:p>
          <a:p>
            <a:pPr marL="914400" lvl="2" indent="0">
              <a:buNone/>
            </a:pPr>
            <a:r>
              <a:rPr lang="en-US" sz="800" dirty="0"/>
              <a:t>    repository: '@local'</a:t>
            </a:r>
          </a:p>
          <a:p>
            <a:pPr marL="914400" lvl="2" indent="0">
              <a:buNone/>
            </a:pPr>
            <a:r>
              <a:rPr lang="en-US" sz="800" dirty="0"/>
              <a:t>  - name: </a:t>
            </a:r>
            <a:r>
              <a:rPr lang="en-US" sz="800" dirty="0" err="1"/>
              <a:t>readinessCheck</a:t>
            </a:r>
            <a:endParaRPr lang="en-US" sz="800" dirty="0"/>
          </a:p>
          <a:p>
            <a:pPr marL="914400" lvl="2" indent="0">
              <a:buNone/>
            </a:pPr>
            <a:r>
              <a:rPr lang="en-US" sz="800" dirty="0"/>
              <a:t>    version: ~8.x-0</a:t>
            </a:r>
          </a:p>
          <a:p>
            <a:pPr marL="914400" lvl="2" indent="0">
              <a:buNone/>
            </a:pPr>
            <a:r>
              <a:rPr lang="en-US" sz="800" dirty="0"/>
              <a:t>    repository: '@local'</a:t>
            </a:r>
          </a:p>
          <a:p>
            <a:pPr marL="914400" lvl="2" indent="0">
              <a:buNone/>
            </a:pPr>
            <a:r>
              <a:rPr lang="en-US" sz="800" dirty="0"/>
              <a:t>  - name: dcaegen2-services-common</a:t>
            </a:r>
          </a:p>
          <a:p>
            <a:pPr marL="914400" lvl="2" indent="0">
              <a:buNone/>
            </a:pPr>
            <a:r>
              <a:rPr lang="en-US" sz="800" dirty="0"/>
              <a:t>    version: ~8.x-0</a:t>
            </a:r>
          </a:p>
          <a:p>
            <a:pPr marL="914400" lvl="2" indent="0">
              <a:buNone/>
            </a:pPr>
            <a:r>
              <a:rPr lang="en-US" sz="800" dirty="0"/>
              <a:t>    repository: 'file://../../common/dcaegen2-services-common'	</a:t>
            </a:r>
          </a:p>
        </p:txBody>
      </p:sp>
    </p:spTree>
    <p:extLst>
      <p:ext uri="{BB962C8B-B14F-4D97-AF65-F5344CB8AC3E}">
        <p14:creationId xmlns:p14="http://schemas.microsoft.com/office/powerpoint/2010/main" val="20929860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7" ma:contentTypeDescription="Create a new document." ma:contentTypeScope="" ma:versionID="f9445b9b7218e26dedf7b7f3041dac4c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bde985d153e10920f40bcdf3032929d5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0C73F1-2E2A-401D-8C35-2B9E1B60F4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623615-6F94-47B2-B108-E787C956BB4F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763aa34c-cc81-4119-9cda-68682073e04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8A3401B-1E7C-4BD4-AB19-7E857ED9D8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3aa34c-cc81-4119-9cda-68682073e045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111709</TotalTime>
  <Words>2935</Words>
  <Application>Microsoft Office PowerPoint</Application>
  <PresentationFormat>Widescreen</PresentationFormat>
  <Paragraphs>454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.AppleSystemUIFont</vt:lpstr>
      <vt:lpstr>Arial</vt:lpstr>
      <vt:lpstr>Calibri</vt:lpstr>
      <vt:lpstr>Calibri Light</vt:lpstr>
      <vt:lpstr>Office Theme</vt:lpstr>
      <vt:lpstr>DCAE MOD on ONAP  Sivakumar Santharam Vijay Venkateshkumar Dhrumin Desai Ravi Mantena Lisa Revel</vt:lpstr>
      <vt:lpstr>Helm Based MS Onboarding</vt:lpstr>
      <vt:lpstr>Generating from Helm Template</vt:lpstr>
      <vt:lpstr>Generating from Helm Template</vt:lpstr>
      <vt:lpstr>Default template for configmap.yaml</vt:lpstr>
      <vt:lpstr>Default Template for deployment.yaml</vt:lpstr>
      <vt:lpstr>Default template for service.yaml</vt:lpstr>
      <vt:lpstr>Default template for secret.yaml</vt:lpstr>
      <vt:lpstr>Default template for requirements.yaml</vt:lpstr>
      <vt:lpstr>Default template and substitution for Chart.yaml</vt:lpstr>
      <vt:lpstr>Sample Value.xml mapping from Component spec</vt:lpstr>
      <vt:lpstr>Sample Value.xml mapping from Component spec</vt:lpstr>
      <vt:lpstr>Sample Value.xml mapping from Component spec</vt:lpstr>
      <vt:lpstr>Sample Value.xml mapping from Component spec</vt:lpstr>
      <vt:lpstr>Sample Value.xml mapping from Component spec</vt:lpstr>
      <vt:lpstr>Sample Value.xml mapping from Component spec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DCAE MOD, CLAMP and Policy Interworking CL COM – 2020/05/13</dc:title>
  <dc:creator>SANTHARAM, SIVAKUMAR</dc:creator>
  <cp:lastModifiedBy>SANTHARAM, SIVAKUMAR</cp:lastModifiedBy>
  <cp:revision>277</cp:revision>
  <dcterms:created xsi:type="dcterms:W3CDTF">2020-07-08T21:01:20Z</dcterms:created>
  <dcterms:modified xsi:type="dcterms:W3CDTF">2021-05-06T20:58:42Z</dcterms:modified>
</cp:coreProperties>
</file>