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0"/>
  </p:notesMasterIdLst>
  <p:sldIdLst>
    <p:sldId id="256" r:id="rId3"/>
    <p:sldId id="281" r:id="rId4"/>
    <p:sldId id="271" r:id="rId5"/>
    <p:sldId id="282" r:id="rId6"/>
    <p:sldId id="294" r:id="rId7"/>
    <p:sldId id="295" r:id="rId8"/>
    <p:sldId id="288" r:id="rId9"/>
    <p:sldId id="296" r:id="rId10"/>
    <p:sldId id="290" r:id="rId11"/>
    <p:sldId id="289" r:id="rId12"/>
    <p:sldId id="276" r:id="rId13"/>
    <p:sldId id="274" r:id="rId14"/>
    <p:sldId id="291" r:id="rId15"/>
    <p:sldId id="293" r:id="rId16"/>
    <p:sldId id="279" r:id="rId17"/>
    <p:sldId id="297" r:id="rId18"/>
    <p:sldId id="260" r:id="rId19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3"/>
    <p:restoredTop sz="94664"/>
  </p:normalViewPr>
  <p:slideViewPr>
    <p:cSldViewPr snapToGrid="0">
      <p:cViewPr varScale="1">
        <p:scale>
          <a:sx n="139" d="100"/>
          <a:sy n="139" d="100"/>
        </p:scale>
        <p:origin x="1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08F95-5877-E54D-AE9B-EC523133C78E}" type="datetimeFigureOut">
              <a:rPr lang="en-US" smtClean="0"/>
              <a:t>5/17/21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FF527-7918-4447-8233-EB77B3EF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149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20480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809496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31428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420480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809496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315000" y="198000"/>
            <a:ext cx="11505960" cy="2497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20480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809496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31428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420480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809496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59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315000" y="198000"/>
            <a:ext cx="11505960" cy="2497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>
            <a:off x="-20160" y="0"/>
            <a:ext cx="12191760" cy="96768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2"/>
          <p:cNvSpPr/>
          <p:nvPr/>
        </p:nvSpPr>
        <p:spPr>
          <a:xfrm>
            <a:off x="0" y="6479280"/>
            <a:ext cx="12211920" cy="3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2" name="Picture 20"/>
          <p:cNvPicPr/>
          <p:nvPr/>
        </p:nvPicPr>
        <p:blipFill>
          <a:blip r:embed="rId15"/>
          <a:stretch/>
        </p:blipFill>
        <p:spPr>
          <a:xfrm>
            <a:off x="10027440" y="6521760"/>
            <a:ext cx="1494360" cy="311040"/>
          </a:xfrm>
          <a:prstGeom prst="rect">
            <a:avLst/>
          </a:prstGeom>
          <a:ln>
            <a:noFill/>
          </a:ln>
        </p:spPr>
      </p:pic>
      <p:pic>
        <p:nvPicPr>
          <p:cNvPr id="3" name="Shape 72"/>
          <p:cNvPicPr/>
          <p:nvPr/>
        </p:nvPicPr>
        <p:blipFill>
          <a:blip r:embed="rId16"/>
          <a:stretch/>
        </p:blipFill>
        <p:spPr>
          <a:xfrm>
            <a:off x="315000" y="6604560"/>
            <a:ext cx="2595240" cy="154440"/>
          </a:xfrm>
          <a:prstGeom prst="rect">
            <a:avLst/>
          </a:prstGeom>
          <a:ln>
            <a:noFill/>
          </a:ln>
        </p:spPr>
      </p:pic>
      <p:pic>
        <p:nvPicPr>
          <p:cNvPr id="4" name="Picture 10"/>
          <p:cNvPicPr/>
          <p:nvPr/>
        </p:nvPicPr>
        <p:blipFill>
          <a:blip r:embed="rId17"/>
          <a:stretch/>
        </p:blipFill>
        <p:spPr>
          <a:xfrm>
            <a:off x="3214800" y="6599160"/>
            <a:ext cx="1726200" cy="162000"/>
          </a:xfrm>
          <a:prstGeom prst="rect">
            <a:avLst/>
          </a:prstGeom>
          <a:ln>
            <a:noFill/>
          </a:ln>
        </p:spPr>
      </p:pic>
      <p:pic>
        <p:nvPicPr>
          <p:cNvPr id="5" name="Picture 9"/>
          <p:cNvPicPr/>
          <p:nvPr/>
        </p:nvPicPr>
        <p:blipFill>
          <a:blip r:embed="rId18"/>
          <a:stretch/>
        </p:blipFill>
        <p:spPr>
          <a:xfrm>
            <a:off x="-27000" y="-9000"/>
            <a:ext cx="12197880" cy="6866640"/>
          </a:xfrm>
          <a:prstGeom prst="rect">
            <a:avLst/>
          </a:prstGeom>
          <a:ln>
            <a:noFill/>
          </a:ln>
        </p:spPr>
      </p:pic>
      <p:sp>
        <p:nvSpPr>
          <p:cNvPr id="6" name="CustomShape 3"/>
          <p:cNvSpPr/>
          <p:nvPr/>
        </p:nvSpPr>
        <p:spPr>
          <a:xfrm>
            <a:off x="-27000" y="-9000"/>
            <a:ext cx="12207960" cy="1864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7" name="PlaceHolder 4"/>
          <p:cNvSpPr>
            <a:spLocks noGrp="1"/>
          </p:cNvSpPr>
          <p:nvPr>
            <p:ph type="title"/>
          </p:nvPr>
        </p:nvSpPr>
        <p:spPr>
          <a:xfrm>
            <a:off x="366480" y="2823480"/>
            <a:ext cx="11332440" cy="151452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 b="0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endParaRPr lang="en-US" sz="3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8"/>
          <p:cNvPicPr/>
          <p:nvPr/>
        </p:nvPicPr>
        <p:blipFill>
          <a:blip r:embed="rId15"/>
          <a:stretch/>
        </p:blipFill>
        <p:spPr>
          <a:xfrm>
            <a:off x="366480" y="499320"/>
            <a:ext cx="3748320" cy="780480"/>
          </a:xfrm>
          <a:prstGeom prst="rect">
            <a:avLst/>
          </a:prstGeom>
          <a:ln>
            <a:noFill/>
          </a:ln>
        </p:spPr>
      </p:pic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0160" y="0"/>
            <a:ext cx="12191760" cy="967680"/>
          </a:xfrm>
          <a:prstGeom prst="rect">
            <a:avLst/>
          </a:prstGeom>
          <a:blipFill rotWithShape="0">
            <a:blip r:embed="rId15"/>
            <a:stretch>
              <a:fillRect/>
            </a:stretch>
          </a:blip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0" y="6479280"/>
            <a:ext cx="12211920" cy="3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48" name="Picture 20"/>
          <p:cNvPicPr/>
          <p:nvPr/>
        </p:nvPicPr>
        <p:blipFill>
          <a:blip r:embed="rId16"/>
          <a:stretch/>
        </p:blipFill>
        <p:spPr>
          <a:xfrm>
            <a:off x="10027440" y="6521760"/>
            <a:ext cx="1494360" cy="311040"/>
          </a:xfrm>
          <a:prstGeom prst="rect">
            <a:avLst/>
          </a:prstGeom>
          <a:ln>
            <a:noFill/>
          </a:ln>
        </p:spPr>
      </p:pic>
      <p:pic>
        <p:nvPicPr>
          <p:cNvPr id="49" name="Shape 72"/>
          <p:cNvPicPr/>
          <p:nvPr/>
        </p:nvPicPr>
        <p:blipFill>
          <a:blip r:embed="rId17"/>
          <a:stretch/>
        </p:blipFill>
        <p:spPr>
          <a:xfrm>
            <a:off x="315000" y="6604560"/>
            <a:ext cx="2595240" cy="154440"/>
          </a:xfrm>
          <a:prstGeom prst="rect">
            <a:avLst/>
          </a:prstGeom>
          <a:ln>
            <a:noFill/>
          </a:ln>
        </p:spPr>
      </p:pic>
      <p:pic>
        <p:nvPicPr>
          <p:cNvPr id="50" name="Picture 10"/>
          <p:cNvPicPr/>
          <p:nvPr/>
        </p:nvPicPr>
        <p:blipFill>
          <a:blip r:embed="rId18"/>
          <a:stretch/>
        </p:blipFill>
        <p:spPr>
          <a:xfrm>
            <a:off x="3214800" y="6599160"/>
            <a:ext cx="1726200" cy="162000"/>
          </a:xfrm>
          <a:prstGeom prst="rect">
            <a:avLst/>
          </a:prstGeom>
          <a:ln>
            <a:noFill/>
          </a:ln>
        </p:spPr>
      </p:pic>
      <p:sp>
        <p:nvSpPr>
          <p:cNvPr id="51" name="CustomShape 3"/>
          <p:cNvSpPr/>
          <p:nvPr/>
        </p:nvSpPr>
        <p:spPr>
          <a:xfrm>
            <a:off x="0" y="0"/>
            <a:ext cx="12191760" cy="954360"/>
          </a:xfrm>
          <a:prstGeom prst="rect">
            <a:avLst/>
          </a:prstGeom>
          <a:blipFill rotWithShape="0">
            <a:blip r:embed="rId1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PlaceHolder 4"/>
          <p:cNvSpPr>
            <a:spLocks noGrp="1"/>
          </p:cNvSpPr>
          <p:nvPr>
            <p:ph type="dt"/>
          </p:nvPr>
        </p:nvSpPr>
        <p:spPr>
          <a:xfrm>
            <a:off x="8554680" y="6492240"/>
            <a:ext cx="143892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sldNum"/>
          </p:nvPr>
        </p:nvSpPr>
        <p:spPr>
          <a:xfrm>
            <a:off x="11568600" y="6504120"/>
            <a:ext cx="6069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A088551E-8A2C-4CBC-BDA0-79492176519A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54" name="PlaceHolder 6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7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Edit Master text styles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Second level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Third level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Fourth level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onap.org/display/DW/Logging+Enhancements+Project+Proposal" TargetMode="External"/><Relationship Id="rId3" Type="http://schemas.openxmlformats.org/officeDocument/2006/relationships/hyperlink" Target="https://istio.io/latest/docs/ops/deployment/architecture/" TargetMode="External"/><Relationship Id="rId7" Type="http://schemas.openxmlformats.org/officeDocument/2006/relationships/hyperlink" Target="https://wiki.onap.org/display/DW/Logging+Architecture+Proposal" TargetMode="External"/><Relationship Id="rId2" Type="http://schemas.openxmlformats.org/officeDocument/2006/relationships/hyperlink" Target="https://wiki.onap.org/pages/viewpage.action?pageId=103417456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iki.onap.org/display/DW/ONAP+Security+Model" TargetMode="External"/><Relationship Id="rId5" Type="http://schemas.openxmlformats.org/officeDocument/2006/relationships/hyperlink" Target="https://wiki.onap.org/display/DW/Service+Mesh+Impact+on+Projects" TargetMode="External"/><Relationship Id="rId4" Type="http://schemas.openxmlformats.org/officeDocument/2006/relationships/hyperlink" Target="https://wiki.onap.org/display/DW/Service+Mesh+Risk+Analysis" TargetMode="External"/><Relationship Id="rId9" Type="http://schemas.openxmlformats.org/officeDocument/2006/relationships/hyperlink" Target="https://wiki.onap.org/display/DW/CNF+2021+Meeting+Minutes?focusedTaskId=239&amp;preview=/93004634/100896899/2021-02-22_LoggingRequirementEvents_v8.pptx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stio.io/latest/docs/concepts/security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226243" y="2516957"/>
            <a:ext cx="11472677" cy="1821043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en-US" sz="13500" b="0" strike="noStrike" spc="-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 Next Generation Security &amp; Logging </a:t>
            </a:r>
          </a:p>
          <a:p>
            <a:pPr algn="ctr">
              <a:lnSpc>
                <a:spcPct val="170000"/>
              </a:lnSpc>
            </a:pPr>
            <a:r>
              <a:rPr lang="en-US" sz="13500" b="0" strike="noStrike" spc="-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Architecture, Design and Roadmap</a:t>
            </a:r>
            <a:br>
              <a:rPr dirty="0"/>
            </a:br>
            <a:endParaRPr lang="en-US" sz="3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97997" y="4593772"/>
            <a:ext cx="4757773" cy="206828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</a:rPr>
              <a:t>June X,2021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pc="-1" dirty="0">
              <a:solidFill>
                <a:srgbClr val="FFFFFF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</a:rPr>
              <a:t>Byung-Woo Jun (Ericsson)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pc="-1" dirty="0">
                <a:solidFill>
                  <a:srgbClr val="FFFFFF"/>
                </a:solidFill>
                <a:latin typeface="Calibri"/>
              </a:rPr>
              <a:t>Sylvain </a:t>
            </a:r>
            <a:r>
              <a:rPr lang="en-US" spc="-1" dirty="0" err="1">
                <a:solidFill>
                  <a:srgbClr val="FFFFFF"/>
                </a:solidFill>
                <a:latin typeface="Calibri"/>
              </a:rPr>
              <a:t>Desbureaux</a:t>
            </a:r>
            <a:r>
              <a:rPr lang="en-US" spc="-1" dirty="0">
                <a:solidFill>
                  <a:srgbClr val="FFFFFF"/>
                </a:solidFill>
                <a:latin typeface="Calibri"/>
              </a:rPr>
              <a:t> (Orange)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</a:rPr>
              <a:t>Krzysztof </a:t>
            </a:r>
            <a:r>
              <a:rPr lang="en-US" sz="1800" b="0" strike="noStrike" spc="-1" dirty="0" err="1">
                <a:solidFill>
                  <a:srgbClr val="FFFFFF"/>
                </a:solidFill>
                <a:latin typeface="Calibri"/>
              </a:rPr>
              <a:t>Opasiak</a:t>
            </a:r>
            <a:r>
              <a:rPr lang="en-US" sz="1800" b="0" strike="noStrike" spc="-1" dirty="0">
                <a:solidFill>
                  <a:srgbClr val="FFFFFF"/>
                </a:solidFill>
                <a:latin typeface="Calibri"/>
              </a:rPr>
              <a:t> (Samsung)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08157C3-A2D6-AA42-84F5-D4AAAF8EE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37" y="4187827"/>
            <a:ext cx="5495423" cy="21561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C743E1-7DB6-EA4D-99D6-CCA1D954B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38" y="1952168"/>
            <a:ext cx="5495424" cy="20905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10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spc="-1" dirty="0">
                <a:solidFill>
                  <a:srgbClr val="FFFFFF"/>
                </a:solidFill>
                <a:latin typeface="Arial"/>
              </a:rPr>
              <a:t>ONAP External IdP(s) and Multi-Tenancy Support</a:t>
            </a:r>
            <a:endParaRPr lang="en-US" sz="36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D17268-6709-BE47-8EDE-229EFFDC171B}"/>
              </a:ext>
            </a:extLst>
          </p:cNvPr>
          <p:cNvSpPr/>
          <p:nvPr/>
        </p:nvSpPr>
        <p:spPr>
          <a:xfrm>
            <a:off x="401937" y="1037548"/>
            <a:ext cx="11525229" cy="8617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Each service provider will likely have existing centralized IdP that ONAP should integrate with. This architecture supports that integration.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ONAP IdAM proxies via plugin to a designated external IdP server(s)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ONAP IdAM must support fallback mode, where it can act as IdP for cases where external IdP is unavailable</a:t>
            </a:r>
          </a:p>
          <a:p>
            <a:pPr marL="295275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Multi-Tenancy allows the same Username inside different tenants; There is no SSO between different tenants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77E5CB-B74A-0247-B922-A4B303AC009F}"/>
              </a:ext>
            </a:extLst>
          </p:cNvPr>
          <p:cNvSpPr txBox="1"/>
          <p:nvPr/>
        </p:nvSpPr>
        <p:spPr>
          <a:xfrm>
            <a:off x="3208117" y="1952168"/>
            <a:ext cx="338554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3330DC-A44B-3D4D-A5C6-B956ABA4C79E}"/>
              </a:ext>
            </a:extLst>
          </p:cNvPr>
          <p:cNvSpPr txBox="1"/>
          <p:nvPr/>
        </p:nvSpPr>
        <p:spPr>
          <a:xfrm>
            <a:off x="3177812" y="4184266"/>
            <a:ext cx="338554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</a:p>
        </p:txBody>
      </p:sp>
      <p:graphicFrame>
        <p:nvGraphicFramePr>
          <p:cNvPr id="17" name="Table 3">
            <a:extLst>
              <a:ext uri="{FF2B5EF4-FFF2-40B4-BE49-F238E27FC236}">
                <a16:creationId xmlns:a16="http://schemas.microsoft.com/office/drawing/2014/main" id="{583EDB5D-91E4-0D43-80CD-9F2EB4F2F6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152108"/>
              </p:ext>
            </p:extLst>
          </p:nvPr>
        </p:nvGraphicFramePr>
        <p:xfrm>
          <a:off x="6565187" y="2025512"/>
          <a:ext cx="5361979" cy="1878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3829">
                  <a:extLst>
                    <a:ext uri="{9D8B030D-6E8A-4147-A177-3AD203B41FA5}">
                      <a16:colId xmlns:a16="http://schemas.microsoft.com/office/drawing/2014/main" val="1547245907"/>
                    </a:ext>
                  </a:extLst>
                </a:gridCol>
                <a:gridCol w="5048150">
                  <a:extLst>
                    <a:ext uri="{9D8B030D-6E8A-4147-A177-3AD203B41FA5}">
                      <a16:colId xmlns:a16="http://schemas.microsoft.com/office/drawing/2014/main" val="482437622"/>
                    </a:ext>
                  </a:extLst>
                </a:gridCol>
              </a:tblGrid>
              <a:tr h="206709"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Sequence (Single External IdP) - A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347221"/>
                  </a:ext>
                </a:extLst>
              </a:tr>
              <a:tr h="219628">
                <a:tc rowSpan="4"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 ONAP IdAM is connected to a single external IdP, the IdP contains the credentials of all the users from all the tenants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230556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1" indent="-276225">
                        <a:buFont typeface="+mj-lt"/>
                        <a:buAutoNum type="alphaUcPeriod"/>
                        <a:tabLst/>
                      </a:pP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AuthZ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requests including username, password and tenant will be forwarded from ONAP IdAM to the external IdP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6469002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8125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UcPeriod" startAt="2"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external IdP performs the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authZ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the user in the tenant realm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088815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8125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UcPeriod" startAt="3"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external IdP returns with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AuthZ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response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5077571"/>
                  </a:ext>
                </a:extLst>
              </a:tr>
            </a:tbl>
          </a:graphicData>
        </a:graphic>
      </p:graphicFrame>
      <p:graphicFrame>
        <p:nvGraphicFramePr>
          <p:cNvPr id="18" name="Table 3">
            <a:extLst>
              <a:ext uri="{FF2B5EF4-FFF2-40B4-BE49-F238E27FC236}">
                <a16:creationId xmlns:a16="http://schemas.microsoft.com/office/drawing/2014/main" id="{3B764066-8311-6B4C-9466-5AD9FED7F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366136"/>
              </p:ext>
            </p:extLst>
          </p:nvPr>
        </p:nvGraphicFramePr>
        <p:xfrm>
          <a:off x="6565187" y="4323457"/>
          <a:ext cx="5361979" cy="19618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3829">
                  <a:extLst>
                    <a:ext uri="{9D8B030D-6E8A-4147-A177-3AD203B41FA5}">
                      <a16:colId xmlns:a16="http://schemas.microsoft.com/office/drawing/2014/main" val="1547245907"/>
                    </a:ext>
                  </a:extLst>
                </a:gridCol>
                <a:gridCol w="5048150">
                  <a:extLst>
                    <a:ext uri="{9D8B030D-6E8A-4147-A177-3AD203B41FA5}">
                      <a16:colId xmlns:a16="http://schemas.microsoft.com/office/drawing/2014/main" val="482437622"/>
                    </a:ext>
                  </a:extLst>
                </a:gridCol>
              </a:tblGrid>
              <a:tr h="206709"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Sequence (Multiple IdPs (each tenant has its own external IdP)) - B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347221"/>
                  </a:ext>
                </a:extLst>
              </a:tr>
              <a:tr h="219628">
                <a:tc rowSpan="5"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 each tenant has its own external IdP, the IdP contains the credentials for its tenant users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230556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1" indent="-276225">
                        <a:buFont typeface="+mj-lt"/>
                        <a:buAutoNum type="alphaUcPeriod"/>
                        <a:tabLst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Based on the tenant info in the request, ONAP IdAM selects the correct external IdP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6469002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1" indent="-276225">
                        <a:buFont typeface="+mj-lt"/>
                        <a:buAutoNum type="alphaUcPeriod" startAt="2"/>
                        <a:tabLst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ONAP IdAM forwards the request to the selected external IdP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088815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1" indent="-276225">
                        <a:buFont typeface="+mj-lt"/>
                        <a:buAutoNum type="alphaUcPeriod" startAt="3"/>
                        <a:tabLst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selected external IdP performs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AuthZ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5077571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762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UcPeriod" startAt="4"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selected external IdP returns with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AuthZ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response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5658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55463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11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ONAP NG Security Status and Roadmap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0E790B-A82B-D24D-ABFA-33FDC1899DBC}"/>
              </a:ext>
            </a:extLst>
          </p:cNvPr>
          <p:cNvSpPr/>
          <p:nvPr/>
        </p:nvSpPr>
        <p:spPr>
          <a:xfrm>
            <a:off x="77753" y="1032567"/>
            <a:ext cx="4802361" cy="3108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Current ONAP Security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PoC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State and To-Do list: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OOM team created a Service Mesh-based security </a:t>
            </a:r>
            <a:r>
              <a:rPr lang="en-US" sz="1400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PoC</a:t>
            </a:r>
            <a:r>
              <a:rPr lang="en-US" sz="14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did initial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Due to the OOM team resource issue, this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PoC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is in the pending state.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With additional resources, the following work items could be done:</a:t>
            </a:r>
          </a:p>
          <a:p>
            <a:pPr marL="573088" lvl="1" indent="-287338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Refine the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PoC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for more general purposes and more use cases</a:t>
            </a:r>
          </a:p>
          <a:p>
            <a:pPr marL="573088" lvl="1" indent="-287338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Leverage industry open-source and standard security protocols for user management, cert manager and secrets</a:t>
            </a:r>
          </a:p>
          <a:p>
            <a:pPr marL="573088" lvl="1" indent="-287338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Select ONAP components and make them work with the Service Mesh-based security mechanism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618CB2-EDCF-6E4F-B993-CFB5769DF80B}"/>
              </a:ext>
            </a:extLst>
          </p:cNvPr>
          <p:cNvSpPr/>
          <p:nvPr/>
        </p:nvSpPr>
        <p:spPr>
          <a:xfrm>
            <a:off x="77753" y="4287177"/>
            <a:ext cx="4802361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spc="-1" dirty="0">
                <a:latin typeface="Calibri" panose="020F0502020204030204" pitchFamily="34" charset="0"/>
                <a:cs typeface="Calibri" panose="020F0502020204030204" pitchFamily="34" charset="0"/>
              </a:rPr>
              <a:t>Istanbul Plan: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Getting additional resources from Ericsson and working with the OOM and SECCOM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Refine and Finish the Service Mesh-based Security in ONAP</a:t>
            </a:r>
          </a:p>
          <a:p>
            <a:pPr marL="573088" lvl="1" indent="-287338">
              <a:buFont typeface="Arial" panose="020B0604020202020204" pitchFamily="34" charset="0"/>
              <a:buChar char="•"/>
            </a:pPr>
            <a:r>
              <a:rPr lang="en-US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Select ~6 ONAP components (e.g., AAI, SDC, VID, SO, DMaaP, SDNC ) </a:t>
            </a:r>
          </a:p>
          <a:p>
            <a:pPr marL="573088" lvl="1" indent="-287338">
              <a:buFont typeface="Arial" panose="020B0604020202020204" pitchFamily="34" charset="0"/>
              <a:buChar char="•"/>
            </a:pPr>
            <a:r>
              <a:rPr lang="en-US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Make the components work with the Service Mesh security mechanism.</a:t>
            </a:r>
            <a:endParaRPr lang="en-US" sz="1400" spc="-1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E41B2F-7C4A-1549-A68A-85732A66D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292" y="1061282"/>
            <a:ext cx="7207641" cy="448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0190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85040" y="64933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12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1719470" y="3093851"/>
            <a:ext cx="8865703" cy="67029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800" b="0" strike="noStrike" spc="-1" dirty="0">
                <a:latin typeface="Arial"/>
              </a:rPr>
              <a:t>ONAP Logging Architecture</a:t>
            </a:r>
          </a:p>
        </p:txBody>
      </p:sp>
    </p:spTree>
    <p:extLst>
      <p:ext uri="{BB962C8B-B14F-4D97-AF65-F5344CB8AC3E}">
        <p14:creationId xmlns:p14="http://schemas.microsoft.com/office/powerpoint/2010/main" val="4555176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13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-1" y="198000"/>
            <a:ext cx="12061371" cy="670298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ONAP Logging Functional Architecture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165ED9B7-07FF-7D48-84EA-B20787DC12FC}"/>
              </a:ext>
            </a:extLst>
          </p:cNvPr>
          <p:cNvSpPr/>
          <p:nvPr/>
        </p:nvSpPr>
        <p:spPr>
          <a:xfrm>
            <a:off x="6559297" y="1080145"/>
            <a:ext cx="5502073" cy="52629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ONAP supports open-source- and standard-based Logging architecture.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Once all ONAP components push their logs into STDOUT/STDERR, any standard log pipe can work.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Allowing the logging component stack is realized by choices of vendors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ONAP provides a reference implementation/choice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ONAP logs will be exported to a different and centralized location for security, persistent and aggregation reasons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Log collector sends logs to the aggregator in a different container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Aggregator sends logs to the centralized database in a different container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Logging Functional Blocks: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Collector (one per K8S node)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Aggregator (few per K8S cluster)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Database (one per K8S cluster)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Visualization (one per K8S cluster)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ONAP reference implementation choice: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EFK: Elastic Search,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Fluentd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Fluentbit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Kibana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LFG: Loki, Grafana,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Fluentd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Flentbit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ONAP logging conforms to SECCOM Container Logging requirements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Event Types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Log Data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Log Management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198D1E-6FF3-7A45-9B7A-291D64649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84" y="1038395"/>
            <a:ext cx="6475800" cy="537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41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CB13C6-4959-9142-B794-5EFBD9BB4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621" y="3419576"/>
            <a:ext cx="3183498" cy="293406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14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402771" y="198000"/>
            <a:ext cx="11658599" cy="670298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Cluster-Level Logging Requirements and Options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165ED9B7-07FF-7D48-84EA-B20787DC12FC}"/>
              </a:ext>
            </a:extLst>
          </p:cNvPr>
          <p:cNvSpPr/>
          <p:nvPr/>
        </p:nvSpPr>
        <p:spPr>
          <a:xfrm>
            <a:off x="159654" y="1140886"/>
            <a:ext cx="6095231" cy="5047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ONAP needs to support Cluster-Level Logging: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Allow users to access application logs event even if a container crashes, a pod get evicted or a node dies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Require a separate backend to store, analyze and query logs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Write to standard output and standard error streams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E.g., A container engine handles and redirects any output generated to a containerized application's 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stdout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 and stderr streams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Support multi-tenancy logging</a:t>
            </a:r>
          </a:p>
          <a:p>
            <a:pPr fontAlgn="base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Cluster-level Logging Architecture (A)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Use a node-level logging agent (e.g.,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DaemonSet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) that runs on every node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Include a dedicated sidecar container for logging in an application pod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Push logs directly to a backend from within an application</a:t>
            </a:r>
          </a:p>
          <a:p>
            <a:pPr fontAlgn="base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Note: 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node-level logging creates only one agent per node and does not require any changes to the applications running on the node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Containers write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stdout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and stderr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 node-level agent collects these logs and forwards them for aggregation</a:t>
            </a:r>
          </a:p>
          <a:p>
            <a:pPr fontAlgn="base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Cluster-level Logging Architecture (B)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Allows users to separate log streams from applications, which can lack support for writing to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stdout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or stderr</a:t>
            </a:r>
          </a:p>
          <a:p>
            <a:pPr fontAlgn="base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Cluster-level logging Architecture (C)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If the node-level logging agent is not flexible, write an application-specific sidecar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7DFFEC-9896-6F40-93F9-66DC42C4D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490" y="1125866"/>
            <a:ext cx="3535673" cy="27689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9" name="Oval 88">
            <a:extLst>
              <a:ext uri="{FF2B5EF4-FFF2-40B4-BE49-F238E27FC236}">
                <a16:creationId xmlns:a16="http://schemas.microsoft.com/office/drawing/2014/main" id="{EC185318-3522-3B49-BC06-09FE47C61652}"/>
              </a:ext>
            </a:extLst>
          </p:cNvPr>
          <p:cNvSpPr/>
          <p:nvPr/>
        </p:nvSpPr>
        <p:spPr>
          <a:xfrm>
            <a:off x="10851266" y="1034810"/>
            <a:ext cx="321013" cy="32101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31DA2F2-883A-184B-81E0-DFD7F3B3C0B0}"/>
              </a:ext>
            </a:extLst>
          </p:cNvPr>
          <p:cNvSpPr/>
          <p:nvPr/>
        </p:nvSpPr>
        <p:spPr>
          <a:xfrm>
            <a:off x="6311289" y="3734260"/>
            <a:ext cx="321013" cy="32101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90DB7D3C-E803-5241-8668-FDD060BD556A}"/>
              </a:ext>
            </a:extLst>
          </p:cNvPr>
          <p:cNvSpPr/>
          <p:nvPr/>
        </p:nvSpPr>
        <p:spPr>
          <a:xfrm>
            <a:off x="6979535" y="4452561"/>
            <a:ext cx="972274" cy="455106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AD0FF996-F0FD-5443-889E-8AC5DBB2AE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1832" y="4700931"/>
            <a:ext cx="2866000" cy="159483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6" name="Oval 95">
            <a:extLst>
              <a:ext uri="{FF2B5EF4-FFF2-40B4-BE49-F238E27FC236}">
                <a16:creationId xmlns:a16="http://schemas.microsoft.com/office/drawing/2014/main" id="{F877FB3D-D7A4-EF4B-AC9C-B07DEB7A2AD1}"/>
              </a:ext>
            </a:extLst>
          </p:cNvPr>
          <p:cNvSpPr/>
          <p:nvPr/>
        </p:nvSpPr>
        <p:spPr>
          <a:xfrm>
            <a:off x="11672751" y="4523593"/>
            <a:ext cx="321013" cy="32101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2936557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15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91886" y="198000"/>
            <a:ext cx="11353800" cy="670298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ELK -&gt; </a:t>
            </a:r>
            <a:r>
              <a:rPr lang="en-US" sz="3600" spc="-1" dirty="0">
                <a:solidFill>
                  <a:srgbClr val="FFFFFF"/>
                </a:solidFill>
                <a:latin typeface="Arial"/>
              </a:rPr>
              <a:t>EFK </a:t>
            </a: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Stack in ONAP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165ED9B7-07FF-7D48-84EA-B20787DC12FC}"/>
              </a:ext>
            </a:extLst>
          </p:cNvPr>
          <p:cNvSpPr/>
          <p:nvPr/>
        </p:nvSpPr>
        <p:spPr>
          <a:xfrm>
            <a:off x="159655" y="1195316"/>
            <a:ext cx="5053368" cy="5047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ONAP provides reference implementation, but the implementation can be overwritten by vendors, by leveraging their own logging stack.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There are the 3 elk containers in the log pod in K8S off the OOM deployment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Currently all 3 ports are exposed,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logstash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elasticsearch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kibana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Due to the licensing issue, we are thinking about: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OpenDistro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for Elastic Search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Fluentd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as aggregator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Fluentbit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as collector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Kibana for visualization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We use K8S with Helm charts via the OOM project deployment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The ports are all mapped as node ports in the external 302xx namespace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Each participating ONAP component pushes STDOUT/STDERR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filebeat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is used as a sidecar container for all the ONAP components, as a collector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filbeats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pushes logs to the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logstash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node port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Logstash collects logs and pushes them to elastic search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Elastic search stores logs, indexes log contents and make them accessible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Kibana is used to visualize logs based on filtering criteria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9D9912-D6D6-5241-A1F0-C996AF403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7537" y="1446923"/>
            <a:ext cx="6802955" cy="45228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F52AAE9-B7B2-1449-A43D-0A813582AD7D}"/>
              </a:ext>
            </a:extLst>
          </p:cNvPr>
          <p:cNvSpPr txBox="1"/>
          <p:nvPr/>
        </p:nvSpPr>
        <p:spPr>
          <a:xfrm>
            <a:off x="5925312" y="1005082"/>
            <a:ext cx="434830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We plan to move from ELK to EFK / LFG</a:t>
            </a:r>
          </a:p>
        </p:txBody>
      </p:sp>
    </p:spTree>
    <p:extLst>
      <p:ext uri="{BB962C8B-B14F-4D97-AF65-F5344CB8AC3E}">
        <p14:creationId xmlns:p14="http://schemas.microsoft.com/office/powerpoint/2010/main" val="21411862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16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91886" y="198000"/>
            <a:ext cx="11353800" cy="670298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References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165ED9B7-07FF-7D48-84EA-B20787DC12FC}"/>
              </a:ext>
            </a:extLst>
          </p:cNvPr>
          <p:cNvSpPr/>
          <p:nvPr/>
        </p:nvSpPr>
        <p:spPr>
          <a:xfrm>
            <a:off x="159655" y="1195316"/>
            <a:ext cx="11353800" cy="24622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ONAP Next Generation Security Architecture,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https://wiki.onap.org/pages/viewpage.action?pageId=103417456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Istio Architecture,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https://istio.io/latest/docs/ops/deployment/architecture/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Service Mesh Risk Analysis,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https://wiki.onap.org/display/DW/Service+Mesh+Risk+Analysis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Service Mesh Impact on Project,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https://wiki.onap.org/display/DW/Service+Mesh+Impact+on+Projects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ONAP Security Model,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https://wiki.onap.org/display/DW/ONAP+Security+Model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Logging Architecture Proposal,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https://wiki.onap.org/display/DW/Logging+Architecture+Proposal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Logging Enhancements Project proposal,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https://wiki.onap.org/display/DW/Logging+Enhancements+Project+Proposal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SECCOM Container Logging Requirements,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https://wiki.onap.org/display/DW/CNF+2021+Meeting+Minutes?focusedTaskId=239&amp;preview=/93004634/100896899/2021-02-22_LoggingRequirementEvents_v8.pptx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65675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025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0" strike="noStrike" spc="-1" dirty="0">
                <a:solidFill>
                  <a:srgbClr val="FFFFFF"/>
                </a:solidFill>
                <a:latin typeface="Arial"/>
              </a:rPr>
              <a:t>Migration from ONAP AAF to Service Mesh-based Security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0E790B-A82B-D24D-ABFA-33FDC1899DBC}"/>
              </a:ext>
            </a:extLst>
          </p:cNvPr>
          <p:cNvSpPr/>
          <p:nvPr/>
        </p:nvSpPr>
        <p:spPr>
          <a:xfrm>
            <a:off x="138505" y="1089898"/>
            <a:ext cx="5544766" cy="52845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not ONAP AAF (Application </a:t>
            </a:r>
            <a:r>
              <a:rPr lang="en-US" sz="16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AuthZ</a:t>
            </a:r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Framework)</a:t>
            </a:r>
          </a:p>
          <a:p>
            <a:pPr marL="231775" lvl="0" indent="-231775">
              <a:buFont typeface="Arial" panose="020B0604020202020204" pitchFamily="34" charset="0"/>
              <a:buChar char="•"/>
              <a:defRPr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a solution for ONAP, which is maintained by ONAP only</a:t>
            </a:r>
          </a:p>
          <a:p>
            <a:pPr marL="520700" lvl="1" indent="-282575">
              <a:buFont typeface="Arial" panose="020B0604020202020204" pitchFamily="34" charset="0"/>
              <a:buChar char="•"/>
              <a:defRPr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AAF CADI plugin supports </a:t>
            </a:r>
            <a:r>
              <a:rPr lang="en-US" sz="1400" b="1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Java</a:t>
            </a: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only, where some ONAP components are written in other languages (Python, etc.)</a:t>
            </a:r>
          </a:p>
          <a:p>
            <a:pPr marL="520700" lvl="1" indent="-282575">
              <a:buFont typeface="Arial" panose="020B0604020202020204" pitchFamily="34" charset="0"/>
              <a:buChar char="•"/>
              <a:defRPr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Clients in various languages could have language specific restrictions</a:t>
            </a:r>
          </a:p>
          <a:p>
            <a:pPr marL="231775" indent="-231775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AAF needs to keep up with the latest security technology evolution, but no active support in ONAP</a:t>
            </a:r>
          </a:p>
          <a:p>
            <a:pPr marL="231775" indent="-231775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AAF is not widely used by ONAP projects due to: </a:t>
            </a:r>
          </a:p>
          <a:p>
            <a:pPr marL="522288" lvl="1" indent="-290513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Integration/enforcement of </a:t>
            </a:r>
            <a:r>
              <a:rPr lang="en-US" sz="14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AuthN</a:t>
            </a: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4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AuthZ</a:t>
            </a: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done by each project</a:t>
            </a:r>
          </a:p>
          <a:p>
            <a:pPr marL="522288" lvl="1" indent="-290513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Mutual-TLS enablement  &amp; Secrets/certificate management are done by </a:t>
            </a:r>
            <a:r>
              <a:rPr lang="en-US" sz="14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project</a:t>
            </a:r>
            <a:endParaRPr lang="en-US" sz="14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22288" lvl="1" indent="-290513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encryption, each project needs to understand AAF certificate management mechanism</a:t>
            </a:r>
          </a:p>
          <a:p>
            <a:pPr marL="238125" lvl="1" indent="-22860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Compatibility with variety of external authentication systems is a challenge</a:t>
            </a:r>
          </a:p>
          <a:p>
            <a:pPr marL="238125" lvl="1" indent="-22860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Third-party microservices requires modification to work with AAF</a:t>
            </a:r>
          </a:p>
          <a:p>
            <a:pPr marL="238125" lvl="1" indent="-22860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SSO and Multi-factor authentication support is questionable </a:t>
            </a:r>
          </a:p>
          <a:p>
            <a:pPr marL="238125" lvl="1" indent="-22860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AAF does not perform load balancing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3EFCC5-F55C-E74C-95B2-8927AF9F0B2E}"/>
              </a:ext>
            </a:extLst>
          </p:cNvPr>
          <p:cNvSpPr/>
          <p:nvPr/>
        </p:nvSpPr>
        <p:spPr>
          <a:xfrm>
            <a:off x="5769429" y="1089898"/>
            <a:ext cx="6243715" cy="295465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we want to achieve: simpler, uniform, open source- and standard-based Security (</a:t>
            </a:r>
            <a:r>
              <a:rPr lang="en-US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Mesh-pattern Security):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Eliminate or reduce microservice infrastructure level security tasks in services</a:t>
            </a:r>
          </a:p>
          <a:p>
            <a:pPr marL="576263" lvl="1" indent="-284163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Security is handled at the platform level</a:t>
            </a:r>
          </a:p>
          <a:p>
            <a:pPr marL="576263" lvl="1" indent="-284163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Enabling uniform security across applications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Minimize code changes and increase stability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Platform-agnostic abstraction reduces risks on integration, extensibility and customization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of Sidecar, so an application is not aware of sidecars, no deployment modification</a:t>
            </a:r>
          </a:p>
          <a:p>
            <a:pPr marL="576263" lvl="1" indent="-284163">
              <a:buFont typeface="Arial" panose="020B0604020202020204" pitchFamily="34" charset="0"/>
              <a:buChar char="•"/>
              <a:defRPr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 Interfaces (encrypted) are performed by Ingress Gateway</a:t>
            </a:r>
          </a:p>
          <a:p>
            <a:pPr marL="576263" lvl="1" indent="-284163">
              <a:buFont typeface="Arial" panose="020B0604020202020204" pitchFamily="34" charset="0"/>
              <a:buChar char="•"/>
              <a:defRPr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 Interfaces (encrypted) are performed by Service Mesh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spc="-1" dirty="0">
                <a:solidFill>
                  <a:srgbClr val="44546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 Management  and RBAC is managed by open-source </a:t>
            </a: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technologies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DD8559-D12E-5C4B-8282-3849C07A3374}"/>
              </a:ext>
            </a:extLst>
          </p:cNvPr>
          <p:cNvSpPr/>
          <p:nvPr/>
        </p:nvSpPr>
        <p:spPr>
          <a:xfrm>
            <a:off x="5769429" y="4103882"/>
            <a:ext cx="6243715" cy="22775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Benefits to ONAP, O-RAN and External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Once ONAP supports the uniform, open-source-based and standard-based security, it would be a foundation for secure integration between ONAP / O-RAN and external components</a:t>
            </a:r>
          </a:p>
          <a:p>
            <a:pPr marL="576263" lvl="1" indent="-28416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impacts for security would be minimum</a:t>
            </a:r>
          </a:p>
          <a:p>
            <a:pPr marL="576263" lvl="1" indent="-28416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Ensure ONAP services have only the business logic of that service</a:t>
            </a:r>
          </a:p>
          <a:p>
            <a:pPr marL="576263" lvl="1" indent="-28416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Third-party microservices can participate in ONAP security by leveraging the platform-level security (sidecar)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Vendors can take advantage of open-source-based security, instead of having and maintaining their own security mechanism: cost effective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5673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spc="-1" dirty="0">
                <a:solidFill>
                  <a:srgbClr val="FFFFFF"/>
                </a:solidFill>
                <a:latin typeface="Arial"/>
              </a:rPr>
              <a:t>Open-Source Service Mesh Security with Istio</a:t>
            </a:r>
            <a:endParaRPr lang="en-US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2C7079-6DFD-DC43-B2E5-D0DDCBB0C65B}"/>
              </a:ext>
            </a:extLst>
          </p:cNvPr>
          <p:cNvSpPr/>
          <p:nvPr/>
        </p:nvSpPr>
        <p:spPr>
          <a:xfrm>
            <a:off x="7330377" y="1255549"/>
            <a:ext cx="4743077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Microservices has security needs: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To defend against man-in-the-middle attacks, they need traffic encryption.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To provide flexible service access control, they need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mTLS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(mutual TLS) and fine-grained access policies.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To determine who did what at what time, they need auditing tools.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B16A26-063A-8A43-BB74-44F6F07AB5B6}"/>
              </a:ext>
            </a:extLst>
          </p:cNvPr>
          <p:cNvSpPr/>
          <p:nvPr/>
        </p:nvSpPr>
        <p:spPr>
          <a:xfrm>
            <a:off x="7330377" y="2987671"/>
            <a:ext cx="4743077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With Control and Data planes,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mTLS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, Ingress, Proxy and Egress, Istio provides Security features for :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Strong identity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Powerful policy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Transparent TLS encryption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Authentication, Authorization and Audit (AAA) tools to protect your services and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138BF7-95CC-F34C-ADC8-0E4B59F17EBE}"/>
              </a:ext>
            </a:extLst>
          </p:cNvPr>
          <p:cNvSpPr/>
          <p:nvPr/>
        </p:nvSpPr>
        <p:spPr>
          <a:xfrm>
            <a:off x="7330376" y="4742831"/>
            <a:ext cx="4743077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Goals of Istio security are: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Security by default: no changes needed to application code and infrastructure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Defense in depth: integrate with existing security systems to provide multiple layers of defense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Zero-trust network: build security solutions on distrusted networks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3B89F0-7846-C54C-94FF-8EBE87BCE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64" y="1025770"/>
            <a:ext cx="7219989" cy="38196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E8D04D5-FA2C-FE48-9595-DE0B484D1269}"/>
              </a:ext>
            </a:extLst>
          </p:cNvPr>
          <p:cNvSpPr txBox="1"/>
          <p:nvPr/>
        </p:nvSpPr>
        <p:spPr>
          <a:xfrm>
            <a:off x="1571943" y="4693985"/>
            <a:ext cx="3289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&lt;Source: </a:t>
            </a:r>
            <a:r>
              <a:rPr lang="en-US" sz="1000" dirty="0">
                <a:hlinkClick r:id="rId3"/>
              </a:rPr>
              <a:t>https://istio.io/latest/docs/concepts/security/</a:t>
            </a:r>
            <a:r>
              <a:rPr lang="en-US" sz="1000" dirty="0"/>
              <a:t> &gt;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0DC8C2-9E01-DA4E-94E8-5065E34DC7CF}"/>
              </a:ext>
            </a:extLst>
          </p:cNvPr>
          <p:cNvSpPr/>
          <p:nvPr/>
        </p:nvSpPr>
        <p:spPr>
          <a:xfrm>
            <a:off x="179109" y="4950193"/>
            <a:ext cx="7022969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Istio authentication: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Provides each service with a strong identity representing its role to enable interoperability across clusters and clouds.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Secures service-to-service communication.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Provides a key management system to automate key and certificate generation, distribution, and rotation.</a:t>
            </a:r>
          </a:p>
        </p:txBody>
      </p:sp>
    </p:spTree>
    <p:extLst>
      <p:ext uri="{BB962C8B-B14F-4D97-AF65-F5344CB8AC3E}">
        <p14:creationId xmlns:p14="http://schemas.microsoft.com/office/powerpoint/2010/main" val="10343968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A2E24630-41FA-6149-B68E-6376FEA70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21" y="1046493"/>
            <a:ext cx="7601589" cy="4759948"/>
          </a:xfrm>
          <a:prstGeom prst="rect">
            <a:avLst/>
          </a:prstGeom>
        </p:spPr>
      </p:pic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0"/>
            <a:ext cx="11505960" cy="947231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3500" spc="-1" dirty="0">
                <a:solidFill>
                  <a:srgbClr val="FFFFFF"/>
                </a:solidFill>
                <a:latin typeface="Arial"/>
              </a:rPr>
              <a:t>ONAP Access Control Security Architecture</a:t>
            </a:r>
          </a:p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- </a:t>
            </a:r>
            <a:r>
              <a:rPr lang="en-US" sz="3400" b="0" strike="noStrike" spc="-1" dirty="0">
                <a:solidFill>
                  <a:srgbClr val="FFFFFF"/>
                </a:solidFill>
                <a:latin typeface="Arial"/>
              </a:rPr>
              <a:t>Leveraging Istio, </a:t>
            </a:r>
            <a:r>
              <a:rPr lang="en-US" sz="3400" b="0" strike="noStrike" spc="-1" dirty="0" err="1">
                <a:solidFill>
                  <a:srgbClr val="FFFFFF"/>
                </a:solidFill>
                <a:latin typeface="Arial"/>
              </a:rPr>
              <a:t>Keycloak</a:t>
            </a:r>
            <a:r>
              <a:rPr lang="en-US" sz="3400" b="0" strike="noStrike" spc="-1" dirty="0">
                <a:solidFill>
                  <a:srgbClr val="FFFFFF"/>
                </a:solidFill>
                <a:latin typeface="Arial"/>
              </a:rPr>
              <a:t>, Cert-Manager, Ingress, Egress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2C7079-6DFD-DC43-B2E5-D0DDCBB0C65B}"/>
              </a:ext>
            </a:extLst>
          </p:cNvPr>
          <p:cNvSpPr/>
          <p:nvPr/>
        </p:nvSpPr>
        <p:spPr>
          <a:xfrm>
            <a:off x="7682861" y="1033130"/>
            <a:ext cx="4444518" cy="28931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Security Functional Blocks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Ingress Controller (realized by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istio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-ingress)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AuthZ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Gateway (sidecar platform container)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ONAP IdAM (realized by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Keycloak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522288" lvl="1" indent="-236538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User Administration</a:t>
            </a:r>
          </a:p>
          <a:p>
            <a:pPr marL="522288" lvl="1" indent="-236538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Tenant Administration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Proxy (sidecar) – for data plane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External IdP (vendor-provided component)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External IdAM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Egress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Istiod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– control plane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Cert-Manager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Certificate Authority (CA)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B16A26-063A-8A43-BB74-44F6F07AB5B6}"/>
              </a:ext>
            </a:extLst>
          </p:cNvPr>
          <p:cNvSpPr/>
          <p:nvPr/>
        </p:nvSpPr>
        <p:spPr>
          <a:xfrm>
            <a:off x="7677941" y="3971039"/>
            <a:ext cx="4444517" cy="2462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Use of control plane and pluggable sidecar (platform container) proxies to protect application service</a:t>
            </a:r>
          </a:p>
          <a:p>
            <a:pPr marL="522288" lvl="1" indent="-236538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Intercept traffic and check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AuthZ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with IdAM and IdP</a:t>
            </a:r>
          </a:p>
          <a:p>
            <a:pPr marL="522288" lvl="1" indent="-236538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Support SSO for Human user access request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Compatibility with variety of external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authZ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systems (e.g., external IdP, IdAM)</a:t>
            </a:r>
          </a:p>
          <a:p>
            <a:pPr marL="522288" lvl="1" indent="-236538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Allowing external IdP(s) and IdAM(s)</a:t>
            </a:r>
          </a:p>
          <a:p>
            <a:pPr marL="522288" lvl="1" indent="-236538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Enabling a foundation for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federation</a:t>
            </a:r>
          </a:p>
          <a:p>
            <a:pPr marL="9525" indent="276225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Multi-Tenancy support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RBAC support, based on user role, group &amp; permission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593139B-1656-C34C-81AE-7F9ED4E53059}"/>
              </a:ext>
            </a:extLst>
          </p:cNvPr>
          <p:cNvGrpSpPr/>
          <p:nvPr/>
        </p:nvGrpSpPr>
        <p:grpSpPr>
          <a:xfrm>
            <a:off x="5510692" y="4777096"/>
            <a:ext cx="2354539" cy="1932782"/>
            <a:chOff x="5650992" y="4642922"/>
            <a:chExt cx="2354539" cy="193278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02E55F3-B9F5-0943-AB89-8B29BD2C2105}"/>
                </a:ext>
              </a:extLst>
            </p:cNvPr>
            <p:cNvSpPr txBox="1"/>
            <p:nvPr/>
          </p:nvSpPr>
          <p:spPr>
            <a:xfrm>
              <a:off x="5663185" y="4843696"/>
              <a:ext cx="46519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u="sng" dirty="0"/>
                <a:t>Roles</a:t>
              </a:r>
            </a:p>
            <a:p>
              <a:r>
                <a:rPr lang="en-US" sz="800" dirty="0"/>
                <a:t>R-1</a:t>
              </a:r>
            </a:p>
            <a:p>
              <a:r>
                <a:rPr lang="en-US" sz="800" dirty="0"/>
                <a:t>R-2</a:t>
              </a:r>
            </a:p>
            <a:p>
              <a:r>
                <a:rPr lang="en-US" sz="800" dirty="0"/>
                <a:t>  .</a:t>
              </a:r>
            </a:p>
            <a:p>
              <a:r>
                <a:rPr lang="en-US" sz="800" dirty="0"/>
                <a:t>  .</a:t>
              </a:r>
            </a:p>
            <a:p>
              <a:r>
                <a:rPr lang="en-US" sz="800" dirty="0"/>
                <a:t>R-N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337E43B-9A44-724E-8966-59312DF3711A}"/>
                </a:ext>
              </a:extLst>
            </p:cNvPr>
            <p:cNvSpPr txBox="1"/>
            <p:nvPr/>
          </p:nvSpPr>
          <p:spPr>
            <a:xfrm>
              <a:off x="7206914" y="4849078"/>
              <a:ext cx="798617" cy="17266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u="sng" dirty="0"/>
                <a:t>Permissions</a:t>
              </a:r>
            </a:p>
            <a:p>
              <a:r>
                <a:rPr lang="en-US" sz="800" dirty="0"/>
                <a:t>P-1</a:t>
              </a:r>
            </a:p>
            <a:p>
              <a:r>
                <a:rPr lang="en-US" sz="800" dirty="0"/>
                <a:t>P-2</a:t>
              </a:r>
            </a:p>
            <a:p>
              <a:r>
                <a:rPr lang="en-US" sz="800" dirty="0"/>
                <a:t>P-3</a:t>
              </a:r>
            </a:p>
            <a:p>
              <a:r>
                <a:rPr lang="en-US" sz="800" dirty="0"/>
                <a:t>P-4</a:t>
              </a:r>
            </a:p>
            <a:p>
              <a:r>
                <a:rPr lang="en-US" sz="800" dirty="0"/>
                <a:t>P-5</a:t>
              </a:r>
            </a:p>
            <a:p>
              <a:r>
                <a:rPr lang="en-US" sz="800" dirty="0"/>
                <a:t>P-6</a:t>
              </a:r>
            </a:p>
            <a:p>
              <a:r>
                <a:rPr lang="en-US" sz="800" dirty="0"/>
                <a:t>P-7</a:t>
              </a:r>
            </a:p>
            <a:p>
              <a:r>
                <a:rPr lang="en-US" sz="800" dirty="0"/>
                <a:t>P-8</a:t>
              </a:r>
            </a:p>
            <a:p>
              <a:r>
                <a:rPr lang="en-US" sz="800" dirty="0"/>
                <a:t>  .</a:t>
              </a:r>
            </a:p>
            <a:p>
              <a:r>
                <a:rPr lang="en-US" sz="800" dirty="0"/>
                <a:t>  .</a:t>
              </a:r>
            </a:p>
            <a:p>
              <a:r>
                <a:rPr lang="en-US" sz="800" dirty="0"/>
                <a:t>P-N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7A8E927-5B6C-A44F-8B5B-888BE6CB3E82}"/>
                </a:ext>
              </a:extLst>
            </p:cNvPr>
            <p:cNvCxnSpPr>
              <a:cxnSpLocks/>
            </p:cNvCxnSpPr>
            <p:nvPr/>
          </p:nvCxnSpPr>
          <p:spPr>
            <a:xfrm>
              <a:off x="5978579" y="5230346"/>
              <a:ext cx="312493" cy="1376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C8B477B-FA0E-4448-B8DA-17C8C896042A}"/>
                </a:ext>
              </a:extLst>
            </p:cNvPr>
            <p:cNvSpPr txBox="1"/>
            <p:nvPr/>
          </p:nvSpPr>
          <p:spPr>
            <a:xfrm>
              <a:off x="6201230" y="4820427"/>
              <a:ext cx="1143262" cy="992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u="sng" dirty="0"/>
                <a:t>Permission</a:t>
              </a:r>
              <a:r>
                <a:rPr lang="en-US" sz="1050" b="1" u="sng" dirty="0"/>
                <a:t> </a:t>
              </a:r>
              <a:r>
                <a:rPr lang="en-US" sz="800" b="1" u="sng" dirty="0"/>
                <a:t>Groups</a:t>
              </a:r>
            </a:p>
            <a:p>
              <a:r>
                <a:rPr lang="en-US" sz="800" dirty="0"/>
                <a:t>PG-1</a:t>
              </a:r>
            </a:p>
            <a:p>
              <a:r>
                <a:rPr lang="en-US" sz="800" dirty="0"/>
                <a:t>PG-2</a:t>
              </a:r>
            </a:p>
            <a:p>
              <a:r>
                <a:rPr lang="en-US" sz="800" dirty="0"/>
                <a:t>PG-3</a:t>
              </a:r>
            </a:p>
            <a:p>
              <a:r>
                <a:rPr lang="en-US" sz="800" dirty="0"/>
                <a:t>  .</a:t>
              </a:r>
            </a:p>
            <a:p>
              <a:r>
                <a:rPr lang="en-US" sz="800" dirty="0"/>
                <a:t>  .</a:t>
              </a:r>
            </a:p>
            <a:p>
              <a:r>
                <a:rPr lang="en-US" sz="800" dirty="0"/>
                <a:t>PG-N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97B67DA-FCEE-CA46-A1F3-2198C0E415A5}"/>
                </a:ext>
              </a:extLst>
            </p:cNvPr>
            <p:cNvCxnSpPr>
              <a:cxnSpLocks/>
            </p:cNvCxnSpPr>
            <p:nvPr/>
          </p:nvCxnSpPr>
          <p:spPr>
            <a:xfrm>
              <a:off x="6568972" y="5265061"/>
              <a:ext cx="727784" cy="4335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44B661D-73A6-7041-80AC-2EEB05349AAF}"/>
                </a:ext>
              </a:extLst>
            </p:cNvPr>
            <p:cNvCxnSpPr>
              <a:cxnSpLocks/>
            </p:cNvCxnSpPr>
            <p:nvPr/>
          </p:nvCxnSpPr>
          <p:spPr>
            <a:xfrm>
              <a:off x="6599404" y="5226082"/>
              <a:ext cx="673490" cy="3488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CF0C92C-9D8A-E24E-80BF-45AC948074E5}"/>
                </a:ext>
              </a:extLst>
            </p:cNvPr>
            <p:cNvCxnSpPr>
              <a:cxnSpLocks/>
            </p:cNvCxnSpPr>
            <p:nvPr/>
          </p:nvCxnSpPr>
          <p:spPr>
            <a:xfrm>
              <a:off x="6569363" y="5241562"/>
              <a:ext cx="727393" cy="2138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C3367A8-B964-054F-A44F-E87A058E4CAA}"/>
                </a:ext>
              </a:extLst>
            </p:cNvPr>
            <p:cNvCxnSpPr>
              <a:cxnSpLocks/>
              <a:endCxn id="13" idx="3"/>
            </p:cNvCxnSpPr>
            <p:nvPr/>
          </p:nvCxnSpPr>
          <p:spPr>
            <a:xfrm>
              <a:off x="6570614" y="5229174"/>
              <a:ext cx="773878" cy="875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94862C6-B594-6048-A48E-8F5C135A8089}"/>
                </a:ext>
              </a:extLst>
            </p:cNvPr>
            <p:cNvCxnSpPr>
              <a:cxnSpLocks/>
            </p:cNvCxnSpPr>
            <p:nvPr/>
          </p:nvCxnSpPr>
          <p:spPr>
            <a:xfrm>
              <a:off x="6569857" y="5102783"/>
              <a:ext cx="649249" cy="2139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E73FAD2-A195-C94E-8535-AE33B61BAC28}"/>
                </a:ext>
              </a:extLst>
            </p:cNvPr>
            <p:cNvCxnSpPr>
              <a:cxnSpLocks/>
            </p:cNvCxnSpPr>
            <p:nvPr/>
          </p:nvCxnSpPr>
          <p:spPr>
            <a:xfrm>
              <a:off x="6553199" y="5372188"/>
              <a:ext cx="719695" cy="4526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AE8B32B-8107-3840-B46C-716334014FD3}"/>
                </a:ext>
              </a:extLst>
            </p:cNvPr>
            <p:cNvCxnSpPr>
              <a:cxnSpLocks/>
            </p:cNvCxnSpPr>
            <p:nvPr/>
          </p:nvCxnSpPr>
          <p:spPr>
            <a:xfrm>
              <a:off x="6555869" y="5375531"/>
              <a:ext cx="717025" cy="5599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E086DF8-D605-B344-B4CB-AF67A9BECAC1}"/>
                </a:ext>
              </a:extLst>
            </p:cNvPr>
            <p:cNvCxnSpPr>
              <a:cxnSpLocks/>
            </p:cNvCxnSpPr>
            <p:nvPr/>
          </p:nvCxnSpPr>
          <p:spPr>
            <a:xfrm>
              <a:off x="6553199" y="5360949"/>
              <a:ext cx="758438" cy="3684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F11D101-B821-1C49-A153-FDE8C4309CF2}"/>
                </a:ext>
              </a:extLst>
            </p:cNvPr>
            <p:cNvCxnSpPr>
              <a:cxnSpLocks/>
            </p:cNvCxnSpPr>
            <p:nvPr/>
          </p:nvCxnSpPr>
          <p:spPr>
            <a:xfrm>
              <a:off x="5968645" y="5216490"/>
              <a:ext cx="33461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60651D1-0E2E-244B-9AFD-7490CEA3B526}"/>
                </a:ext>
              </a:extLst>
            </p:cNvPr>
            <p:cNvCxnSpPr>
              <a:cxnSpLocks/>
            </p:cNvCxnSpPr>
            <p:nvPr/>
          </p:nvCxnSpPr>
          <p:spPr>
            <a:xfrm>
              <a:off x="5948827" y="5071128"/>
              <a:ext cx="354437" cy="1310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80A9B4B-394C-8648-B19B-DBD5874EE5DA}"/>
                </a:ext>
              </a:extLst>
            </p:cNvPr>
            <p:cNvCxnSpPr>
              <a:cxnSpLocks/>
            </p:cNvCxnSpPr>
            <p:nvPr/>
          </p:nvCxnSpPr>
          <p:spPr>
            <a:xfrm>
              <a:off x="5924527" y="5065993"/>
              <a:ext cx="37873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6013D04-0CCD-214A-B0A5-8F3057E147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68026" y="5095824"/>
              <a:ext cx="743611" cy="2526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E3FCA7A-18C1-6A48-8B7A-1F5487984573}"/>
                </a:ext>
              </a:extLst>
            </p:cNvPr>
            <p:cNvCxnSpPr>
              <a:cxnSpLocks/>
            </p:cNvCxnSpPr>
            <p:nvPr/>
          </p:nvCxnSpPr>
          <p:spPr>
            <a:xfrm>
              <a:off x="6568972" y="5099330"/>
              <a:ext cx="703922" cy="1028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DD9688A-4054-6349-9B82-B82399BD6BFA}"/>
                </a:ext>
              </a:extLst>
            </p:cNvPr>
            <p:cNvSpPr txBox="1"/>
            <p:nvPr/>
          </p:nvSpPr>
          <p:spPr>
            <a:xfrm>
              <a:off x="5650992" y="4642922"/>
              <a:ext cx="9143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RBAC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07974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8562EE-C8B7-5C49-8A5A-E99ACEFDF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97" y="1267811"/>
            <a:ext cx="6472867" cy="4503718"/>
          </a:xfrm>
          <a:prstGeom prst="rect">
            <a:avLst/>
          </a:prstGeom>
        </p:spPr>
      </p:pic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spc="-1" dirty="0">
                <a:solidFill>
                  <a:srgbClr val="FFFFFF"/>
                </a:solidFill>
                <a:latin typeface="Arial"/>
              </a:rPr>
              <a:t>ONAP Component Security Requirements</a:t>
            </a:r>
            <a:endParaRPr lang="en-US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89826FB-4DF5-0D49-91D0-89DE1D09EA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033997"/>
              </p:ext>
            </p:extLst>
          </p:nvPr>
        </p:nvGraphicFramePr>
        <p:xfrm>
          <a:off x="6552381" y="1014938"/>
          <a:ext cx="5573484" cy="4937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8631">
                  <a:extLst>
                    <a:ext uri="{9D8B030D-6E8A-4147-A177-3AD203B41FA5}">
                      <a16:colId xmlns:a16="http://schemas.microsoft.com/office/drawing/2014/main" val="2350621087"/>
                    </a:ext>
                  </a:extLst>
                </a:gridCol>
                <a:gridCol w="5194853">
                  <a:extLst>
                    <a:ext uri="{9D8B030D-6E8A-4147-A177-3AD203B41FA5}">
                      <a16:colId xmlns:a16="http://schemas.microsoft.com/office/drawing/2014/main" val="4222271382"/>
                    </a:ext>
                  </a:extLst>
                </a:gridCol>
              </a:tblGrid>
              <a:tr h="200744">
                <a:tc>
                  <a:txBody>
                    <a:bodyPr/>
                    <a:lstStyle/>
                    <a:p>
                      <a:r>
                        <a:rPr lang="en-US" sz="1000" b="0" dirty="0"/>
                        <a:t>#</a:t>
                      </a:r>
                      <a:endParaRPr lang="en-US" sz="10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/>
                        <a:t>Requirement</a:t>
                      </a:r>
                      <a:endParaRPr lang="en-US" sz="10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316677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No implicit dependencies between common components and ONAP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55704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No </a:t>
                      </a:r>
                      <a:r>
                        <a:rPr lang="en-US" sz="1000" dirty="0" err="1"/>
                        <a:t>nodeports</a:t>
                      </a:r>
                      <a:r>
                        <a:rPr lang="en-US" sz="1000" dirty="0"/>
                        <a:t> unless really required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253888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/>
                        <a:t>istio</a:t>
                      </a:r>
                      <a:r>
                        <a:rPr lang="en-US" sz="1000" dirty="0"/>
                        <a:t>-ingress is used as ingress controller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021690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Define up to 4 entry points for deployment; E.g., UI, SBI, IdAM, NBI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3414116"/>
                  </a:ext>
                </a:extLst>
              </a:tr>
              <a:tr h="216837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Every entry point is exposed as a separate ingress instance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8504814"/>
                  </a:ext>
                </a:extLst>
              </a:tr>
              <a:tr h="33457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Every ingress gateway terminates the TLS and re-encrypts the payload before sending to the destination component using </a:t>
                      </a:r>
                      <a:r>
                        <a:rPr lang="en-US" sz="1000" dirty="0" err="1"/>
                        <a:t>mTLS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60582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ISTIO network policy must be configured for only authorized services communications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261912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/>
                        <a:t>AuthN</a:t>
                      </a:r>
                      <a:r>
                        <a:rPr lang="en-US" sz="1000" dirty="0"/>
                        <a:t> between services done using certs via </a:t>
                      </a:r>
                      <a:r>
                        <a:rPr lang="en-US" sz="1000" dirty="0" err="1"/>
                        <a:t>mTLS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34308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OpenID Connect is used to authenticate user (</a:t>
                      </a:r>
                      <a:r>
                        <a:rPr lang="en-US" sz="1000" dirty="0" err="1"/>
                        <a:t>AuthN</a:t>
                      </a:r>
                      <a:r>
                        <a:rPr lang="en-US" sz="1000" dirty="0"/>
                        <a:t>/</a:t>
                      </a:r>
                      <a:r>
                        <a:rPr lang="en-US" sz="1000" dirty="0" err="1"/>
                        <a:t>AuthZ</a:t>
                      </a:r>
                      <a:r>
                        <a:rPr lang="en-US" sz="1000" dirty="0"/>
                        <a:t> GW)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3148016"/>
                  </a:ext>
                </a:extLst>
              </a:tr>
              <a:tr h="33457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ONAP IdAM is realized by </a:t>
                      </a:r>
                      <a:r>
                        <a:rPr lang="en-US" sz="1000" dirty="0" err="1"/>
                        <a:t>Keycloak</a:t>
                      </a:r>
                      <a:r>
                        <a:rPr lang="en-US" sz="1000" dirty="0"/>
                        <a:t>, but it can be replaced with an external IdAM that is compatible with OIDC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5061729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/>
                        <a:t>11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Cert-manager and Citadel are used to manage (CRUDQ) certificates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8942159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/>
                        <a:t>12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Kubernetes is configured to use encryption at rest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8916843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/>
                        <a:t>13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ISTIO automated sidecar injection is configured in underlying Kubernetes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042862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/>
                        <a:t>14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No root pods are used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960301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/>
                        <a:t>15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All DB is considered external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8143940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/>
                        <a:t>16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User roles are documented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189829"/>
                  </a:ext>
                </a:extLst>
              </a:tr>
              <a:tr h="200744">
                <a:tc>
                  <a:txBody>
                    <a:bodyPr/>
                    <a:lstStyle/>
                    <a:p>
                      <a:r>
                        <a:rPr lang="en-US" sz="1000" dirty="0"/>
                        <a:t>17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Provide abilities to integrate with LDAP, Kerberos, AAF as IdP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9140522"/>
                  </a:ext>
                </a:extLst>
              </a:tr>
              <a:tr h="216837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Provide abilities to retrieve the certificate from external CA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0868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59697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A55E77-CD80-9C43-8459-F74220FE5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7" y="2080476"/>
            <a:ext cx="5868093" cy="3984844"/>
          </a:xfrm>
          <a:prstGeom prst="rect">
            <a:avLst/>
          </a:prstGeom>
        </p:spPr>
      </p:pic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6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spc="-1" dirty="0">
                <a:solidFill>
                  <a:srgbClr val="FFFFFF"/>
                </a:solidFill>
                <a:latin typeface="Arial"/>
              </a:rPr>
              <a:t>ONAP Human Request </a:t>
            </a:r>
            <a:r>
              <a:rPr lang="en-US" sz="3600" spc="-1" dirty="0" err="1">
                <a:solidFill>
                  <a:srgbClr val="FFFFFF"/>
                </a:solidFill>
                <a:latin typeface="Arial"/>
              </a:rPr>
              <a:t>AuthN</a:t>
            </a:r>
            <a:r>
              <a:rPr lang="en-US" sz="3600" spc="-1" dirty="0">
                <a:solidFill>
                  <a:srgbClr val="FFFFFF"/>
                </a:solidFill>
                <a:latin typeface="Arial"/>
              </a:rPr>
              <a:t> &amp; </a:t>
            </a:r>
            <a:r>
              <a:rPr lang="en-US" sz="3600" spc="-1" dirty="0" err="1">
                <a:solidFill>
                  <a:srgbClr val="FFFFFF"/>
                </a:solidFill>
                <a:latin typeface="Arial"/>
              </a:rPr>
              <a:t>AuthZ</a:t>
            </a:r>
            <a:r>
              <a:rPr lang="en-US" sz="3600" spc="-1" dirty="0">
                <a:solidFill>
                  <a:srgbClr val="FFFFFF"/>
                </a:solidFill>
                <a:latin typeface="Arial"/>
              </a:rPr>
              <a:t> Use Case</a:t>
            </a:r>
            <a:endParaRPr lang="en-US" sz="36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F6703B-3D96-8840-A036-E194F0DD50D0}"/>
              </a:ext>
            </a:extLst>
          </p:cNvPr>
          <p:cNvSpPr/>
          <p:nvPr/>
        </p:nvSpPr>
        <p:spPr>
          <a:xfrm>
            <a:off x="75507" y="1188300"/>
            <a:ext cx="5759236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9525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AuthZ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are carried out through the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AuthZ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GW as IdAM client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8E0E5663-C131-764C-8100-3472A9032C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339053"/>
              </p:ext>
            </p:extLst>
          </p:nvPr>
        </p:nvGraphicFramePr>
        <p:xfrm>
          <a:off x="5943600" y="1024316"/>
          <a:ext cx="6172893" cy="526473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1290">
                  <a:extLst>
                    <a:ext uri="{9D8B030D-6E8A-4147-A177-3AD203B41FA5}">
                      <a16:colId xmlns:a16="http://schemas.microsoft.com/office/drawing/2014/main" val="1547245907"/>
                    </a:ext>
                  </a:extLst>
                </a:gridCol>
                <a:gridCol w="5811603">
                  <a:extLst>
                    <a:ext uri="{9D8B030D-6E8A-4147-A177-3AD203B41FA5}">
                      <a16:colId xmlns:a16="http://schemas.microsoft.com/office/drawing/2014/main" val="482437622"/>
                    </a:ext>
                  </a:extLst>
                </a:gridCol>
              </a:tblGrid>
              <a:tr h="221673">
                <a:tc>
                  <a:txBody>
                    <a:bodyPr/>
                    <a:lstStyle/>
                    <a:p>
                      <a:r>
                        <a:rPr lang="en-US" sz="900" b="0" dirty="0"/>
                        <a:t>#</a:t>
                      </a:r>
                      <a:endParaRPr lang="en-US" sz="9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/>
                        <a:t>Sequence</a:t>
                      </a:r>
                      <a:endParaRPr lang="en-US" sz="9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347221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GW intercepts the request that is coming from an external browser via the Ingress Controller, that terminates TLS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230556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If there is not a valid cookie in the request, the GW sends a request to </a:t>
                      </a:r>
                      <a:r>
                        <a:rPr lang="en-US" sz="1000" dirty="0" err="1"/>
                        <a:t>Keycloak</a:t>
                      </a:r>
                      <a:r>
                        <a:rPr lang="en-US" sz="1000" dirty="0"/>
                        <a:t> for an Authorization Code (one-time token). This request is sent by GW through the browser of the user 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733809"/>
                  </a:ext>
                </a:extLst>
              </a:tr>
              <a:tr h="221673">
                <a:tc>
                  <a:txBody>
                    <a:bodyPr/>
                    <a:lstStyle/>
                    <a:p>
                      <a:r>
                        <a:rPr lang="en-US" sz="1000" dirty="0"/>
                        <a:t>3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The User is redirected to the Login page 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472209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r>
                        <a:rPr lang="en-US" sz="1000" dirty="0"/>
                        <a:t>4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Once the user has inserted username/password (and the Tenant where supported), GW intercepts the request and ask </a:t>
                      </a:r>
                      <a:r>
                        <a:rPr lang="en-US" sz="1000" dirty="0" err="1"/>
                        <a:t>Keycloak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560674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r>
                        <a:rPr lang="en-US" sz="1000" dirty="0"/>
                        <a:t>5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If the </a:t>
                      </a:r>
                      <a:r>
                        <a:rPr lang="en-US" sz="1000" dirty="0" err="1"/>
                        <a:t>AuthN</a:t>
                      </a:r>
                      <a:r>
                        <a:rPr lang="en-US" sz="1000" dirty="0"/>
                        <a:t> check is ok, then </a:t>
                      </a:r>
                      <a:r>
                        <a:rPr lang="en-US" sz="1000" dirty="0" err="1"/>
                        <a:t>Keycloak</a:t>
                      </a:r>
                      <a:r>
                        <a:rPr lang="en-US" sz="1000" dirty="0"/>
                        <a:t> provides an </a:t>
                      </a:r>
                      <a:r>
                        <a:rPr lang="en-US" sz="1000" b="1" dirty="0"/>
                        <a:t>Authorization Code </a:t>
                      </a:r>
                      <a:r>
                        <a:rPr lang="en-US" sz="1000" dirty="0"/>
                        <a:t>to the GW thru the user browser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644143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r>
                        <a:rPr lang="en-US" sz="1000" dirty="0"/>
                        <a:t>6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The Authorization code is used by the GW to communicate with </a:t>
                      </a:r>
                      <a:r>
                        <a:rPr lang="en-US" sz="1000" dirty="0" err="1"/>
                        <a:t>Keycloak</a:t>
                      </a:r>
                      <a:r>
                        <a:rPr lang="en-US" sz="1000" dirty="0"/>
                        <a:t> via a direct connection (no more through the user browser) to ask for an </a:t>
                      </a:r>
                      <a:r>
                        <a:rPr lang="en-US" sz="1000" b="1" dirty="0"/>
                        <a:t>Access token </a:t>
                      </a:r>
                      <a:r>
                        <a:rPr lang="en-US" sz="1000" dirty="0"/>
                        <a:t>to </a:t>
                      </a:r>
                      <a:r>
                        <a:rPr lang="en-US" sz="1000" dirty="0" err="1"/>
                        <a:t>Keycloak</a:t>
                      </a:r>
                      <a:r>
                        <a:rPr lang="en-US" sz="1000" dirty="0"/>
                        <a:t> 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877797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r>
                        <a:rPr lang="en-US" sz="1000" dirty="0"/>
                        <a:t>7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/>
                        <a:t>Keycloak</a:t>
                      </a:r>
                      <a:r>
                        <a:rPr lang="en-US" sz="1000" dirty="0"/>
                        <a:t> recognizes the Authorization Code and provides an Access token to the GW. This access token will contain the </a:t>
                      </a:r>
                      <a:r>
                        <a:rPr lang="en-US" sz="1000" dirty="0" err="1"/>
                        <a:t>tenantID</a:t>
                      </a:r>
                      <a:r>
                        <a:rPr lang="en-US" sz="1000" dirty="0"/>
                        <a:t> of the tenant that the user is associated with 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1293864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r>
                        <a:rPr lang="en-US" sz="1000" dirty="0"/>
                        <a:t>8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GW creates a cookie (</a:t>
                      </a:r>
                      <a:r>
                        <a:rPr lang="en-US" sz="1000" b="1" dirty="0"/>
                        <a:t>session cookie only</a:t>
                      </a:r>
                      <a:r>
                        <a:rPr lang="en-US" sz="1000" dirty="0"/>
                        <a:t>), that is associated to the Access token. This unique mapping is recorded in the GW memory 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666800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r>
                        <a:rPr lang="en-US" sz="1000" dirty="0"/>
                        <a:t>9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The cookie (session cookie only) is provided to the user that will use it for subsequent request sent till the end of the session. 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091505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r>
                        <a:rPr lang="en-US" sz="1000" dirty="0"/>
                        <a:t>10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GW uses the Access Token to ask for the authorization of the user’s request to </a:t>
                      </a:r>
                      <a:r>
                        <a:rPr lang="en-US" sz="1000" dirty="0" err="1"/>
                        <a:t>Keycloak</a:t>
                      </a:r>
                      <a:r>
                        <a:rPr lang="en-US" sz="1000" dirty="0"/>
                        <a:t>: this is done requesting another type of token (for authorization) to </a:t>
                      </a:r>
                      <a:r>
                        <a:rPr lang="en-US" sz="1000" dirty="0" err="1"/>
                        <a:t>Keycloak</a:t>
                      </a:r>
                      <a:r>
                        <a:rPr lang="en-US" sz="1000" dirty="0"/>
                        <a:t>. 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036721"/>
                  </a:ext>
                </a:extLst>
              </a:tr>
              <a:tr h="221673">
                <a:tc>
                  <a:txBody>
                    <a:bodyPr/>
                    <a:lstStyle/>
                    <a:p>
                      <a:r>
                        <a:rPr lang="en-US" sz="1000" dirty="0"/>
                        <a:t>11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If the request is authorized, </a:t>
                      </a:r>
                      <a:r>
                        <a:rPr lang="en-US" sz="1000" dirty="0" err="1"/>
                        <a:t>Keycloak</a:t>
                      </a:r>
                      <a:r>
                        <a:rPr lang="en-US" sz="1000" dirty="0"/>
                        <a:t> sends an authorization token to the GW. 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556694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12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Once GW receives the authorization token, then the user’s request can reach the recipient service. If the destination of the request is a Multi-Tenant-Aware service, then the Tenant info must be used by the service to allow the access only to the Tenant’s resources.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703289"/>
                  </a:ext>
                </a:extLst>
              </a:tr>
              <a:tr h="498764">
                <a:tc>
                  <a:txBody>
                    <a:bodyPr/>
                    <a:lstStyle/>
                    <a:p>
                      <a:r>
                        <a:rPr lang="en-US" sz="1000" dirty="0"/>
                        <a:t>13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The user, for subsequent requests, will use the session cookie. This will allow to skip the authentication phase. Once GW receives a request with a valid cookie, then starts only the flow to ask for the authorization for that request</a:t>
                      </a:r>
                      <a:endParaRPr 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668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9904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197D938-8112-A24E-9816-88FBB2A7A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83" y="1102888"/>
            <a:ext cx="6705941" cy="4463895"/>
          </a:xfrm>
          <a:prstGeom prst="rect">
            <a:avLst/>
          </a:prstGeom>
        </p:spPr>
      </p:pic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7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spc="-1" dirty="0">
                <a:solidFill>
                  <a:srgbClr val="FFFFFF"/>
                </a:solidFill>
                <a:latin typeface="Arial"/>
              </a:rPr>
              <a:t>ONAP Application Client Request </a:t>
            </a:r>
            <a:r>
              <a:rPr lang="en-US" sz="3200" spc="-1" dirty="0" err="1">
                <a:solidFill>
                  <a:srgbClr val="FFFFFF"/>
                </a:solidFill>
                <a:latin typeface="Arial"/>
              </a:rPr>
              <a:t>AuthN</a:t>
            </a:r>
            <a:r>
              <a:rPr lang="en-US" sz="3200" spc="-1" dirty="0">
                <a:solidFill>
                  <a:srgbClr val="FFFFFF"/>
                </a:solidFill>
                <a:latin typeface="Arial"/>
              </a:rPr>
              <a:t> &amp; </a:t>
            </a:r>
            <a:r>
              <a:rPr lang="en-US" sz="3200" spc="-1" dirty="0" err="1">
                <a:solidFill>
                  <a:srgbClr val="FFFFFF"/>
                </a:solidFill>
                <a:latin typeface="Arial"/>
              </a:rPr>
              <a:t>AuthZ</a:t>
            </a:r>
            <a:r>
              <a:rPr lang="en-US" sz="3200" spc="-1" dirty="0">
                <a:solidFill>
                  <a:srgbClr val="FFFFFF"/>
                </a:solidFill>
                <a:latin typeface="Arial"/>
              </a:rPr>
              <a:t> Use Case</a:t>
            </a:r>
            <a:endParaRPr lang="en-US" sz="3200" b="0" strike="noStrike" spc="-1" dirty="0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8" name="Table 3">
            <a:extLst>
              <a:ext uri="{FF2B5EF4-FFF2-40B4-BE49-F238E27FC236}">
                <a16:creationId xmlns:a16="http://schemas.microsoft.com/office/drawing/2014/main" id="{D62C96ED-D1FC-4246-AFAF-661E1C4119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070507"/>
              </p:ext>
            </p:extLst>
          </p:nvPr>
        </p:nvGraphicFramePr>
        <p:xfrm>
          <a:off x="6888266" y="1700124"/>
          <a:ext cx="5188251" cy="326337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3661">
                  <a:extLst>
                    <a:ext uri="{9D8B030D-6E8A-4147-A177-3AD203B41FA5}">
                      <a16:colId xmlns:a16="http://schemas.microsoft.com/office/drawing/2014/main" val="1547245907"/>
                    </a:ext>
                  </a:extLst>
                </a:gridCol>
                <a:gridCol w="4884590">
                  <a:extLst>
                    <a:ext uri="{9D8B030D-6E8A-4147-A177-3AD203B41FA5}">
                      <a16:colId xmlns:a16="http://schemas.microsoft.com/office/drawing/2014/main" val="482437622"/>
                    </a:ext>
                  </a:extLst>
                </a:gridCol>
              </a:tblGrid>
              <a:tr h="206709">
                <a:tc>
                  <a:txBody>
                    <a:bodyPr/>
                    <a:lstStyle/>
                    <a:p>
                      <a:r>
                        <a:rPr lang="en-US" sz="11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Sequence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347221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external machine submits, via HTTPS, a login request, including username/password/Tenant 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230556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Ingress Controller terminates TLS 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733809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GW intercepts the HTTP request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472209"/>
                  </a:ext>
                </a:extLst>
              </a:tr>
              <a:tr h="361741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GW starts a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AuthZ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process towards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Keycloak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forwarding username/password/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tenantId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aiming to the correct Realm associated to the Tenant 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560674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Keycloak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performs the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AuthZ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check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644143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 the check is successful,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Keyclock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provides an Access token to the GW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877797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GW and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Keyclock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perform RBAC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791892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 both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AuthZ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are successfully validated, GW forwards the requests to a proper service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1293864"/>
                  </a:ext>
                </a:extLst>
              </a:tr>
              <a:tr h="335901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Then, it follows Service-to-Service communication via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mTLS</a:t>
                      </a:r>
                      <a:endParaRPr 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666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4635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2117244-6557-D34C-9479-1FFF0E778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96" y="3551297"/>
            <a:ext cx="4648200" cy="2809426"/>
          </a:xfrm>
          <a:prstGeom prst="rect">
            <a:avLst/>
          </a:prstGeom>
        </p:spPr>
      </p:pic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8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spc="-1" dirty="0">
                <a:solidFill>
                  <a:srgbClr val="FFFFFF"/>
                </a:solidFill>
                <a:latin typeface="Arial"/>
              </a:rPr>
              <a:t>Service-2-Service </a:t>
            </a:r>
            <a:r>
              <a:rPr lang="en-US" sz="3600" spc="-1" dirty="0" err="1">
                <a:solidFill>
                  <a:srgbClr val="FFFFFF"/>
                </a:solidFill>
                <a:latin typeface="Arial"/>
              </a:rPr>
              <a:t>mTLS</a:t>
            </a:r>
            <a:r>
              <a:rPr lang="en-US" sz="3600" spc="-1" dirty="0">
                <a:solidFill>
                  <a:srgbClr val="FFFFFF"/>
                </a:solidFill>
                <a:latin typeface="Arial"/>
              </a:rPr>
              <a:t> Communication with Istio</a:t>
            </a:r>
            <a:endParaRPr lang="en-US" sz="36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2C7079-6DFD-DC43-B2E5-D0DDCBB0C65B}"/>
              </a:ext>
            </a:extLst>
          </p:cNvPr>
          <p:cNvSpPr/>
          <p:nvPr/>
        </p:nvSpPr>
        <p:spPr>
          <a:xfrm>
            <a:off x="110985" y="1391058"/>
            <a:ext cx="3371848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The Service-to-Service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authN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is supported by leveraging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mTLS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certificates, instead of username/password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Two services will communicate using a direct connection (e.g., via REST AIPs) without passing thru Ingress Controller, GW or MSB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1685B8-6C36-A44D-96B1-FDF016AA6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9141" y="1275120"/>
            <a:ext cx="3028950" cy="25590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8D8868-1EC5-A948-823D-3BA8639EED4D}"/>
              </a:ext>
            </a:extLst>
          </p:cNvPr>
          <p:cNvSpPr txBox="1"/>
          <p:nvPr/>
        </p:nvSpPr>
        <p:spPr>
          <a:xfrm>
            <a:off x="4287877" y="1176575"/>
            <a:ext cx="338554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179C4C-E2F0-6241-B206-6CA823F1C26E}"/>
              </a:ext>
            </a:extLst>
          </p:cNvPr>
          <p:cNvSpPr txBox="1"/>
          <p:nvPr/>
        </p:nvSpPr>
        <p:spPr>
          <a:xfrm>
            <a:off x="2154824" y="3464838"/>
            <a:ext cx="338554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</a:p>
        </p:txBody>
      </p:sp>
      <p:graphicFrame>
        <p:nvGraphicFramePr>
          <p:cNvPr id="12" name="Table 3">
            <a:extLst>
              <a:ext uri="{FF2B5EF4-FFF2-40B4-BE49-F238E27FC236}">
                <a16:creationId xmlns:a16="http://schemas.microsoft.com/office/drawing/2014/main" id="{DAE275FE-4B1B-8840-94A4-15BAD11D4E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888383"/>
              </p:ext>
            </p:extLst>
          </p:nvPr>
        </p:nvGraphicFramePr>
        <p:xfrm>
          <a:off x="6800707" y="1413607"/>
          <a:ext cx="5188251" cy="21737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3661">
                  <a:extLst>
                    <a:ext uri="{9D8B030D-6E8A-4147-A177-3AD203B41FA5}">
                      <a16:colId xmlns:a16="http://schemas.microsoft.com/office/drawing/2014/main" val="1547245907"/>
                    </a:ext>
                  </a:extLst>
                </a:gridCol>
                <a:gridCol w="4884590">
                  <a:extLst>
                    <a:ext uri="{9D8B030D-6E8A-4147-A177-3AD203B41FA5}">
                      <a16:colId xmlns:a16="http://schemas.microsoft.com/office/drawing/2014/main" val="482437622"/>
                    </a:ext>
                  </a:extLst>
                </a:gridCol>
              </a:tblGrid>
              <a:tr h="206709">
                <a:tc>
                  <a:txBody>
                    <a:bodyPr/>
                    <a:lstStyle/>
                    <a:p>
                      <a:r>
                        <a:rPr lang="en-US" sz="11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Sequence (</a:t>
                      </a:r>
                      <a:r>
                        <a:rPr lang="en-US" sz="1100" b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mTLS</a:t>
                      </a:r>
                      <a:r>
                        <a:rPr lang="en-US" sz="11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Certification Management) - A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347221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When started, Istio agent creates private key &amp; CSR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230556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Istio agent sends CSR with its credentials to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istiod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signing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733809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 in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istioid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validates credentials in the CSR, signs CSR to generate certificate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472209"/>
                  </a:ext>
                </a:extLst>
              </a:tr>
              <a:tr h="1915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 in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istioid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sends the signed certificate to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istio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-agent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560674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When a workload is started, Envoy proxy requests certificate and key from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istio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-agent via SDS (secret discovery service) API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644143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Istio-agent sends certificates and private key to Envoy Proxy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877797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Istio-agent monitors the expiration of the workload certificate</a:t>
                      </a:r>
                      <a:endParaRPr 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1293864"/>
                  </a:ext>
                </a:extLst>
              </a:tr>
            </a:tbl>
          </a:graphicData>
        </a:graphic>
      </p:graphicFrame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DB79217F-E15A-464E-8153-DE4976679B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757276"/>
              </p:ext>
            </p:extLst>
          </p:nvPr>
        </p:nvGraphicFramePr>
        <p:xfrm>
          <a:off x="6800707" y="3766440"/>
          <a:ext cx="5188251" cy="25921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3661">
                  <a:extLst>
                    <a:ext uri="{9D8B030D-6E8A-4147-A177-3AD203B41FA5}">
                      <a16:colId xmlns:a16="http://schemas.microsoft.com/office/drawing/2014/main" val="1547245907"/>
                    </a:ext>
                  </a:extLst>
                </a:gridCol>
                <a:gridCol w="4884590">
                  <a:extLst>
                    <a:ext uri="{9D8B030D-6E8A-4147-A177-3AD203B41FA5}">
                      <a16:colId xmlns:a16="http://schemas.microsoft.com/office/drawing/2014/main" val="482437622"/>
                    </a:ext>
                  </a:extLst>
                </a:gridCol>
              </a:tblGrid>
              <a:tr h="206709">
                <a:tc>
                  <a:txBody>
                    <a:bodyPr/>
                    <a:lstStyle/>
                    <a:p>
                      <a:r>
                        <a:rPr lang="en-US" sz="11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Sequence (</a:t>
                      </a:r>
                      <a:r>
                        <a:rPr lang="en-US" sz="1100" b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mTLS</a:t>
                      </a:r>
                      <a:r>
                        <a:rPr lang="en-US" sz="11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Authentication Flow) - B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347221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Client application in a container sends a plain-text HTTP request towards the server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230556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Client proxy container intercepts the outbound request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733809"/>
                  </a:ext>
                </a:extLst>
              </a:tr>
              <a:tr h="219628">
                <a:tc rowSpan="3"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fontAlgn="base">
                        <a:buFont typeface="+mj-lt"/>
                        <a:buNone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Client proxy performs a TLS handshake with the server-side proxy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472209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0" marR="0" lvl="1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UcPeriod"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This handshake exchanges client and server certificates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8943025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8125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UcPeriod" startAt="2"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Istio preloaded certificates the proxy containers (see diagram A)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7377740"/>
                  </a:ext>
                </a:extLst>
              </a:tr>
              <a:tr h="1915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Client proxy checks for ‘secure naming’ on the server’s certificate, and verify the server identify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560674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Client and server establish a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mTLS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connection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644143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Server proxy forwards the request to the server application container</a:t>
                      </a:r>
                      <a:endParaRPr 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877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51747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9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spc="-1" dirty="0">
                <a:solidFill>
                  <a:srgbClr val="FFFFFF"/>
                </a:solidFill>
                <a:latin typeface="Arial"/>
              </a:rPr>
              <a:t>ONAP IdAM and External IdAM Interaction</a:t>
            </a:r>
            <a:endParaRPr lang="en-US" sz="36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BF90D-534D-0C44-AC9E-7176BB2F7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83" y="1699744"/>
            <a:ext cx="7061269" cy="2893639"/>
          </a:xfrm>
          <a:prstGeom prst="rect">
            <a:avLst/>
          </a:prstGeom>
        </p:spPr>
      </p:pic>
      <p:graphicFrame>
        <p:nvGraphicFramePr>
          <p:cNvPr id="11" name="Table 3">
            <a:extLst>
              <a:ext uri="{FF2B5EF4-FFF2-40B4-BE49-F238E27FC236}">
                <a16:creationId xmlns:a16="http://schemas.microsoft.com/office/drawing/2014/main" id="{BB8B61B9-63FD-9E42-9081-F5E214640F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361172"/>
              </p:ext>
            </p:extLst>
          </p:nvPr>
        </p:nvGraphicFramePr>
        <p:xfrm>
          <a:off x="7176052" y="1675313"/>
          <a:ext cx="4901164" cy="29593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6858">
                  <a:extLst>
                    <a:ext uri="{9D8B030D-6E8A-4147-A177-3AD203B41FA5}">
                      <a16:colId xmlns:a16="http://schemas.microsoft.com/office/drawing/2014/main" val="1547245907"/>
                    </a:ext>
                  </a:extLst>
                </a:gridCol>
                <a:gridCol w="4614306">
                  <a:extLst>
                    <a:ext uri="{9D8B030D-6E8A-4147-A177-3AD203B41FA5}">
                      <a16:colId xmlns:a16="http://schemas.microsoft.com/office/drawing/2014/main" val="482437622"/>
                    </a:ext>
                  </a:extLst>
                </a:gridCol>
              </a:tblGrid>
              <a:tr h="206709"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Choice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347221"/>
                  </a:ext>
                </a:extLst>
              </a:tr>
              <a:tr h="219628">
                <a:tc rowSpan="3"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 the vendor chooses their own IdAM (external IdAM), the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AuthZ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GW should be able to use the external IdAM, instead of ONAP IdAM – full integration choice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230556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0" marR="0" lvl="1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UcPeriod"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external IdAM will handle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AuthZ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ONAP incoming traffic; session cookie handling, session handling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6469002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8125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UcPeriod" startAt="2"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external IdAM will typically use their own IdP (external IdP) to verify their own user identities 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088815"/>
                  </a:ext>
                </a:extLst>
              </a:tr>
              <a:tr h="219628">
                <a:tc rowSpan="3"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 ONAP IdAM is used, based on business use cases ,the ONAP IdAM could interface with the external IdAM, based on IdAM-to-IdAM interface configuration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733809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4950" marR="0" lvl="1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UcPeriod"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SSO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763047"/>
                  </a:ext>
                </a:extLst>
              </a:tr>
              <a:tr h="219628">
                <a:tc vMerge="1">
                  <a:txBody>
                    <a:bodyPr/>
                    <a:lstStyle/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8125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UcPeriod" startAt="2"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Authentication federation (SAML)</a:t>
                      </a:r>
                    </a:p>
                  </a:txBody>
                  <a:tcPr marT="41564" marB="415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393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26183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25631</TotalTime>
  <Words>3007</Words>
  <Application>Microsoft Macintosh PowerPoint</Application>
  <PresentationFormat>Widescreen</PresentationFormat>
  <Paragraphs>364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.AppleSystemUIFont</vt:lpstr>
      <vt:lpstr>Arial</vt:lpstr>
      <vt:lpstr>Calibri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Next Generation Security and Logging</dc:title>
  <dc:subject>ONAP Next Generation Security and Logging</dc:subject>
  <dc:creator>Byung-Woo Jun</dc:creator>
  <cp:keywords/>
  <dc:description/>
  <cp:lastModifiedBy>Byung-Woo Jun</cp:lastModifiedBy>
  <cp:revision>198</cp:revision>
  <dcterms:created xsi:type="dcterms:W3CDTF">2021-04-19T09:35:15Z</dcterms:created>
  <dcterms:modified xsi:type="dcterms:W3CDTF">2021-05-18T13:00:11Z</dcterms:modified>
  <cp:category/>
  <dc:language>en-IE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</vt:i4>
  </property>
</Properties>
</file>