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9" r:id="rId4"/>
    <p:sldId id="270" r:id="rId5"/>
    <p:sldId id="271" r:id="rId6"/>
    <p:sldId id="268" r:id="rId7"/>
    <p:sldId id="269" r:id="rId8"/>
    <p:sldId id="262" r:id="rId9"/>
    <p:sldId id="266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7" autoAdjust="0"/>
    <p:restoredTop sz="60075" autoAdjust="0"/>
  </p:normalViewPr>
  <p:slideViewPr>
    <p:cSldViewPr snapToGrid="0">
      <p:cViewPr>
        <p:scale>
          <a:sx n="87" d="100"/>
          <a:sy n="87" d="100"/>
        </p:scale>
        <p:origin x="533" y="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F1AA3BB-1283-4B8A-BA2D-E961C64940B8}" type="datetimeFigureOut">
              <a:rPr lang="en-IE" smtClean="0"/>
              <a:t>17/02/2021</a:t>
            </a:fld>
            <a:endParaRPr lang="en-I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D6087B-DA1B-47BF-855F-DFCAE8F464FC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54400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en-US" dirty="0"/>
              <a:t>Run configuration jobs i.e. Update Catalog DB with ETSI Building Blocks. Populate AAI Simulator with required data (ESR System Info). </a:t>
            </a:r>
          </a:p>
          <a:p>
            <a:pPr marL="228600" indent="-228600">
              <a:buFont typeface="+mj-lt"/>
              <a:buAutoNum type="arabicPeriod"/>
            </a:pPr>
            <a:r>
              <a:rPr lang="en-US" dirty="0"/>
              <a:t>Onboard CSAR using SDC-Controller to Catalog DB using Robot Framework</a:t>
            </a:r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The Robot framework is used to send the VNF LCM Requests to SO</a:t>
            </a:r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SO API Handler Stores requests in </a:t>
            </a:r>
            <a:r>
              <a:rPr lang="en-IE" dirty="0" err="1"/>
              <a:t>RequestDB</a:t>
            </a:r>
            <a:endParaRPr lang="en-IE" dirty="0"/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SO API Handler sends requests to BPMN-Infra</a:t>
            </a:r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BPMN-Infra verifies request information in Request DB</a:t>
            </a:r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BPMN-Infra collects Building Blocks to process as part of BPMN Flows triggered by LCM Requests.</a:t>
            </a:r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BPMN-Infra sends requests to create required information in AAI Simulator </a:t>
            </a:r>
            <a:r>
              <a:rPr lang="en-IE" dirty="0" err="1"/>
              <a:t>i.e</a:t>
            </a:r>
            <a:r>
              <a:rPr lang="en-IE" dirty="0"/>
              <a:t> service instance, </a:t>
            </a:r>
            <a:r>
              <a:rPr lang="en-IE" dirty="0" err="1"/>
              <a:t>vnf</a:t>
            </a:r>
            <a:r>
              <a:rPr lang="en-IE" dirty="0"/>
              <a:t>(s), relationships</a:t>
            </a:r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BPMN-Infra retrieves the topology information/additional properties from SDNC Simulator</a:t>
            </a:r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BPMN-Infra forwards VNF LCM requests to VNFM-Adapter  </a:t>
            </a:r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VNFM Adapter retrieves the SVNFM URL/Info from ESR in AAI Simulator</a:t>
            </a:r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VNFM Adapter retrieves the Service/Package information from the SDC Simulator</a:t>
            </a:r>
          </a:p>
          <a:p>
            <a:pPr marL="228600" indent="-228600">
              <a:buFont typeface="+mj-lt"/>
              <a:buAutoNum type="arabicPeriod"/>
            </a:pPr>
            <a:r>
              <a:rPr lang="en-IE" dirty="0"/>
              <a:t>The VNFM-Adapter sends the VNF LCM Requests to the SVNFM simulator</a:t>
            </a:r>
          </a:p>
          <a:p>
            <a:pPr marL="228600" indent="-228600">
              <a:buFont typeface="+mj-lt"/>
              <a:buAutoNum type="arabicPeriod"/>
            </a:pPr>
            <a:endParaRPr lang="en-IE" dirty="0"/>
          </a:p>
          <a:p>
            <a:pPr marL="228600" indent="-228600">
              <a:buFont typeface="+mj-lt"/>
              <a:buAutoNum type="arabicPeriod"/>
            </a:pPr>
            <a:endParaRPr lang="en-IE" dirty="0"/>
          </a:p>
          <a:p>
            <a:pPr marL="228600" indent="-228600">
              <a:buFont typeface="+mj-lt"/>
              <a:buAutoNum type="arabicPeriod"/>
            </a:pPr>
            <a:endParaRPr lang="en-IE" dirty="0"/>
          </a:p>
          <a:p>
            <a:pPr marL="228600" indent="-228600">
              <a:buFont typeface="+mj-lt"/>
              <a:buAutoNum type="arabicPeriod"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D6087B-DA1B-47BF-855F-DFCAE8F464FC}" type="slidenum">
              <a:rPr lang="en-IE" smtClean="0"/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870100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VNFM and SOL003 Adapter subscribe for package notification</a:t>
            </a:r>
          </a:p>
          <a:p>
            <a:pPr marL="228600" indent="-228600">
              <a:buAutoNum type="arabicPeriod"/>
            </a:pPr>
            <a:r>
              <a:rPr lang="en-US" dirty="0"/>
              <a:t>Onboard SOL004 Package to SDC</a:t>
            </a:r>
          </a:p>
          <a:p>
            <a:pPr marL="228600" indent="-228600">
              <a:buAutoNum type="arabicPeriod"/>
            </a:pPr>
            <a:r>
              <a:rPr lang="en-US" dirty="0"/>
              <a:t>ETSI Catalog Manager is notified</a:t>
            </a:r>
          </a:p>
          <a:p>
            <a:pPr marL="228600" indent="-228600">
              <a:buAutoNum type="arabicPeriod"/>
            </a:pPr>
            <a:r>
              <a:rPr lang="en-US" dirty="0"/>
              <a:t>ETSI Catalog Gets Package from SDC</a:t>
            </a:r>
          </a:p>
          <a:p>
            <a:pPr marL="228600" indent="-228600">
              <a:buAutoNum type="arabicPeriod"/>
            </a:pPr>
            <a:r>
              <a:rPr lang="en-US" dirty="0"/>
              <a:t>ETSI Catalog Stores Package in its Modeling ETSI Catalog DB</a:t>
            </a:r>
          </a:p>
          <a:p>
            <a:pPr marL="228600" indent="-228600">
              <a:buAutoNum type="arabicPeriod"/>
            </a:pPr>
            <a:r>
              <a:rPr lang="en-US" dirty="0"/>
              <a:t>ETSI Catalog Sends package notification</a:t>
            </a:r>
          </a:p>
          <a:p>
            <a:pPr marL="228600" indent="-228600">
              <a:buAutoNum type="arabicPeriod"/>
            </a:pPr>
            <a:r>
              <a:rPr lang="en-US" dirty="0"/>
              <a:t>SOL003 Adapter Sends package notification</a:t>
            </a:r>
          </a:p>
          <a:p>
            <a:pPr marL="228600" indent="-228600">
              <a:buAutoNum type="arabicPeriod"/>
            </a:pPr>
            <a:r>
              <a:rPr lang="en-US" dirty="0"/>
              <a:t>User / VNFM Sends Request to SOL003 Adapter, e.g., Get VNF Package </a:t>
            </a:r>
          </a:p>
          <a:p>
            <a:pPr marL="228600" indent="-228600">
              <a:buAutoNum type="arabicPeriod"/>
            </a:pPr>
            <a:r>
              <a:rPr lang="en-US" dirty="0"/>
              <a:t>SOL003 Adapter Sends Request to ETSI Catalog, etc. e.g., Get VNF Package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D6087B-DA1B-47BF-855F-DFCAE8F464FC}" type="slidenum">
              <a:rPr lang="en-IE" smtClean="0"/>
              <a:t>4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03558570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Perform Configuration / Setup Steps prior to running tests</a:t>
            </a:r>
          </a:p>
          <a:p>
            <a:pPr marL="228600" indent="-228600">
              <a:buAutoNum type="arabicPeriod"/>
            </a:pPr>
            <a:r>
              <a:rPr lang="en-US" dirty="0"/>
              <a:t>SVNFM Simulator and SOL003 Adapter Subscribe for Notifications</a:t>
            </a:r>
          </a:p>
          <a:p>
            <a:pPr marL="228600" indent="-228600">
              <a:buAutoNum type="arabicPeriod"/>
            </a:pPr>
            <a:r>
              <a:rPr lang="en-US" dirty="0"/>
              <a:t>Trigger Onboard SOL004 Package directly into ETSI Catalog using ROBOT framework</a:t>
            </a:r>
          </a:p>
          <a:p>
            <a:pPr marL="228600" indent="-228600">
              <a:buAutoNum type="arabicPeriod"/>
            </a:pPr>
            <a:r>
              <a:rPr lang="en-US" dirty="0"/>
              <a:t>ETSI Catalog Gets Package from SDC Simulator (New: ETSI Catalog and Modeling ETSI Catalog DB will need to be set up and spun up for CSIT.  May also be some impacts on SDC SIMULATOR.)</a:t>
            </a:r>
          </a:p>
          <a:p>
            <a:pPr marL="228600" indent="-228600">
              <a:buAutoNum type="arabicPeriod"/>
            </a:pPr>
            <a:r>
              <a:rPr lang="en-US" dirty="0"/>
              <a:t>ETSI Catalog Stores Package in its Modeling ETSI Catalog DB</a:t>
            </a:r>
          </a:p>
          <a:p>
            <a:pPr marL="228600" indent="-228600">
              <a:buAutoNum type="arabicPeriod"/>
            </a:pPr>
            <a:r>
              <a:rPr lang="en-US" dirty="0"/>
              <a:t>ETSI Catalog and SOL003 Send Package Notification</a:t>
            </a:r>
          </a:p>
          <a:p>
            <a:pPr marL="228600" indent="-228600">
              <a:buAutoNum type="arabicPeriod"/>
            </a:pPr>
            <a:r>
              <a:rPr lang="en-US" dirty="0"/>
              <a:t>ROBOT framework used to send package management requests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US" dirty="0"/>
              <a:t>SOL003 Adapter Sends Request On to ETSI Catalog, etc.</a:t>
            </a:r>
          </a:p>
          <a:p>
            <a:pPr marL="0" indent="0">
              <a:buNone/>
            </a:pPr>
            <a:endParaRPr lang="en-US" dirty="0"/>
          </a:p>
          <a:p>
            <a:pPr marL="228600" indent="-228600">
              <a:buAutoNum type="arabicPeriod"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D6087B-DA1B-47BF-855F-DFCAE8F464FC}" type="slidenum">
              <a:rPr lang="en-IE" smtClean="0"/>
              <a:t>5</a:t>
            </a:fld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39394947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Onboard SOL004 and SOL007 Package to SDC</a:t>
            </a:r>
          </a:p>
          <a:p>
            <a:pPr marL="228600" indent="-228600">
              <a:buAutoNum type="arabicPeriod"/>
            </a:pPr>
            <a:r>
              <a:rPr lang="en-IE" dirty="0"/>
              <a:t>ETSI </a:t>
            </a:r>
            <a:r>
              <a:rPr lang="en-IE" dirty="0" err="1"/>
              <a:t>Catalog</a:t>
            </a:r>
            <a:r>
              <a:rPr lang="en-IE" dirty="0"/>
              <a:t> Gets Package from SDC</a:t>
            </a:r>
          </a:p>
          <a:p>
            <a:pPr marL="228600" indent="-228600">
              <a:buAutoNum type="arabicPeriod"/>
            </a:pPr>
            <a:r>
              <a:rPr lang="en-IE" dirty="0"/>
              <a:t>ETSI </a:t>
            </a:r>
            <a:r>
              <a:rPr lang="en-IE" dirty="0" err="1"/>
              <a:t>Catalog</a:t>
            </a:r>
            <a:r>
              <a:rPr lang="en-IE" dirty="0"/>
              <a:t> Stores Package in its </a:t>
            </a:r>
            <a:r>
              <a:rPr lang="en-IE" dirty="0" err="1"/>
              <a:t>Modeling</a:t>
            </a:r>
            <a:r>
              <a:rPr lang="en-IE" dirty="0"/>
              <a:t> ETSI </a:t>
            </a:r>
            <a:r>
              <a:rPr lang="en-IE" dirty="0" err="1"/>
              <a:t>Catalog</a:t>
            </a:r>
            <a:r>
              <a:rPr lang="en-IE" dirty="0"/>
              <a:t> DB</a:t>
            </a:r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For SOL007 Package, User Triggers Onboarding in UUI</a:t>
            </a:r>
          </a:p>
          <a:p>
            <a:pPr marL="228600" indent="-228600">
              <a:buAutoNum type="arabicPeriod"/>
            </a:pPr>
            <a:r>
              <a:rPr lang="en-US" dirty="0"/>
              <a:t>UUI Notifies ETSI-Catalog of SOL007 Package</a:t>
            </a:r>
          </a:p>
          <a:p>
            <a:pPr marL="228600" indent="-228600">
              <a:buAutoNum type="arabicPeriod"/>
            </a:pPr>
            <a:r>
              <a:rPr lang="en-US" dirty="0"/>
              <a:t>ETSI Catalog Gets Package from SDC</a:t>
            </a:r>
          </a:p>
          <a:p>
            <a:pPr marL="228600" marR="0" lvl="0" indent="-2286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AutoNum type="arabicPeriod"/>
              <a:tabLst/>
              <a:defRPr/>
            </a:pPr>
            <a:r>
              <a:rPr lang="en-IE" dirty="0"/>
              <a:t>ETSI </a:t>
            </a:r>
            <a:r>
              <a:rPr lang="en-IE" dirty="0" err="1"/>
              <a:t>Catalog</a:t>
            </a:r>
            <a:r>
              <a:rPr lang="en-IE" dirty="0"/>
              <a:t> Stores Package in its </a:t>
            </a:r>
            <a:r>
              <a:rPr lang="en-IE" dirty="0" err="1"/>
              <a:t>Modeling</a:t>
            </a:r>
            <a:r>
              <a:rPr lang="en-IE" dirty="0"/>
              <a:t> ETSI </a:t>
            </a:r>
            <a:r>
              <a:rPr lang="en-IE" dirty="0" err="1"/>
              <a:t>Catalog</a:t>
            </a:r>
            <a:r>
              <a:rPr lang="en-IE" dirty="0"/>
              <a:t> DB</a:t>
            </a:r>
            <a:endParaRPr lang="en-US" dirty="0"/>
          </a:p>
          <a:p>
            <a:pPr marL="228600" indent="-228600">
              <a:buAutoNum type="arabicPeriod"/>
            </a:pPr>
            <a:r>
              <a:rPr lang="en-US" dirty="0"/>
              <a:t>User sends an NS LCM operation request to ETSI NFVO NS LCM, e.g., INSTANTIATE NS</a:t>
            </a:r>
          </a:p>
          <a:p>
            <a:pPr marL="228600" indent="-228600">
              <a:buAutoNum type="arabicPeriod"/>
            </a:pPr>
            <a:r>
              <a:rPr lang="en-US" dirty="0"/>
              <a:t>ETSI NFVO NS LCM gets required data from ETSI Catalog, e.g., Get and Parse NSD</a:t>
            </a:r>
          </a:p>
          <a:p>
            <a:pPr marL="228600" indent="-228600">
              <a:buAutoNum type="arabicPeriod"/>
            </a:pPr>
            <a:r>
              <a:rPr lang="en-US" dirty="0"/>
              <a:t>Create Generic VNF and connect to Service Instance in A&amp;AI</a:t>
            </a:r>
          </a:p>
          <a:p>
            <a:pPr marL="228600" indent="-228600">
              <a:buAutoNum type="arabicPeriod"/>
            </a:pPr>
            <a:r>
              <a:rPr lang="en-US" dirty="0"/>
              <a:t>Instantiate VNF through SOL003 Adapter</a:t>
            </a:r>
          </a:p>
          <a:p>
            <a:pPr marL="228600" indent="-228600">
              <a:buAutoNum type="arabicPeriod"/>
            </a:pPr>
            <a:r>
              <a:rPr lang="en-US" dirty="0"/>
              <a:t>SOL003 Adapter processes requests through A&amp;AI and </a:t>
            </a:r>
          </a:p>
          <a:p>
            <a:pPr marL="228600" indent="-228600">
              <a:buAutoNum type="arabicPeriod"/>
            </a:pPr>
            <a:r>
              <a:rPr lang="en-US" dirty="0"/>
              <a:t>SOL003 Adapter processes requests through ETSI-Catalog</a:t>
            </a:r>
          </a:p>
          <a:p>
            <a:pPr marL="228600" indent="-228600">
              <a:buAutoNum type="arabicPeriod"/>
            </a:pPr>
            <a:r>
              <a:rPr lang="en-US" dirty="0"/>
              <a:t>SOL003 Adapter sends notification to SOL003 NBI</a:t>
            </a:r>
          </a:p>
          <a:p>
            <a:pPr marL="228600" indent="-228600">
              <a:buAutoNum type="arabicPeriod"/>
            </a:pPr>
            <a:endParaRPr lang="en-US" dirty="0"/>
          </a:p>
          <a:p>
            <a:pPr marL="228600" indent="-228600">
              <a:buAutoNum type="arabicPeriod"/>
            </a:pPr>
            <a:endParaRPr lang="en-US" dirty="0"/>
          </a:p>
          <a:p>
            <a:pPr marL="228600" indent="-228600">
              <a:buAutoNum type="arabicPeriod"/>
            </a:pPr>
            <a:endParaRPr lang="en-US" dirty="0"/>
          </a:p>
          <a:p>
            <a:pPr marL="228600" indent="-228600">
              <a:buAutoNum type="arabicPeriod"/>
            </a:pP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D6087B-DA1B-47BF-855F-DFCAE8F464FC}" type="slidenum">
              <a:rPr lang="en-IE" smtClean="0"/>
              <a:t>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2634458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AutoNum type="arabicPeriod"/>
            </a:pPr>
            <a:r>
              <a:rPr lang="en-US" dirty="0"/>
              <a:t>Perform Configuration / Setup Steps prior to running tests</a:t>
            </a:r>
          </a:p>
          <a:p>
            <a:pPr marL="228600" indent="-228600">
              <a:buAutoNum type="arabicPeriod"/>
            </a:pPr>
            <a:r>
              <a:rPr lang="en-US" dirty="0"/>
              <a:t>Trigger Onboard SOL004 Package and SOL007 directly into ETSI Catalog using ROBOT framework</a:t>
            </a:r>
          </a:p>
          <a:p>
            <a:pPr marL="228600" indent="-228600">
              <a:buAutoNum type="arabicPeriod"/>
            </a:pPr>
            <a:r>
              <a:rPr lang="en-US" dirty="0"/>
              <a:t>ETSI Catalog Gets Package from SDC Simulator (New: ETSI Catalog and Modeling ETSI Catalog DB will need to be set up and spun up for CSIT. May be some impact on SDC Simulator here)</a:t>
            </a:r>
          </a:p>
          <a:p>
            <a:pPr marL="228600" indent="-228600">
              <a:buAutoNum type="arabicPeriod"/>
            </a:pPr>
            <a:r>
              <a:rPr lang="en-US" dirty="0"/>
              <a:t>ETSI Catalog Stores Package in its Modeling ETSI Catalog DB</a:t>
            </a:r>
          </a:p>
          <a:p>
            <a:pPr marL="228600" indent="-228600">
              <a:buAutoNum type="arabicPeriod"/>
            </a:pPr>
            <a:r>
              <a:rPr lang="en-US" dirty="0"/>
              <a:t>ROBOT framework used to trigger NS LCM requests, e.g., INSTANTIATE NS</a:t>
            </a:r>
          </a:p>
          <a:p>
            <a:pPr marL="228600" indent="-228600">
              <a:buAutoNum type="arabicPeriod"/>
            </a:pPr>
            <a:r>
              <a:rPr lang="en-US" dirty="0"/>
              <a:t>ETSI NFVO NS LCM gets required data from ETSI Catalog, e.g., Get and Parse NSD</a:t>
            </a:r>
          </a:p>
          <a:p>
            <a:pPr marL="228600" indent="-228600">
              <a:buAutoNum type="arabicPeriod"/>
            </a:pPr>
            <a:r>
              <a:rPr lang="en-US" dirty="0"/>
              <a:t>If e.g., a CREATE NS task, ETSI NFVO NS LCM checks to see if already exists in ETSI NFVO DB</a:t>
            </a:r>
          </a:p>
          <a:p>
            <a:pPr marL="228600" indent="-228600">
              <a:buAutoNum type="arabicPeriod"/>
            </a:pPr>
            <a:r>
              <a:rPr lang="en-US" dirty="0"/>
              <a:t>Create Generic VNF and connect to Service Instance in A&amp;AI Simulator (May be some impact on A&amp;AI Simulator here)</a:t>
            </a:r>
          </a:p>
          <a:p>
            <a:pPr marL="228600" indent="-228600">
              <a:buAutoNum type="arabicPeriod"/>
            </a:pPr>
            <a:r>
              <a:rPr lang="en-US" dirty="0"/>
              <a:t>Instantiate VNF through SOL003 Adapter</a:t>
            </a:r>
          </a:p>
          <a:p>
            <a:pPr marL="228600" indent="-228600">
              <a:buAutoNum type="arabicPeriod"/>
            </a:pPr>
            <a:r>
              <a:rPr lang="en-US" dirty="0"/>
              <a:t>SOL003 Adapter processes requests through A&amp;AI and (May be some impact on A&amp;AI Simulator here)</a:t>
            </a:r>
          </a:p>
          <a:p>
            <a:pPr marL="228600" indent="-228600">
              <a:buAutoNum type="arabicPeriod"/>
            </a:pPr>
            <a:r>
              <a:rPr lang="en-US" dirty="0"/>
              <a:t>SOL003 Adapter processes requests through ETSI-Catalog</a:t>
            </a:r>
          </a:p>
          <a:p>
            <a:pPr marL="228600" indent="-228600">
              <a:buAutoNum type="arabicPeriod"/>
            </a:pPr>
            <a:r>
              <a:rPr lang="en-US" dirty="0"/>
              <a:t>SOL003 Adapter sends notification to SOL003 NBI, </a:t>
            </a:r>
            <a:r>
              <a:rPr lang="en-US" dirty="0" err="1"/>
              <a:t>etc</a:t>
            </a:r>
            <a:endParaRPr lang="en-US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ED6087B-DA1B-47BF-855F-DFCAE8F464FC}" type="slidenum">
              <a:rPr lang="en-IE" smtClean="0"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85038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13C02F9-8C04-4022-B39B-7D8CD246D33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5ED7C3B-6CEF-48D0-9C74-93DF6523B33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1EDDA8-BC8E-4C14-8E47-17F356E15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17/02/2021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F12669-A9E1-463E-A175-58DDB956A4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A45DF2-067B-468E-8F77-B1D6A47410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0492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66C8C2-B2F8-4481-86F0-D0D52E06D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98621E-E77B-4179-AF11-94D4F4E3BEB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92D7C79-66DF-4BBC-B8CB-2E9809F35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17/02/2021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5926EEA-153B-4EFE-A9F7-C8512BEBB5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A05715-281F-415D-AB73-81AAFEF5F4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1275990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254F8BB-E305-41D0-A4E4-3D3C904356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B903027-5685-492C-A417-2FF5D45FD1E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76551F2-D261-4A9F-ADAF-77BD4919A6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17/02/2021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B86D5D-91D4-4273-A8F6-01B5F5F968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BBC42A-0374-4CEF-9556-2327151A6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184921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3A6BED-F98A-4DA9-9C0A-2B5FA4DAB1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9897CF-A7A9-4B99-A47B-C9A3D58015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CA5FF7D-7874-4D01-BF04-C857B7FD38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17/02/2021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FAA248-78CB-49C9-AD92-ECB47D3592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1D64771-550F-4315-9A0A-3653E87B0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20613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487B34-58D6-4ECC-8D25-63037264A1A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2DDF08-AF73-40F5-AE22-3871440080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2DCF84-2AA7-46AA-BA5E-F18A4F060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17/02/2021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294B0E-8F71-41E5-A0AD-CE18A37BE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A02C09-60D0-4697-9599-5E2653F57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6399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66B92C3-41AD-4C13-A5C6-E8266899BB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569542-9AD4-4DC4-9A17-5E36D3B3061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505675D-3AC7-46C7-9D8A-C027F07BED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3E3C3B-4B0F-49CC-B113-FB29EF21EE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17/02/2021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81FCD3F-5FEA-4893-9982-52D491378B8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71FC229-EA8A-4291-B668-F670CFF0D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9254800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F180A-91EC-47E1-8786-C244D68BFF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96F9AA-2F04-4484-B845-59D3E88C48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855EB5E-D8C8-4208-A629-BA8C6817C9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A2C5CE-5F65-4412-AB5C-79151ED5254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5484FB-61FE-49EE-BE9C-9A889416FCE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1AE485-48A7-45A3-AC74-69E0272B77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17/02/2021</a:t>
            </a:fld>
            <a:endParaRPr lang="en-I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6615F21-61A6-454D-B04A-9FE048C716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592BB7A-0F84-43F3-ADB1-E4A35FEDBA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724369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087B17-237A-4969-948B-D6D7EB3396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A922ADB-A550-45F6-A133-EEADAAA282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17/02/2021</a:t>
            </a:fld>
            <a:endParaRPr lang="en-I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9DC7C38-0896-4B99-A23C-01DA8B4D74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90B303F-8FF1-414E-A910-D6201E6715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050908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B022230-05F1-4497-A63D-A8F6E5A1D9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17/02/2021</a:t>
            </a:fld>
            <a:endParaRPr lang="en-I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25EEF4-8C8D-4B51-8BC6-B817722636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23E5E47-29A9-4723-A39C-5682D011EF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069789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59F77-5DB7-4EE9-BD10-FF60B9D88F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217192-5FBB-4016-9696-C10680154EB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9AEA10F-A9D3-44EF-A76F-045D177FC6C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A8DF661-4604-4BD3-861F-CB33420DF4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17/02/2021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02D0142-449C-4583-9AF2-3ACAA56BC0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8E9A9-24F1-48EF-A3D4-BB1AA0A97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82006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81D1BD-3290-49B5-8EB4-6A5B9536D2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7C1CA2-0ACF-40DB-9287-37CC0732C2C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I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CD4749D-5D16-418B-8E77-DDE9CCED12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0A32B4A-8136-490E-863B-2C189D7097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1EC19C-0CF1-41BE-A300-99E2E3549AEB}" type="datetimeFigureOut">
              <a:rPr lang="en-IE" smtClean="0"/>
              <a:t>17/02/2021</a:t>
            </a:fld>
            <a:endParaRPr lang="en-I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6DDC1C1-C505-4FA7-8F64-D336DD8A3E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6B4D922-D8B1-43E7-B0F3-2707693248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954186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9BBF988-FB43-48D2-BE74-2DB50B2F2C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4FD572-70BF-45E7-9A3A-B0F7D7EF938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8C0027-E7E3-42E5-B8FE-EF15607B4F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1EC19C-0CF1-41BE-A300-99E2E3549AEB}" type="datetimeFigureOut">
              <a:rPr lang="en-IE" smtClean="0"/>
              <a:t>17/02/2021</a:t>
            </a:fld>
            <a:endParaRPr lang="en-I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E7EC78-2345-44B3-BA8F-FFB89C0951B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5CFA87-82A9-43D7-BC7D-BB5FCAAA78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385F3-530B-4B47-AA29-C967DAC347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284940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4.svg"/><Relationship Id="rId7" Type="http://schemas.openxmlformats.org/officeDocument/2006/relationships/image" Target="../media/image8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4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4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4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svg"/><Relationship Id="rId5" Type="http://schemas.openxmlformats.org/officeDocument/2006/relationships/image" Target="../media/image7.png"/><Relationship Id="rId4" Type="http://schemas.openxmlformats.org/officeDocument/2006/relationships/image" Target="../media/image4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jpeg"/><Relationship Id="rId4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iki.onap.org/display/DW/ETSI+Package+Management" TargetMode="External"/><Relationship Id="rId2" Type="http://schemas.openxmlformats.org/officeDocument/2006/relationships/hyperlink" Target="https://wiki.onap.org/display/DW/SOL003+Adapter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jpeg"/><Relationship Id="rId5" Type="http://schemas.openxmlformats.org/officeDocument/2006/relationships/hyperlink" Target="https://wiki.onap.org/display/DW/ETSI-Alignment+Support+for+Guilin" TargetMode="External"/><Relationship Id="rId4" Type="http://schemas.openxmlformats.org/officeDocument/2006/relationships/hyperlink" Target="https://wiki.onap.org/display/DW/ONAP+SO+ETSI-Aligned+Hierarchical+Orchestration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23962611-DFD5-4092-AAFD-559E3DFCE2C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5488" y="0"/>
            <a:ext cx="10910292" cy="6858000"/>
          </a:xfrm>
          <a:prstGeom prst="rect">
            <a:avLst/>
          </a:prstGeom>
          <a:gradFill>
            <a:gsLst>
              <a:gs pos="0">
                <a:schemeClr val="accent1">
                  <a:lumMod val="90000"/>
                </a:schemeClr>
              </a:gs>
              <a:gs pos="25000">
                <a:schemeClr val="accent1">
                  <a:lumMod val="90000"/>
                </a:schemeClr>
              </a:gs>
              <a:gs pos="94000">
                <a:schemeClr val="bg2">
                  <a:lumMod val="25000"/>
                </a:schemeClr>
              </a:gs>
              <a:gs pos="100000">
                <a:schemeClr val="bg2">
                  <a:lumMod val="2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2270F1FA-0425-408F-9861-80BF5AFB276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ACD0635-E945-441E-90A5-9B435A64D12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5368" y="2043663"/>
            <a:ext cx="6105194" cy="2031055"/>
          </a:xfrm>
        </p:spPr>
        <p:txBody>
          <a:bodyPr>
            <a:normAutofit/>
          </a:bodyPr>
          <a:lstStyle/>
          <a:p>
            <a:r>
              <a:rPr lang="en-US">
                <a:solidFill>
                  <a:srgbClr val="FFFFFF"/>
                </a:solidFill>
              </a:rPr>
              <a:t>ETSI Automated CSIT TESTS</a:t>
            </a:r>
            <a:endParaRPr lang="en-IE">
              <a:solidFill>
                <a:srgbClr val="FFFFFF"/>
              </a:solidFill>
            </a:endParaRPr>
          </a:p>
        </p:txBody>
      </p:sp>
      <p:pic>
        <p:nvPicPr>
          <p:cNvPr id="15" name="Picture 2">
            <a:extLst>
              <a:ext uri="{FF2B5EF4-FFF2-40B4-BE49-F238E27FC236}">
                <a16:creationId xmlns:a16="http://schemas.microsoft.com/office/drawing/2014/main" id="{D539395E-2631-469A-AD83-B1EC5CB4139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6476" y="76636"/>
            <a:ext cx="1025756" cy="93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9623B85-6644-4A5C-9B61-EE4601A02968}"/>
              </a:ext>
            </a:extLst>
          </p:cNvPr>
          <p:cNvSpPr/>
          <p:nvPr/>
        </p:nvSpPr>
        <p:spPr>
          <a:xfrm>
            <a:off x="4929625" y="4158763"/>
            <a:ext cx="2332749" cy="185496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dirty="0"/>
              <a:t>Byung Woo-Jun</a:t>
            </a:r>
          </a:p>
          <a:p>
            <a:pPr algn="ctr"/>
            <a:r>
              <a:rPr lang="en-US" sz="2400" dirty="0"/>
              <a:t>Waqas Ikram</a:t>
            </a:r>
          </a:p>
          <a:p>
            <a:pPr algn="ctr"/>
            <a:r>
              <a:rPr lang="en-US" sz="2400" dirty="0"/>
              <a:t>Mukesh Kumar</a:t>
            </a:r>
          </a:p>
          <a:p>
            <a:pPr algn="ctr"/>
            <a:r>
              <a:rPr lang="en-US" sz="2400" dirty="0"/>
              <a:t>Andrew Lamb</a:t>
            </a:r>
          </a:p>
          <a:p>
            <a:pPr algn="ctr"/>
            <a:r>
              <a:rPr lang="en-US" sz="2400" dirty="0"/>
              <a:t>Gareth Roper</a:t>
            </a:r>
            <a:endParaRPr lang="en-IE" sz="2400" dirty="0"/>
          </a:p>
        </p:txBody>
      </p:sp>
    </p:spTree>
    <p:extLst>
      <p:ext uri="{BB962C8B-B14F-4D97-AF65-F5344CB8AC3E}">
        <p14:creationId xmlns:p14="http://schemas.microsoft.com/office/powerpoint/2010/main" val="20315181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7CD5D0E3-2DED-42A6-B552-0489A2393D9A}"/>
              </a:ext>
            </a:extLst>
          </p:cNvPr>
          <p:cNvSpPr/>
          <p:nvPr/>
        </p:nvSpPr>
        <p:spPr>
          <a:xfrm>
            <a:off x="111802" y="1396221"/>
            <a:ext cx="9260449" cy="5461779"/>
          </a:xfrm>
          <a:prstGeom prst="roundRect">
            <a:avLst>
              <a:gd name="adj" fmla="val 5556"/>
            </a:avLst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61" name="Rectangle: Rounded Corners 60">
            <a:extLst>
              <a:ext uri="{FF2B5EF4-FFF2-40B4-BE49-F238E27FC236}">
                <a16:creationId xmlns:a16="http://schemas.microsoft.com/office/drawing/2014/main" id="{5B1ABE99-8D2B-4C19-8233-967F9D6CBB52}"/>
              </a:ext>
            </a:extLst>
          </p:cNvPr>
          <p:cNvSpPr/>
          <p:nvPr/>
        </p:nvSpPr>
        <p:spPr>
          <a:xfrm>
            <a:off x="1588367" y="2298583"/>
            <a:ext cx="6716734" cy="3456265"/>
          </a:xfrm>
          <a:prstGeom prst="roundRect">
            <a:avLst>
              <a:gd name="adj" fmla="val 5556"/>
            </a:avLst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5D59D70-2CA2-4150-A5FA-900DD3BABFE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2757" y="75667"/>
            <a:ext cx="10515600" cy="937080"/>
          </a:xfrm>
        </p:spPr>
        <p:txBody>
          <a:bodyPr/>
          <a:lstStyle/>
          <a:p>
            <a:r>
              <a:rPr lang="en-US" dirty="0"/>
              <a:t>HIGH LEVEL VIEW ETSI FLOW - Frankfurt</a:t>
            </a:r>
            <a:endParaRPr lang="en-IE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A13AB2FD-AC58-4E7A-9FFC-3C3C8E95DA9D}"/>
              </a:ext>
            </a:extLst>
          </p:cNvPr>
          <p:cNvSpPr/>
          <p:nvPr/>
        </p:nvSpPr>
        <p:spPr>
          <a:xfrm>
            <a:off x="2368585" y="3804257"/>
            <a:ext cx="1262332" cy="593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SO/API HANDLER</a:t>
            </a:r>
            <a:endParaRPr lang="en-IE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598A4957-DAD2-40B9-B970-695A76581B4E}"/>
              </a:ext>
            </a:extLst>
          </p:cNvPr>
          <p:cNvSpPr/>
          <p:nvPr/>
        </p:nvSpPr>
        <p:spPr>
          <a:xfrm>
            <a:off x="4416745" y="3804257"/>
            <a:ext cx="1395530" cy="59314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BPMN INFRA</a:t>
            </a:r>
            <a:endParaRPr lang="en-IE" dirty="0"/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C163EFD2-37E9-4723-8569-060D89A964E1}"/>
              </a:ext>
            </a:extLst>
          </p:cNvPr>
          <p:cNvSpPr/>
          <p:nvPr/>
        </p:nvSpPr>
        <p:spPr>
          <a:xfrm>
            <a:off x="6614828" y="3804256"/>
            <a:ext cx="1262333" cy="59314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VNFM ADAPTER</a:t>
            </a:r>
            <a:endParaRPr lang="en-IE" dirty="0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92D3CF89-ECCC-44CA-9C64-D11301B65185}"/>
              </a:ext>
            </a:extLst>
          </p:cNvPr>
          <p:cNvSpPr/>
          <p:nvPr/>
        </p:nvSpPr>
        <p:spPr>
          <a:xfrm>
            <a:off x="2122415" y="1652570"/>
            <a:ext cx="1754438" cy="315129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A&amp;AI</a:t>
            </a:r>
            <a:endParaRPr lang="en-IE" dirty="0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24CD6C0B-0D3C-472B-AFB4-6687C9AB498F}"/>
              </a:ext>
            </a:extLst>
          </p:cNvPr>
          <p:cNvSpPr/>
          <p:nvPr/>
        </p:nvSpPr>
        <p:spPr>
          <a:xfrm>
            <a:off x="4220471" y="1652571"/>
            <a:ext cx="1754438" cy="288722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SDNC</a:t>
            </a:r>
            <a:endParaRPr lang="en-IE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A7D6642F-FE5B-4DEF-BD78-07528EC9F8EB}"/>
              </a:ext>
            </a:extLst>
          </p:cNvPr>
          <p:cNvCxnSpPr>
            <a:cxnSpLocks/>
            <a:stCxn id="7" idx="3"/>
            <a:endCxn id="14" idx="1"/>
          </p:cNvCxnSpPr>
          <p:nvPr/>
        </p:nvCxnSpPr>
        <p:spPr>
          <a:xfrm>
            <a:off x="3630917" y="4100829"/>
            <a:ext cx="785828" cy="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6D7A7886-5CB1-4E75-B62F-103A7498FFED}"/>
              </a:ext>
            </a:extLst>
          </p:cNvPr>
          <p:cNvCxnSpPr>
            <a:cxnSpLocks/>
            <a:stCxn id="14" idx="3"/>
            <a:endCxn id="16" idx="1"/>
          </p:cNvCxnSpPr>
          <p:nvPr/>
        </p:nvCxnSpPr>
        <p:spPr>
          <a:xfrm>
            <a:off x="5812275" y="4100829"/>
            <a:ext cx="802553" cy="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5698A7E5-C6DF-4389-A1CB-B3CB07190750}"/>
              </a:ext>
            </a:extLst>
          </p:cNvPr>
          <p:cNvCxnSpPr>
            <a:cxnSpLocks/>
            <a:stCxn id="14" idx="0"/>
            <a:endCxn id="19" idx="2"/>
          </p:cNvCxnSpPr>
          <p:nvPr/>
        </p:nvCxnSpPr>
        <p:spPr>
          <a:xfrm rot="16200000" flipV="1">
            <a:off x="3138793" y="1828540"/>
            <a:ext cx="1836558" cy="2114876"/>
          </a:xfrm>
          <a:prstGeom prst="bentConnector3">
            <a:avLst>
              <a:gd name="adj1" fmla="val 48983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220982A-E512-4F28-BC17-9A7DD307B13C}"/>
              </a:ext>
            </a:extLst>
          </p:cNvPr>
          <p:cNvCxnSpPr>
            <a:cxnSpLocks/>
            <a:stCxn id="14" idx="0"/>
            <a:endCxn id="20" idx="2"/>
          </p:cNvCxnSpPr>
          <p:nvPr/>
        </p:nvCxnSpPr>
        <p:spPr>
          <a:xfrm flipH="1" flipV="1">
            <a:off x="5097690" y="1941293"/>
            <a:ext cx="16820" cy="1862964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8" name="TextBox 77">
            <a:extLst>
              <a:ext uri="{FF2B5EF4-FFF2-40B4-BE49-F238E27FC236}">
                <a16:creationId xmlns:a16="http://schemas.microsoft.com/office/drawing/2014/main" id="{B2ACB044-9140-46C9-A54D-D4C6235E8625}"/>
              </a:ext>
            </a:extLst>
          </p:cNvPr>
          <p:cNvSpPr txBox="1"/>
          <p:nvPr/>
        </p:nvSpPr>
        <p:spPr>
          <a:xfrm>
            <a:off x="2122415" y="2474752"/>
            <a:ext cx="68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</a:t>
            </a:r>
            <a:endParaRPr lang="en-IE" dirty="0"/>
          </a:p>
        </p:txBody>
      </p:sp>
      <p:sp>
        <p:nvSpPr>
          <p:cNvPr id="83" name="Rectangle: Rounded Corners 82">
            <a:extLst>
              <a:ext uri="{FF2B5EF4-FFF2-40B4-BE49-F238E27FC236}">
                <a16:creationId xmlns:a16="http://schemas.microsoft.com/office/drawing/2014/main" id="{AA4A422C-CD4F-4981-BE91-AEAD39557610}"/>
              </a:ext>
            </a:extLst>
          </p:cNvPr>
          <p:cNvSpPr/>
          <p:nvPr/>
        </p:nvSpPr>
        <p:spPr>
          <a:xfrm>
            <a:off x="10048122" y="1432796"/>
            <a:ext cx="1159788" cy="538862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/>
          </a:p>
        </p:txBody>
      </p:sp>
      <p:cxnSp>
        <p:nvCxnSpPr>
          <p:cNvPr id="84" name="Straight Arrow Connector 83">
            <a:extLst>
              <a:ext uri="{FF2B5EF4-FFF2-40B4-BE49-F238E27FC236}">
                <a16:creationId xmlns:a16="http://schemas.microsoft.com/office/drawing/2014/main" id="{7F11B1CA-285A-4DB9-BA08-1F291B14C30F}"/>
              </a:ext>
            </a:extLst>
          </p:cNvPr>
          <p:cNvCxnSpPr>
            <a:cxnSpLocks/>
            <a:stCxn id="16" idx="3"/>
            <a:endCxn id="91" idx="1"/>
          </p:cNvCxnSpPr>
          <p:nvPr/>
        </p:nvCxnSpPr>
        <p:spPr>
          <a:xfrm>
            <a:off x="7877161" y="4100829"/>
            <a:ext cx="2331960" cy="25547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9B0D81E1-A5C3-4FD4-975B-4F82B88195BD}"/>
              </a:ext>
            </a:extLst>
          </p:cNvPr>
          <p:cNvSpPr/>
          <p:nvPr/>
        </p:nvSpPr>
        <p:spPr>
          <a:xfrm>
            <a:off x="10209121" y="2784249"/>
            <a:ext cx="430777" cy="268425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SOL 003</a:t>
            </a:r>
          </a:p>
          <a:p>
            <a:pPr algn="ctr"/>
            <a:r>
              <a:rPr lang="en-US" sz="1400" dirty="0"/>
              <a:t>NBI</a:t>
            </a:r>
            <a:endParaRPr lang="en-IE" sz="1400" dirty="0"/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53B99D40-F388-4791-B39C-47F7D836B6CE}"/>
              </a:ext>
            </a:extLst>
          </p:cNvPr>
          <p:cNvSpPr txBox="1"/>
          <p:nvPr/>
        </p:nvSpPr>
        <p:spPr>
          <a:xfrm>
            <a:off x="10125944" y="1504478"/>
            <a:ext cx="1159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SVNFM</a:t>
            </a:r>
            <a:endParaRPr lang="en-IE" dirty="0"/>
          </a:p>
        </p:txBody>
      </p:sp>
      <p:sp>
        <p:nvSpPr>
          <p:cNvPr id="95" name="Rectangle: Rounded Corners 94">
            <a:extLst>
              <a:ext uri="{FF2B5EF4-FFF2-40B4-BE49-F238E27FC236}">
                <a16:creationId xmlns:a16="http://schemas.microsoft.com/office/drawing/2014/main" id="{6DA65B75-8F36-4D42-9D98-ECA067FDDA79}"/>
              </a:ext>
            </a:extLst>
          </p:cNvPr>
          <p:cNvSpPr/>
          <p:nvPr/>
        </p:nvSpPr>
        <p:spPr>
          <a:xfrm>
            <a:off x="5812275" y="6224023"/>
            <a:ext cx="1754438" cy="30341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>
                <a:solidFill>
                  <a:schemeClr val="dk1"/>
                </a:solidFill>
              </a:rPr>
              <a:t>SDC</a:t>
            </a:r>
            <a:endParaRPr lang="en-IE" dirty="0">
              <a:solidFill>
                <a:schemeClr val="dk1"/>
              </a:solidFill>
            </a:endParaRPr>
          </a:p>
        </p:txBody>
      </p: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58A9AA43-246F-4D85-A3E7-74D87F25DF60}"/>
              </a:ext>
            </a:extLst>
          </p:cNvPr>
          <p:cNvCxnSpPr>
            <a:cxnSpLocks/>
            <a:stCxn id="95" idx="0"/>
            <a:endCxn id="16" idx="2"/>
          </p:cNvCxnSpPr>
          <p:nvPr/>
        </p:nvCxnSpPr>
        <p:spPr>
          <a:xfrm rot="5400000" flipH="1" flipV="1">
            <a:off x="6054433" y="5032462"/>
            <a:ext cx="1826622" cy="556501"/>
          </a:xfrm>
          <a:prstGeom prst="bentConnector3">
            <a:avLst>
              <a:gd name="adj1" fmla="val 50000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0" name="Cylinder 99">
            <a:extLst>
              <a:ext uri="{FF2B5EF4-FFF2-40B4-BE49-F238E27FC236}">
                <a16:creationId xmlns:a16="http://schemas.microsoft.com/office/drawing/2014/main" id="{5D9D6A15-5040-48E5-9B7D-FB4DB5C6DBF1}"/>
              </a:ext>
            </a:extLst>
          </p:cNvPr>
          <p:cNvSpPr/>
          <p:nvPr/>
        </p:nvSpPr>
        <p:spPr>
          <a:xfrm>
            <a:off x="2877424" y="6051420"/>
            <a:ext cx="864043" cy="6636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Request DB</a:t>
            </a:r>
            <a:endParaRPr lang="en-IE" sz="1400" dirty="0"/>
          </a:p>
        </p:txBody>
      </p:sp>
      <p:sp>
        <p:nvSpPr>
          <p:cNvPr id="101" name="Cylinder 100">
            <a:extLst>
              <a:ext uri="{FF2B5EF4-FFF2-40B4-BE49-F238E27FC236}">
                <a16:creationId xmlns:a16="http://schemas.microsoft.com/office/drawing/2014/main" id="{899DC411-06C1-4A91-B6B4-A2F6A9278177}"/>
              </a:ext>
            </a:extLst>
          </p:cNvPr>
          <p:cNvSpPr/>
          <p:nvPr/>
        </p:nvSpPr>
        <p:spPr>
          <a:xfrm>
            <a:off x="4675396" y="6030943"/>
            <a:ext cx="864043" cy="6636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Catalog DB</a:t>
            </a:r>
            <a:endParaRPr lang="en-IE" sz="1400" dirty="0"/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9B9462C3-8DD9-42A3-99A0-0FB92E2672A5}"/>
              </a:ext>
            </a:extLst>
          </p:cNvPr>
          <p:cNvCxnSpPr>
            <a:cxnSpLocks/>
            <a:stCxn id="7" idx="2"/>
          </p:cNvCxnSpPr>
          <p:nvPr/>
        </p:nvCxnSpPr>
        <p:spPr>
          <a:xfrm rot="5400000">
            <a:off x="2146824" y="5249554"/>
            <a:ext cx="1705080" cy="775"/>
          </a:xfrm>
          <a:prstGeom prst="bentConnector3">
            <a:avLst>
              <a:gd name="adj1" fmla="val 50000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AF13C95C-A26B-492F-B6BA-8E3927B5FEF5}"/>
              </a:ext>
            </a:extLst>
          </p:cNvPr>
          <p:cNvCxnSpPr>
            <a:cxnSpLocks/>
            <a:endCxn id="100" idx="1"/>
          </p:cNvCxnSpPr>
          <p:nvPr/>
        </p:nvCxnSpPr>
        <p:spPr>
          <a:xfrm rot="5400000">
            <a:off x="3231353" y="4485507"/>
            <a:ext cx="1644006" cy="1487820"/>
          </a:xfrm>
          <a:prstGeom prst="bentConnector3">
            <a:avLst>
              <a:gd name="adj1" fmla="val 54011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EC0C838C-6C77-4D69-BFB9-2858BB9F10C6}"/>
              </a:ext>
            </a:extLst>
          </p:cNvPr>
          <p:cNvCxnSpPr>
            <a:cxnSpLocks/>
            <a:stCxn id="14" idx="2"/>
            <a:endCxn id="101" idx="1"/>
          </p:cNvCxnSpPr>
          <p:nvPr/>
        </p:nvCxnSpPr>
        <p:spPr>
          <a:xfrm flipH="1">
            <a:off x="5107418" y="4397401"/>
            <a:ext cx="7092" cy="1633542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16" name="Rectangle: Rounded Corners 115">
            <a:extLst>
              <a:ext uri="{FF2B5EF4-FFF2-40B4-BE49-F238E27FC236}">
                <a16:creationId xmlns:a16="http://schemas.microsoft.com/office/drawing/2014/main" id="{E5BB87E7-5B9D-40A0-B876-BE0AB7F33034}"/>
              </a:ext>
            </a:extLst>
          </p:cNvPr>
          <p:cNvSpPr/>
          <p:nvPr/>
        </p:nvSpPr>
        <p:spPr>
          <a:xfrm>
            <a:off x="192757" y="3804257"/>
            <a:ext cx="1262332" cy="593144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VID</a:t>
            </a:r>
            <a:endParaRPr lang="en-IE" dirty="0"/>
          </a:p>
        </p:txBody>
      </p:sp>
      <p:cxnSp>
        <p:nvCxnSpPr>
          <p:cNvPr id="117" name="Straight Arrow Connector 116">
            <a:extLst>
              <a:ext uri="{FF2B5EF4-FFF2-40B4-BE49-F238E27FC236}">
                <a16:creationId xmlns:a16="http://schemas.microsoft.com/office/drawing/2014/main" id="{54F2762B-F107-492B-9D1F-C44FA6315508}"/>
              </a:ext>
            </a:extLst>
          </p:cNvPr>
          <p:cNvCxnSpPr>
            <a:cxnSpLocks/>
            <a:stCxn id="116" idx="3"/>
            <a:endCxn id="7" idx="1"/>
          </p:cNvCxnSpPr>
          <p:nvPr/>
        </p:nvCxnSpPr>
        <p:spPr>
          <a:xfrm>
            <a:off x="1455089" y="4100829"/>
            <a:ext cx="913496" cy="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A4F6687F-572E-4434-BEE6-649E0B84319D}"/>
              </a:ext>
            </a:extLst>
          </p:cNvPr>
          <p:cNvCxnSpPr>
            <a:cxnSpLocks/>
            <a:stCxn id="57" idx="2"/>
            <a:endCxn id="95" idx="3"/>
          </p:cNvCxnSpPr>
          <p:nvPr/>
        </p:nvCxnSpPr>
        <p:spPr>
          <a:xfrm rot="5400000">
            <a:off x="7934594" y="5467829"/>
            <a:ext cx="540023" cy="1275783"/>
          </a:xfrm>
          <a:prstGeom prst="bentConnector2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TextBox 36">
            <a:extLst>
              <a:ext uri="{FF2B5EF4-FFF2-40B4-BE49-F238E27FC236}">
                <a16:creationId xmlns:a16="http://schemas.microsoft.com/office/drawing/2014/main" id="{FBAB7F9A-B492-4E5E-A369-43AB41403435}"/>
              </a:ext>
            </a:extLst>
          </p:cNvPr>
          <p:cNvSpPr txBox="1"/>
          <p:nvPr/>
        </p:nvSpPr>
        <p:spPr>
          <a:xfrm>
            <a:off x="7520641" y="5962633"/>
            <a:ext cx="1563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CSAR ON BOARDING Including SOL001 VNFD</a:t>
            </a:r>
            <a:endParaRPr lang="en-IE" sz="1000" dirty="0"/>
          </a:p>
        </p:txBody>
      </p:sp>
      <p:sp>
        <p:nvSpPr>
          <p:cNvPr id="38" name="Rectangle: Rounded Corners 37">
            <a:extLst>
              <a:ext uri="{FF2B5EF4-FFF2-40B4-BE49-F238E27FC236}">
                <a16:creationId xmlns:a16="http://schemas.microsoft.com/office/drawing/2014/main" id="{7DFBF520-433F-4BDB-A56B-00264B7BB68D}"/>
              </a:ext>
            </a:extLst>
          </p:cNvPr>
          <p:cNvSpPr/>
          <p:nvPr/>
        </p:nvSpPr>
        <p:spPr>
          <a:xfrm>
            <a:off x="1662893" y="4759529"/>
            <a:ext cx="1262332" cy="633191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/>
              <a:t>SDC CONTROLLER</a:t>
            </a:r>
            <a:endParaRPr lang="en-IE" sz="140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93BF7FF-7DA5-456A-9458-E48DE433F3A6}"/>
              </a:ext>
            </a:extLst>
          </p:cNvPr>
          <p:cNvCxnSpPr>
            <a:cxnSpLocks/>
            <a:stCxn id="38" idx="2"/>
            <a:endCxn id="101" idx="1"/>
          </p:cNvCxnSpPr>
          <p:nvPr/>
        </p:nvCxnSpPr>
        <p:spPr>
          <a:xfrm rot="16200000" flipH="1">
            <a:off x="3381627" y="4305151"/>
            <a:ext cx="638223" cy="2813359"/>
          </a:xfrm>
          <a:prstGeom prst="bentConnector3">
            <a:avLst>
              <a:gd name="adj1" fmla="val 50000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Connector: Elbow 27">
            <a:extLst>
              <a:ext uri="{FF2B5EF4-FFF2-40B4-BE49-F238E27FC236}">
                <a16:creationId xmlns:a16="http://schemas.microsoft.com/office/drawing/2014/main" id="{20938B3B-585C-408E-B4A0-AF6D2356252A}"/>
              </a:ext>
            </a:extLst>
          </p:cNvPr>
          <p:cNvCxnSpPr>
            <a:cxnSpLocks/>
            <a:stCxn id="95" idx="2"/>
            <a:endCxn id="38" idx="2"/>
          </p:cNvCxnSpPr>
          <p:nvPr/>
        </p:nvCxnSpPr>
        <p:spPr>
          <a:xfrm rot="5400000" flipH="1">
            <a:off x="3924417" y="3762363"/>
            <a:ext cx="1134720" cy="4395435"/>
          </a:xfrm>
          <a:prstGeom prst="bentConnector3">
            <a:avLst>
              <a:gd name="adj1" fmla="val -20146"/>
            </a:avLst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7" name="TextBox 66">
            <a:extLst>
              <a:ext uri="{FF2B5EF4-FFF2-40B4-BE49-F238E27FC236}">
                <a16:creationId xmlns:a16="http://schemas.microsoft.com/office/drawing/2014/main" id="{72042741-8CBB-4288-806C-183E36AF762E}"/>
              </a:ext>
            </a:extLst>
          </p:cNvPr>
          <p:cNvSpPr txBox="1"/>
          <p:nvPr/>
        </p:nvSpPr>
        <p:spPr>
          <a:xfrm>
            <a:off x="346903" y="1478876"/>
            <a:ext cx="11597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ONAP</a:t>
            </a:r>
            <a:endParaRPr lang="en-IE" dirty="0"/>
          </a:p>
        </p:txBody>
      </p:sp>
      <p:cxnSp>
        <p:nvCxnSpPr>
          <p:cNvPr id="69" name="Connector: Elbow 68">
            <a:extLst>
              <a:ext uri="{FF2B5EF4-FFF2-40B4-BE49-F238E27FC236}">
                <a16:creationId xmlns:a16="http://schemas.microsoft.com/office/drawing/2014/main" id="{5A30B643-4C1D-4EC7-AB57-63233A2FF014}"/>
              </a:ext>
            </a:extLst>
          </p:cNvPr>
          <p:cNvCxnSpPr>
            <a:cxnSpLocks/>
            <a:stCxn id="4" idx="2"/>
            <a:endCxn id="48" idx="0"/>
          </p:cNvCxnSpPr>
          <p:nvPr/>
        </p:nvCxnSpPr>
        <p:spPr>
          <a:xfrm rot="5400000">
            <a:off x="3409395" y="1531099"/>
            <a:ext cx="298873" cy="1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57" name="Graphic 56" descr="Box">
            <a:extLst>
              <a:ext uri="{FF2B5EF4-FFF2-40B4-BE49-F238E27FC236}">
                <a16:creationId xmlns:a16="http://schemas.microsoft.com/office/drawing/2014/main" id="{78A55422-CABA-4B8F-933E-9AA84909C8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385296" y="4921309"/>
            <a:ext cx="914400" cy="914400"/>
          </a:xfrm>
          <a:prstGeom prst="rect">
            <a:avLst/>
          </a:prstGeom>
        </p:spPr>
      </p:pic>
      <p:pic>
        <p:nvPicPr>
          <p:cNvPr id="103" name="Graphic 102" descr="Syncing cloud">
            <a:extLst>
              <a:ext uri="{FF2B5EF4-FFF2-40B4-BE49-F238E27FC236}">
                <a16:creationId xmlns:a16="http://schemas.microsoft.com/office/drawing/2014/main" id="{97228E34-218B-4538-B107-668C8549D9C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273850" y="1587883"/>
            <a:ext cx="936903" cy="936903"/>
          </a:xfrm>
          <a:prstGeom prst="rect">
            <a:avLst/>
          </a:prstGeom>
        </p:spPr>
      </p:pic>
      <p:sp>
        <p:nvSpPr>
          <p:cNvPr id="118" name="TextBox 117">
            <a:extLst>
              <a:ext uri="{FF2B5EF4-FFF2-40B4-BE49-F238E27FC236}">
                <a16:creationId xmlns:a16="http://schemas.microsoft.com/office/drawing/2014/main" id="{F58506CA-A06A-44EE-AFA2-53560CA921AD}"/>
              </a:ext>
            </a:extLst>
          </p:cNvPr>
          <p:cNvSpPr txBox="1"/>
          <p:nvPr/>
        </p:nvSpPr>
        <p:spPr>
          <a:xfrm>
            <a:off x="11793706" y="1622186"/>
            <a:ext cx="44390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VIM</a:t>
            </a:r>
            <a:endParaRPr lang="en-IE" sz="1000" dirty="0"/>
          </a:p>
        </p:txBody>
      </p:sp>
      <p:cxnSp>
        <p:nvCxnSpPr>
          <p:cNvPr id="128" name="Connector: Elbow 127">
            <a:extLst>
              <a:ext uri="{FF2B5EF4-FFF2-40B4-BE49-F238E27FC236}">
                <a16:creationId xmlns:a16="http://schemas.microsoft.com/office/drawing/2014/main" id="{0EBC29BD-D8F6-4CFB-A9AC-F002E4C6D6F2}"/>
              </a:ext>
            </a:extLst>
          </p:cNvPr>
          <p:cNvCxnSpPr>
            <a:cxnSpLocks/>
            <a:stCxn id="83" idx="3"/>
            <a:endCxn id="103" idx="2"/>
          </p:cNvCxnSpPr>
          <p:nvPr/>
        </p:nvCxnSpPr>
        <p:spPr>
          <a:xfrm flipV="1">
            <a:off x="11207910" y="2524786"/>
            <a:ext cx="534392" cy="1602324"/>
          </a:xfrm>
          <a:prstGeom prst="bentConnector2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2" name="TextBox 131">
            <a:extLst>
              <a:ext uri="{FF2B5EF4-FFF2-40B4-BE49-F238E27FC236}">
                <a16:creationId xmlns:a16="http://schemas.microsoft.com/office/drawing/2014/main" id="{A7938EDC-8C0A-49B1-BA53-A523EB834D6A}"/>
              </a:ext>
            </a:extLst>
          </p:cNvPr>
          <p:cNvSpPr txBox="1"/>
          <p:nvPr/>
        </p:nvSpPr>
        <p:spPr>
          <a:xfrm>
            <a:off x="1973919" y="1204455"/>
            <a:ext cx="15636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Register VIM &amp; SVNFM</a:t>
            </a:r>
            <a:endParaRPr lang="en-IE" sz="1000" dirty="0"/>
          </a:p>
        </p:txBody>
      </p:sp>
      <p:pic>
        <p:nvPicPr>
          <p:cNvPr id="4" name="Graphic 3" descr="Programmer">
            <a:extLst>
              <a:ext uri="{FF2B5EF4-FFF2-40B4-BE49-F238E27FC236}">
                <a16:creationId xmlns:a16="http://schemas.microsoft.com/office/drawing/2014/main" id="{0F681986-BB1E-4B39-8A2B-64B14E2A0CA1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29842" y="723685"/>
            <a:ext cx="657978" cy="657978"/>
          </a:xfrm>
          <a:prstGeom prst="rect">
            <a:avLst/>
          </a:prstGeom>
        </p:spPr>
      </p:pic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E79656A6-D1C3-4819-845E-28F1C633FC15}"/>
              </a:ext>
            </a:extLst>
          </p:cNvPr>
          <p:cNvSpPr/>
          <p:nvPr/>
        </p:nvSpPr>
        <p:spPr>
          <a:xfrm>
            <a:off x="3337857" y="1680536"/>
            <a:ext cx="441945" cy="246221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/>
              <a:t>ESR</a:t>
            </a:r>
            <a:endParaRPr lang="en-IE" sz="1200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41C97B6-C5C3-4C2F-96A5-76C709880C3C}"/>
              </a:ext>
            </a:extLst>
          </p:cNvPr>
          <p:cNvSpPr/>
          <p:nvPr/>
        </p:nvSpPr>
        <p:spPr>
          <a:xfrm>
            <a:off x="2520407" y="849526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IE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C6AE3F1-ABBB-44D6-B94A-0E4862D0CB4B}"/>
              </a:ext>
            </a:extLst>
          </p:cNvPr>
          <p:cNvSpPr/>
          <p:nvPr/>
        </p:nvSpPr>
        <p:spPr>
          <a:xfrm>
            <a:off x="8078131" y="6406967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IE" dirty="0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C0EF2461-3EA6-4CF8-9093-0A202CC867C9}"/>
              </a:ext>
            </a:extLst>
          </p:cNvPr>
          <p:cNvSpPr/>
          <p:nvPr/>
        </p:nvSpPr>
        <p:spPr>
          <a:xfrm>
            <a:off x="2331105" y="5745862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IE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B14C9045-2709-4D53-8E6D-3EF2EFDBDF03}"/>
              </a:ext>
            </a:extLst>
          </p:cNvPr>
          <p:cNvSpPr/>
          <p:nvPr/>
        </p:nvSpPr>
        <p:spPr>
          <a:xfrm>
            <a:off x="1448110" y="3644643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en-IE" dirty="0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06366B60-30CB-4962-B660-5800687DC63A}"/>
              </a:ext>
            </a:extLst>
          </p:cNvPr>
          <p:cNvSpPr/>
          <p:nvPr/>
        </p:nvSpPr>
        <p:spPr>
          <a:xfrm>
            <a:off x="3034025" y="4597378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IE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C100BE98-7C78-4815-9F91-196671336284}"/>
              </a:ext>
            </a:extLst>
          </p:cNvPr>
          <p:cNvSpPr/>
          <p:nvPr/>
        </p:nvSpPr>
        <p:spPr>
          <a:xfrm>
            <a:off x="3771174" y="3658998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  <a:endParaRPr lang="en-IE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6F913B6-FF88-4BB8-AB72-CEFEEF43664E}"/>
              </a:ext>
            </a:extLst>
          </p:cNvPr>
          <p:cNvSpPr/>
          <p:nvPr/>
        </p:nvSpPr>
        <p:spPr>
          <a:xfrm>
            <a:off x="4271378" y="4819415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  <a:endParaRPr lang="en-IE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ECF0EE41-9392-40CC-9846-DE7AE5A6CCFD}"/>
              </a:ext>
            </a:extLst>
          </p:cNvPr>
          <p:cNvSpPr/>
          <p:nvPr/>
        </p:nvSpPr>
        <p:spPr>
          <a:xfrm>
            <a:off x="5170650" y="5076124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  <a:endParaRPr lang="en-IE" dirty="0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4C335718-CA18-48A2-A87E-E90DA26DCB98}"/>
              </a:ext>
            </a:extLst>
          </p:cNvPr>
          <p:cNvSpPr/>
          <p:nvPr/>
        </p:nvSpPr>
        <p:spPr>
          <a:xfrm>
            <a:off x="3105460" y="2410849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</a:t>
            </a:r>
            <a:endParaRPr lang="en-IE" dirty="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7CD135FA-F683-46F4-B8B2-40BDE123CD92}"/>
              </a:ext>
            </a:extLst>
          </p:cNvPr>
          <p:cNvSpPr/>
          <p:nvPr/>
        </p:nvSpPr>
        <p:spPr>
          <a:xfrm>
            <a:off x="5149073" y="2062278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10</a:t>
            </a:r>
            <a:endParaRPr lang="en-IE" dirty="0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1A32503D-CCB0-451D-9123-657A8B4DF8D1}"/>
              </a:ext>
            </a:extLst>
          </p:cNvPr>
          <p:cNvSpPr/>
          <p:nvPr/>
        </p:nvSpPr>
        <p:spPr>
          <a:xfrm>
            <a:off x="5967624" y="3642907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11</a:t>
            </a:r>
            <a:endParaRPr lang="en-IE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DF1D80F5-D520-48C8-B25E-07C884A1A2C3}"/>
              </a:ext>
            </a:extLst>
          </p:cNvPr>
          <p:cNvSpPr/>
          <p:nvPr/>
        </p:nvSpPr>
        <p:spPr>
          <a:xfrm>
            <a:off x="6824030" y="2400686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12</a:t>
            </a:r>
            <a:endParaRPr lang="en-IE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A1ACF08F-ECFF-406D-9F2A-E3B5B41AAD85}"/>
              </a:ext>
            </a:extLst>
          </p:cNvPr>
          <p:cNvSpPr/>
          <p:nvPr/>
        </p:nvSpPr>
        <p:spPr>
          <a:xfrm>
            <a:off x="6734890" y="4853888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13</a:t>
            </a:r>
            <a:endParaRPr lang="en-IE" dirty="0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990F63D3-BEC0-457B-9ED8-9444D89064E7}"/>
              </a:ext>
            </a:extLst>
          </p:cNvPr>
          <p:cNvSpPr/>
          <p:nvPr/>
        </p:nvSpPr>
        <p:spPr>
          <a:xfrm>
            <a:off x="8855605" y="3658998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14</a:t>
            </a:r>
            <a:endParaRPr lang="en-IE" dirty="0"/>
          </a:p>
        </p:txBody>
      </p:sp>
      <p:cxnSp>
        <p:nvCxnSpPr>
          <p:cNvPr id="72" name="Straight Arrow Connector 71">
            <a:extLst>
              <a:ext uri="{FF2B5EF4-FFF2-40B4-BE49-F238E27FC236}">
                <a16:creationId xmlns:a16="http://schemas.microsoft.com/office/drawing/2014/main" id="{139D0221-0698-4846-99D1-7123921FCC2E}"/>
              </a:ext>
            </a:extLst>
          </p:cNvPr>
          <p:cNvCxnSpPr>
            <a:cxnSpLocks/>
            <a:stCxn id="16" idx="0"/>
            <a:endCxn id="19" idx="2"/>
          </p:cNvCxnSpPr>
          <p:nvPr/>
        </p:nvCxnSpPr>
        <p:spPr>
          <a:xfrm rot="16200000" flipV="1">
            <a:off x="4204537" y="762797"/>
            <a:ext cx="1836557" cy="4246361"/>
          </a:xfrm>
          <a:prstGeom prst="bentConnector3">
            <a:avLst>
              <a:gd name="adj1" fmla="val 49084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3" name="Oval 72">
            <a:extLst>
              <a:ext uri="{FF2B5EF4-FFF2-40B4-BE49-F238E27FC236}">
                <a16:creationId xmlns:a16="http://schemas.microsoft.com/office/drawing/2014/main" id="{81B01775-CD2A-4046-AEB9-AB6732F9304D}"/>
              </a:ext>
            </a:extLst>
          </p:cNvPr>
          <p:cNvSpPr/>
          <p:nvPr/>
        </p:nvSpPr>
        <p:spPr>
          <a:xfrm>
            <a:off x="11234982" y="3677388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15</a:t>
            </a:r>
            <a:endParaRPr lang="en-IE" dirty="0"/>
          </a:p>
        </p:txBody>
      </p:sp>
      <p:pic>
        <p:nvPicPr>
          <p:cNvPr id="75" name="Picture 2">
            <a:extLst>
              <a:ext uri="{FF2B5EF4-FFF2-40B4-BE49-F238E27FC236}">
                <a16:creationId xmlns:a16="http://schemas.microsoft.com/office/drawing/2014/main" id="{532376B2-EF21-4BDB-83CF-0DB7EC05493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6476" y="76636"/>
            <a:ext cx="1025756" cy="93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1505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B2B39CDB-7C97-4005-8CA4-BCCA61CFF764}"/>
              </a:ext>
            </a:extLst>
          </p:cNvPr>
          <p:cNvSpPr/>
          <p:nvPr/>
        </p:nvSpPr>
        <p:spPr>
          <a:xfrm>
            <a:off x="75173" y="2098375"/>
            <a:ext cx="1731659" cy="345626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5E0FABFA-794D-4AF9-B2EE-2281C9C8FA44}"/>
              </a:ext>
            </a:extLst>
          </p:cNvPr>
          <p:cNvSpPr/>
          <p:nvPr/>
        </p:nvSpPr>
        <p:spPr>
          <a:xfrm>
            <a:off x="1989610" y="2098375"/>
            <a:ext cx="7052789" cy="3456265"/>
          </a:xfrm>
          <a:prstGeom prst="roundRect">
            <a:avLst>
              <a:gd name="adj" fmla="val 5556"/>
            </a:avLst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D8113C8-F92C-47DE-A820-A1ECBA44830B}"/>
              </a:ext>
            </a:extLst>
          </p:cNvPr>
          <p:cNvSpPr/>
          <p:nvPr/>
        </p:nvSpPr>
        <p:spPr>
          <a:xfrm>
            <a:off x="3153669" y="3529937"/>
            <a:ext cx="1262332" cy="59314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SO/API HANDLER</a:t>
            </a:r>
            <a:endParaRPr lang="en-IE" dirty="0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FA0E61A0-2528-4047-B7C2-C45EA577CAA8}"/>
              </a:ext>
            </a:extLst>
          </p:cNvPr>
          <p:cNvSpPr/>
          <p:nvPr/>
        </p:nvSpPr>
        <p:spPr>
          <a:xfrm>
            <a:off x="5201829" y="3529937"/>
            <a:ext cx="1395530" cy="59314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BPMN INFRA</a:t>
            </a:r>
            <a:endParaRPr lang="en-IE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05B1E90B-7E9B-47C2-B70A-20057622716D}"/>
              </a:ext>
            </a:extLst>
          </p:cNvPr>
          <p:cNvSpPr/>
          <p:nvPr/>
        </p:nvSpPr>
        <p:spPr>
          <a:xfrm>
            <a:off x="7399912" y="3529936"/>
            <a:ext cx="1262333" cy="59314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VNFM ADAPTER</a:t>
            </a:r>
            <a:endParaRPr lang="en-IE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18F213E9-6405-4097-8138-40C650F2B5A8}"/>
              </a:ext>
            </a:extLst>
          </p:cNvPr>
          <p:cNvSpPr/>
          <p:nvPr/>
        </p:nvSpPr>
        <p:spPr>
          <a:xfrm>
            <a:off x="2842411" y="1360076"/>
            <a:ext cx="1754438" cy="315129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A&amp;AI SIMULATOR</a:t>
            </a:r>
            <a:endParaRPr lang="en-IE" sz="14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BAC5D08-8738-47EC-9C5A-90BA02580B92}"/>
              </a:ext>
            </a:extLst>
          </p:cNvPr>
          <p:cNvSpPr/>
          <p:nvPr/>
        </p:nvSpPr>
        <p:spPr>
          <a:xfrm>
            <a:off x="5020339" y="1364967"/>
            <a:ext cx="1754438" cy="30339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SDNC SIMULATOR</a:t>
            </a:r>
            <a:endParaRPr lang="en-IE" sz="1400" dirty="0"/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35203F9-CD26-4610-9FFF-5BE80F20A6B2}"/>
              </a:ext>
            </a:extLst>
          </p:cNvPr>
          <p:cNvCxnSpPr>
            <a:cxnSpLocks/>
            <a:stCxn id="5" idx="3"/>
            <a:endCxn id="6" idx="1"/>
          </p:cNvCxnSpPr>
          <p:nvPr/>
        </p:nvCxnSpPr>
        <p:spPr>
          <a:xfrm>
            <a:off x="4416001" y="3826509"/>
            <a:ext cx="785828" cy="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D813B0C4-0A5B-48C2-B162-CD6CE65B6503}"/>
              </a:ext>
            </a:extLst>
          </p:cNvPr>
          <p:cNvCxnSpPr>
            <a:cxnSpLocks/>
            <a:stCxn id="6" idx="3"/>
            <a:endCxn id="7" idx="1"/>
          </p:cNvCxnSpPr>
          <p:nvPr/>
        </p:nvCxnSpPr>
        <p:spPr>
          <a:xfrm>
            <a:off x="6597359" y="3826509"/>
            <a:ext cx="802553" cy="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8B3633BF-4A47-4D51-A790-4E2A956831EA}"/>
              </a:ext>
            </a:extLst>
          </p:cNvPr>
          <p:cNvCxnSpPr>
            <a:cxnSpLocks/>
            <a:stCxn id="6" idx="0"/>
            <a:endCxn id="8" idx="2"/>
          </p:cNvCxnSpPr>
          <p:nvPr/>
        </p:nvCxnSpPr>
        <p:spPr>
          <a:xfrm rot="16200000" flipV="1">
            <a:off x="3882246" y="1512589"/>
            <a:ext cx="1854732" cy="2179964"/>
          </a:xfrm>
          <a:prstGeom prst="bentConnector3">
            <a:avLst>
              <a:gd name="adj1" fmla="val 33127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05049AF-88DE-433C-8A1D-5DE8E060C7B5}"/>
              </a:ext>
            </a:extLst>
          </p:cNvPr>
          <p:cNvCxnSpPr>
            <a:cxnSpLocks/>
            <a:stCxn id="6" idx="0"/>
            <a:endCxn id="9" idx="2"/>
          </p:cNvCxnSpPr>
          <p:nvPr/>
        </p:nvCxnSpPr>
        <p:spPr>
          <a:xfrm rot="16200000" flipV="1">
            <a:off x="4967787" y="2598130"/>
            <a:ext cx="1861578" cy="2036"/>
          </a:xfrm>
          <a:prstGeom prst="bentConnector3">
            <a:avLst>
              <a:gd name="adj1" fmla="val 50000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9F35CA7A-A138-473F-A966-9F574D3DC9CC}"/>
              </a:ext>
            </a:extLst>
          </p:cNvPr>
          <p:cNvCxnSpPr>
            <a:cxnSpLocks/>
            <a:stCxn id="7" idx="0"/>
            <a:endCxn id="8" idx="0"/>
          </p:cNvCxnSpPr>
          <p:nvPr/>
        </p:nvCxnSpPr>
        <p:spPr>
          <a:xfrm rot="16200000" flipV="1">
            <a:off x="4790425" y="289281"/>
            <a:ext cx="2169860" cy="4311449"/>
          </a:xfrm>
          <a:prstGeom prst="bentConnector3">
            <a:avLst>
              <a:gd name="adj1" fmla="val 110535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F06AD815-99C7-4B0B-B6D3-5E8CCD27FCF2}"/>
              </a:ext>
            </a:extLst>
          </p:cNvPr>
          <p:cNvSpPr txBox="1"/>
          <p:nvPr/>
        </p:nvSpPr>
        <p:spPr>
          <a:xfrm>
            <a:off x="2122415" y="2200432"/>
            <a:ext cx="68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</a:t>
            </a:r>
            <a:endParaRPr lang="en-IE" dirty="0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86AAE95A-FF8E-4D58-9DEE-14C4100120B1}"/>
              </a:ext>
            </a:extLst>
          </p:cNvPr>
          <p:cNvSpPr/>
          <p:nvPr/>
        </p:nvSpPr>
        <p:spPr>
          <a:xfrm>
            <a:off x="9441960" y="2098375"/>
            <a:ext cx="2356503" cy="3456265"/>
          </a:xfrm>
          <a:prstGeom prst="roundRect">
            <a:avLst/>
          </a:prstGeom>
          <a:ln/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C4E86846-6C97-4948-85F7-3CBE41900E30}"/>
              </a:ext>
            </a:extLst>
          </p:cNvPr>
          <p:cNvCxnSpPr>
            <a:cxnSpLocks/>
            <a:stCxn id="7" idx="3"/>
            <a:endCxn id="18" idx="1"/>
          </p:cNvCxnSpPr>
          <p:nvPr/>
        </p:nvCxnSpPr>
        <p:spPr>
          <a:xfrm flipV="1">
            <a:off x="8662245" y="3826508"/>
            <a:ext cx="779715" cy="1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786149CF-6C46-491A-AE76-4F9EA1F6EE3E}"/>
              </a:ext>
            </a:extLst>
          </p:cNvPr>
          <p:cNvSpPr txBox="1"/>
          <p:nvPr/>
        </p:nvSpPr>
        <p:spPr>
          <a:xfrm>
            <a:off x="9590050" y="2159191"/>
            <a:ext cx="19147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/>
              <a:t>SVNFM SIMULATOR</a:t>
            </a:r>
            <a:endParaRPr lang="en-IE" sz="1600" dirty="0"/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079E34A0-8F68-4EAB-B114-918B6302D8D5}"/>
              </a:ext>
            </a:extLst>
          </p:cNvPr>
          <p:cNvSpPr/>
          <p:nvPr/>
        </p:nvSpPr>
        <p:spPr>
          <a:xfrm>
            <a:off x="7153860" y="5864070"/>
            <a:ext cx="1754438" cy="303417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chemeClr val="lt1"/>
                </a:solidFill>
              </a:rPr>
              <a:t>SDC </a:t>
            </a:r>
            <a:r>
              <a:rPr lang="en-US" sz="1400" dirty="0"/>
              <a:t>SIMULATOR</a:t>
            </a:r>
            <a:endParaRPr lang="en-IE" sz="1400" dirty="0">
              <a:solidFill>
                <a:schemeClr val="lt1"/>
              </a:solidFill>
            </a:endParaRP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AD2EBE13-E9DA-4611-92F6-94F63185DC63}"/>
              </a:ext>
            </a:extLst>
          </p:cNvPr>
          <p:cNvCxnSpPr>
            <a:cxnSpLocks/>
            <a:stCxn id="22" idx="0"/>
            <a:endCxn id="7" idx="2"/>
          </p:cNvCxnSpPr>
          <p:nvPr/>
        </p:nvCxnSpPr>
        <p:spPr>
          <a:xfrm flipV="1">
            <a:off x="8031079" y="4123081"/>
            <a:ext cx="0" cy="1740989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Title 23">
            <a:extLst>
              <a:ext uri="{FF2B5EF4-FFF2-40B4-BE49-F238E27FC236}">
                <a16:creationId xmlns:a16="http://schemas.microsoft.com/office/drawing/2014/main" id="{0ACDE8EE-DF9A-4B75-B67A-D7C1437A50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1883" y="12565"/>
            <a:ext cx="10861917" cy="1325563"/>
          </a:xfrm>
        </p:spPr>
        <p:txBody>
          <a:bodyPr/>
          <a:lstStyle/>
          <a:p>
            <a:pPr algn="ctr"/>
            <a:r>
              <a:rPr lang="en-US" dirty="0"/>
              <a:t>ETSI </a:t>
            </a:r>
            <a:r>
              <a:rPr lang="en-IE" dirty="0"/>
              <a:t>VNF LCM</a:t>
            </a:r>
            <a:r>
              <a:rPr lang="en-US" dirty="0"/>
              <a:t> Automated CSIT - Frankfurt</a:t>
            </a:r>
            <a:endParaRPr lang="en-IE" dirty="0"/>
          </a:p>
        </p:txBody>
      </p:sp>
      <p:sp>
        <p:nvSpPr>
          <p:cNvPr id="25" name="Cylinder 24">
            <a:extLst>
              <a:ext uri="{FF2B5EF4-FFF2-40B4-BE49-F238E27FC236}">
                <a16:creationId xmlns:a16="http://schemas.microsoft.com/office/drawing/2014/main" id="{FE870147-87DB-43E1-8759-9C8D7423663A}"/>
              </a:ext>
            </a:extLst>
          </p:cNvPr>
          <p:cNvSpPr/>
          <p:nvPr/>
        </p:nvSpPr>
        <p:spPr>
          <a:xfrm>
            <a:off x="4488030" y="5755105"/>
            <a:ext cx="864043" cy="6636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Request DB</a:t>
            </a:r>
            <a:endParaRPr lang="en-IE" sz="1400" dirty="0"/>
          </a:p>
        </p:txBody>
      </p:sp>
      <p:sp>
        <p:nvSpPr>
          <p:cNvPr id="26" name="Cylinder 25">
            <a:extLst>
              <a:ext uri="{FF2B5EF4-FFF2-40B4-BE49-F238E27FC236}">
                <a16:creationId xmlns:a16="http://schemas.microsoft.com/office/drawing/2014/main" id="{99608C12-C5FA-4E7F-80C1-D7E440834919}"/>
              </a:ext>
            </a:extLst>
          </p:cNvPr>
          <p:cNvSpPr/>
          <p:nvPr/>
        </p:nvSpPr>
        <p:spPr>
          <a:xfrm>
            <a:off x="3104325" y="5757899"/>
            <a:ext cx="864043" cy="663600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Catalog DB</a:t>
            </a:r>
            <a:endParaRPr lang="en-IE" sz="1400" dirty="0"/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F864CF0-4321-4345-8CD6-B8A1E5388255}"/>
              </a:ext>
            </a:extLst>
          </p:cNvPr>
          <p:cNvCxnSpPr>
            <a:cxnSpLocks/>
            <a:stCxn id="5" idx="2"/>
          </p:cNvCxnSpPr>
          <p:nvPr/>
        </p:nvCxnSpPr>
        <p:spPr>
          <a:xfrm rot="16200000" flipH="1">
            <a:off x="3424497" y="4483419"/>
            <a:ext cx="1629230" cy="908554"/>
          </a:xfrm>
          <a:prstGeom prst="bentConnector3">
            <a:avLst>
              <a:gd name="adj1" fmla="val 50000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ADAE6A37-5B7D-4864-8341-40914E0B893B}"/>
              </a:ext>
            </a:extLst>
          </p:cNvPr>
          <p:cNvCxnSpPr>
            <a:cxnSpLocks/>
            <a:stCxn id="6" idx="2"/>
          </p:cNvCxnSpPr>
          <p:nvPr/>
        </p:nvCxnSpPr>
        <p:spPr>
          <a:xfrm rot="5400000">
            <a:off x="4681659" y="4534374"/>
            <a:ext cx="1629228" cy="806643"/>
          </a:xfrm>
          <a:prstGeom prst="bentConnector3">
            <a:avLst>
              <a:gd name="adj1" fmla="val 50000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279277BE-567D-40CE-89D2-0BAC43C0F780}"/>
              </a:ext>
            </a:extLst>
          </p:cNvPr>
          <p:cNvCxnSpPr>
            <a:cxnSpLocks/>
            <a:stCxn id="6" idx="2"/>
            <a:endCxn id="26" idx="3"/>
          </p:cNvCxnSpPr>
          <p:nvPr/>
        </p:nvCxnSpPr>
        <p:spPr>
          <a:xfrm rot="5400000">
            <a:off x="3568762" y="4090667"/>
            <a:ext cx="2298418" cy="2363247"/>
          </a:xfrm>
          <a:prstGeom prst="bentConnector3">
            <a:avLst>
              <a:gd name="adj1" fmla="val 109946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33" name="Rectangle: Rounded Corners 32">
            <a:extLst>
              <a:ext uri="{FF2B5EF4-FFF2-40B4-BE49-F238E27FC236}">
                <a16:creationId xmlns:a16="http://schemas.microsoft.com/office/drawing/2014/main" id="{5B91ADFC-7D64-4142-A1B0-3DA331ADF5D7}"/>
              </a:ext>
            </a:extLst>
          </p:cNvPr>
          <p:cNvSpPr/>
          <p:nvPr/>
        </p:nvSpPr>
        <p:spPr>
          <a:xfrm>
            <a:off x="9590050" y="2569764"/>
            <a:ext cx="430777" cy="268425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SOL 003</a:t>
            </a:r>
          </a:p>
          <a:p>
            <a:pPr algn="ctr"/>
            <a:r>
              <a:rPr lang="en-US" sz="1400" dirty="0"/>
              <a:t>NBI</a:t>
            </a:r>
            <a:endParaRPr lang="en-IE" sz="1400" dirty="0"/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44DD2367-945E-4FA2-BF58-74A1F8502D16}"/>
              </a:ext>
            </a:extLst>
          </p:cNvPr>
          <p:cNvSpPr/>
          <p:nvPr/>
        </p:nvSpPr>
        <p:spPr>
          <a:xfrm>
            <a:off x="313276" y="3526414"/>
            <a:ext cx="1262332" cy="593144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dirty="0"/>
              <a:t>ROBOT</a:t>
            </a:r>
            <a:endParaRPr lang="en-IE" dirty="0"/>
          </a:p>
        </p:txBody>
      </p: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D2B0BAC6-CECB-4744-8B0D-11860984EB16}"/>
              </a:ext>
            </a:extLst>
          </p:cNvPr>
          <p:cNvCxnSpPr>
            <a:cxnSpLocks/>
            <a:stCxn id="34" idx="3"/>
            <a:endCxn id="5" idx="1"/>
          </p:cNvCxnSpPr>
          <p:nvPr/>
        </p:nvCxnSpPr>
        <p:spPr>
          <a:xfrm>
            <a:off x="1575608" y="3822986"/>
            <a:ext cx="1578061" cy="3523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050D254C-97A5-4EA4-9CBD-01D2DE9B4C19}"/>
              </a:ext>
            </a:extLst>
          </p:cNvPr>
          <p:cNvSpPr/>
          <p:nvPr/>
        </p:nvSpPr>
        <p:spPr>
          <a:xfrm>
            <a:off x="2206920" y="4292089"/>
            <a:ext cx="1262332" cy="63319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SDC CONTROLLER</a:t>
            </a:r>
            <a:endParaRPr lang="en-IE" sz="1400" dirty="0"/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FA7FE425-0FC7-4E5C-98E0-DA7ADC53EFDE}"/>
              </a:ext>
            </a:extLst>
          </p:cNvPr>
          <p:cNvCxnSpPr>
            <a:cxnSpLocks/>
            <a:stCxn id="46" idx="2"/>
            <a:endCxn id="26" idx="1"/>
          </p:cNvCxnSpPr>
          <p:nvPr/>
        </p:nvCxnSpPr>
        <p:spPr>
          <a:xfrm rot="16200000" flipH="1">
            <a:off x="2770907" y="4992458"/>
            <a:ext cx="832619" cy="698261"/>
          </a:xfrm>
          <a:prstGeom prst="bentConnector3">
            <a:avLst>
              <a:gd name="adj1" fmla="val 76428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22AFA0E-CD48-4500-8F76-7FD80782C179}"/>
              </a:ext>
            </a:extLst>
          </p:cNvPr>
          <p:cNvGrpSpPr/>
          <p:nvPr/>
        </p:nvGrpSpPr>
        <p:grpSpPr>
          <a:xfrm>
            <a:off x="372890" y="2523895"/>
            <a:ext cx="1381325" cy="717230"/>
            <a:chOff x="325845" y="2543279"/>
            <a:chExt cx="1381325" cy="717230"/>
          </a:xfrm>
        </p:grpSpPr>
        <p:sp>
          <p:nvSpPr>
            <p:cNvPr id="36" name="Rectangle: Rounded Corners 35">
              <a:extLst>
                <a:ext uri="{FF2B5EF4-FFF2-40B4-BE49-F238E27FC236}">
                  <a16:creationId xmlns:a16="http://schemas.microsoft.com/office/drawing/2014/main" id="{3E52F888-4047-44A8-BCA7-A868CA2F2750}"/>
                </a:ext>
              </a:extLst>
            </p:cNvPr>
            <p:cNvSpPr/>
            <p:nvPr/>
          </p:nvSpPr>
          <p:spPr>
            <a:xfrm>
              <a:off x="325845" y="2543279"/>
              <a:ext cx="1262332" cy="633191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Configuration </a:t>
              </a:r>
            </a:p>
            <a:p>
              <a:pPr algn="ctr"/>
              <a:r>
                <a:rPr lang="en-US" sz="1400" dirty="0"/>
                <a:t>Job</a:t>
              </a:r>
              <a:endParaRPr lang="en-IE" sz="1400" dirty="0"/>
            </a:p>
          </p:txBody>
        </p:sp>
        <p:sp>
          <p:nvSpPr>
            <p:cNvPr id="37" name="Rectangle: Rounded Corners 36">
              <a:extLst>
                <a:ext uri="{FF2B5EF4-FFF2-40B4-BE49-F238E27FC236}">
                  <a16:creationId xmlns:a16="http://schemas.microsoft.com/office/drawing/2014/main" id="{5FF4FA8F-A28D-446D-99A7-9A975013D016}"/>
                </a:ext>
              </a:extLst>
            </p:cNvPr>
            <p:cNvSpPr/>
            <p:nvPr/>
          </p:nvSpPr>
          <p:spPr>
            <a:xfrm>
              <a:off x="444838" y="2627318"/>
              <a:ext cx="1262332" cy="633191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Configuration </a:t>
              </a:r>
            </a:p>
            <a:p>
              <a:pPr algn="ctr"/>
              <a:r>
                <a:rPr lang="en-US" sz="1400" dirty="0"/>
                <a:t>Jobs</a:t>
              </a:r>
              <a:endParaRPr lang="en-IE" sz="1400" dirty="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0C54E4C5-4C6F-4211-999B-7F939D51152F}"/>
              </a:ext>
            </a:extLst>
          </p:cNvPr>
          <p:cNvSpPr txBox="1"/>
          <p:nvPr/>
        </p:nvSpPr>
        <p:spPr>
          <a:xfrm>
            <a:off x="191191" y="2105104"/>
            <a:ext cx="68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CSIT</a:t>
            </a:r>
            <a:endParaRPr lang="en-IE" dirty="0"/>
          </a:p>
        </p:txBody>
      </p:sp>
      <p:pic>
        <p:nvPicPr>
          <p:cNvPr id="56" name="Graphic 55" descr="Box">
            <a:extLst>
              <a:ext uri="{FF2B5EF4-FFF2-40B4-BE49-F238E27FC236}">
                <a16:creationId xmlns:a16="http://schemas.microsoft.com/office/drawing/2014/main" id="{FBA2E878-2E1E-4212-A123-8F9DD7BEF82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54712" y="4408416"/>
            <a:ext cx="527518" cy="527518"/>
          </a:xfrm>
          <a:prstGeom prst="rect">
            <a:avLst/>
          </a:prstGeom>
        </p:spPr>
      </p:pic>
      <p:cxnSp>
        <p:nvCxnSpPr>
          <p:cNvPr id="60" name="Connector: Elbow 59">
            <a:extLst>
              <a:ext uri="{FF2B5EF4-FFF2-40B4-BE49-F238E27FC236}">
                <a16:creationId xmlns:a16="http://schemas.microsoft.com/office/drawing/2014/main" id="{28773D43-7214-49E4-9916-8C90907D372F}"/>
              </a:ext>
            </a:extLst>
          </p:cNvPr>
          <p:cNvCxnSpPr>
            <a:cxnSpLocks/>
            <a:stCxn id="44" idx="0"/>
            <a:endCxn id="8" idx="1"/>
          </p:cNvCxnSpPr>
          <p:nvPr/>
        </p:nvCxnSpPr>
        <p:spPr>
          <a:xfrm rot="5400000" flipH="1" flipV="1">
            <a:off x="1396225" y="890149"/>
            <a:ext cx="818693" cy="2073679"/>
          </a:xfrm>
          <a:prstGeom prst="bentConnector2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Connector: Elbow 63">
            <a:extLst>
              <a:ext uri="{FF2B5EF4-FFF2-40B4-BE49-F238E27FC236}">
                <a16:creationId xmlns:a16="http://schemas.microsoft.com/office/drawing/2014/main" id="{68231A2F-441F-4B99-BD73-806CAC61FC1B}"/>
              </a:ext>
            </a:extLst>
          </p:cNvPr>
          <p:cNvCxnSpPr>
            <a:cxnSpLocks/>
            <a:stCxn id="44" idx="2"/>
            <a:endCxn id="26" idx="2"/>
          </p:cNvCxnSpPr>
          <p:nvPr/>
        </p:nvCxnSpPr>
        <p:spPr>
          <a:xfrm rot="10800000" flipH="1" flipV="1">
            <a:off x="533407" y="2546233"/>
            <a:ext cx="2570917" cy="3543466"/>
          </a:xfrm>
          <a:prstGeom prst="bentConnector3">
            <a:avLst>
              <a:gd name="adj1" fmla="val -12696"/>
            </a:avLst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9C21C725-9EBA-412D-81C6-EB045B7016BE}"/>
              </a:ext>
            </a:extLst>
          </p:cNvPr>
          <p:cNvSpPr/>
          <p:nvPr/>
        </p:nvSpPr>
        <p:spPr>
          <a:xfrm>
            <a:off x="533408" y="2336334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IE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5485BBB-62DD-4685-99CD-7C3B326512F2}"/>
              </a:ext>
            </a:extLst>
          </p:cNvPr>
          <p:cNvSpPr/>
          <p:nvPr/>
        </p:nvSpPr>
        <p:spPr>
          <a:xfrm>
            <a:off x="1317062" y="4164193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IE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533759A-70A2-434E-BEC1-29656820D044}"/>
              </a:ext>
            </a:extLst>
          </p:cNvPr>
          <p:cNvSpPr/>
          <p:nvPr/>
        </p:nvSpPr>
        <p:spPr>
          <a:xfrm>
            <a:off x="2148648" y="3387645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IE" dirty="0"/>
          </a:p>
        </p:txBody>
      </p: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25942C6D-B9D7-4925-AD57-639FED8C13C1}"/>
              </a:ext>
            </a:extLst>
          </p:cNvPr>
          <p:cNvCxnSpPr>
            <a:cxnSpLocks/>
            <a:endCxn id="46" idx="1"/>
          </p:cNvCxnSpPr>
          <p:nvPr/>
        </p:nvCxnSpPr>
        <p:spPr>
          <a:xfrm>
            <a:off x="941723" y="4597865"/>
            <a:ext cx="1265197" cy="1082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B0DF139-EEF9-48E0-99F3-20054B78DBF6}"/>
              </a:ext>
            </a:extLst>
          </p:cNvPr>
          <p:cNvCxnSpPr>
            <a:cxnSpLocks/>
          </p:cNvCxnSpPr>
          <p:nvPr/>
        </p:nvCxnSpPr>
        <p:spPr>
          <a:xfrm>
            <a:off x="636313" y="4121055"/>
            <a:ext cx="0" cy="344631"/>
          </a:xfrm>
          <a:prstGeom prst="straightConnector1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9C8271CF-367D-4EBE-BE23-8D03F407BCC5}"/>
              </a:ext>
            </a:extLst>
          </p:cNvPr>
          <p:cNvSpPr/>
          <p:nvPr/>
        </p:nvSpPr>
        <p:spPr>
          <a:xfrm>
            <a:off x="4567780" y="3396489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IE" dirty="0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1612F1D6-F8E7-499A-891E-76A0DB112D6D}"/>
              </a:ext>
            </a:extLst>
          </p:cNvPr>
          <p:cNvSpPr/>
          <p:nvPr/>
        </p:nvSpPr>
        <p:spPr>
          <a:xfrm>
            <a:off x="5943781" y="5079658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  <a:endParaRPr lang="en-IE" dirty="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FA4C38EB-5144-4C19-9EA1-13CD7292D98B}"/>
              </a:ext>
            </a:extLst>
          </p:cNvPr>
          <p:cNvSpPr/>
          <p:nvPr/>
        </p:nvSpPr>
        <p:spPr>
          <a:xfrm>
            <a:off x="5111559" y="4493916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  <a:endParaRPr lang="en-IE" dirty="0"/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45B18B5F-E2A1-447B-AF11-303951BBC7E6}"/>
              </a:ext>
            </a:extLst>
          </p:cNvPr>
          <p:cNvSpPr/>
          <p:nvPr/>
        </p:nvSpPr>
        <p:spPr>
          <a:xfrm>
            <a:off x="3760182" y="2144843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  <a:endParaRPr lang="en-IE" dirty="0"/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BAC6431A-C66C-4061-BF9D-E64FCE549D84}"/>
              </a:ext>
            </a:extLst>
          </p:cNvPr>
          <p:cNvSpPr/>
          <p:nvPr/>
        </p:nvSpPr>
        <p:spPr>
          <a:xfrm>
            <a:off x="5373302" y="2144843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</a:t>
            </a:r>
            <a:endParaRPr lang="en-IE" dirty="0"/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76C0E4B9-111C-4C3D-929F-6E43D19489FB}"/>
              </a:ext>
            </a:extLst>
          </p:cNvPr>
          <p:cNvSpPr/>
          <p:nvPr/>
        </p:nvSpPr>
        <p:spPr>
          <a:xfrm>
            <a:off x="6727323" y="3392300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10</a:t>
            </a:r>
            <a:endParaRPr lang="en-IE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C08B24B-09F7-4F95-AA0F-42553A68DA57}"/>
              </a:ext>
            </a:extLst>
          </p:cNvPr>
          <p:cNvSpPr/>
          <p:nvPr/>
        </p:nvSpPr>
        <p:spPr>
          <a:xfrm>
            <a:off x="7527831" y="2144843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11</a:t>
            </a:r>
            <a:endParaRPr lang="en-IE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A48383D2-305B-4826-86B3-D244AED5EDE2}"/>
              </a:ext>
            </a:extLst>
          </p:cNvPr>
          <p:cNvSpPr/>
          <p:nvPr/>
        </p:nvSpPr>
        <p:spPr>
          <a:xfrm>
            <a:off x="7503630" y="5078127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12</a:t>
            </a:r>
            <a:endParaRPr lang="en-IE" dirty="0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DA097B70-167B-46D0-9082-3AE506BBB42A}"/>
              </a:ext>
            </a:extLst>
          </p:cNvPr>
          <p:cNvSpPr/>
          <p:nvPr/>
        </p:nvSpPr>
        <p:spPr>
          <a:xfrm>
            <a:off x="8810335" y="3387645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100" dirty="0"/>
              <a:t>13</a:t>
            </a:r>
            <a:endParaRPr lang="en-IE" dirty="0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772DDC0A-2957-4127-B789-46B82E925C93}"/>
              </a:ext>
            </a:extLst>
          </p:cNvPr>
          <p:cNvSpPr/>
          <p:nvPr/>
        </p:nvSpPr>
        <p:spPr>
          <a:xfrm>
            <a:off x="2897665" y="5071468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IE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5571DE22-442A-4B53-9BD8-FF7AD9A56F7F}"/>
              </a:ext>
            </a:extLst>
          </p:cNvPr>
          <p:cNvSpPr/>
          <p:nvPr/>
        </p:nvSpPr>
        <p:spPr>
          <a:xfrm>
            <a:off x="3968368" y="4493916"/>
            <a:ext cx="470648" cy="419798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67000"/>
                </a:schemeClr>
              </a:gs>
              <a:gs pos="48000">
                <a:schemeClr val="accent1">
                  <a:lumMod val="97000"/>
                  <a:lumOff val="3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en-IE" dirty="0"/>
          </a:p>
        </p:txBody>
      </p:sp>
      <p:pic>
        <p:nvPicPr>
          <p:cNvPr id="59" name="Picture 2">
            <a:extLst>
              <a:ext uri="{FF2B5EF4-FFF2-40B4-BE49-F238E27FC236}">
                <a16:creationId xmlns:a16="http://schemas.microsoft.com/office/drawing/2014/main" id="{2D7BC794-C084-4D71-925D-F9652A78C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6476" y="76636"/>
            <a:ext cx="1025756" cy="93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60146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B468C03-C94E-413E-93BF-5AA5A9F2142B}"/>
              </a:ext>
            </a:extLst>
          </p:cNvPr>
          <p:cNvSpPr/>
          <p:nvPr/>
        </p:nvSpPr>
        <p:spPr>
          <a:xfrm>
            <a:off x="1229045" y="1095317"/>
            <a:ext cx="8363013" cy="5591233"/>
          </a:xfrm>
          <a:prstGeom prst="roundRect">
            <a:avLst>
              <a:gd name="adj" fmla="val 5556"/>
            </a:avLst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A03EB2E3-271F-4665-B1EE-CC5394769B52}"/>
              </a:ext>
            </a:extLst>
          </p:cNvPr>
          <p:cNvSpPr/>
          <p:nvPr/>
        </p:nvSpPr>
        <p:spPr>
          <a:xfrm>
            <a:off x="2024176" y="1409226"/>
            <a:ext cx="4814192" cy="308199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IE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C1447D2-1717-4AE1-B103-5F7147972900}"/>
              </a:ext>
            </a:extLst>
          </p:cNvPr>
          <p:cNvSpPr/>
          <p:nvPr/>
        </p:nvSpPr>
        <p:spPr>
          <a:xfrm>
            <a:off x="5061907" y="2844334"/>
            <a:ext cx="1262333" cy="59314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SOL003 ADAPTER</a:t>
            </a:r>
            <a:endParaRPr lang="en-IE" sz="14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326FA91-BFF1-43E3-A523-48CBD91349B4}"/>
              </a:ext>
            </a:extLst>
          </p:cNvPr>
          <p:cNvSpPr/>
          <p:nvPr/>
        </p:nvSpPr>
        <p:spPr>
          <a:xfrm>
            <a:off x="10333869" y="1103984"/>
            <a:ext cx="1159788" cy="5545990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C660D3E-8344-4D08-8E1D-14DEF4D43155}"/>
              </a:ext>
            </a:extLst>
          </p:cNvPr>
          <p:cNvSpPr/>
          <p:nvPr/>
        </p:nvSpPr>
        <p:spPr>
          <a:xfrm>
            <a:off x="10494868" y="2612799"/>
            <a:ext cx="430777" cy="268425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SOL 003</a:t>
            </a:r>
          </a:p>
          <a:p>
            <a:pPr algn="ctr"/>
            <a:r>
              <a:rPr lang="en-US" sz="1400" dirty="0"/>
              <a:t>NBI</a:t>
            </a:r>
            <a:endParaRPr lang="en-IE" sz="14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6F42F69-4A47-4867-B1A4-9F699821D8C7}"/>
              </a:ext>
            </a:extLst>
          </p:cNvPr>
          <p:cNvSpPr/>
          <p:nvPr/>
        </p:nvSpPr>
        <p:spPr>
          <a:xfrm>
            <a:off x="5205598" y="4783938"/>
            <a:ext cx="1754438" cy="600851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chemeClr val="dk1"/>
                </a:solidFill>
              </a:rPr>
              <a:t>SDC</a:t>
            </a:r>
            <a:endParaRPr lang="en-IE" sz="1400" dirty="0">
              <a:solidFill>
                <a:schemeClr val="dk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DBA11D-A71D-407F-A46C-2B3E12579B2C}"/>
              </a:ext>
            </a:extLst>
          </p:cNvPr>
          <p:cNvSpPr txBox="1"/>
          <p:nvPr/>
        </p:nvSpPr>
        <p:spPr>
          <a:xfrm>
            <a:off x="7015820" y="5116813"/>
            <a:ext cx="15636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Onboard SOL004 Package</a:t>
            </a:r>
            <a:endParaRPr lang="en-IE" sz="1000" dirty="0"/>
          </a:p>
        </p:txBody>
      </p:sp>
      <p:pic>
        <p:nvPicPr>
          <p:cNvPr id="17" name="Graphic 16" descr="Box">
            <a:extLst>
              <a:ext uri="{FF2B5EF4-FFF2-40B4-BE49-F238E27FC236}">
                <a16:creationId xmlns:a16="http://schemas.microsoft.com/office/drawing/2014/main" id="{39B2E5CE-508F-4354-BDFA-0B63754461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57806" y="4622734"/>
            <a:ext cx="914400" cy="914400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A5D6F98-2F77-430D-8A6D-E614AA286096}"/>
              </a:ext>
            </a:extLst>
          </p:cNvPr>
          <p:cNvCxnSpPr>
            <a:cxnSpLocks/>
          </p:cNvCxnSpPr>
          <p:nvPr/>
        </p:nvCxnSpPr>
        <p:spPr>
          <a:xfrm>
            <a:off x="6082817" y="3466556"/>
            <a:ext cx="4251054" cy="228915"/>
          </a:xfrm>
          <a:prstGeom prst="bentConnector3">
            <a:avLst>
              <a:gd name="adj1" fmla="val -190"/>
            </a:avLst>
          </a:prstGeom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A993299B-AE8E-4346-8E3F-0F6F09B66849}"/>
              </a:ext>
            </a:extLst>
          </p:cNvPr>
          <p:cNvSpPr txBox="1"/>
          <p:nvPr/>
        </p:nvSpPr>
        <p:spPr>
          <a:xfrm>
            <a:off x="1336131" y="1186315"/>
            <a:ext cx="8236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ONAP</a:t>
            </a:r>
            <a:endParaRPr lang="en-IE" dirty="0"/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E284E7A-42C4-4343-9E3B-2429C4AF77A1}"/>
              </a:ext>
            </a:extLst>
          </p:cNvPr>
          <p:cNvSpPr/>
          <p:nvPr/>
        </p:nvSpPr>
        <p:spPr>
          <a:xfrm>
            <a:off x="3276418" y="4791644"/>
            <a:ext cx="1395530" cy="59314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ETSI-Catalog</a:t>
            </a:r>
            <a:endParaRPr lang="en-IE" sz="14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826AF23C-742B-4726-A4AB-CEBE61936FD8}"/>
              </a:ext>
            </a:extLst>
          </p:cNvPr>
          <p:cNvCxnSpPr>
            <a:cxnSpLocks/>
            <a:stCxn id="5" idx="1"/>
            <a:endCxn id="24" idx="0"/>
          </p:cNvCxnSpPr>
          <p:nvPr/>
        </p:nvCxnSpPr>
        <p:spPr>
          <a:xfrm rot="10800000" flipV="1">
            <a:off x="3974183" y="3140906"/>
            <a:ext cx="1087724" cy="1650737"/>
          </a:xfrm>
          <a:prstGeom prst="bentConnector2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EC6213F-C5E3-4B3E-86A1-D5A5F1D1F8C5}"/>
              </a:ext>
            </a:extLst>
          </p:cNvPr>
          <p:cNvCxnSpPr>
            <a:cxnSpLocks/>
            <a:stCxn id="17" idx="1"/>
            <a:endCxn id="14" idx="3"/>
          </p:cNvCxnSpPr>
          <p:nvPr/>
        </p:nvCxnSpPr>
        <p:spPr>
          <a:xfrm flipH="1">
            <a:off x="6960036" y="5079934"/>
            <a:ext cx="1497770" cy="443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C763B76-E6EF-4B28-BBB7-79807E246AD9}"/>
              </a:ext>
            </a:extLst>
          </p:cNvPr>
          <p:cNvCxnSpPr>
            <a:cxnSpLocks/>
          </p:cNvCxnSpPr>
          <p:nvPr/>
        </p:nvCxnSpPr>
        <p:spPr>
          <a:xfrm>
            <a:off x="4637586" y="5186359"/>
            <a:ext cx="597790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E8B7142-0E61-4869-A380-F139A2810E3F}"/>
              </a:ext>
            </a:extLst>
          </p:cNvPr>
          <p:cNvCxnSpPr>
            <a:cxnSpLocks/>
            <a:stCxn id="24" idx="2"/>
            <a:endCxn id="52" idx="1"/>
          </p:cNvCxnSpPr>
          <p:nvPr/>
        </p:nvCxnSpPr>
        <p:spPr>
          <a:xfrm>
            <a:off x="3974183" y="5384788"/>
            <a:ext cx="0" cy="299518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A7CFB7E-F083-4EB4-8057-483138FB0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1610" y="33845"/>
            <a:ext cx="8707042" cy="1116918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ETSI SOL003 VNF Package Management </a:t>
            </a:r>
            <a:br>
              <a:rPr lang="en-US" sz="3600" dirty="0"/>
            </a:br>
            <a:r>
              <a:rPr lang="en-US" sz="3600" dirty="0"/>
              <a:t>High Level View - Honolulu</a:t>
            </a:r>
            <a:endParaRPr lang="en-IE" sz="3600" dirty="0"/>
          </a:p>
        </p:txBody>
      </p:sp>
      <p:pic>
        <p:nvPicPr>
          <p:cNvPr id="26" name="Graphic 25" descr="Programmer">
            <a:extLst>
              <a:ext uri="{FF2B5EF4-FFF2-40B4-BE49-F238E27FC236}">
                <a16:creationId xmlns:a16="http://schemas.microsoft.com/office/drawing/2014/main" id="{DC8EF0C5-07EE-4BF9-8781-BA2FBC411C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7537038" y="429676"/>
            <a:ext cx="657978" cy="657978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29440DD-7CDA-4399-9757-327D222070EC}"/>
              </a:ext>
            </a:extLst>
          </p:cNvPr>
          <p:cNvCxnSpPr>
            <a:cxnSpLocks/>
            <a:stCxn id="26" idx="2"/>
            <a:endCxn id="5" idx="0"/>
          </p:cNvCxnSpPr>
          <p:nvPr/>
        </p:nvCxnSpPr>
        <p:spPr>
          <a:xfrm rot="5400000">
            <a:off x="5901211" y="879518"/>
            <a:ext cx="1756680" cy="2172953"/>
          </a:xfrm>
          <a:prstGeom prst="bentConnector3">
            <a:avLst>
              <a:gd name="adj1" fmla="val 50000"/>
            </a:avLst>
          </a:prstGeom>
          <a:ln w="38100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634B7C4-9AA1-4060-9A2B-5D9A8371062F}"/>
              </a:ext>
            </a:extLst>
          </p:cNvPr>
          <p:cNvSpPr txBox="1"/>
          <p:nvPr/>
        </p:nvSpPr>
        <p:spPr>
          <a:xfrm>
            <a:off x="6861351" y="1443481"/>
            <a:ext cx="91896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Get VNF Package Info etc.</a:t>
            </a:r>
            <a:endParaRPr lang="en-IE" sz="1000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F1E1F4FE-506D-4DE3-8521-AD0AA6E46756}"/>
              </a:ext>
            </a:extLst>
          </p:cNvPr>
          <p:cNvCxnSpPr>
            <a:cxnSpLocks/>
            <a:endCxn id="5" idx="3"/>
          </p:cNvCxnSpPr>
          <p:nvPr/>
        </p:nvCxnSpPr>
        <p:spPr>
          <a:xfrm flipH="1">
            <a:off x="6324240" y="3137053"/>
            <a:ext cx="4009631" cy="385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TextBox 30">
            <a:extLst>
              <a:ext uri="{FF2B5EF4-FFF2-40B4-BE49-F238E27FC236}">
                <a16:creationId xmlns:a16="http://schemas.microsoft.com/office/drawing/2014/main" id="{6606459C-EB2D-4BAE-AD28-A45D457AD7A4}"/>
              </a:ext>
            </a:extLst>
          </p:cNvPr>
          <p:cNvSpPr txBox="1"/>
          <p:nvPr/>
        </p:nvSpPr>
        <p:spPr>
          <a:xfrm>
            <a:off x="7722704" y="2766130"/>
            <a:ext cx="912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Subscribe for</a:t>
            </a:r>
          </a:p>
          <a:p>
            <a:r>
              <a:rPr lang="en-US" sz="1000" dirty="0"/>
              <a:t>Notification</a:t>
            </a:r>
            <a:endParaRPr lang="en-IE" sz="1000" dirty="0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04433BF-AE9A-4209-AF3D-836472426366}"/>
              </a:ext>
            </a:extLst>
          </p:cNvPr>
          <p:cNvSpPr/>
          <p:nvPr/>
        </p:nvSpPr>
        <p:spPr>
          <a:xfrm>
            <a:off x="7568728" y="4736903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IE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78A8B5CD-18EE-4253-93D8-06862B34888A}"/>
              </a:ext>
            </a:extLst>
          </p:cNvPr>
          <p:cNvSpPr/>
          <p:nvPr/>
        </p:nvSpPr>
        <p:spPr>
          <a:xfrm>
            <a:off x="4819078" y="4618787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IE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F9C641E-C430-4137-86C5-DE45032EBD4C}"/>
              </a:ext>
            </a:extLst>
          </p:cNvPr>
          <p:cNvSpPr/>
          <p:nvPr/>
        </p:nvSpPr>
        <p:spPr>
          <a:xfrm>
            <a:off x="4783398" y="5253546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6F374D9-FD1D-49E3-B5E2-A26B279A6C5C}"/>
              </a:ext>
            </a:extLst>
          </p:cNvPr>
          <p:cNvSpPr/>
          <p:nvPr/>
        </p:nvSpPr>
        <p:spPr>
          <a:xfrm>
            <a:off x="3541560" y="5384788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IE" dirty="0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BFBEABA1-6219-4B9D-BBFC-34E48BBDD481}"/>
              </a:ext>
            </a:extLst>
          </p:cNvPr>
          <p:cNvSpPr/>
          <p:nvPr/>
        </p:nvSpPr>
        <p:spPr>
          <a:xfrm>
            <a:off x="6345603" y="1599813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  <a:endParaRPr lang="en-IE" dirty="0"/>
          </a:p>
        </p:txBody>
      </p:sp>
      <p:sp>
        <p:nvSpPr>
          <p:cNvPr id="52" name="Cylinder 51">
            <a:extLst>
              <a:ext uri="{FF2B5EF4-FFF2-40B4-BE49-F238E27FC236}">
                <a16:creationId xmlns:a16="http://schemas.microsoft.com/office/drawing/2014/main" id="{1300EF9E-33A9-4F97-9BED-BA5CBC5012DB}"/>
              </a:ext>
            </a:extLst>
          </p:cNvPr>
          <p:cNvSpPr/>
          <p:nvPr/>
        </p:nvSpPr>
        <p:spPr>
          <a:xfrm>
            <a:off x="3435917" y="5684306"/>
            <a:ext cx="1076532" cy="991341"/>
          </a:xfrm>
          <a:prstGeom prst="ca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Modeling </a:t>
            </a:r>
          </a:p>
          <a:p>
            <a:pPr algn="ctr"/>
            <a:r>
              <a:rPr lang="en-US" sz="1400" dirty="0"/>
              <a:t>ETSI Catalog </a:t>
            </a:r>
          </a:p>
          <a:p>
            <a:pPr algn="ctr"/>
            <a:r>
              <a:rPr lang="en-US" sz="1400" dirty="0"/>
              <a:t>DB</a:t>
            </a:r>
            <a:endParaRPr lang="en-IE" sz="14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46C2F16E-DA75-45F5-A184-C2EC4FDB1368}"/>
              </a:ext>
            </a:extLst>
          </p:cNvPr>
          <p:cNvSpPr txBox="1"/>
          <p:nvPr/>
        </p:nvSpPr>
        <p:spPr>
          <a:xfrm>
            <a:off x="2220467" y="1555647"/>
            <a:ext cx="4514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</a:t>
            </a:r>
            <a:endParaRPr lang="en-IE" dirty="0"/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C7ABCC1C-2056-FC4D-8C25-2F89DE086FBC}"/>
              </a:ext>
            </a:extLst>
          </p:cNvPr>
          <p:cNvCxnSpPr>
            <a:cxnSpLocks/>
          </p:cNvCxnSpPr>
          <p:nvPr/>
        </p:nvCxnSpPr>
        <p:spPr>
          <a:xfrm flipH="1">
            <a:off x="4660519" y="4952258"/>
            <a:ext cx="545078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45493C6E-08E3-A643-9481-3D8A3491D193}"/>
              </a:ext>
            </a:extLst>
          </p:cNvPr>
          <p:cNvSpPr/>
          <p:nvPr/>
        </p:nvSpPr>
        <p:spPr>
          <a:xfrm>
            <a:off x="7428558" y="2810694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IE" dirty="0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9FC5212-4938-4A42-ACA7-508BE6B5CC5C}"/>
              </a:ext>
            </a:extLst>
          </p:cNvPr>
          <p:cNvSpPr/>
          <p:nvPr/>
        </p:nvSpPr>
        <p:spPr>
          <a:xfrm>
            <a:off x="7423853" y="3376227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  <a:endParaRPr lang="en-IE" dirty="0"/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16A65BFC-CDDC-0E48-8799-03A90D3D5F17}"/>
              </a:ext>
            </a:extLst>
          </p:cNvPr>
          <p:cNvSpPr/>
          <p:nvPr/>
        </p:nvSpPr>
        <p:spPr>
          <a:xfrm>
            <a:off x="3837002" y="2759431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IE" dirty="0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1E2780D0-E320-2345-BCEA-C81426C4CFAD}"/>
              </a:ext>
            </a:extLst>
          </p:cNvPr>
          <p:cNvSpPr txBox="1"/>
          <p:nvPr/>
        </p:nvSpPr>
        <p:spPr>
          <a:xfrm>
            <a:off x="4174674" y="2743494"/>
            <a:ext cx="912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Subscribe for</a:t>
            </a:r>
          </a:p>
          <a:p>
            <a:r>
              <a:rPr lang="en-US" sz="1000" dirty="0"/>
              <a:t> Notification</a:t>
            </a:r>
            <a:endParaRPr lang="en-IE" sz="1000" dirty="0"/>
          </a:p>
        </p:txBody>
      </p:sp>
      <p:cxnSp>
        <p:nvCxnSpPr>
          <p:cNvPr id="57" name="Straight Arrow Connector 24">
            <a:extLst>
              <a:ext uri="{FF2B5EF4-FFF2-40B4-BE49-F238E27FC236}">
                <a16:creationId xmlns:a16="http://schemas.microsoft.com/office/drawing/2014/main" id="{827851F9-39F7-7A40-B611-3FA45988F3BF}"/>
              </a:ext>
            </a:extLst>
          </p:cNvPr>
          <p:cNvCxnSpPr>
            <a:cxnSpLocks/>
          </p:cNvCxnSpPr>
          <p:nvPr/>
        </p:nvCxnSpPr>
        <p:spPr>
          <a:xfrm rot="5400000" flipH="1" flipV="1">
            <a:off x="4125190" y="3591330"/>
            <a:ext cx="1330319" cy="1051797"/>
          </a:xfrm>
          <a:prstGeom prst="bentConnector3">
            <a:avLst>
              <a:gd name="adj1" fmla="val 76184"/>
            </a:avLst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0E73C481-C53F-124B-86D7-E9513AB4F9B2}"/>
              </a:ext>
            </a:extLst>
          </p:cNvPr>
          <p:cNvSpPr txBox="1"/>
          <p:nvPr/>
        </p:nvSpPr>
        <p:spPr>
          <a:xfrm>
            <a:off x="4470895" y="3377477"/>
            <a:ext cx="912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Send</a:t>
            </a:r>
          </a:p>
          <a:p>
            <a:r>
              <a:rPr lang="en-US" sz="1000" dirty="0"/>
              <a:t> Notification</a:t>
            </a:r>
            <a:endParaRPr lang="en-IE" sz="1000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D0DC2351-2894-4940-A0F5-D72FAADBF81E}"/>
              </a:ext>
            </a:extLst>
          </p:cNvPr>
          <p:cNvSpPr/>
          <p:nvPr/>
        </p:nvSpPr>
        <p:spPr>
          <a:xfrm>
            <a:off x="4167027" y="3436830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  <a:endParaRPr lang="en-IE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4ECD612-BB29-804B-A6F1-97310AF6934B}"/>
              </a:ext>
            </a:extLst>
          </p:cNvPr>
          <p:cNvSpPr txBox="1"/>
          <p:nvPr/>
        </p:nvSpPr>
        <p:spPr>
          <a:xfrm>
            <a:off x="7770189" y="3329076"/>
            <a:ext cx="912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Send</a:t>
            </a:r>
          </a:p>
          <a:p>
            <a:r>
              <a:rPr lang="en-US" sz="1000" dirty="0"/>
              <a:t>Notification</a:t>
            </a:r>
            <a:endParaRPr lang="en-IE" sz="1000" dirty="0"/>
          </a:p>
        </p:txBody>
      </p:sp>
      <p:cxnSp>
        <p:nvCxnSpPr>
          <p:cNvPr id="71" name="Straight Arrow Connector 20">
            <a:extLst>
              <a:ext uri="{FF2B5EF4-FFF2-40B4-BE49-F238E27FC236}">
                <a16:creationId xmlns:a16="http://schemas.microsoft.com/office/drawing/2014/main" id="{873AB8AC-985D-C242-B9F3-E6776D2F8181}"/>
              </a:ext>
            </a:extLst>
          </p:cNvPr>
          <p:cNvCxnSpPr>
            <a:cxnSpLocks/>
          </p:cNvCxnSpPr>
          <p:nvPr/>
        </p:nvCxnSpPr>
        <p:spPr>
          <a:xfrm rot="10800000">
            <a:off x="5894818" y="3437507"/>
            <a:ext cx="4395005" cy="817200"/>
          </a:xfrm>
          <a:prstGeom prst="bentConnector3">
            <a:avLst>
              <a:gd name="adj1" fmla="val 99867"/>
            </a:avLst>
          </a:prstGeom>
          <a:ln w="38100" cap="flat" cmpd="sng" algn="ctr">
            <a:solidFill>
              <a:schemeClr val="dk1"/>
            </a:solidFill>
            <a:prstDash val="solid"/>
            <a:round/>
            <a:headEnd type="none" w="med" len="med"/>
            <a:tailEnd type="triangl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76" name="Oval 75">
            <a:extLst>
              <a:ext uri="{FF2B5EF4-FFF2-40B4-BE49-F238E27FC236}">
                <a16:creationId xmlns:a16="http://schemas.microsoft.com/office/drawing/2014/main" id="{0F649654-A5A6-5145-9C9D-1F6C521AE625}"/>
              </a:ext>
            </a:extLst>
          </p:cNvPr>
          <p:cNvSpPr/>
          <p:nvPr/>
        </p:nvSpPr>
        <p:spPr>
          <a:xfrm>
            <a:off x="7412093" y="3898359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  <a:endParaRPr lang="en-IE" dirty="0"/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1CE7A7DF-F2E1-3442-823B-D0E8782CE741}"/>
              </a:ext>
            </a:extLst>
          </p:cNvPr>
          <p:cNvSpPr txBox="1"/>
          <p:nvPr/>
        </p:nvSpPr>
        <p:spPr>
          <a:xfrm>
            <a:off x="7735151" y="3913851"/>
            <a:ext cx="16143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Get VNF Package Info etc.</a:t>
            </a:r>
            <a:endParaRPr lang="en-IE" sz="1000" dirty="0"/>
          </a:p>
        </p:txBody>
      </p:sp>
      <p:cxnSp>
        <p:nvCxnSpPr>
          <p:cNvPr id="78" name="Straight Arrow Connector 24">
            <a:extLst>
              <a:ext uri="{FF2B5EF4-FFF2-40B4-BE49-F238E27FC236}">
                <a16:creationId xmlns:a16="http://schemas.microsoft.com/office/drawing/2014/main" id="{9ABBB4A5-CA73-4249-A8BE-D9B1E066C7CA}"/>
              </a:ext>
            </a:extLst>
          </p:cNvPr>
          <p:cNvCxnSpPr>
            <a:cxnSpLocks/>
          </p:cNvCxnSpPr>
          <p:nvPr/>
        </p:nvCxnSpPr>
        <p:spPr>
          <a:xfrm rot="5400000">
            <a:off x="4377106" y="3561599"/>
            <a:ext cx="1348787" cy="1126630"/>
          </a:xfrm>
          <a:prstGeom prst="bentConnector3">
            <a:avLst>
              <a:gd name="adj1" fmla="val 58609"/>
            </a:avLst>
          </a:prstGeom>
          <a:ln w="38100">
            <a:headEnd type="none"/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6" name="Oval 85">
            <a:extLst>
              <a:ext uri="{FF2B5EF4-FFF2-40B4-BE49-F238E27FC236}">
                <a16:creationId xmlns:a16="http://schemas.microsoft.com/office/drawing/2014/main" id="{9167FB4B-D53A-A34A-A242-F24B4C1860E5}"/>
              </a:ext>
            </a:extLst>
          </p:cNvPr>
          <p:cNvSpPr/>
          <p:nvPr/>
        </p:nvSpPr>
        <p:spPr>
          <a:xfrm>
            <a:off x="4352681" y="3884119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</a:t>
            </a:r>
            <a:endParaRPr lang="en-IE" dirty="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5E98F091-7D4B-C84E-9F2E-3C8B3607CD02}"/>
              </a:ext>
            </a:extLst>
          </p:cNvPr>
          <p:cNvSpPr txBox="1"/>
          <p:nvPr/>
        </p:nvSpPr>
        <p:spPr>
          <a:xfrm>
            <a:off x="4637586" y="3804966"/>
            <a:ext cx="91294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Send Requests</a:t>
            </a:r>
            <a:endParaRPr lang="en-IE" sz="1000" dirty="0"/>
          </a:p>
        </p:txBody>
      </p:sp>
      <p:pic>
        <p:nvPicPr>
          <p:cNvPr id="45" name="Picture 2">
            <a:extLst>
              <a:ext uri="{FF2B5EF4-FFF2-40B4-BE49-F238E27FC236}">
                <a16:creationId xmlns:a16="http://schemas.microsoft.com/office/drawing/2014/main" id="{4057C967-62A3-4F6F-B266-4373C0CDB4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6476" y="76636"/>
            <a:ext cx="1025756" cy="93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867963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799FA7C-5A7C-4367-B390-1C25CA51D741}"/>
              </a:ext>
            </a:extLst>
          </p:cNvPr>
          <p:cNvSpPr/>
          <p:nvPr/>
        </p:nvSpPr>
        <p:spPr>
          <a:xfrm>
            <a:off x="8474430" y="4834887"/>
            <a:ext cx="1754438" cy="448281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chemeClr val="lt1"/>
                </a:solidFill>
              </a:rPr>
              <a:t>SDC </a:t>
            </a:r>
            <a:r>
              <a:rPr lang="en-US" sz="1400" dirty="0"/>
              <a:t>SIMULATOR</a:t>
            </a:r>
            <a:endParaRPr lang="en-IE" sz="1400" dirty="0">
              <a:solidFill>
                <a:schemeClr val="lt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0BE24DC-5AFB-4841-8B66-6A36A2134968}"/>
              </a:ext>
            </a:extLst>
          </p:cNvPr>
          <p:cNvSpPr/>
          <p:nvPr/>
        </p:nvSpPr>
        <p:spPr>
          <a:xfrm>
            <a:off x="1714763" y="1202732"/>
            <a:ext cx="2036796" cy="346724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B48C09-2CC1-4F52-BC0D-3C7790584B8D}"/>
              </a:ext>
            </a:extLst>
          </p:cNvPr>
          <p:cNvGrpSpPr/>
          <p:nvPr/>
        </p:nvGrpSpPr>
        <p:grpSpPr>
          <a:xfrm>
            <a:off x="2090800" y="1761098"/>
            <a:ext cx="1381325" cy="717230"/>
            <a:chOff x="325845" y="2543279"/>
            <a:chExt cx="1381325" cy="717230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AF78BD2-8889-4CE6-99B0-7D29CB59A649}"/>
                </a:ext>
              </a:extLst>
            </p:cNvPr>
            <p:cNvSpPr/>
            <p:nvPr/>
          </p:nvSpPr>
          <p:spPr>
            <a:xfrm>
              <a:off x="325845" y="2543279"/>
              <a:ext cx="1262332" cy="633191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Configuration </a:t>
              </a:r>
            </a:p>
            <a:p>
              <a:pPr algn="ctr"/>
              <a:r>
                <a:rPr lang="en-US" sz="1400" dirty="0"/>
                <a:t>Job</a:t>
              </a:r>
              <a:endParaRPr lang="en-IE" sz="1400" dirty="0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702F56EE-5AEA-4454-8F36-DCE9CC3AD1F9}"/>
                </a:ext>
              </a:extLst>
            </p:cNvPr>
            <p:cNvSpPr/>
            <p:nvPr/>
          </p:nvSpPr>
          <p:spPr>
            <a:xfrm>
              <a:off x="444838" y="2627318"/>
              <a:ext cx="1262332" cy="633191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Configuration </a:t>
              </a:r>
            </a:p>
            <a:p>
              <a:pPr algn="ctr"/>
              <a:r>
                <a:rPr lang="en-US" sz="1400" dirty="0"/>
                <a:t>Job</a:t>
              </a:r>
              <a:endParaRPr lang="en-IE" sz="1400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67E5D71-B9C6-4FC4-83C3-319AB761089E}"/>
              </a:ext>
            </a:extLst>
          </p:cNvPr>
          <p:cNvSpPr txBox="1"/>
          <p:nvPr/>
        </p:nvSpPr>
        <p:spPr>
          <a:xfrm>
            <a:off x="1739259" y="1301858"/>
            <a:ext cx="68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CSIT</a:t>
            </a:r>
            <a:endParaRPr lang="en-IE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2262BB67-47E3-4669-BE64-BA1772E345DA}"/>
              </a:ext>
            </a:extLst>
          </p:cNvPr>
          <p:cNvGrpSpPr/>
          <p:nvPr/>
        </p:nvGrpSpPr>
        <p:grpSpPr>
          <a:xfrm>
            <a:off x="4631334" y="1202732"/>
            <a:ext cx="2437317" cy="3430545"/>
            <a:chOff x="1989610" y="2098375"/>
            <a:chExt cx="2437317" cy="3456265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11B7851B-8619-4828-AE73-27E2F18A831E}"/>
                </a:ext>
              </a:extLst>
            </p:cNvPr>
            <p:cNvSpPr/>
            <p:nvPr/>
          </p:nvSpPr>
          <p:spPr>
            <a:xfrm>
              <a:off x="1989610" y="2098375"/>
              <a:ext cx="2437317" cy="3456265"/>
            </a:xfrm>
            <a:prstGeom prst="roundRect">
              <a:avLst>
                <a:gd name="adj" fmla="val 5556"/>
              </a:avLst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/>
            </a:p>
          </p:txBody>
        </p:sp>
        <p:sp>
          <p:nvSpPr>
            <p:cNvPr id="5" name="Rectangle: Rounded Corners 4">
              <a:extLst>
                <a:ext uri="{FF2B5EF4-FFF2-40B4-BE49-F238E27FC236}">
                  <a16:creationId xmlns:a16="http://schemas.microsoft.com/office/drawing/2014/main" id="{DD08BF7B-4B71-4E84-A89E-A4DD469DC5C3}"/>
                </a:ext>
              </a:extLst>
            </p:cNvPr>
            <p:cNvSpPr/>
            <p:nvPr/>
          </p:nvSpPr>
          <p:spPr>
            <a:xfrm>
              <a:off x="2296335" y="3524829"/>
              <a:ext cx="1823866" cy="593145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sz="1400" dirty="0"/>
                <a:t>SOL003 ADAPTER</a:t>
              </a:r>
              <a:endParaRPr lang="en-IE" sz="1400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04EDA5F9-9353-4566-A626-450AA9001822}"/>
                </a:ext>
              </a:extLst>
            </p:cNvPr>
            <p:cNvSpPr txBox="1"/>
            <p:nvPr/>
          </p:nvSpPr>
          <p:spPr>
            <a:xfrm>
              <a:off x="2122415" y="2200432"/>
              <a:ext cx="68115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SO</a:t>
              </a:r>
              <a:endParaRPr lang="en-IE" dirty="0"/>
            </a:p>
          </p:txBody>
        </p: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89F9559-3462-4A22-A95A-EA1454B429B8}"/>
              </a:ext>
            </a:extLst>
          </p:cNvPr>
          <p:cNvGrpSpPr/>
          <p:nvPr/>
        </p:nvGrpSpPr>
        <p:grpSpPr>
          <a:xfrm>
            <a:off x="8173398" y="1192598"/>
            <a:ext cx="2356503" cy="3440679"/>
            <a:chOff x="9432766" y="2228573"/>
            <a:chExt cx="2356503" cy="344067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5E0F604-DB4D-4CEA-9200-89CA9CB7313D}"/>
                </a:ext>
              </a:extLst>
            </p:cNvPr>
            <p:cNvSpPr/>
            <p:nvPr/>
          </p:nvSpPr>
          <p:spPr>
            <a:xfrm>
              <a:off x="9432766" y="2228573"/>
              <a:ext cx="2356503" cy="3440679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E" dirty="0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4EC0F199-54C6-49CF-98C1-DA1135F18674}"/>
                </a:ext>
              </a:extLst>
            </p:cNvPr>
            <p:cNvSpPr/>
            <p:nvPr/>
          </p:nvSpPr>
          <p:spPr>
            <a:xfrm>
              <a:off x="9653620" y="2662142"/>
              <a:ext cx="430777" cy="2591875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400"/>
                <a:t>SOL 003</a:t>
              </a:r>
            </a:p>
            <a:p>
              <a:pPr algn="ctr"/>
              <a:r>
                <a:rPr lang="en-US" sz="1400"/>
                <a:t>NBI</a:t>
              </a:r>
              <a:endParaRPr lang="en-IE" sz="14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EB210C8-F476-4343-B59F-26CE3F8F1ECD}"/>
                </a:ext>
              </a:extLst>
            </p:cNvPr>
            <p:cNvSpPr txBox="1"/>
            <p:nvPr/>
          </p:nvSpPr>
          <p:spPr>
            <a:xfrm>
              <a:off x="9596071" y="2336872"/>
              <a:ext cx="20298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/>
                <a:t>SVNFM SIMULATOR</a:t>
              </a:r>
              <a:endParaRPr lang="en-IE" dirty="0"/>
            </a:p>
          </p:txBody>
        </p:sp>
      </p:grpSp>
      <p:sp>
        <p:nvSpPr>
          <p:cNvPr id="22" name="Title 23">
            <a:extLst>
              <a:ext uri="{FF2B5EF4-FFF2-40B4-BE49-F238E27FC236}">
                <a16:creationId xmlns:a16="http://schemas.microsoft.com/office/drawing/2014/main" id="{533CDEF5-A133-4E4A-BCA7-505473542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51049" y="-8400"/>
            <a:ext cx="9455261" cy="1325563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ETSI SOL003 VNF Package Management </a:t>
            </a:r>
            <a:br>
              <a:rPr lang="en-US" sz="3600" dirty="0"/>
            </a:br>
            <a:r>
              <a:rPr lang="en-US" sz="3600" dirty="0"/>
              <a:t>Automated CSIT Tests High Level View - Honolulu</a:t>
            </a:r>
            <a:endParaRPr lang="en-IE" sz="3600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34649F1-F1A5-4B3B-9797-1DC7475F58B7}"/>
              </a:ext>
            </a:extLst>
          </p:cNvPr>
          <p:cNvSpPr/>
          <p:nvPr/>
        </p:nvSpPr>
        <p:spPr>
          <a:xfrm>
            <a:off x="5159214" y="4762456"/>
            <a:ext cx="1395530" cy="593144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ETSI Catalog</a:t>
            </a:r>
            <a:endParaRPr lang="en-IE" sz="1400" dirty="0"/>
          </a:p>
        </p:txBody>
      </p:sp>
      <p:sp>
        <p:nvSpPr>
          <p:cNvPr id="24" name="Cylinder 23">
            <a:extLst>
              <a:ext uri="{FF2B5EF4-FFF2-40B4-BE49-F238E27FC236}">
                <a16:creationId xmlns:a16="http://schemas.microsoft.com/office/drawing/2014/main" id="{4F38F8E2-8196-4079-990F-4B339D36A332}"/>
              </a:ext>
            </a:extLst>
          </p:cNvPr>
          <p:cNvSpPr/>
          <p:nvPr/>
        </p:nvSpPr>
        <p:spPr>
          <a:xfrm>
            <a:off x="5318713" y="5781211"/>
            <a:ext cx="1076532" cy="991341"/>
          </a:xfrm>
          <a:prstGeom prst="ca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Modeling </a:t>
            </a:r>
          </a:p>
          <a:p>
            <a:pPr algn="ctr"/>
            <a:r>
              <a:rPr lang="en-US" sz="1400" dirty="0"/>
              <a:t>ETSI Catalog </a:t>
            </a:r>
          </a:p>
          <a:p>
            <a:pPr algn="ctr"/>
            <a:r>
              <a:rPr lang="en-US" sz="1400" dirty="0"/>
              <a:t>DB</a:t>
            </a:r>
            <a:endParaRPr lang="en-IE" sz="14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A59B70A-D8DC-4147-92AF-9BD9FEA23CF9}"/>
              </a:ext>
            </a:extLst>
          </p:cNvPr>
          <p:cNvCxnSpPr>
            <a:cxnSpLocks/>
            <a:stCxn id="23" idx="2"/>
            <a:endCxn id="24" idx="1"/>
          </p:cNvCxnSpPr>
          <p:nvPr/>
        </p:nvCxnSpPr>
        <p:spPr>
          <a:xfrm>
            <a:off x="5856979" y="5355600"/>
            <a:ext cx="0" cy="425611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967D84C-9C74-4789-8068-C8E7EE8AA14D}"/>
              </a:ext>
            </a:extLst>
          </p:cNvPr>
          <p:cNvCxnSpPr>
            <a:cxnSpLocks/>
            <a:stCxn id="23" idx="3"/>
            <a:endCxn id="10" idx="1"/>
          </p:cNvCxnSpPr>
          <p:nvPr/>
        </p:nvCxnSpPr>
        <p:spPr>
          <a:xfrm>
            <a:off x="6554744" y="5059028"/>
            <a:ext cx="1919686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8F48A76-A20E-4767-9447-4C99021358EF}"/>
              </a:ext>
            </a:extLst>
          </p:cNvPr>
          <p:cNvSpPr/>
          <p:nvPr/>
        </p:nvSpPr>
        <p:spPr>
          <a:xfrm>
            <a:off x="2162828" y="2622238"/>
            <a:ext cx="1262332" cy="593144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ROBOT</a:t>
            </a:r>
            <a:endParaRPr lang="en-IE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FB3327-58C9-4FED-A322-5A99128C45F8}"/>
              </a:ext>
            </a:extLst>
          </p:cNvPr>
          <p:cNvSpPr txBox="1"/>
          <p:nvPr/>
        </p:nvSpPr>
        <p:spPr>
          <a:xfrm>
            <a:off x="2496528" y="3720651"/>
            <a:ext cx="106256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Trigger Onboard of SOL004 Package</a:t>
            </a:r>
            <a:endParaRPr lang="en-IE" sz="1000" dirty="0"/>
          </a:p>
        </p:txBody>
      </p:sp>
      <p:pic>
        <p:nvPicPr>
          <p:cNvPr id="29" name="Graphic 28" descr="Box">
            <a:extLst>
              <a:ext uri="{FF2B5EF4-FFF2-40B4-BE49-F238E27FC236}">
                <a16:creationId xmlns:a16="http://schemas.microsoft.com/office/drawing/2014/main" id="{0C94140F-7557-419C-A66C-FA581711CB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047819" y="3659317"/>
            <a:ext cx="527518" cy="527518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29BC2D9-A369-4718-B78F-B27331E58C6D}"/>
              </a:ext>
            </a:extLst>
          </p:cNvPr>
          <p:cNvCxnSpPr>
            <a:cxnSpLocks/>
          </p:cNvCxnSpPr>
          <p:nvPr/>
        </p:nvCxnSpPr>
        <p:spPr>
          <a:xfrm>
            <a:off x="2269927" y="3348604"/>
            <a:ext cx="0" cy="293783"/>
          </a:xfrm>
          <a:prstGeom prst="straightConnector1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227472D-B8EF-4717-9A74-FAA26BA9E63B}"/>
              </a:ext>
            </a:extLst>
          </p:cNvPr>
          <p:cNvCxnSpPr>
            <a:cxnSpLocks/>
            <a:stCxn id="29" idx="2"/>
            <a:endCxn id="23" idx="1"/>
          </p:cNvCxnSpPr>
          <p:nvPr/>
        </p:nvCxnSpPr>
        <p:spPr>
          <a:xfrm rot="16200000" flipH="1">
            <a:off x="3299300" y="3199113"/>
            <a:ext cx="872193" cy="2847636"/>
          </a:xfrm>
          <a:prstGeom prst="bentConnector2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8747909-2F47-4D56-83E7-A791BE500EF3}"/>
              </a:ext>
            </a:extLst>
          </p:cNvPr>
          <p:cNvCxnSpPr>
            <a:cxnSpLocks/>
            <a:stCxn id="27" idx="3"/>
            <a:endCxn id="5" idx="1"/>
          </p:cNvCxnSpPr>
          <p:nvPr/>
        </p:nvCxnSpPr>
        <p:spPr>
          <a:xfrm flipV="1">
            <a:off x="3425160" y="2912937"/>
            <a:ext cx="1512899" cy="5873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7964441E-A31F-497A-AFE1-EC7335B724AF}"/>
              </a:ext>
            </a:extLst>
          </p:cNvPr>
          <p:cNvCxnSpPr>
            <a:cxnSpLocks/>
          </p:cNvCxnSpPr>
          <p:nvPr/>
        </p:nvCxnSpPr>
        <p:spPr>
          <a:xfrm>
            <a:off x="5331239" y="3207302"/>
            <a:ext cx="6987" cy="1555154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9B0D535E-A205-47B9-B20D-060742BF4F0E}"/>
              </a:ext>
            </a:extLst>
          </p:cNvPr>
          <p:cNvSpPr/>
          <p:nvPr/>
        </p:nvSpPr>
        <p:spPr>
          <a:xfrm>
            <a:off x="1716540" y="1926335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IE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C300FAD-AE91-449F-8C8D-D157613CFC62}"/>
              </a:ext>
            </a:extLst>
          </p:cNvPr>
          <p:cNvSpPr/>
          <p:nvPr/>
        </p:nvSpPr>
        <p:spPr>
          <a:xfrm>
            <a:off x="1711648" y="3782574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IE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3C9B1C8-C167-4D84-A15C-74BD4B1A29FD}"/>
              </a:ext>
            </a:extLst>
          </p:cNvPr>
          <p:cNvSpPr/>
          <p:nvPr/>
        </p:nvSpPr>
        <p:spPr>
          <a:xfrm>
            <a:off x="7293743" y="4697706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en-IE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C36FE55-C7C7-4425-9E9F-6B51EDDD34AE}"/>
              </a:ext>
            </a:extLst>
          </p:cNvPr>
          <p:cNvSpPr/>
          <p:nvPr/>
        </p:nvSpPr>
        <p:spPr>
          <a:xfrm>
            <a:off x="5458222" y="5440733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IE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7F313AD8-6CC0-4339-B684-ADF665BF58F2}"/>
              </a:ext>
            </a:extLst>
          </p:cNvPr>
          <p:cNvSpPr/>
          <p:nvPr/>
        </p:nvSpPr>
        <p:spPr>
          <a:xfrm>
            <a:off x="4009673" y="2576330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  <a:endParaRPr lang="en-IE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ADCE6B75-A641-45A4-9BB6-C754D6B2784E}"/>
              </a:ext>
            </a:extLst>
          </p:cNvPr>
          <p:cNvSpPr/>
          <p:nvPr/>
        </p:nvSpPr>
        <p:spPr>
          <a:xfrm>
            <a:off x="7298591" y="2568905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IE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53F55FC2-97D7-4341-A336-DA6004675A98}"/>
              </a:ext>
            </a:extLst>
          </p:cNvPr>
          <p:cNvSpPr/>
          <p:nvPr/>
        </p:nvSpPr>
        <p:spPr>
          <a:xfrm>
            <a:off x="4956070" y="3782572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IE" dirty="0"/>
          </a:p>
        </p:txBody>
      </p: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054AB397-35FA-49F6-ADDB-88E79CF58C87}"/>
              </a:ext>
            </a:extLst>
          </p:cNvPr>
          <p:cNvCxnSpPr>
            <a:cxnSpLocks/>
            <a:stCxn id="8" idx="1"/>
            <a:endCxn id="5" idx="3"/>
          </p:cNvCxnSpPr>
          <p:nvPr/>
        </p:nvCxnSpPr>
        <p:spPr>
          <a:xfrm flipH="1" flipV="1">
            <a:off x="6761925" y="2912937"/>
            <a:ext cx="1411473" cy="1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FBC8FECB-9F65-4E55-BBA6-A66D11E46805}"/>
              </a:ext>
            </a:extLst>
          </p:cNvPr>
          <p:cNvCxnSpPr>
            <a:cxnSpLocks/>
          </p:cNvCxnSpPr>
          <p:nvPr/>
        </p:nvCxnSpPr>
        <p:spPr>
          <a:xfrm>
            <a:off x="6554744" y="3209510"/>
            <a:ext cx="1618657" cy="229126"/>
          </a:xfrm>
          <a:prstGeom prst="bentConnector3">
            <a:avLst>
              <a:gd name="adj1" fmla="val -399"/>
            </a:avLst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64D1DF79-11EE-43C6-98F0-E0A91DA19773}"/>
              </a:ext>
            </a:extLst>
          </p:cNvPr>
          <p:cNvCxnSpPr>
            <a:cxnSpLocks/>
            <a:stCxn id="23" idx="0"/>
            <a:endCxn id="5" idx="2"/>
          </p:cNvCxnSpPr>
          <p:nvPr/>
        </p:nvCxnSpPr>
        <p:spPr>
          <a:xfrm flipH="1" flipV="1">
            <a:off x="5849992" y="3207302"/>
            <a:ext cx="6987" cy="1555154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E4AB9CFE-E88A-4107-9CB7-D83461792E04}"/>
              </a:ext>
            </a:extLst>
          </p:cNvPr>
          <p:cNvSpPr/>
          <p:nvPr/>
        </p:nvSpPr>
        <p:spPr>
          <a:xfrm>
            <a:off x="5476695" y="3782573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  <a:endParaRPr lang="en-IE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968D48C3-BAA7-473F-87E3-F86A441D144F}"/>
              </a:ext>
            </a:extLst>
          </p:cNvPr>
          <p:cNvSpPr/>
          <p:nvPr/>
        </p:nvSpPr>
        <p:spPr>
          <a:xfrm>
            <a:off x="7293744" y="3088042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  <a:endParaRPr lang="en-IE" dirty="0"/>
          </a:p>
        </p:txBody>
      </p:sp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14BB295D-3803-45C2-9DF7-52AA5A37DA92}"/>
              </a:ext>
            </a:extLst>
          </p:cNvPr>
          <p:cNvCxnSpPr>
            <a:cxnSpLocks/>
          </p:cNvCxnSpPr>
          <p:nvPr/>
        </p:nvCxnSpPr>
        <p:spPr>
          <a:xfrm>
            <a:off x="6378467" y="3215382"/>
            <a:ext cx="6987" cy="155515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0" name="Oval 69">
            <a:extLst>
              <a:ext uri="{FF2B5EF4-FFF2-40B4-BE49-F238E27FC236}">
                <a16:creationId xmlns:a16="http://schemas.microsoft.com/office/drawing/2014/main" id="{3315A113-6118-456C-92C0-5CD8FF200BC5}"/>
              </a:ext>
            </a:extLst>
          </p:cNvPr>
          <p:cNvSpPr/>
          <p:nvPr/>
        </p:nvSpPr>
        <p:spPr>
          <a:xfrm>
            <a:off x="6010595" y="3782573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  <a:endParaRPr lang="en-IE" dirty="0"/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9AE334DA-236D-4D2F-9F5D-7EF560C76F67}"/>
              </a:ext>
            </a:extLst>
          </p:cNvPr>
          <p:cNvSpPr txBox="1"/>
          <p:nvPr/>
        </p:nvSpPr>
        <p:spPr>
          <a:xfrm>
            <a:off x="8488487" y="6342102"/>
            <a:ext cx="37035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*Note: At current stage, tests will be Component Level Tests, not End-To-End on Deployment</a:t>
            </a:r>
            <a:endParaRPr lang="en-IE" sz="1400" dirty="0"/>
          </a:p>
        </p:txBody>
      </p:sp>
      <p:pic>
        <p:nvPicPr>
          <p:cNvPr id="45" name="Picture 2">
            <a:extLst>
              <a:ext uri="{FF2B5EF4-FFF2-40B4-BE49-F238E27FC236}">
                <a16:creationId xmlns:a16="http://schemas.microsoft.com/office/drawing/2014/main" id="{E8720752-2EE2-447A-A1A6-5592D1C407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6476" y="76636"/>
            <a:ext cx="1025756" cy="93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1551254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BF65CFD3-E61F-4977-AC27-2B5AA5E2707B}"/>
              </a:ext>
            </a:extLst>
          </p:cNvPr>
          <p:cNvGrpSpPr/>
          <p:nvPr/>
        </p:nvGrpSpPr>
        <p:grpSpPr>
          <a:xfrm>
            <a:off x="279476" y="858985"/>
            <a:ext cx="9647380" cy="5790988"/>
            <a:chOff x="331609" y="1224771"/>
            <a:chExt cx="9260449" cy="5461779"/>
          </a:xfrm>
        </p:grpSpPr>
        <p:sp>
          <p:nvSpPr>
            <p:cNvPr id="4" name="Rectangle: Rounded Corners 3">
              <a:extLst>
                <a:ext uri="{FF2B5EF4-FFF2-40B4-BE49-F238E27FC236}">
                  <a16:creationId xmlns:a16="http://schemas.microsoft.com/office/drawing/2014/main" id="{1B468C03-C94E-413E-93BF-5AA5A9F2142B}"/>
                </a:ext>
              </a:extLst>
            </p:cNvPr>
            <p:cNvSpPr/>
            <p:nvPr/>
          </p:nvSpPr>
          <p:spPr>
            <a:xfrm>
              <a:off x="331609" y="1224771"/>
              <a:ext cx="9260449" cy="5461779"/>
            </a:xfrm>
            <a:prstGeom prst="roundRect">
              <a:avLst>
                <a:gd name="adj" fmla="val 5556"/>
              </a:avLst>
            </a:prstGeom>
            <a:solidFill>
              <a:schemeClr val="accent5">
                <a:alpha val="50000"/>
              </a:schemeClr>
            </a:solidFill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E" dirty="0"/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993299B-AE8E-4346-8E3F-0F6F09B66849}"/>
                </a:ext>
              </a:extLst>
            </p:cNvPr>
            <p:cNvSpPr txBox="1"/>
            <p:nvPr/>
          </p:nvSpPr>
          <p:spPr>
            <a:xfrm>
              <a:off x="505432" y="1385975"/>
              <a:ext cx="115978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ONAP</a:t>
              </a:r>
              <a:endParaRPr lang="en-IE" dirty="0"/>
            </a:p>
          </p:txBody>
        </p:sp>
      </p:grpSp>
      <p:sp>
        <p:nvSpPr>
          <p:cNvPr id="62" name="Rectangle: Rounded Corners 61">
            <a:extLst>
              <a:ext uri="{FF2B5EF4-FFF2-40B4-BE49-F238E27FC236}">
                <a16:creationId xmlns:a16="http://schemas.microsoft.com/office/drawing/2014/main" id="{E5C6DEE7-4919-4998-B753-23B241EBF40E}"/>
              </a:ext>
            </a:extLst>
          </p:cNvPr>
          <p:cNvSpPr/>
          <p:nvPr/>
        </p:nvSpPr>
        <p:spPr>
          <a:xfrm>
            <a:off x="990712" y="1573870"/>
            <a:ext cx="5921274" cy="3081994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  <a:p>
            <a:pPr algn="ctr"/>
            <a:endParaRPr lang="en-IE" dirty="0"/>
          </a:p>
        </p:txBody>
      </p:sp>
      <p:cxnSp>
        <p:nvCxnSpPr>
          <p:cNvPr id="77" name="Straight Arrow Connector 76">
            <a:extLst>
              <a:ext uri="{FF2B5EF4-FFF2-40B4-BE49-F238E27FC236}">
                <a16:creationId xmlns:a16="http://schemas.microsoft.com/office/drawing/2014/main" id="{A7AB2A3C-8E13-4765-8E53-B01928FBC5A3}"/>
              </a:ext>
            </a:extLst>
          </p:cNvPr>
          <p:cNvCxnSpPr>
            <a:cxnSpLocks/>
            <a:stCxn id="54" idx="2"/>
            <a:endCxn id="73" idx="1"/>
          </p:cNvCxnSpPr>
          <p:nvPr/>
        </p:nvCxnSpPr>
        <p:spPr>
          <a:xfrm rot="16200000" flipH="1">
            <a:off x="4130513" y="3011598"/>
            <a:ext cx="459701" cy="1259381"/>
          </a:xfrm>
          <a:prstGeom prst="bentConnector3">
            <a:avLst>
              <a:gd name="adj1" fmla="val 50000"/>
            </a:avLst>
          </a:prstGeom>
          <a:ln w="28575" cap="flat" cmpd="sng" algn="ctr">
            <a:solidFill>
              <a:schemeClr val="accent6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C1447D2-1717-4AE1-B103-5F7147972900}"/>
              </a:ext>
            </a:extLst>
          </p:cNvPr>
          <p:cNvSpPr/>
          <p:nvPr/>
        </p:nvSpPr>
        <p:spPr>
          <a:xfrm>
            <a:off x="5564154" y="2815036"/>
            <a:ext cx="1262333" cy="59314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SOL003 ADAPTER</a:t>
            </a:r>
            <a:endParaRPr lang="en-IE" sz="1400" dirty="0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326FA91-BFF1-43E3-A523-48CBD91349B4}"/>
              </a:ext>
            </a:extLst>
          </p:cNvPr>
          <p:cNvSpPr/>
          <p:nvPr/>
        </p:nvSpPr>
        <p:spPr>
          <a:xfrm>
            <a:off x="10333869" y="857816"/>
            <a:ext cx="1159788" cy="5792157"/>
          </a:xfrm>
          <a:prstGeom prst="roundRect">
            <a:avLst/>
          </a:prstGeom>
          <a:solidFill>
            <a:schemeClr val="accent1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IE" dirty="0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FC660D3E-8344-4D08-8E1D-14DEF4D43155}"/>
              </a:ext>
            </a:extLst>
          </p:cNvPr>
          <p:cNvSpPr/>
          <p:nvPr/>
        </p:nvSpPr>
        <p:spPr>
          <a:xfrm>
            <a:off x="10494868" y="2612799"/>
            <a:ext cx="430777" cy="268425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dirty="0"/>
              <a:t>SOL 003</a:t>
            </a:r>
          </a:p>
          <a:p>
            <a:pPr algn="ctr"/>
            <a:r>
              <a:rPr lang="en-US" sz="1400" dirty="0"/>
              <a:t>NBI</a:t>
            </a:r>
            <a:endParaRPr lang="en-IE" sz="1400" dirty="0"/>
          </a:p>
        </p:txBody>
      </p:sp>
      <p:sp>
        <p:nvSpPr>
          <p:cNvPr id="14" name="Rectangle: Rounded Corners 13">
            <a:extLst>
              <a:ext uri="{FF2B5EF4-FFF2-40B4-BE49-F238E27FC236}">
                <a16:creationId xmlns:a16="http://schemas.microsoft.com/office/drawing/2014/main" id="{A6F42F69-4A47-4867-B1A4-9F699821D8C7}"/>
              </a:ext>
            </a:extLst>
          </p:cNvPr>
          <p:cNvSpPr/>
          <p:nvPr/>
        </p:nvSpPr>
        <p:spPr>
          <a:xfrm>
            <a:off x="5298225" y="5773796"/>
            <a:ext cx="1754438" cy="303417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chemeClr val="dk1"/>
                </a:solidFill>
              </a:rPr>
              <a:t>SDC</a:t>
            </a:r>
            <a:endParaRPr lang="en-IE" sz="1400" dirty="0">
              <a:solidFill>
                <a:schemeClr val="dk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05DBA11D-A71D-407F-A46C-2B3E12579B2C}"/>
              </a:ext>
            </a:extLst>
          </p:cNvPr>
          <p:cNvSpPr txBox="1"/>
          <p:nvPr/>
        </p:nvSpPr>
        <p:spPr>
          <a:xfrm>
            <a:off x="7245823" y="5895785"/>
            <a:ext cx="1563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Onboard SOL004 and SOL007 Package</a:t>
            </a:r>
            <a:endParaRPr lang="en-IE" sz="1000" dirty="0"/>
          </a:p>
        </p:txBody>
      </p:sp>
      <p:pic>
        <p:nvPicPr>
          <p:cNvPr id="17" name="Graphic 16" descr="Box">
            <a:extLst>
              <a:ext uri="{FF2B5EF4-FFF2-40B4-BE49-F238E27FC236}">
                <a16:creationId xmlns:a16="http://schemas.microsoft.com/office/drawing/2014/main" id="{39B2E5CE-508F-4354-BDFA-0B63754461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492355" y="5352269"/>
            <a:ext cx="914400" cy="914400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CA5D6F98-2F77-430D-8A6D-E614AA286096}"/>
              </a:ext>
            </a:extLst>
          </p:cNvPr>
          <p:cNvCxnSpPr>
            <a:cxnSpLocks/>
            <a:stCxn id="5" idx="3"/>
            <a:endCxn id="7" idx="1"/>
          </p:cNvCxnSpPr>
          <p:nvPr/>
        </p:nvCxnSpPr>
        <p:spPr>
          <a:xfrm>
            <a:off x="6826487" y="3111609"/>
            <a:ext cx="3507382" cy="642286"/>
          </a:xfrm>
          <a:prstGeom prst="bentConnector3">
            <a:avLst>
              <a:gd name="adj1" fmla="val 50000"/>
            </a:avLst>
          </a:prstGeom>
          <a:ln w="3810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2E284E7A-42C4-4343-9E3B-2429C4AF77A1}"/>
              </a:ext>
            </a:extLst>
          </p:cNvPr>
          <p:cNvSpPr/>
          <p:nvPr/>
        </p:nvSpPr>
        <p:spPr>
          <a:xfrm>
            <a:off x="3433593" y="4777674"/>
            <a:ext cx="1395530" cy="59314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ETSI-Catalog</a:t>
            </a:r>
            <a:endParaRPr lang="en-IE" sz="1400" dirty="0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8EC6213F-C5E3-4B3E-86A1-D5A5F1D1F8C5}"/>
              </a:ext>
            </a:extLst>
          </p:cNvPr>
          <p:cNvCxnSpPr>
            <a:cxnSpLocks/>
            <a:endCxn id="14" idx="3"/>
          </p:cNvCxnSpPr>
          <p:nvPr/>
        </p:nvCxnSpPr>
        <p:spPr>
          <a:xfrm flipH="1">
            <a:off x="7052663" y="5895017"/>
            <a:ext cx="1478158" cy="3048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E8B7142-0E61-4869-A380-F139A2810E3F}"/>
              </a:ext>
            </a:extLst>
          </p:cNvPr>
          <p:cNvCxnSpPr>
            <a:cxnSpLocks/>
            <a:stCxn id="24" idx="2"/>
            <a:endCxn id="52" idx="1"/>
          </p:cNvCxnSpPr>
          <p:nvPr/>
        </p:nvCxnSpPr>
        <p:spPr>
          <a:xfrm>
            <a:off x="4131358" y="5370818"/>
            <a:ext cx="6911" cy="195932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Title 1">
            <a:extLst>
              <a:ext uri="{FF2B5EF4-FFF2-40B4-BE49-F238E27FC236}">
                <a16:creationId xmlns:a16="http://schemas.microsoft.com/office/drawing/2014/main" id="{0A7CFB7E-F083-4EB4-8057-483138FB0A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3846"/>
            <a:ext cx="9442938" cy="741422"/>
          </a:xfrm>
        </p:spPr>
        <p:txBody>
          <a:bodyPr>
            <a:noAutofit/>
          </a:bodyPr>
          <a:lstStyle/>
          <a:p>
            <a:pPr algn="ctr"/>
            <a:r>
              <a:rPr lang="en-US" sz="3600" dirty="0"/>
              <a:t>ETSI NFVO High Level View Lifecycle – Honolulu</a:t>
            </a:r>
            <a:endParaRPr lang="en-IE" sz="3600" dirty="0"/>
          </a:p>
        </p:txBody>
      </p:sp>
      <p:pic>
        <p:nvPicPr>
          <p:cNvPr id="26" name="Graphic 25" descr="Programmer">
            <a:extLst>
              <a:ext uri="{FF2B5EF4-FFF2-40B4-BE49-F238E27FC236}">
                <a16:creationId xmlns:a16="http://schemas.microsoft.com/office/drawing/2014/main" id="{DC8EF0C5-07EE-4BF9-8781-BA2FBC411CE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526061" y="246745"/>
            <a:ext cx="657978" cy="657978"/>
          </a:xfrm>
          <a:prstGeom prst="rect">
            <a:avLst/>
          </a:prstGeom>
        </p:spPr>
      </p:pic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329440DD-7CDA-4399-9757-327D222070EC}"/>
              </a:ext>
            </a:extLst>
          </p:cNvPr>
          <p:cNvCxnSpPr>
            <a:cxnSpLocks/>
            <a:stCxn id="26" idx="2"/>
            <a:endCxn id="37" idx="3"/>
          </p:cNvCxnSpPr>
          <p:nvPr/>
        </p:nvCxnSpPr>
        <p:spPr>
          <a:xfrm rot="5400000">
            <a:off x="6254824" y="-2398931"/>
            <a:ext cx="296573" cy="6903880"/>
          </a:xfrm>
          <a:prstGeom prst="bentConnector2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0634B7C4-9AA1-4060-9A2B-5D9A8371062F}"/>
              </a:ext>
            </a:extLst>
          </p:cNvPr>
          <p:cNvSpPr txBox="1"/>
          <p:nvPr/>
        </p:nvSpPr>
        <p:spPr>
          <a:xfrm>
            <a:off x="7219444" y="820890"/>
            <a:ext cx="173011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Trigger SOL007 NS package Onboarding in ETSI Catalog</a:t>
            </a:r>
            <a:endParaRPr lang="en-IE" sz="1000" dirty="0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8CA4D570-E296-4ABE-9E11-89CC87623F36}"/>
              </a:ext>
            </a:extLst>
          </p:cNvPr>
          <p:cNvSpPr/>
          <p:nvPr/>
        </p:nvSpPr>
        <p:spPr>
          <a:xfrm>
            <a:off x="7623656" y="5576273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</a:t>
            </a:r>
            <a:endParaRPr lang="en-IE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F9C641E-C430-4137-86C5-DE45032EBD4C}"/>
              </a:ext>
            </a:extLst>
          </p:cNvPr>
          <p:cNvSpPr/>
          <p:nvPr/>
        </p:nvSpPr>
        <p:spPr>
          <a:xfrm>
            <a:off x="5787085" y="5328283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6F374D9-FD1D-49E3-B5E2-A26B279A6C5C}"/>
              </a:ext>
            </a:extLst>
          </p:cNvPr>
          <p:cNvSpPr/>
          <p:nvPr/>
        </p:nvSpPr>
        <p:spPr>
          <a:xfrm>
            <a:off x="3720323" y="5269146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IE" dirty="0"/>
          </a:p>
        </p:txBody>
      </p:sp>
      <p:sp>
        <p:nvSpPr>
          <p:cNvPr id="52" name="Cylinder 51">
            <a:extLst>
              <a:ext uri="{FF2B5EF4-FFF2-40B4-BE49-F238E27FC236}">
                <a16:creationId xmlns:a16="http://schemas.microsoft.com/office/drawing/2014/main" id="{1300EF9E-33A9-4F97-9BED-BA5CBC5012DB}"/>
              </a:ext>
            </a:extLst>
          </p:cNvPr>
          <p:cNvSpPr/>
          <p:nvPr/>
        </p:nvSpPr>
        <p:spPr>
          <a:xfrm>
            <a:off x="3600003" y="5566750"/>
            <a:ext cx="1076532" cy="991341"/>
          </a:xfrm>
          <a:prstGeom prst="ca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Modeling </a:t>
            </a:r>
          </a:p>
          <a:p>
            <a:pPr algn="ctr"/>
            <a:r>
              <a:rPr lang="en-US" sz="1400" dirty="0"/>
              <a:t>ETSI Catalog </a:t>
            </a:r>
          </a:p>
          <a:p>
            <a:pPr algn="ctr"/>
            <a:r>
              <a:rPr lang="en-US" sz="1400" dirty="0"/>
              <a:t>DB</a:t>
            </a:r>
            <a:endParaRPr lang="en-IE" sz="1400" dirty="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CC8890D7-1288-4011-8AFF-4DCF358CEECB}"/>
              </a:ext>
            </a:extLst>
          </p:cNvPr>
          <p:cNvSpPr/>
          <p:nvPr/>
        </p:nvSpPr>
        <p:spPr>
          <a:xfrm>
            <a:off x="1688837" y="904723"/>
            <a:ext cx="1262333" cy="593145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UUI</a:t>
            </a:r>
            <a:endParaRPr lang="en-IE" sz="1400" dirty="0"/>
          </a:p>
        </p:txBody>
      </p:sp>
      <p:cxnSp>
        <p:nvCxnSpPr>
          <p:cNvPr id="39" name="Straight Arrow Connector 38">
            <a:extLst>
              <a:ext uri="{FF2B5EF4-FFF2-40B4-BE49-F238E27FC236}">
                <a16:creationId xmlns:a16="http://schemas.microsoft.com/office/drawing/2014/main" id="{B854832D-4940-45F0-A872-E0DC62901432}"/>
              </a:ext>
            </a:extLst>
          </p:cNvPr>
          <p:cNvCxnSpPr>
            <a:cxnSpLocks/>
            <a:stCxn id="26" idx="2"/>
            <a:endCxn id="54" idx="0"/>
          </p:cNvCxnSpPr>
          <p:nvPr/>
        </p:nvCxnSpPr>
        <p:spPr>
          <a:xfrm rot="5400000">
            <a:off x="5836077" y="-1200680"/>
            <a:ext cx="1913571" cy="6124377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TextBox 39">
            <a:extLst>
              <a:ext uri="{FF2B5EF4-FFF2-40B4-BE49-F238E27FC236}">
                <a16:creationId xmlns:a16="http://schemas.microsoft.com/office/drawing/2014/main" id="{417B75BA-8597-45D3-9B98-3CDA0BFB0D85}"/>
              </a:ext>
            </a:extLst>
          </p:cNvPr>
          <p:cNvSpPr txBox="1"/>
          <p:nvPr/>
        </p:nvSpPr>
        <p:spPr>
          <a:xfrm>
            <a:off x="8206240" y="1467656"/>
            <a:ext cx="918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Trigger NS LCM </a:t>
            </a:r>
            <a:endParaRPr lang="en-IE" sz="1000" dirty="0"/>
          </a:p>
        </p:txBody>
      </p: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B436F7A1-84D1-42EA-950A-A13354496C8B}"/>
              </a:ext>
            </a:extLst>
          </p:cNvPr>
          <p:cNvCxnSpPr>
            <a:cxnSpLocks/>
            <a:stCxn id="37" idx="2"/>
            <a:endCxn id="24" idx="1"/>
          </p:cNvCxnSpPr>
          <p:nvPr/>
        </p:nvCxnSpPr>
        <p:spPr>
          <a:xfrm rot="16200000" flipH="1">
            <a:off x="1088609" y="2729262"/>
            <a:ext cx="3576378" cy="1113589"/>
          </a:xfrm>
          <a:prstGeom prst="bentConnector2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4" name="Oval 43">
            <a:extLst>
              <a:ext uri="{FF2B5EF4-FFF2-40B4-BE49-F238E27FC236}">
                <a16:creationId xmlns:a16="http://schemas.microsoft.com/office/drawing/2014/main" id="{0D1A7F79-51EC-4067-BC84-C6084EC2A4F5}"/>
              </a:ext>
            </a:extLst>
          </p:cNvPr>
          <p:cNvSpPr/>
          <p:nvPr/>
        </p:nvSpPr>
        <p:spPr>
          <a:xfrm>
            <a:off x="6962261" y="904723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en-IE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1CA5265-F456-435B-A4B2-6AAEED2D5382}"/>
              </a:ext>
            </a:extLst>
          </p:cNvPr>
          <p:cNvSpPr/>
          <p:nvPr/>
        </p:nvSpPr>
        <p:spPr>
          <a:xfrm>
            <a:off x="1936719" y="2957752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IE" dirty="0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C01DB018-62D3-486A-B1A0-01EFF62B81A4}"/>
              </a:ext>
            </a:extLst>
          </p:cNvPr>
          <p:cNvSpPr/>
          <p:nvPr/>
        </p:nvSpPr>
        <p:spPr>
          <a:xfrm>
            <a:off x="6240667" y="5333247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79F4654C-8172-4C14-B619-8E5426F75968}"/>
              </a:ext>
            </a:extLst>
          </p:cNvPr>
          <p:cNvSpPr/>
          <p:nvPr/>
        </p:nvSpPr>
        <p:spPr>
          <a:xfrm>
            <a:off x="4213133" y="5269146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  <a:endParaRPr lang="en-IE" dirty="0"/>
          </a:p>
        </p:txBody>
      </p:sp>
      <p:sp>
        <p:nvSpPr>
          <p:cNvPr id="54" name="Rectangle: Rounded Corners 53">
            <a:extLst>
              <a:ext uri="{FF2B5EF4-FFF2-40B4-BE49-F238E27FC236}">
                <a16:creationId xmlns:a16="http://schemas.microsoft.com/office/drawing/2014/main" id="{A2AA91E9-ADC1-4D41-B36A-B3A064F19814}"/>
              </a:ext>
            </a:extLst>
          </p:cNvPr>
          <p:cNvSpPr/>
          <p:nvPr/>
        </p:nvSpPr>
        <p:spPr>
          <a:xfrm>
            <a:off x="3099506" y="2818294"/>
            <a:ext cx="1262333" cy="593145"/>
          </a:xfrm>
          <a:prstGeom prst="roundRect">
            <a:avLst/>
          </a:prstGeom>
          <a:gradFill>
            <a:gsLst>
              <a:gs pos="0">
                <a:schemeClr val="accent6"/>
              </a:gs>
              <a:gs pos="50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ETSI NFVO NS LCM</a:t>
            </a:r>
            <a:endParaRPr lang="en-IE" sz="1400" dirty="0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D9DD911A-1ED2-4AEB-8108-133D56111E1E}"/>
              </a:ext>
            </a:extLst>
          </p:cNvPr>
          <p:cNvSpPr/>
          <p:nvPr/>
        </p:nvSpPr>
        <p:spPr>
          <a:xfrm>
            <a:off x="4056494" y="857340"/>
            <a:ext cx="1754438" cy="315129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A&amp;AI</a:t>
            </a:r>
            <a:endParaRPr lang="en-IE" dirty="0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09F32EA9-9644-4BB5-A92B-955B0ABA856D}"/>
              </a:ext>
            </a:extLst>
          </p:cNvPr>
          <p:cNvCxnSpPr>
            <a:cxnSpLocks/>
            <a:stCxn id="54" idx="0"/>
            <a:endCxn id="55" idx="2"/>
          </p:cNvCxnSpPr>
          <p:nvPr/>
        </p:nvCxnSpPr>
        <p:spPr>
          <a:xfrm rot="5400000" flipH="1" flipV="1">
            <a:off x="3509281" y="1393862"/>
            <a:ext cx="1645825" cy="1203040"/>
          </a:xfrm>
          <a:prstGeom prst="bentConnector3">
            <a:avLst>
              <a:gd name="adj1" fmla="val 24944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8489286C-FC90-4498-86B7-0FC296B9DEAA}"/>
              </a:ext>
            </a:extLst>
          </p:cNvPr>
          <p:cNvCxnSpPr>
            <a:cxnSpLocks/>
            <a:stCxn id="54" idx="2"/>
            <a:endCxn id="24" idx="0"/>
          </p:cNvCxnSpPr>
          <p:nvPr/>
        </p:nvCxnSpPr>
        <p:spPr>
          <a:xfrm rot="16200000" flipH="1">
            <a:off x="3247898" y="3894213"/>
            <a:ext cx="1366235" cy="400685"/>
          </a:xfrm>
          <a:prstGeom prst="bentConnector3">
            <a:avLst>
              <a:gd name="adj1" fmla="val 50000"/>
            </a:avLst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9" name="Oval 58">
            <a:extLst>
              <a:ext uri="{FF2B5EF4-FFF2-40B4-BE49-F238E27FC236}">
                <a16:creationId xmlns:a16="http://schemas.microsoft.com/office/drawing/2014/main" id="{03E8BEDD-CE10-4628-A610-0E54D836C6C7}"/>
              </a:ext>
            </a:extLst>
          </p:cNvPr>
          <p:cNvSpPr/>
          <p:nvPr/>
        </p:nvSpPr>
        <p:spPr>
          <a:xfrm>
            <a:off x="4380443" y="1937928"/>
            <a:ext cx="531050" cy="4741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10</a:t>
            </a:r>
            <a:endParaRPr lang="en-IE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B7188040-7F39-47F4-9E93-65DE371F0D29}"/>
              </a:ext>
            </a:extLst>
          </p:cNvPr>
          <p:cNvSpPr/>
          <p:nvPr/>
        </p:nvSpPr>
        <p:spPr>
          <a:xfrm>
            <a:off x="4720243" y="2625452"/>
            <a:ext cx="531050" cy="4741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11</a:t>
            </a:r>
            <a:endParaRPr lang="en-IE" dirty="0"/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26EBDE56-24AB-4C67-849C-EFEEE0A98B3B}"/>
              </a:ext>
            </a:extLst>
          </p:cNvPr>
          <p:cNvCxnSpPr>
            <a:cxnSpLocks/>
            <a:stCxn id="54" idx="3"/>
            <a:endCxn id="5" idx="1"/>
          </p:cNvCxnSpPr>
          <p:nvPr/>
        </p:nvCxnSpPr>
        <p:spPr>
          <a:xfrm flipV="1">
            <a:off x="4361839" y="3111609"/>
            <a:ext cx="1202315" cy="3258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4" name="Oval 63">
            <a:extLst>
              <a:ext uri="{FF2B5EF4-FFF2-40B4-BE49-F238E27FC236}">
                <a16:creationId xmlns:a16="http://schemas.microsoft.com/office/drawing/2014/main" id="{74C95B44-7032-40B0-80C4-EB60B21B4647}"/>
              </a:ext>
            </a:extLst>
          </p:cNvPr>
          <p:cNvSpPr/>
          <p:nvPr/>
        </p:nvSpPr>
        <p:spPr>
          <a:xfrm>
            <a:off x="6224472" y="2045961"/>
            <a:ext cx="531050" cy="4741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12</a:t>
            </a:r>
            <a:endParaRPr lang="en-IE" dirty="0"/>
          </a:p>
        </p:txBody>
      </p: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EFAD395D-3C11-43B0-93BD-A23085B06F64}"/>
              </a:ext>
            </a:extLst>
          </p:cNvPr>
          <p:cNvCxnSpPr>
            <a:cxnSpLocks/>
            <a:stCxn id="5" idx="0"/>
            <a:endCxn id="55" idx="3"/>
          </p:cNvCxnSpPr>
          <p:nvPr/>
        </p:nvCxnSpPr>
        <p:spPr>
          <a:xfrm rot="16200000" flipV="1">
            <a:off x="5103062" y="1722776"/>
            <a:ext cx="1800131" cy="384389"/>
          </a:xfrm>
          <a:prstGeom prst="bentConnector2">
            <a:avLst/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261141F7-70C4-4B20-AD83-0240794D840E}"/>
              </a:ext>
            </a:extLst>
          </p:cNvPr>
          <p:cNvCxnSpPr>
            <a:cxnSpLocks/>
            <a:stCxn id="5" idx="2"/>
            <a:endCxn id="24" idx="3"/>
          </p:cNvCxnSpPr>
          <p:nvPr/>
        </p:nvCxnSpPr>
        <p:spPr>
          <a:xfrm rot="5400000">
            <a:off x="4679190" y="3558114"/>
            <a:ext cx="1666065" cy="1366198"/>
          </a:xfrm>
          <a:prstGeom prst="bentConnector2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1" name="Oval 70">
            <a:extLst>
              <a:ext uri="{FF2B5EF4-FFF2-40B4-BE49-F238E27FC236}">
                <a16:creationId xmlns:a16="http://schemas.microsoft.com/office/drawing/2014/main" id="{90904303-031E-4A19-ACE8-E5A33840FBEF}"/>
              </a:ext>
            </a:extLst>
          </p:cNvPr>
          <p:cNvSpPr/>
          <p:nvPr/>
        </p:nvSpPr>
        <p:spPr>
          <a:xfrm>
            <a:off x="5644394" y="4068607"/>
            <a:ext cx="531050" cy="4741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13</a:t>
            </a:r>
            <a:endParaRPr lang="en-IE" dirty="0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BD5D8D03-58FF-4F87-8D06-57CA5B25EEE3}"/>
              </a:ext>
            </a:extLst>
          </p:cNvPr>
          <p:cNvSpPr/>
          <p:nvPr/>
        </p:nvSpPr>
        <p:spPr>
          <a:xfrm>
            <a:off x="8641603" y="3236243"/>
            <a:ext cx="531050" cy="47413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14</a:t>
            </a:r>
            <a:endParaRPr lang="en-IE" dirty="0"/>
          </a:p>
        </p:txBody>
      </p:sp>
      <p:sp>
        <p:nvSpPr>
          <p:cNvPr id="73" name="Cylinder 72">
            <a:extLst>
              <a:ext uri="{FF2B5EF4-FFF2-40B4-BE49-F238E27FC236}">
                <a16:creationId xmlns:a16="http://schemas.microsoft.com/office/drawing/2014/main" id="{00E43E30-CBE4-4CA0-86E8-8F825A0A1B0B}"/>
              </a:ext>
            </a:extLst>
          </p:cNvPr>
          <p:cNvSpPr/>
          <p:nvPr/>
        </p:nvSpPr>
        <p:spPr>
          <a:xfrm>
            <a:off x="4496712" y="3871140"/>
            <a:ext cx="986683" cy="751147"/>
          </a:xfrm>
          <a:prstGeom prst="ca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ETSI NFVO DB</a:t>
            </a:r>
            <a:endParaRPr lang="en-IE" sz="1400" dirty="0"/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C763B76-E6EF-4B28-BBB7-79807E246AD9}"/>
              </a:ext>
            </a:extLst>
          </p:cNvPr>
          <p:cNvCxnSpPr>
            <a:cxnSpLocks/>
            <a:stCxn id="24" idx="3"/>
            <a:endCxn id="14" idx="0"/>
          </p:cNvCxnSpPr>
          <p:nvPr/>
        </p:nvCxnSpPr>
        <p:spPr>
          <a:xfrm>
            <a:off x="4829123" y="5074246"/>
            <a:ext cx="1346321" cy="699550"/>
          </a:xfrm>
          <a:prstGeom prst="bentConnector2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66" name="Oval 65">
            <a:extLst>
              <a:ext uri="{FF2B5EF4-FFF2-40B4-BE49-F238E27FC236}">
                <a16:creationId xmlns:a16="http://schemas.microsoft.com/office/drawing/2014/main" id="{BF6E5FDF-11B5-4540-B063-DC72DFCC51DF}"/>
              </a:ext>
            </a:extLst>
          </p:cNvPr>
          <p:cNvSpPr/>
          <p:nvPr/>
        </p:nvSpPr>
        <p:spPr>
          <a:xfrm>
            <a:off x="7906687" y="1503047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  <a:endParaRPr lang="en-IE" dirty="0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14715A20-72B3-4425-923C-DDC63274105C}"/>
              </a:ext>
            </a:extLst>
          </p:cNvPr>
          <p:cNvSpPr/>
          <p:nvPr/>
        </p:nvSpPr>
        <p:spPr>
          <a:xfrm>
            <a:off x="3755172" y="3784012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A4D06161-865B-4B07-87BB-44C290255938}"/>
              </a:ext>
            </a:extLst>
          </p:cNvPr>
          <p:cNvSpPr txBox="1"/>
          <p:nvPr/>
        </p:nvSpPr>
        <p:spPr>
          <a:xfrm>
            <a:off x="1353328" y="1545638"/>
            <a:ext cx="500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</a:t>
            </a:r>
            <a:endParaRPr lang="en-IE" dirty="0"/>
          </a:p>
        </p:txBody>
      </p:sp>
      <p:pic>
        <p:nvPicPr>
          <p:cNvPr id="58" name="Picture 2">
            <a:extLst>
              <a:ext uri="{FF2B5EF4-FFF2-40B4-BE49-F238E27FC236}">
                <a16:creationId xmlns:a16="http://schemas.microsoft.com/office/drawing/2014/main" id="{E9E89AA2-9D00-49A1-99CF-D3465A5E96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6476" y="76636"/>
            <a:ext cx="1025756" cy="93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864142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2729314-4802-4B53-B54F-7C5BAC109B77}"/>
              </a:ext>
            </a:extLst>
          </p:cNvPr>
          <p:cNvCxnSpPr>
            <a:cxnSpLocks/>
            <a:stCxn id="5" idx="3"/>
            <a:endCxn id="8" idx="1"/>
          </p:cNvCxnSpPr>
          <p:nvPr/>
        </p:nvCxnSpPr>
        <p:spPr>
          <a:xfrm>
            <a:off x="7395347" y="2881423"/>
            <a:ext cx="1361030" cy="21169"/>
          </a:xfrm>
          <a:prstGeom prst="straightConnector1">
            <a:avLst/>
          </a:prstGeom>
          <a:ln w="38100" cap="flat" cmpd="sng" algn="ctr">
            <a:solidFill>
              <a:schemeClr val="dk1"/>
            </a:solidFill>
            <a:prstDash val="solid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7799FA7C-5A7C-4367-B390-1C25CA51D741}"/>
              </a:ext>
            </a:extLst>
          </p:cNvPr>
          <p:cNvSpPr/>
          <p:nvPr/>
        </p:nvSpPr>
        <p:spPr>
          <a:xfrm>
            <a:off x="7479348" y="4834887"/>
            <a:ext cx="1754438" cy="448281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>
                <a:solidFill>
                  <a:schemeClr val="lt1"/>
                </a:solidFill>
              </a:rPr>
              <a:t>SDC </a:t>
            </a:r>
            <a:r>
              <a:rPr lang="en-US" sz="1400" dirty="0"/>
              <a:t>SIMULATOR</a:t>
            </a:r>
            <a:endParaRPr lang="en-IE" sz="1400" dirty="0">
              <a:solidFill>
                <a:schemeClr val="lt1"/>
              </a:solidFill>
            </a:endParaRPr>
          </a:p>
        </p:txBody>
      </p:sp>
      <p:sp>
        <p:nvSpPr>
          <p:cNvPr id="13" name="Rectangle: Rounded Corners 12">
            <a:extLst>
              <a:ext uri="{FF2B5EF4-FFF2-40B4-BE49-F238E27FC236}">
                <a16:creationId xmlns:a16="http://schemas.microsoft.com/office/drawing/2014/main" id="{20BE24DC-5AFB-4841-8B66-6A36A2134968}"/>
              </a:ext>
            </a:extLst>
          </p:cNvPr>
          <p:cNvSpPr/>
          <p:nvPr/>
        </p:nvSpPr>
        <p:spPr>
          <a:xfrm>
            <a:off x="719681" y="1202732"/>
            <a:ext cx="2036796" cy="3467243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IE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EB48C09-2CC1-4F52-BC0D-3C7790584B8D}"/>
              </a:ext>
            </a:extLst>
          </p:cNvPr>
          <p:cNvGrpSpPr/>
          <p:nvPr/>
        </p:nvGrpSpPr>
        <p:grpSpPr>
          <a:xfrm>
            <a:off x="1095718" y="1761098"/>
            <a:ext cx="1381325" cy="717230"/>
            <a:chOff x="325845" y="2543279"/>
            <a:chExt cx="1381325" cy="717230"/>
          </a:xfrm>
        </p:grpSpPr>
        <p:sp>
          <p:nvSpPr>
            <p:cNvPr id="15" name="Rectangle: Rounded Corners 14">
              <a:extLst>
                <a:ext uri="{FF2B5EF4-FFF2-40B4-BE49-F238E27FC236}">
                  <a16:creationId xmlns:a16="http://schemas.microsoft.com/office/drawing/2014/main" id="{7AF78BD2-8889-4CE6-99B0-7D29CB59A649}"/>
                </a:ext>
              </a:extLst>
            </p:cNvPr>
            <p:cNvSpPr/>
            <p:nvPr/>
          </p:nvSpPr>
          <p:spPr>
            <a:xfrm>
              <a:off x="325845" y="2543279"/>
              <a:ext cx="1262332" cy="63319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Configuration </a:t>
              </a:r>
            </a:p>
            <a:p>
              <a:pPr algn="ctr"/>
              <a:r>
                <a:rPr lang="en-US" sz="1400" dirty="0"/>
                <a:t>Job</a:t>
              </a:r>
              <a:endParaRPr lang="en-IE" sz="1400" dirty="0"/>
            </a:p>
          </p:txBody>
        </p:sp>
        <p:sp>
          <p:nvSpPr>
            <p:cNvPr id="16" name="Rectangle: Rounded Corners 15">
              <a:extLst>
                <a:ext uri="{FF2B5EF4-FFF2-40B4-BE49-F238E27FC236}">
                  <a16:creationId xmlns:a16="http://schemas.microsoft.com/office/drawing/2014/main" id="{702F56EE-5AEA-4454-8F36-DCE9CC3AD1F9}"/>
                </a:ext>
              </a:extLst>
            </p:cNvPr>
            <p:cNvSpPr/>
            <p:nvPr/>
          </p:nvSpPr>
          <p:spPr>
            <a:xfrm>
              <a:off x="444838" y="2627318"/>
              <a:ext cx="1262332" cy="633191"/>
            </a:xfrm>
            <a:prstGeom prst="round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en-US" sz="1400" dirty="0"/>
                <a:t>Configuration </a:t>
              </a:r>
            </a:p>
            <a:p>
              <a:pPr algn="ctr"/>
              <a:r>
                <a:rPr lang="en-US" sz="1400" dirty="0"/>
                <a:t>Job</a:t>
              </a:r>
              <a:endParaRPr lang="en-IE" sz="1400" dirty="0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A67E5D71-B9C6-4FC4-83C3-319AB761089E}"/>
              </a:ext>
            </a:extLst>
          </p:cNvPr>
          <p:cNvSpPr txBox="1"/>
          <p:nvPr/>
        </p:nvSpPr>
        <p:spPr>
          <a:xfrm>
            <a:off x="744177" y="1301858"/>
            <a:ext cx="681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CSIT</a:t>
            </a:r>
            <a:endParaRPr lang="en-IE" dirty="0"/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11B7851B-8619-4828-AE73-27E2F18A831E}"/>
              </a:ext>
            </a:extLst>
          </p:cNvPr>
          <p:cNvSpPr/>
          <p:nvPr/>
        </p:nvSpPr>
        <p:spPr>
          <a:xfrm>
            <a:off x="3636253" y="1202732"/>
            <a:ext cx="4632962" cy="3430545"/>
          </a:xfrm>
          <a:prstGeom prst="roundRect">
            <a:avLst>
              <a:gd name="adj" fmla="val 5556"/>
            </a:avLst>
          </a:prstGeom>
          <a:solidFill>
            <a:schemeClr val="accent5">
              <a:alpha val="50000"/>
            </a:schemeClr>
          </a:soli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E" dirty="0"/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DD08BF7B-4B71-4E84-A89E-A4DD469DC5C3}"/>
              </a:ext>
            </a:extLst>
          </p:cNvPr>
          <p:cNvSpPr/>
          <p:nvPr/>
        </p:nvSpPr>
        <p:spPr>
          <a:xfrm>
            <a:off x="5643662" y="2587057"/>
            <a:ext cx="1751685" cy="588731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SOL003 ADAPTER</a:t>
            </a:r>
            <a:endParaRPr lang="en-IE" sz="1400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4EDA5F9-9353-4566-A626-450AA9001822}"/>
              </a:ext>
            </a:extLst>
          </p:cNvPr>
          <p:cNvSpPr txBox="1"/>
          <p:nvPr/>
        </p:nvSpPr>
        <p:spPr>
          <a:xfrm>
            <a:off x="3763802" y="1304030"/>
            <a:ext cx="654199" cy="3665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SO</a:t>
            </a:r>
            <a:endParaRPr lang="en-IE" dirty="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989F9559-3462-4A22-A95A-EA1454B429B8}"/>
              </a:ext>
            </a:extLst>
          </p:cNvPr>
          <p:cNvGrpSpPr/>
          <p:nvPr/>
        </p:nvGrpSpPr>
        <p:grpSpPr>
          <a:xfrm>
            <a:off x="8756377" y="1182252"/>
            <a:ext cx="2356503" cy="3440679"/>
            <a:chOff x="9432766" y="2228573"/>
            <a:chExt cx="2356503" cy="3440679"/>
          </a:xfrm>
        </p:grpSpPr>
        <p:sp>
          <p:nvSpPr>
            <p:cNvPr id="8" name="Rectangle: Rounded Corners 7">
              <a:extLst>
                <a:ext uri="{FF2B5EF4-FFF2-40B4-BE49-F238E27FC236}">
                  <a16:creationId xmlns:a16="http://schemas.microsoft.com/office/drawing/2014/main" id="{C5E0F604-DB4D-4CEA-9200-89CA9CB7313D}"/>
                </a:ext>
              </a:extLst>
            </p:cNvPr>
            <p:cNvSpPr/>
            <p:nvPr/>
          </p:nvSpPr>
          <p:spPr>
            <a:xfrm>
              <a:off x="9432766" y="2228573"/>
              <a:ext cx="2356503" cy="3440679"/>
            </a:xfrm>
            <a:prstGeom prst="roundRect">
              <a:avLst/>
            </a:prstGeom>
            <a:ln/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IE" dirty="0"/>
            </a:p>
          </p:txBody>
        </p:sp>
        <p:sp>
          <p:nvSpPr>
            <p:cNvPr id="12" name="Rectangle: Rounded Corners 11">
              <a:extLst>
                <a:ext uri="{FF2B5EF4-FFF2-40B4-BE49-F238E27FC236}">
                  <a16:creationId xmlns:a16="http://schemas.microsoft.com/office/drawing/2014/main" id="{4EC0F199-54C6-49CF-98C1-DA1135F18674}"/>
                </a:ext>
              </a:extLst>
            </p:cNvPr>
            <p:cNvSpPr/>
            <p:nvPr/>
          </p:nvSpPr>
          <p:spPr>
            <a:xfrm>
              <a:off x="9653620" y="2662142"/>
              <a:ext cx="430777" cy="2591875"/>
            </a:xfrm>
            <a:prstGeom prst="roundRect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sz="1400" dirty="0"/>
                <a:t>SOL 003</a:t>
              </a:r>
            </a:p>
            <a:p>
              <a:pPr algn="ctr"/>
              <a:r>
                <a:rPr lang="en-US" sz="1400" dirty="0"/>
                <a:t>NBI</a:t>
              </a:r>
              <a:endParaRPr lang="en-IE" sz="1400" dirty="0"/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5EB210C8-F476-4343-B59F-26CE3F8F1ECD}"/>
                </a:ext>
              </a:extLst>
            </p:cNvPr>
            <p:cNvSpPr txBox="1"/>
            <p:nvPr/>
          </p:nvSpPr>
          <p:spPr>
            <a:xfrm>
              <a:off x="9596071" y="2336872"/>
              <a:ext cx="202989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SVNFM SIMULATOR</a:t>
              </a:r>
              <a:endParaRPr lang="en-IE" dirty="0"/>
            </a:p>
          </p:txBody>
        </p:sp>
      </p:grpSp>
      <p:sp>
        <p:nvSpPr>
          <p:cNvPr id="22" name="Title 23">
            <a:extLst>
              <a:ext uri="{FF2B5EF4-FFF2-40B4-BE49-F238E27FC236}">
                <a16:creationId xmlns:a16="http://schemas.microsoft.com/office/drawing/2014/main" id="{533CDEF5-A133-4E4A-BCA7-5054735425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997" y="1"/>
            <a:ext cx="10220730" cy="1020994"/>
          </a:xfrm>
        </p:spPr>
        <p:txBody>
          <a:bodyPr>
            <a:normAutofit/>
          </a:bodyPr>
          <a:lstStyle/>
          <a:p>
            <a:pPr algn="ctr"/>
            <a:r>
              <a:rPr lang="en-US" sz="3600" dirty="0"/>
              <a:t>ETSI NFVO Automated CSIT Tests High Level - Honolulu</a:t>
            </a:r>
            <a:endParaRPr lang="en-IE" sz="3600" dirty="0"/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B34649F1-F1A5-4B3B-9797-1DC7475F58B7}"/>
              </a:ext>
            </a:extLst>
          </p:cNvPr>
          <p:cNvSpPr/>
          <p:nvPr/>
        </p:nvSpPr>
        <p:spPr>
          <a:xfrm>
            <a:off x="5463839" y="4762456"/>
            <a:ext cx="1395530" cy="593144"/>
          </a:xfrm>
          <a:prstGeom prst="roundRect">
            <a:avLst/>
          </a:prstGeom>
          <a:solidFill>
            <a:schemeClr val="accent6"/>
          </a:solidFill>
          <a:ln>
            <a:solidFill>
              <a:schemeClr val="accent6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ETSI Catalog</a:t>
            </a:r>
            <a:endParaRPr lang="en-IE" sz="1400" dirty="0"/>
          </a:p>
        </p:txBody>
      </p:sp>
      <p:sp>
        <p:nvSpPr>
          <p:cNvPr id="24" name="Cylinder 23">
            <a:extLst>
              <a:ext uri="{FF2B5EF4-FFF2-40B4-BE49-F238E27FC236}">
                <a16:creationId xmlns:a16="http://schemas.microsoft.com/office/drawing/2014/main" id="{4F38F8E2-8196-4079-990F-4B339D36A332}"/>
              </a:ext>
            </a:extLst>
          </p:cNvPr>
          <p:cNvSpPr/>
          <p:nvPr/>
        </p:nvSpPr>
        <p:spPr>
          <a:xfrm>
            <a:off x="5623338" y="5781211"/>
            <a:ext cx="1076532" cy="991341"/>
          </a:xfrm>
          <a:prstGeom prst="ca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Modeling </a:t>
            </a:r>
          </a:p>
          <a:p>
            <a:pPr algn="ctr"/>
            <a:r>
              <a:rPr lang="en-US" sz="1400" dirty="0"/>
              <a:t>ETSI Catalog </a:t>
            </a:r>
          </a:p>
          <a:p>
            <a:pPr algn="ctr"/>
            <a:r>
              <a:rPr lang="en-US" sz="1400" dirty="0"/>
              <a:t>DB</a:t>
            </a:r>
            <a:endParaRPr lang="en-IE" sz="1400" dirty="0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5A59B70A-D8DC-4147-92AF-9BD9FEA23CF9}"/>
              </a:ext>
            </a:extLst>
          </p:cNvPr>
          <p:cNvCxnSpPr>
            <a:cxnSpLocks/>
            <a:stCxn id="23" idx="2"/>
            <a:endCxn id="24" idx="1"/>
          </p:cNvCxnSpPr>
          <p:nvPr/>
        </p:nvCxnSpPr>
        <p:spPr>
          <a:xfrm>
            <a:off x="6161604" y="5355600"/>
            <a:ext cx="0" cy="425611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C967D84C-9C74-4789-8068-C8E7EE8AA14D}"/>
              </a:ext>
            </a:extLst>
          </p:cNvPr>
          <p:cNvCxnSpPr>
            <a:cxnSpLocks/>
            <a:stCxn id="23" idx="3"/>
            <a:endCxn id="10" idx="1"/>
          </p:cNvCxnSpPr>
          <p:nvPr/>
        </p:nvCxnSpPr>
        <p:spPr>
          <a:xfrm>
            <a:off x="6859369" y="5059028"/>
            <a:ext cx="619979" cy="0"/>
          </a:xfrm>
          <a:prstGeom prst="straightConnector1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08F48A76-A20E-4767-9447-4C99021358EF}"/>
              </a:ext>
            </a:extLst>
          </p:cNvPr>
          <p:cNvSpPr/>
          <p:nvPr/>
        </p:nvSpPr>
        <p:spPr>
          <a:xfrm>
            <a:off x="1167746" y="2587057"/>
            <a:ext cx="1262332" cy="593144"/>
          </a:xfrm>
          <a:prstGeom prst="roundRect">
            <a:avLst/>
          </a:prstGeom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1400" dirty="0"/>
              <a:t>ROBOT</a:t>
            </a:r>
            <a:endParaRPr lang="en-IE" sz="1400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CFB3327-58C9-4FED-A322-5A99128C45F8}"/>
              </a:ext>
            </a:extLst>
          </p:cNvPr>
          <p:cNvSpPr txBox="1"/>
          <p:nvPr/>
        </p:nvSpPr>
        <p:spPr>
          <a:xfrm>
            <a:off x="1295485" y="3404631"/>
            <a:ext cx="15636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Trigger Onboard SOL004 and SOL007 Package</a:t>
            </a:r>
            <a:endParaRPr lang="en-IE" sz="1000" dirty="0"/>
          </a:p>
        </p:txBody>
      </p:sp>
      <p:pic>
        <p:nvPicPr>
          <p:cNvPr id="29" name="Graphic 28" descr="Box">
            <a:extLst>
              <a:ext uri="{FF2B5EF4-FFF2-40B4-BE49-F238E27FC236}">
                <a16:creationId xmlns:a16="http://schemas.microsoft.com/office/drawing/2014/main" id="{0C94140F-7557-419C-A66C-FA581711CBB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052737" y="3659317"/>
            <a:ext cx="527518" cy="527518"/>
          </a:xfrm>
          <a:prstGeom prst="rect">
            <a:avLst/>
          </a:prstGeom>
        </p:spPr>
      </p:pic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29BC2D9-A369-4718-B78F-B27331E58C6D}"/>
              </a:ext>
            </a:extLst>
          </p:cNvPr>
          <p:cNvCxnSpPr>
            <a:cxnSpLocks/>
          </p:cNvCxnSpPr>
          <p:nvPr/>
        </p:nvCxnSpPr>
        <p:spPr>
          <a:xfrm>
            <a:off x="1274845" y="3348604"/>
            <a:ext cx="0" cy="293783"/>
          </a:xfrm>
          <a:prstGeom prst="straightConnector1">
            <a:avLst/>
          </a:prstGeom>
          <a:ln w="38100">
            <a:headEnd type="none" w="med" len="med"/>
            <a:tailEnd type="none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0227472D-B8EF-4717-9A74-FAA26BA9E63B}"/>
              </a:ext>
            </a:extLst>
          </p:cNvPr>
          <p:cNvCxnSpPr>
            <a:cxnSpLocks/>
            <a:stCxn id="29" idx="2"/>
            <a:endCxn id="23" idx="1"/>
          </p:cNvCxnSpPr>
          <p:nvPr/>
        </p:nvCxnSpPr>
        <p:spPr>
          <a:xfrm rot="16200000" flipH="1">
            <a:off x="2954071" y="2549259"/>
            <a:ext cx="872193" cy="4147343"/>
          </a:xfrm>
          <a:prstGeom prst="bentConnector2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08747909-2F47-4D56-83E7-A791BE500EF3}"/>
              </a:ext>
            </a:extLst>
          </p:cNvPr>
          <p:cNvCxnSpPr>
            <a:cxnSpLocks/>
            <a:stCxn id="27" idx="3"/>
            <a:endCxn id="48" idx="1"/>
          </p:cNvCxnSpPr>
          <p:nvPr/>
        </p:nvCxnSpPr>
        <p:spPr>
          <a:xfrm flipV="1">
            <a:off x="2430078" y="2880319"/>
            <a:ext cx="1533666" cy="3310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3" name="Straight Arrow Connector 52">
            <a:extLst>
              <a:ext uri="{FF2B5EF4-FFF2-40B4-BE49-F238E27FC236}">
                <a16:creationId xmlns:a16="http://schemas.microsoft.com/office/drawing/2014/main" id="{7964441E-A31F-497A-AFE1-EC7335B724AF}"/>
              </a:ext>
            </a:extLst>
          </p:cNvPr>
          <p:cNvCxnSpPr>
            <a:cxnSpLocks/>
            <a:stCxn id="5" idx="2"/>
            <a:endCxn id="23" idx="0"/>
          </p:cNvCxnSpPr>
          <p:nvPr/>
        </p:nvCxnSpPr>
        <p:spPr>
          <a:xfrm rot="5400000">
            <a:off x="5547221" y="3790172"/>
            <a:ext cx="1586668" cy="357901"/>
          </a:xfrm>
          <a:prstGeom prst="bentConnector3">
            <a:avLst>
              <a:gd name="adj1" fmla="val 50000"/>
            </a:avLst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Oval 31">
            <a:extLst>
              <a:ext uri="{FF2B5EF4-FFF2-40B4-BE49-F238E27FC236}">
                <a16:creationId xmlns:a16="http://schemas.microsoft.com/office/drawing/2014/main" id="{9B0D535E-A205-47B9-B20D-060742BF4F0E}"/>
              </a:ext>
            </a:extLst>
          </p:cNvPr>
          <p:cNvSpPr/>
          <p:nvPr/>
        </p:nvSpPr>
        <p:spPr>
          <a:xfrm>
            <a:off x="721458" y="1926335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1</a:t>
            </a:r>
            <a:endParaRPr lang="en-IE" sz="1600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C300FAD-AE91-449F-8C8D-D157613CFC62}"/>
              </a:ext>
            </a:extLst>
          </p:cNvPr>
          <p:cNvSpPr/>
          <p:nvPr/>
        </p:nvSpPr>
        <p:spPr>
          <a:xfrm>
            <a:off x="721458" y="3378316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2</a:t>
            </a:r>
            <a:endParaRPr lang="en-IE" dirty="0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3C9B1C8-C167-4D84-A15C-74BD4B1A29FD}"/>
              </a:ext>
            </a:extLst>
          </p:cNvPr>
          <p:cNvSpPr/>
          <p:nvPr/>
        </p:nvSpPr>
        <p:spPr>
          <a:xfrm>
            <a:off x="7001273" y="4714995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3</a:t>
            </a:r>
            <a:endParaRPr lang="en-IE" dirty="0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C36FE55-C7C7-4425-9E9F-6B51EDDD34AE}"/>
              </a:ext>
            </a:extLst>
          </p:cNvPr>
          <p:cNvSpPr/>
          <p:nvPr/>
        </p:nvSpPr>
        <p:spPr>
          <a:xfrm>
            <a:off x="5784648" y="5427904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4</a:t>
            </a:r>
            <a:endParaRPr lang="en-IE" dirty="0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7F313AD8-6CC0-4339-B684-ADF665BF58F2}"/>
              </a:ext>
            </a:extLst>
          </p:cNvPr>
          <p:cNvSpPr/>
          <p:nvPr/>
        </p:nvSpPr>
        <p:spPr>
          <a:xfrm>
            <a:off x="3062319" y="2544312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5</a:t>
            </a:r>
            <a:endParaRPr lang="en-IE" dirty="0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ADCE6B75-A641-45A4-9BB6-C754D6B2784E}"/>
              </a:ext>
            </a:extLst>
          </p:cNvPr>
          <p:cNvSpPr/>
          <p:nvPr/>
        </p:nvSpPr>
        <p:spPr>
          <a:xfrm>
            <a:off x="5193252" y="3085430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7</a:t>
            </a:r>
            <a:endParaRPr lang="en-IE" dirty="0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53F55FC2-97D7-4341-A336-DA6004675A98}"/>
              </a:ext>
            </a:extLst>
          </p:cNvPr>
          <p:cNvSpPr/>
          <p:nvPr/>
        </p:nvSpPr>
        <p:spPr>
          <a:xfrm>
            <a:off x="4212680" y="3977458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6</a:t>
            </a:r>
            <a:endParaRPr lang="en-IE" dirty="0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A16117A7-B25C-491B-BCED-8E7B9C5055E1}"/>
              </a:ext>
            </a:extLst>
          </p:cNvPr>
          <p:cNvCxnSpPr>
            <a:cxnSpLocks/>
            <a:stCxn id="48" idx="3"/>
            <a:endCxn id="5" idx="1"/>
          </p:cNvCxnSpPr>
          <p:nvPr/>
        </p:nvCxnSpPr>
        <p:spPr>
          <a:xfrm>
            <a:off x="5226077" y="2880319"/>
            <a:ext cx="417585" cy="1104"/>
          </a:xfrm>
          <a:prstGeom prst="straightConnector1">
            <a:avLst/>
          </a:prstGeom>
          <a:ln w="38100"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404D5E7F-ABFE-44D4-A0BD-397BB82A768D}"/>
              </a:ext>
            </a:extLst>
          </p:cNvPr>
          <p:cNvCxnSpPr>
            <a:cxnSpLocks/>
            <a:stCxn id="48" idx="0"/>
            <a:endCxn id="47" idx="2"/>
          </p:cNvCxnSpPr>
          <p:nvPr/>
        </p:nvCxnSpPr>
        <p:spPr>
          <a:xfrm rot="5400000" flipH="1" flipV="1">
            <a:off x="5179822" y="502189"/>
            <a:ext cx="1496646" cy="2666468"/>
          </a:xfrm>
          <a:prstGeom prst="bentConnector3">
            <a:avLst>
              <a:gd name="adj1" fmla="val 73197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7" name="Rectangle: Rounded Corners 46">
            <a:extLst>
              <a:ext uri="{FF2B5EF4-FFF2-40B4-BE49-F238E27FC236}">
                <a16:creationId xmlns:a16="http://schemas.microsoft.com/office/drawing/2014/main" id="{FA8BBC02-E0E7-41E7-A958-2903E2D76C65}"/>
              </a:ext>
            </a:extLst>
          </p:cNvPr>
          <p:cNvSpPr/>
          <p:nvPr/>
        </p:nvSpPr>
        <p:spPr>
          <a:xfrm>
            <a:off x="6384160" y="771971"/>
            <a:ext cx="1754438" cy="315129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67000"/>
                </a:schemeClr>
              </a:gs>
              <a:gs pos="48000">
                <a:schemeClr val="accent6">
                  <a:lumMod val="97000"/>
                  <a:lumOff val="3000"/>
                </a:schemeClr>
              </a:gs>
              <a:gs pos="100000">
                <a:schemeClr val="accent6">
                  <a:lumMod val="60000"/>
                  <a:lumOff val="4000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A&amp;AI SIMULATOR</a:t>
            </a:r>
            <a:endParaRPr lang="en-IE" sz="1400" dirty="0"/>
          </a:p>
        </p:txBody>
      </p: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BAFDF4AB-8490-4075-AA19-5922A78B5D20}"/>
              </a:ext>
            </a:extLst>
          </p:cNvPr>
          <p:cNvCxnSpPr>
            <a:cxnSpLocks/>
            <a:stCxn id="5" idx="0"/>
            <a:endCxn id="47" idx="2"/>
          </p:cNvCxnSpPr>
          <p:nvPr/>
        </p:nvCxnSpPr>
        <p:spPr>
          <a:xfrm rot="5400000" flipH="1" flipV="1">
            <a:off x="6140464" y="1466142"/>
            <a:ext cx="1499957" cy="741874"/>
          </a:xfrm>
          <a:prstGeom prst="bentConnector3">
            <a:avLst>
              <a:gd name="adj1" fmla="val 21638"/>
            </a:avLst>
          </a:prstGeom>
          <a:ln w="28575" cap="flat" cmpd="sng" algn="ctr">
            <a:solidFill>
              <a:schemeClr val="dk1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6F407182-A2C8-4BB1-BA1B-E831C3B2C4B0}"/>
              </a:ext>
            </a:extLst>
          </p:cNvPr>
          <p:cNvCxnSpPr>
            <a:cxnSpLocks/>
            <a:stCxn id="48" idx="2"/>
            <a:endCxn id="23" idx="1"/>
          </p:cNvCxnSpPr>
          <p:nvPr/>
        </p:nvCxnSpPr>
        <p:spPr>
          <a:xfrm rot="16200000" flipH="1">
            <a:off x="4088307" y="3683495"/>
            <a:ext cx="1882137" cy="868928"/>
          </a:xfrm>
          <a:prstGeom prst="bentConnector2">
            <a:avLst/>
          </a:prstGeom>
          <a:ln w="38100">
            <a:solidFill>
              <a:schemeClr val="accent6"/>
            </a:solidFill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AAD9EBBF-4F34-40A1-947D-D779C25E27BF}"/>
              </a:ext>
            </a:extLst>
          </p:cNvPr>
          <p:cNvSpPr txBox="1"/>
          <p:nvPr/>
        </p:nvSpPr>
        <p:spPr>
          <a:xfrm>
            <a:off x="2741436" y="2288489"/>
            <a:ext cx="918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Trigger NS LCM </a:t>
            </a:r>
            <a:endParaRPr lang="en-IE" sz="1000" dirty="0"/>
          </a:p>
        </p:txBody>
      </p:sp>
      <p:sp>
        <p:nvSpPr>
          <p:cNvPr id="58" name="Oval 57">
            <a:extLst>
              <a:ext uri="{FF2B5EF4-FFF2-40B4-BE49-F238E27FC236}">
                <a16:creationId xmlns:a16="http://schemas.microsoft.com/office/drawing/2014/main" id="{C4007E7E-2D28-44C9-9B9F-BCAA0AC6F7C1}"/>
              </a:ext>
            </a:extLst>
          </p:cNvPr>
          <p:cNvSpPr/>
          <p:nvPr/>
        </p:nvSpPr>
        <p:spPr>
          <a:xfrm>
            <a:off x="4689439" y="1533153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8</a:t>
            </a:r>
            <a:endParaRPr lang="en-IE" dirty="0"/>
          </a:p>
        </p:txBody>
      </p:sp>
      <p:sp>
        <p:nvSpPr>
          <p:cNvPr id="59" name="Cylinder 58">
            <a:extLst>
              <a:ext uri="{FF2B5EF4-FFF2-40B4-BE49-F238E27FC236}">
                <a16:creationId xmlns:a16="http://schemas.microsoft.com/office/drawing/2014/main" id="{FA46D6A8-4EB7-44BF-836C-146A6FEA621D}"/>
              </a:ext>
            </a:extLst>
          </p:cNvPr>
          <p:cNvSpPr/>
          <p:nvPr/>
        </p:nvSpPr>
        <p:spPr>
          <a:xfrm>
            <a:off x="4761115" y="3614374"/>
            <a:ext cx="1076532" cy="991341"/>
          </a:xfrm>
          <a:prstGeom prst="can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ETSI NFVO DB</a:t>
            </a:r>
            <a:endParaRPr lang="en-IE" sz="1400" dirty="0"/>
          </a:p>
        </p:txBody>
      </p:sp>
      <p:cxnSp>
        <p:nvCxnSpPr>
          <p:cNvPr id="60" name="Straight Arrow Connector 59">
            <a:extLst>
              <a:ext uri="{FF2B5EF4-FFF2-40B4-BE49-F238E27FC236}">
                <a16:creationId xmlns:a16="http://schemas.microsoft.com/office/drawing/2014/main" id="{3BB6EC3D-5078-4270-8AA5-CB2252291C6F}"/>
              </a:ext>
            </a:extLst>
          </p:cNvPr>
          <p:cNvCxnSpPr>
            <a:cxnSpLocks/>
            <a:stCxn id="48" idx="2"/>
            <a:endCxn id="59" idx="1"/>
          </p:cNvCxnSpPr>
          <p:nvPr/>
        </p:nvCxnSpPr>
        <p:spPr>
          <a:xfrm rot="16200000" flipH="1">
            <a:off x="4728405" y="3043397"/>
            <a:ext cx="437483" cy="704470"/>
          </a:xfrm>
          <a:prstGeom prst="bentConnector3">
            <a:avLst>
              <a:gd name="adj1" fmla="val 50000"/>
            </a:avLst>
          </a:prstGeom>
          <a:ln w="28575" cap="flat" cmpd="sng" algn="ctr">
            <a:solidFill>
              <a:schemeClr val="accent6"/>
            </a:solidFill>
            <a:prstDash val="lgDash"/>
            <a:round/>
            <a:headEnd type="arrow" w="med" len="med"/>
            <a:tailEnd type="arrow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65" name="Oval 64">
            <a:extLst>
              <a:ext uri="{FF2B5EF4-FFF2-40B4-BE49-F238E27FC236}">
                <a16:creationId xmlns:a16="http://schemas.microsoft.com/office/drawing/2014/main" id="{BF5B68AB-9BB6-4709-9BF1-30C46B471365}"/>
              </a:ext>
            </a:extLst>
          </p:cNvPr>
          <p:cNvSpPr/>
          <p:nvPr/>
        </p:nvSpPr>
        <p:spPr>
          <a:xfrm>
            <a:off x="5259756" y="2537423"/>
            <a:ext cx="336171" cy="28100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9</a:t>
            </a:r>
            <a:endParaRPr lang="en-IE" dirty="0"/>
          </a:p>
        </p:txBody>
      </p:sp>
      <p:sp>
        <p:nvSpPr>
          <p:cNvPr id="48" name="Rectangle: Rounded Corners 47">
            <a:extLst>
              <a:ext uri="{FF2B5EF4-FFF2-40B4-BE49-F238E27FC236}">
                <a16:creationId xmlns:a16="http://schemas.microsoft.com/office/drawing/2014/main" id="{F9E24BE4-9351-4501-A505-5A9993903235}"/>
              </a:ext>
            </a:extLst>
          </p:cNvPr>
          <p:cNvSpPr/>
          <p:nvPr/>
        </p:nvSpPr>
        <p:spPr>
          <a:xfrm>
            <a:off x="3963744" y="2583746"/>
            <a:ext cx="1262333" cy="593145"/>
          </a:xfrm>
          <a:prstGeom prst="roundRect">
            <a:avLst/>
          </a:prstGeom>
          <a:gradFill>
            <a:gsLst>
              <a:gs pos="0">
                <a:schemeClr val="accent6"/>
              </a:gs>
              <a:gs pos="50000">
                <a:schemeClr val="accent6">
                  <a:lumMod val="75000"/>
                </a:schemeClr>
              </a:gs>
              <a:gs pos="100000">
                <a:schemeClr val="accent6">
                  <a:lumMod val="50000"/>
                </a:schemeClr>
              </a:gs>
            </a:gsLst>
          </a:gradFill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dirty="0"/>
              <a:t>ETSI NFVO NS LCM</a:t>
            </a:r>
            <a:endParaRPr lang="en-IE" sz="1400" dirty="0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E01B63AC-5631-4047-A722-06378625F7CF}"/>
              </a:ext>
            </a:extLst>
          </p:cNvPr>
          <p:cNvSpPr/>
          <p:nvPr/>
        </p:nvSpPr>
        <p:spPr>
          <a:xfrm>
            <a:off x="6480831" y="1764703"/>
            <a:ext cx="570674" cy="463565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/>
              <a:t>10</a:t>
            </a:r>
            <a:endParaRPr lang="en-IE" dirty="0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B438292B-6EEF-489D-ACE9-CD09AB098FB4}"/>
              </a:ext>
            </a:extLst>
          </p:cNvPr>
          <p:cNvSpPr/>
          <p:nvPr/>
        </p:nvSpPr>
        <p:spPr>
          <a:xfrm>
            <a:off x="5875411" y="3401971"/>
            <a:ext cx="597651" cy="4875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11</a:t>
            </a:r>
            <a:endParaRPr lang="en-IE" dirty="0"/>
          </a:p>
        </p:txBody>
      </p:sp>
      <p:sp>
        <p:nvSpPr>
          <p:cNvPr id="80" name="Oval 79">
            <a:extLst>
              <a:ext uri="{FF2B5EF4-FFF2-40B4-BE49-F238E27FC236}">
                <a16:creationId xmlns:a16="http://schemas.microsoft.com/office/drawing/2014/main" id="{47115AE5-189F-4BCA-8E3A-87AB384007C1}"/>
              </a:ext>
            </a:extLst>
          </p:cNvPr>
          <p:cNvSpPr/>
          <p:nvPr/>
        </p:nvSpPr>
        <p:spPr>
          <a:xfrm>
            <a:off x="7672913" y="2350427"/>
            <a:ext cx="597651" cy="48759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12</a:t>
            </a:r>
            <a:endParaRPr lang="en-IE" dirty="0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BE6E6144-2626-40C0-976D-6EEC268CF3F0}"/>
              </a:ext>
            </a:extLst>
          </p:cNvPr>
          <p:cNvSpPr txBox="1"/>
          <p:nvPr/>
        </p:nvSpPr>
        <p:spPr>
          <a:xfrm>
            <a:off x="8488487" y="6342102"/>
            <a:ext cx="370351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*Note: At current stage, tests will be Component Level Tests, not End-To-End on Deployment</a:t>
            </a:r>
            <a:endParaRPr lang="en-IE" sz="1400" dirty="0"/>
          </a:p>
        </p:txBody>
      </p:sp>
      <p:pic>
        <p:nvPicPr>
          <p:cNvPr id="55" name="Picture 2">
            <a:extLst>
              <a:ext uri="{FF2B5EF4-FFF2-40B4-BE49-F238E27FC236}">
                <a16:creationId xmlns:a16="http://schemas.microsoft.com/office/drawing/2014/main" id="{155AF459-EAAE-429E-917D-C1107C72F15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56476" y="76636"/>
            <a:ext cx="1025756" cy="9347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648902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2D211A-3D7C-44AF-AC14-D3EEFD89472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963877"/>
            <a:ext cx="3494362" cy="4930246"/>
          </a:xfrm>
        </p:spPr>
        <p:txBody>
          <a:bodyPr>
            <a:normAutofit/>
          </a:bodyPr>
          <a:lstStyle/>
          <a:p>
            <a:pPr algn="r"/>
            <a:r>
              <a:rPr lang="en-US">
                <a:solidFill>
                  <a:schemeClr val="accent1"/>
                </a:solidFill>
              </a:rPr>
              <a:t>Reference Links</a:t>
            </a:r>
            <a:endParaRPr lang="en-IE">
              <a:solidFill>
                <a:schemeClr val="accent1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B7B985-8EC1-4838-AFB0-526AD9471BB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76031" y="963877"/>
            <a:ext cx="6377769" cy="4930246"/>
          </a:xfrm>
        </p:spPr>
        <p:txBody>
          <a:bodyPr anchor="ctr">
            <a:normAutofit/>
          </a:bodyPr>
          <a:lstStyle/>
          <a:p>
            <a:r>
              <a:rPr lang="en-IE" sz="2400" dirty="0">
                <a:hlinkClick r:id="rId2"/>
              </a:rPr>
              <a:t>https://wiki.onap.org/display/DW/SOL003+Adapter</a:t>
            </a:r>
            <a:endParaRPr lang="en-IE" sz="2400" dirty="0"/>
          </a:p>
          <a:p>
            <a:r>
              <a:rPr lang="en-IE" sz="2400" dirty="0">
                <a:hlinkClick r:id="rId3"/>
              </a:rPr>
              <a:t>https://wiki.onap.org/display/DW/ETSI+Package+Management</a:t>
            </a:r>
            <a:r>
              <a:rPr lang="en-IE" sz="2400" dirty="0"/>
              <a:t> </a:t>
            </a:r>
          </a:p>
          <a:p>
            <a:r>
              <a:rPr lang="en-IE" sz="2400" dirty="0">
                <a:hlinkClick r:id="rId4"/>
              </a:rPr>
              <a:t>https://wiki.onap.org/display/DW/ONAP+SO+ETSI-Aligned+Hierarchical+Orchestration</a:t>
            </a:r>
            <a:r>
              <a:rPr lang="en-IE" sz="2400" dirty="0"/>
              <a:t> </a:t>
            </a:r>
          </a:p>
          <a:p>
            <a:r>
              <a:rPr lang="en-IE" sz="2400" dirty="0">
                <a:hlinkClick r:id="rId5"/>
              </a:rPr>
              <a:t>https://wiki.onap.org/display/DW/ETSI-Alignment+Support+for+Guilin</a:t>
            </a:r>
            <a:r>
              <a:rPr lang="en-IE" sz="2400" dirty="0"/>
              <a:t> </a:t>
            </a:r>
          </a:p>
          <a:p>
            <a:pPr marL="0" indent="0">
              <a:buNone/>
            </a:pPr>
            <a:endParaRPr lang="en-IE" sz="2400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71FADFB6-F2C2-47C4-BA05-639101D000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23617" y="320040"/>
            <a:ext cx="846819" cy="771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563100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70">
            <a:extLst>
              <a:ext uri="{FF2B5EF4-FFF2-40B4-BE49-F238E27FC236}">
                <a16:creationId xmlns:a16="http://schemas.microsoft.com/office/drawing/2014/main" id="{57845966-6EFC-468A-9CC7-BAB4B95854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354372" y="0"/>
            <a:ext cx="9483256" cy="6858000"/>
          </a:xfrm>
          <a:prstGeom prst="rect">
            <a:avLst/>
          </a:prstGeom>
          <a:gradFill>
            <a:gsLst>
              <a:gs pos="0">
                <a:schemeClr val="accent1">
                  <a:lumMod val="100000"/>
                  <a:alpha val="82000"/>
                </a:schemeClr>
              </a:gs>
              <a:gs pos="25000">
                <a:schemeClr val="accent1">
                  <a:alpha val="60000"/>
                </a:schemeClr>
              </a:gs>
              <a:gs pos="94000">
                <a:schemeClr val="bg2">
                  <a:lumMod val="75000"/>
                </a:schemeClr>
              </a:gs>
              <a:gs pos="100000">
                <a:schemeClr val="bg2">
                  <a:lumMod val="75000"/>
                </a:schemeClr>
              </a:gs>
            </a:gsLst>
            <a:lin ang="4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3" name="Picture 72">
            <a:extLst>
              <a:ext uri="{FF2B5EF4-FFF2-40B4-BE49-F238E27FC236}">
                <a16:creationId xmlns:a16="http://schemas.microsoft.com/office/drawing/2014/main" id="{75554383-98AF-4A47-BB65-705FAAA4BE6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5" name="Freeform: Shape 74">
            <a:extLst>
              <a:ext uri="{FF2B5EF4-FFF2-40B4-BE49-F238E27FC236}">
                <a16:creationId xmlns:a16="http://schemas.microsoft.com/office/drawing/2014/main" id="{ADAD1991-FFD1-4E94-ABAB-7560D3300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144484" y="0"/>
            <a:ext cx="7837716" cy="6858000"/>
          </a:xfrm>
          <a:custGeom>
            <a:avLst/>
            <a:gdLst>
              <a:gd name="connsiteX0" fmla="*/ 2232159 w 7837716"/>
              <a:gd name="connsiteY0" fmla="*/ 0 h 6858000"/>
              <a:gd name="connsiteX1" fmla="*/ 5605557 w 7837716"/>
              <a:gd name="connsiteY1" fmla="*/ 0 h 6858000"/>
              <a:gd name="connsiteX2" fmla="*/ 5617845 w 7837716"/>
              <a:gd name="connsiteY2" fmla="*/ 5384 h 6858000"/>
              <a:gd name="connsiteX3" fmla="*/ 7837716 w 7837716"/>
              <a:gd name="connsiteY3" fmla="*/ 3429000 h 6858000"/>
              <a:gd name="connsiteX4" fmla="*/ 5617845 w 7837716"/>
              <a:gd name="connsiteY4" fmla="*/ 6852616 h 6858000"/>
              <a:gd name="connsiteX5" fmla="*/ 5605557 w 7837716"/>
              <a:gd name="connsiteY5" fmla="*/ 6858000 h 6858000"/>
              <a:gd name="connsiteX6" fmla="*/ 2232159 w 7837716"/>
              <a:gd name="connsiteY6" fmla="*/ 6858000 h 6858000"/>
              <a:gd name="connsiteX7" fmla="*/ 2219871 w 7837716"/>
              <a:gd name="connsiteY7" fmla="*/ 6852616 h 6858000"/>
              <a:gd name="connsiteX8" fmla="*/ 0 w 7837716"/>
              <a:gd name="connsiteY8" fmla="*/ 3429000 h 6858000"/>
              <a:gd name="connsiteX9" fmla="*/ 2219871 w 7837716"/>
              <a:gd name="connsiteY9" fmla="*/ 5384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837716" h="6858000">
                <a:moveTo>
                  <a:pt x="2232159" y="0"/>
                </a:moveTo>
                <a:lnTo>
                  <a:pt x="5605557" y="0"/>
                </a:lnTo>
                <a:lnTo>
                  <a:pt x="5617845" y="5384"/>
                </a:lnTo>
                <a:cubicBezTo>
                  <a:pt x="6931322" y="618789"/>
                  <a:pt x="7837716" y="1921305"/>
                  <a:pt x="7837716" y="3429000"/>
                </a:cubicBezTo>
                <a:cubicBezTo>
                  <a:pt x="7837716" y="4936696"/>
                  <a:pt x="6931322" y="6239212"/>
                  <a:pt x="5617845" y="6852616"/>
                </a:cubicBezTo>
                <a:lnTo>
                  <a:pt x="5605557" y="6858000"/>
                </a:lnTo>
                <a:lnTo>
                  <a:pt x="2232159" y="6858000"/>
                </a:lnTo>
                <a:lnTo>
                  <a:pt x="2219871" y="6852616"/>
                </a:lnTo>
                <a:cubicBezTo>
                  <a:pt x="906394" y="6239212"/>
                  <a:pt x="0" y="4936696"/>
                  <a:pt x="0" y="3429000"/>
                </a:cubicBezTo>
                <a:cubicBezTo>
                  <a:pt x="0" y="1921305"/>
                  <a:pt x="906394" y="618789"/>
                  <a:pt x="2219871" y="5384"/>
                </a:cubicBezTo>
                <a:close/>
              </a:path>
            </a:pathLst>
          </a:custGeom>
          <a:solidFill>
            <a:schemeClr val="bg1"/>
          </a:solidFill>
          <a:ln>
            <a:gradFill>
              <a:gsLst>
                <a:gs pos="0">
                  <a:schemeClr val="accent1">
                    <a:lumMod val="40000"/>
                    <a:lumOff val="60000"/>
                  </a:schemeClr>
                </a:gs>
                <a:gs pos="23000">
                  <a:schemeClr val="accent1">
                    <a:lumMod val="45000"/>
                    <a:lumOff val="55000"/>
                  </a:schemeClr>
                </a:gs>
                <a:gs pos="83000">
                  <a:schemeClr val="bg2">
                    <a:lumMod val="82000"/>
                  </a:schemeClr>
                </a:gs>
                <a:gs pos="100000">
                  <a:schemeClr val="bg2">
                    <a:lumMod val="87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C84E124D-6CB3-4826-9C0B-ADA493CF05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475319" y="1176793"/>
            <a:ext cx="4984269" cy="45481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131427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1002</TotalTime>
  <Words>1149</Words>
  <Application>Microsoft Office PowerPoint</Application>
  <PresentationFormat>Widescreen</PresentationFormat>
  <Paragraphs>276</Paragraphs>
  <Slides>9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ETSI Automated CSIT TESTS</vt:lpstr>
      <vt:lpstr>HIGH LEVEL VIEW ETSI FLOW - Frankfurt</vt:lpstr>
      <vt:lpstr>ETSI VNF LCM Automated CSIT - Frankfurt</vt:lpstr>
      <vt:lpstr>ETSI SOL003 VNF Package Management  High Level View - Honolulu</vt:lpstr>
      <vt:lpstr>ETSI SOL003 VNF Package Management  Automated CSIT Tests High Level View - Honolulu</vt:lpstr>
      <vt:lpstr>ETSI NFVO High Level View Lifecycle – Honolulu</vt:lpstr>
      <vt:lpstr>ETSI NFVO Automated CSIT Tests High Level - Honolulu</vt:lpstr>
      <vt:lpstr>Reference Links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ETSI Automated CSIT TESTS</dc:title>
  <dc:creator>Waqas Ikram</dc:creator>
  <cp:lastModifiedBy>Gareth Roper</cp:lastModifiedBy>
  <cp:revision>30</cp:revision>
  <dcterms:created xsi:type="dcterms:W3CDTF">2019-09-09T12:35:22Z</dcterms:created>
  <dcterms:modified xsi:type="dcterms:W3CDTF">2021-02-17T15:58:38Z</dcterms:modified>
</cp:coreProperties>
</file>