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1"/>
  </p:sldMasterIdLst>
  <p:notesMasterIdLst>
    <p:notesMasterId r:id="rId22"/>
  </p:notesMasterIdLst>
  <p:sldIdLst>
    <p:sldId id="321" r:id="rId2"/>
    <p:sldId id="409" r:id="rId3"/>
    <p:sldId id="410" r:id="rId4"/>
    <p:sldId id="429" r:id="rId5"/>
    <p:sldId id="441" r:id="rId6"/>
    <p:sldId id="443" r:id="rId7"/>
    <p:sldId id="444" r:id="rId8"/>
    <p:sldId id="442" r:id="rId9"/>
    <p:sldId id="445" r:id="rId10"/>
    <p:sldId id="446" r:id="rId11"/>
    <p:sldId id="447" r:id="rId12"/>
    <p:sldId id="451" r:id="rId13"/>
    <p:sldId id="456" r:id="rId14"/>
    <p:sldId id="450" r:id="rId15"/>
    <p:sldId id="459" r:id="rId16"/>
    <p:sldId id="454" r:id="rId17"/>
    <p:sldId id="458" r:id="rId18"/>
    <p:sldId id="453" r:id="rId19"/>
    <p:sldId id="448" r:id="rId20"/>
    <p:sldId id="305" r:id="rId2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UTHENPURA, SARAT  (SARAT)" initials="PS(" lastIdx="3" clrIdx="0">
    <p:extLst>
      <p:ext uri="{19B8F6BF-5375-455C-9EA6-DF929625EA0E}">
        <p15:presenceInfo xmlns:p15="http://schemas.microsoft.com/office/powerpoint/2012/main" userId="S-1-5-21-515967899-1078081533-1801674531-12839" providerId="AD"/>
      </p:ext>
    </p:extLst>
  </p:cmAuthor>
  <p:cmAuthor id="2" name="Swaminathan S (TECH)" initials="SS(" lastIdx="1" clrIdx="1">
    <p:extLst>
      <p:ext uri="{19B8F6BF-5375-455C-9EA6-DF929625EA0E}">
        <p15:presenceInfo xmlns:p15="http://schemas.microsoft.com/office/powerpoint/2012/main" userId="S-1-5-21-57989841-616249376-1801674531-604274" providerId="AD"/>
      </p:ext>
    </p:extLst>
  </p:cmAuthor>
  <p:cmAuthor id="3" name="PUZHAVAKATH NARAYANAN, SHANKARANARAYANAN" initials="PNS" lastIdx="4" clrIdx="2">
    <p:extLst>
      <p:ext uri="{19B8F6BF-5375-455C-9EA6-DF929625EA0E}">
        <p15:presenceInfo xmlns:p15="http://schemas.microsoft.com/office/powerpoint/2012/main" userId="S::sn081k@att.com::b0224f9a-af79-47c7-96b1-8b82e2628216" providerId="AD"/>
      </p:ext>
    </p:extLst>
  </p:cmAuthor>
  <p:cmAuthor id="4" name="LinMeng" initials="Lin" lastIdx="2" clrIdx="3">
    <p:extLst>
      <p:ext uri="{19B8F6BF-5375-455C-9EA6-DF929625EA0E}">
        <p15:presenceInfo xmlns:p15="http://schemas.microsoft.com/office/powerpoint/2012/main" userId="LinMe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5B9BD6"/>
    <a:srgbClr val="CCFFFF"/>
    <a:srgbClr val="0000FF"/>
    <a:srgbClr val="5B9BD5"/>
    <a:srgbClr val="5B37D5"/>
    <a:srgbClr val="FF9BFF"/>
    <a:srgbClr val="FF7C80"/>
    <a:srgbClr val="44546A"/>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26" autoAdjust="0"/>
    <p:restoredTop sz="94826" autoAdjust="0"/>
  </p:normalViewPr>
  <p:slideViewPr>
    <p:cSldViewPr snapToGrid="0" snapToObjects="1">
      <p:cViewPr varScale="1">
        <p:scale>
          <a:sx n="72" d="100"/>
          <a:sy n="72" d="100"/>
        </p:scale>
        <p:origin x="696" y="6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pPr/>
              <a:t>5/31/2021</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pPr/>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18782939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pPr/>
              <a:t>5/31/2021</a:t>
            </a:fld>
            <a:endParaRPr lang="en-US" dirty="0"/>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p>
        </p:txBody>
      </p:sp>
    </p:spTree>
    <p:extLst>
      <p:ext uri="{BB962C8B-B14F-4D97-AF65-F5344CB8AC3E}">
        <p14:creationId xmlns:p14="http://schemas.microsoft.com/office/powerpoint/2010/main" val="4244449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a:extLst>
              <a:ext uri="{FF2B5EF4-FFF2-40B4-BE49-F238E27FC236}">
                <a16:creationId xmlns:a16="http://schemas.microsoft.com/office/drawing/2014/main" id="{A3761A4A-CB50-4903-A03C-204836853BE5}"/>
              </a:ext>
            </a:extLst>
          </p:cNvPr>
          <p:cNvSpPr txBox="1">
            <a:spLocks/>
          </p:cNvSpPr>
          <p:nvPr/>
        </p:nvSpPr>
        <p:spPr>
          <a:xfrm>
            <a:off x="0" y="2073028"/>
            <a:ext cx="12161178" cy="1514822"/>
          </a:xfrm>
          <a:prstGeom prst="rect">
            <a:avLst/>
          </a:prstGeom>
        </p:spPr>
        <p:txBody>
          <a:bodyPr vert="horz" lIns="91440" tIns="45720" rIns="91440" bIns="45720" rtlCol="0" anchor="ctr">
            <a:normAutofit fontScale="92500" lnSpcReduction="10000"/>
          </a:bodyPr>
          <a:lstStyle/>
          <a:p>
            <a:pPr lvl="0" algn="ctr">
              <a:lnSpc>
                <a:spcPct val="90000"/>
              </a:lnSpc>
              <a:spcBef>
                <a:spcPct val="0"/>
              </a:spcBef>
              <a:defRPr/>
            </a:pPr>
            <a:r>
              <a:rPr lang="en-US" altLang="zh-CN" sz="6000" dirty="0">
                <a:solidFill>
                  <a:schemeClr val="bg1"/>
                </a:solidFill>
                <a:latin typeface="Arial" panose="020B0604020202020204" pitchFamily="34" charset="0"/>
                <a:ea typeface="+mj-ea"/>
                <a:cs typeface="Arial" panose="020B0604020202020204" pitchFamily="34" charset="0"/>
              </a:rPr>
              <a:t>Smart Intent Guarantee based on IBN - R9 Intent Instance</a:t>
            </a:r>
            <a:endParaRPr kumimoji="0" lang="ru-RU" sz="6000" b="0"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endParaRPr>
          </a:p>
        </p:txBody>
      </p:sp>
      <p:sp>
        <p:nvSpPr>
          <p:cNvPr id="6" name="文本框 2"/>
          <p:cNvSpPr txBox="1"/>
          <p:nvPr/>
        </p:nvSpPr>
        <p:spPr>
          <a:xfrm>
            <a:off x="-1" y="5009464"/>
            <a:ext cx="12192001" cy="800219"/>
          </a:xfrm>
          <a:prstGeom prst="rect">
            <a:avLst/>
          </a:prstGeom>
          <a:noFill/>
        </p:spPr>
        <p:txBody>
          <a:bodyPr wrap="square" rtlCol="0">
            <a:spAutoFit/>
          </a:bodyPr>
          <a:lstStyle/>
          <a:p>
            <a:pPr algn="ctr"/>
            <a:r>
              <a:rPr lang="en-US" altLang="zh-CN" sz="2800" b="1" dirty="0">
                <a:solidFill>
                  <a:schemeClr val="bg1"/>
                </a:solidFill>
              </a:rPr>
              <a:t>China Telecom, Huawei, CMCC</a:t>
            </a:r>
          </a:p>
          <a:p>
            <a:pPr algn="ctr"/>
            <a:r>
              <a:rPr lang="en-US" altLang="zh-CN" dirty="0">
                <a:solidFill>
                  <a:schemeClr val="bg1"/>
                </a:solidFill>
              </a:rPr>
              <a:t>Dong Wang (wangd5@chinatelecom.cn), Henry Yu, Lin </a:t>
            </a:r>
            <a:r>
              <a:rPr lang="en-US" altLang="zh-CN" dirty="0" err="1">
                <a:solidFill>
                  <a:schemeClr val="bg1"/>
                </a:solidFill>
              </a:rPr>
              <a:t>Meng</a:t>
            </a:r>
            <a:endParaRPr lang="en-US" altLang="zh-CN" dirty="0">
              <a:solidFill>
                <a:schemeClr val="bg1"/>
              </a:solidFill>
            </a:endParaRPr>
          </a:p>
        </p:txBody>
      </p:sp>
      <p:sp>
        <p:nvSpPr>
          <p:cNvPr id="2" name="文本框 1"/>
          <p:cNvSpPr txBox="1"/>
          <p:nvPr/>
        </p:nvSpPr>
        <p:spPr>
          <a:xfrm>
            <a:off x="3678708" y="3824975"/>
            <a:ext cx="4803762" cy="646331"/>
          </a:xfrm>
          <a:prstGeom prst="rect">
            <a:avLst/>
          </a:prstGeom>
          <a:noFill/>
        </p:spPr>
        <p:txBody>
          <a:bodyPr wrap="square" rtlCol="0">
            <a:spAutoFit/>
          </a:bodyPr>
          <a:lstStyle/>
          <a:p>
            <a:pPr algn="ctr"/>
            <a:r>
              <a:rPr lang="en-US" altLang="zh-CN" b="1" dirty="0">
                <a:solidFill>
                  <a:schemeClr val="bg1"/>
                </a:solidFill>
              </a:rPr>
              <a:t>Architecture Review</a:t>
            </a:r>
          </a:p>
          <a:p>
            <a:pPr algn="ctr"/>
            <a:r>
              <a:rPr lang="en-US" altLang="zh-CN" b="1" dirty="0">
                <a:solidFill>
                  <a:schemeClr val="bg1"/>
                </a:solidFill>
              </a:rPr>
              <a:t>1</a:t>
            </a:r>
            <a:r>
              <a:rPr lang="en-US" altLang="zh-CN" b="1" baseline="30000" dirty="0">
                <a:solidFill>
                  <a:schemeClr val="bg1"/>
                </a:solidFill>
              </a:rPr>
              <a:t>st</a:t>
            </a:r>
            <a:r>
              <a:rPr lang="en-US" altLang="zh-CN" b="1" dirty="0">
                <a:solidFill>
                  <a:schemeClr val="bg1"/>
                </a:solidFill>
              </a:rPr>
              <a:t> June, 2021</a:t>
            </a:r>
            <a:endParaRPr lang="zh-CN" altLang="en-US" b="1" dirty="0">
              <a:solidFill>
                <a:schemeClr val="bg1"/>
              </a:solidFill>
            </a:endParaRPr>
          </a:p>
        </p:txBody>
      </p:sp>
    </p:spTree>
    <p:extLst>
      <p:ext uri="{BB962C8B-B14F-4D97-AF65-F5344CB8AC3E}">
        <p14:creationId xmlns:p14="http://schemas.microsoft.com/office/powerpoint/2010/main" val="3908963074"/>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矩形 47"/>
          <p:cNvSpPr/>
          <p:nvPr/>
        </p:nvSpPr>
        <p:spPr>
          <a:xfrm>
            <a:off x="3451391" y="2529521"/>
            <a:ext cx="1107866" cy="4668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a:t>            SO</a:t>
            </a:r>
            <a:endParaRPr lang="zh-CN" altLang="en-US" dirty="0"/>
          </a:p>
        </p:txBody>
      </p:sp>
      <p:sp>
        <p:nvSpPr>
          <p:cNvPr id="3" name="标题 2"/>
          <p:cNvSpPr>
            <a:spLocks noGrp="1"/>
          </p:cNvSpPr>
          <p:nvPr>
            <p:ph type="title"/>
          </p:nvPr>
        </p:nvSpPr>
        <p:spPr/>
        <p:txBody>
          <a:bodyPr>
            <a:normAutofit/>
          </a:bodyPr>
          <a:lstStyle/>
          <a:p>
            <a:r>
              <a:rPr lang="en-US" altLang="zh-CN" dirty="0"/>
              <a:t>3.1 IBN Support in E2E Slicing Closed-loop</a:t>
            </a:r>
            <a:endParaRPr lang="zh-CN" altLang="en-US" dirty="0"/>
          </a:p>
        </p:txBody>
      </p:sp>
      <p:sp>
        <p:nvSpPr>
          <p:cNvPr id="4" name="圆角矩形 3"/>
          <p:cNvSpPr/>
          <p:nvPr/>
        </p:nvSpPr>
        <p:spPr>
          <a:xfrm>
            <a:off x="1997166" y="1767322"/>
            <a:ext cx="4161829" cy="3946607"/>
          </a:xfrm>
          <a:prstGeom prst="roundRect">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nvGrpSpPr>
          <p:cNvPr id="5" name="Group 4">
            <a:extLst>
              <a:ext uri="{FF2B5EF4-FFF2-40B4-BE49-F238E27FC236}">
                <a16:creationId xmlns:a16="http://schemas.microsoft.com/office/drawing/2014/main" id="{E6DC5BF9-0EFE-46CC-BB10-46F5FDA931E3}"/>
              </a:ext>
            </a:extLst>
          </p:cNvPr>
          <p:cNvGrpSpPr/>
          <p:nvPr/>
        </p:nvGrpSpPr>
        <p:grpSpPr>
          <a:xfrm>
            <a:off x="4792783" y="2131371"/>
            <a:ext cx="5773123" cy="2941691"/>
            <a:chOff x="155561" y="1141026"/>
            <a:chExt cx="7245999" cy="4119954"/>
          </a:xfrm>
        </p:grpSpPr>
        <p:sp>
          <p:nvSpPr>
            <p:cNvPr id="6" name="Data Sources TextBox">
              <a:extLst>
                <a:ext uri="{FF2B5EF4-FFF2-40B4-BE49-F238E27FC236}">
                  <a16:creationId xmlns:a16="http://schemas.microsoft.com/office/drawing/2014/main" id="{779D4649-800C-46FE-AF99-23728053D741}"/>
                </a:ext>
              </a:extLst>
            </p:cNvPr>
            <p:cNvSpPr txBox="1"/>
            <p:nvPr/>
          </p:nvSpPr>
          <p:spPr>
            <a:xfrm>
              <a:off x="5117194" y="1141026"/>
              <a:ext cx="2272665" cy="944863"/>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lumMod val="85000"/>
                      <a:lumOff val="15000"/>
                    </a:srgbClr>
                  </a:solidFill>
                  <a:effectLst/>
                  <a:uLnTx/>
                  <a:uFillTx/>
                </a:rPr>
                <a:t>Co-ordination, Decisions</a:t>
              </a:r>
              <a:br>
                <a:rPr kumimoji="0" lang="en-US" sz="1600" b="0" i="0" u="none" strike="noStrike" kern="0" cap="none" spc="0" normalizeH="0" baseline="0" noProof="0" dirty="0">
                  <a:ln>
                    <a:noFill/>
                  </a:ln>
                  <a:solidFill>
                    <a:srgbClr val="44546A">
                      <a:lumMod val="85000"/>
                      <a:lumOff val="15000"/>
                    </a:srgbClr>
                  </a:solidFill>
                  <a:effectLst/>
                  <a:uLnTx/>
                  <a:uFillTx/>
                </a:rPr>
              </a:br>
              <a:r>
                <a:rPr kumimoji="0" lang="en-US" sz="1600" b="0" i="0" u="none" strike="noStrike" kern="0" cap="none" spc="0" normalizeH="0" baseline="0" noProof="0" dirty="0">
                  <a:ln>
                    <a:noFill/>
                  </a:ln>
                  <a:solidFill>
                    <a:srgbClr val="44546A">
                      <a:lumMod val="85000"/>
                      <a:lumOff val="15000"/>
                    </a:srgbClr>
                  </a:solidFill>
                  <a:effectLst/>
                  <a:uLnTx/>
                  <a:uFillTx/>
                </a:rPr>
                <a:t> (</a:t>
              </a:r>
              <a:r>
                <a:rPr kumimoji="0" lang="en-US" sz="1600" b="1" i="0" u="none" strike="noStrike" kern="0" cap="none" spc="0" normalizeH="0" baseline="0" noProof="0" dirty="0">
                  <a:ln>
                    <a:noFill/>
                  </a:ln>
                  <a:solidFill>
                    <a:srgbClr val="4472C4"/>
                  </a:solidFill>
                  <a:effectLst/>
                  <a:uLnTx/>
                  <a:uFillTx/>
                </a:rPr>
                <a:t>Policy</a:t>
              </a:r>
              <a:r>
                <a:rPr kumimoji="0" lang="en-US" sz="1600" b="0" i="0" u="none" strike="noStrike" kern="0" cap="none" spc="0" normalizeH="0" baseline="0" noProof="0" dirty="0">
                  <a:ln>
                    <a:noFill/>
                  </a:ln>
                  <a:solidFill>
                    <a:srgbClr val="44546A">
                      <a:lumMod val="85000"/>
                      <a:lumOff val="15000"/>
                    </a:srgbClr>
                  </a:solidFill>
                  <a:effectLst/>
                  <a:uLnTx/>
                  <a:uFillTx/>
                </a:rPr>
                <a:t>)</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16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16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sp>
          <p:nvSpPr>
            <p:cNvPr id="7" name="Data Sources TextBox">
              <a:extLst>
                <a:ext uri="{FF2B5EF4-FFF2-40B4-BE49-F238E27FC236}">
                  <a16:creationId xmlns:a16="http://schemas.microsoft.com/office/drawing/2014/main" id="{1F7D5ED7-DB7A-4782-BE37-51291960F236}"/>
                </a:ext>
              </a:extLst>
            </p:cNvPr>
            <p:cNvSpPr txBox="1"/>
            <p:nvPr/>
          </p:nvSpPr>
          <p:spPr>
            <a:xfrm>
              <a:off x="155561" y="2657386"/>
              <a:ext cx="1671689" cy="1315861"/>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lumMod val="85000"/>
                      <a:lumOff val="15000"/>
                    </a:srgbClr>
                  </a:solidFill>
                  <a:effectLst/>
                  <a:uLnTx/>
                  <a:uFillTx/>
                </a:rPr>
                <a:t>Data Collection,</a:t>
              </a:r>
              <a:br>
                <a:rPr kumimoji="0" lang="en-US" sz="1600" b="0" i="0" u="none" strike="noStrike" kern="0" cap="none" spc="0" normalizeH="0" baseline="0" noProof="0" dirty="0">
                  <a:ln>
                    <a:noFill/>
                  </a:ln>
                  <a:solidFill>
                    <a:srgbClr val="44546A">
                      <a:lumMod val="85000"/>
                      <a:lumOff val="15000"/>
                    </a:srgbClr>
                  </a:solidFill>
                  <a:effectLst/>
                  <a:uLnTx/>
                  <a:uFillTx/>
                </a:rPr>
              </a:br>
              <a:r>
                <a:rPr kumimoji="0" lang="en-US" sz="1600" b="0" i="0" u="none" strike="noStrike" kern="0" cap="none" spc="0" normalizeH="0" baseline="0" noProof="0" dirty="0">
                  <a:ln>
                    <a:noFill/>
                  </a:ln>
                  <a:solidFill>
                    <a:srgbClr val="44546A">
                      <a:lumMod val="85000"/>
                      <a:lumOff val="15000"/>
                    </a:srgbClr>
                  </a:solidFill>
                  <a:effectLst/>
                  <a:uLnTx/>
                  <a:uFillTx/>
                </a:rPr>
                <a:t>&amp; Analysis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lumMod val="85000"/>
                      <a:lumOff val="15000"/>
                    </a:srgbClr>
                  </a:solidFill>
                  <a:effectLst/>
                  <a:uLnTx/>
                  <a:uFillTx/>
                </a:rPr>
                <a:t>(</a:t>
              </a:r>
              <a:r>
                <a:rPr kumimoji="0" lang="en-US" sz="1600" b="1" i="0" u="none" strike="noStrike" kern="0" cap="none" spc="0" normalizeH="0" baseline="0" noProof="0" dirty="0">
                  <a:ln>
                    <a:noFill/>
                  </a:ln>
                  <a:solidFill>
                    <a:srgbClr val="4472C4"/>
                  </a:solidFill>
                  <a:effectLst/>
                  <a:uLnTx/>
                  <a:uFillTx/>
                </a:rPr>
                <a:t>DCAE</a:t>
              </a:r>
              <a:r>
                <a:rPr kumimoji="0" lang="en-US" sz="1600" b="0" i="0" u="none" strike="noStrike" kern="0" cap="none" spc="0" normalizeH="0" baseline="0" noProof="0" dirty="0">
                  <a:ln>
                    <a:noFill/>
                  </a:ln>
                  <a:solidFill>
                    <a:srgbClr val="44546A">
                      <a:lumMod val="85000"/>
                      <a:lumOff val="15000"/>
                    </a:srgbClr>
                  </a:solidFill>
                  <a:effectLst/>
                  <a:uLnTx/>
                  <a:uFillTx/>
                </a:rPr>
                <a:t>)</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0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pic>
          <p:nvPicPr>
            <p:cNvPr id="8" name="Data Visualization Icon">
              <a:extLst>
                <a:ext uri="{FF2B5EF4-FFF2-40B4-BE49-F238E27FC236}">
                  <a16:creationId xmlns:a16="http://schemas.microsoft.com/office/drawing/2014/main" id="{F7A0609C-953D-4B68-92A4-199C2EE861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7026" y="3039485"/>
              <a:ext cx="1530432" cy="1583014"/>
            </a:xfrm>
            <a:prstGeom prst="rect">
              <a:avLst/>
            </a:prstGeom>
          </p:spPr>
        </p:pic>
        <p:pic>
          <p:nvPicPr>
            <p:cNvPr id="9" name="ML Icon">
              <a:extLst>
                <a:ext uri="{FF2B5EF4-FFF2-40B4-BE49-F238E27FC236}">
                  <a16:creationId xmlns:a16="http://schemas.microsoft.com/office/drawing/2014/main" id="{2A5650D4-DEF0-4AEF-BCAE-134D20DCD0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2063" y="1542045"/>
              <a:ext cx="1306266" cy="1351145"/>
            </a:xfrm>
            <a:prstGeom prst="rect">
              <a:avLst/>
            </a:prstGeom>
          </p:spPr>
        </p:pic>
        <p:pic>
          <p:nvPicPr>
            <p:cNvPr id="10" name="Action Icon">
              <a:extLst>
                <a:ext uri="{FF2B5EF4-FFF2-40B4-BE49-F238E27FC236}">
                  <a16:creationId xmlns:a16="http://schemas.microsoft.com/office/drawing/2014/main" id="{DE6A206B-E92F-49FC-85B7-C590006356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113456" y="3141285"/>
              <a:ext cx="1309858" cy="1266350"/>
            </a:xfrm>
            <a:prstGeom prst="rect">
              <a:avLst/>
            </a:prstGeom>
            <a:noFill/>
            <a:ln>
              <a:noFill/>
            </a:ln>
          </p:spPr>
        </p:pic>
        <p:pic>
          <p:nvPicPr>
            <p:cNvPr id="11" name="Gear">
              <a:extLst>
                <a:ext uri="{FF2B5EF4-FFF2-40B4-BE49-F238E27FC236}">
                  <a16:creationId xmlns:a16="http://schemas.microsoft.com/office/drawing/2014/main" id="{324B499E-6EA8-4D5B-B780-4B4949EBF0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888" y="3406030"/>
              <a:ext cx="622997" cy="644401"/>
            </a:xfrm>
            <a:prstGeom prst="rect">
              <a:avLst/>
            </a:prstGeom>
          </p:spPr>
        </p:pic>
        <p:cxnSp>
          <p:nvCxnSpPr>
            <p:cNvPr id="12" name="Straight Connector 11">
              <a:extLst>
                <a:ext uri="{FF2B5EF4-FFF2-40B4-BE49-F238E27FC236}">
                  <a16:creationId xmlns:a16="http://schemas.microsoft.com/office/drawing/2014/main" id="{7C583896-3313-4CFA-BF0F-B34F2DEE98F8}"/>
                </a:ext>
              </a:extLst>
            </p:cNvPr>
            <p:cNvCxnSpPr>
              <a:cxnSpLocks/>
            </p:cNvCxnSpPr>
            <p:nvPr/>
          </p:nvCxnSpPr>
          <p:spPr>
            <a:xfrm>
              <a:off x="6347198" y="4374998"/>
              <a:ext cx="0" cy="882352"/>
            </a:xfrm>
            <a:prstGeom prst="line">
              <a:avLst/>
            </a:prstGeom>
            <a:noFill/>
            <a:ln w="38100" cap="rnd" cmpd="sng" algn="ctr">
              <a:solidFill>
                <a:srgbClr val="FF0000"/>
              </a:solidFill>
              <a:prstDash val="solid"/>
              <a:miter lim="800000"/>
            </a:ln>
            <a:effectLst/>
          </p:spPr>
        </p:cxnSp>
        <p:cxnSp>
          <p:nvCxnSpPr>
            <p:cNvPr id="13" name="Straight Connector 12">
              <a:extLst>
                <a:ext uri="{FF2B5EF4-FFF2-40B4-BE49-F238E27FC236}">
                  <a16:creationId xmlns:a16="http://schemas.microsoft.com/office/drawing/2014/main" id="{5977C4B9-829E-4CAB-8DD1-20A39AB829CB}"/>
                </a:ext>
              </a:extLst>
            </p:cNvPr>
            <p:cNvCxnSpPr/>
            <p:nvPr/>
          </p:nvCxnSpPr>
          <p:spPr>
            <a:xfrm flipH="1" flipV="1">
              <a:off x="1982243" y="5257351"/>
              <a:ext cx="1543382" cy="3628"/>
            </a:xfrm>
            <a:prstGeom prst="line">
              <a:avLst/>
            </a:prstGeom>
            <a:noFill/>
            <a:ln w="38100" cap="rnd" cmpd="sng" algn="ctr">
              <a:solidFill>
                <a:srgbClr val="FF0000"/>
              </a:solidFill>
              <a:prstDash val="solid"/>
              <a:miter lim="800000"/>
            </a:ln>
            <a:effectLst/>
          </p:spPr>
        </p:cxnSp>
        <p:cxnSp>
          <p:nvCxnSpPr>
            <p:cNvPr id="14" name="Straight Arrow Connector 13">
              <a:extLst>
                <a:ext uri="{FF2B5EF4-FFF2-40B4-BE49-F238E27FC236}">
                  <a16:creationId xmlns:a16="http://schemas.microsoft.com/office/drawing/2014/main" id="{E1FCCF89-5C5B-40D8-B0EF-D16C879BF44C}"/>
                </a:ext>
              </a:extLst>
            </p:cNvPr>
            <p:cNvCxnSpPr/>
            <p:nvPr/>
          </p:nvCxnSpPr>
          <p:spPr>
            <a:xfrm flipV="1">
              <a:off x="1971659" y="4467152"/>
              <a:ext cx="0" cy="790198"/>
            </a:xfrm>
            <a:prstGeom prst="straightConnector1">
              <a:avLst/>
            </a:prstGeom>
            <a:noFill/>
            <a:ln w="38100" cap="rnd" cmpd="sng" algn="ctr">
              <a:solidFill>
                <a:srgbClr val="FF0000"/>
              </a:solidFill>
              <a:prstDash val="solid"/>
              <a:miter lim="800000"/>
              <a:tailEnd type="arrow"/>
            </a:ln>
            <a:effectLst/>
          </p:spPr>
        </p:cxnSp>
        <p:cxnSp>
          <p:nvCxnSpPr>
            <p:cNvPr id="15" name="Straight Connector 14">
              <a:extLst>
                <a:ext uri="{FF2B5EF4-FFF2-40B4-BE49-F238E27FC236}">
                  <a16:creationId xmlns:a16="http://schemas.microsoft.com/office/drawing/2014/main" id="{F19DA651-1BDF-4A79-B3A5-A9515A010752}"/>
                </a:ext>
              </a:extLst>
            </p:cNvPr>
            <p:cNvCxnSpPr/>
            <p:nvPr/>
          </p:nvCxnSpPr>
          <p:spPr>
            <a:xfrm flipV="1">
              <a:off x="1960889" y="2180268"/>
              <a:ext cx="0" cy="950876"/>
            </a:xfrm>
            <a:prstGeom prst="line">
              <a:avLst/>
            </a:prstGeom>
            <a:noFill/>
            <a:ln w="38100" cap="flat" cmpd="sng" algn="ctr">
              <a:solidFill>
                <a:srgbClr val="FF0000"/>
              </a:solidFill>
              <a:prstDash val="solid"/>
              <a:miter lim="800000"/>
            </a:ln>
            <a:effectLst/>
          </p:spPr>
        </p:cxnSp>
        <p:cxnSp>
          <p:nvCxnSpPr>
            <p:cNvPr id="16" name="Straight Arrow Connector 15">
              <a:extLst>
                <a:ext uri="{FF2B5EF4-FFF2-40B4-BE49-F238E27FC236}">
                  <a16:creationId xmlns:a16="http://schemas.microsoft.com/office/drawing/2014/main" id="{ED483D71-1E47-444C-A1FE-696D21594EE5}"/>
                </a:ext>
              </a:extLst>
            </p:cNvPr>
            <p:cNvCxnSpPr/>
            <p:nvPr/>
          </p:nvCxnSpPr>
          <p:spPr>
            <a:xfrm>
              <a:off x="1960889" y="2180268"/>
              <a:ext cx="634925" cy="0"/>
            </a:xfrm>
            <a:prstGeom prst="straightConnector1">
              <a:avLst/>
            </a:prstGeom>
            <a:noFill/>
            <a:ln w="38100" cap="rnd" cmpd="sng" algn="ctr">
              <a:solidFill>
                <a:srgbClr val="FF0000"/>
              </a:solidFill>
              <a:prstDash val="solid"/>
              <a:miter lim="800000"/>
              <a:headEnd type="none"/>
              <a:tailEnd type="arrow"/>
            </a:ln>
            <a:effectLst/>
          </p:spPr>
        </p:cxnSp>
        <p:cxnSp>
          <p:nvCxnSpPr>
            <p:cNvPr id="17" name="Straight Connector 16">
              <a:extLst>
                <a:ext uri="{FF2B5EF4-FFF2-40B4-BE49-F238E27FC236}">
                  <a16:creationId xmlns:a16="http://schemas.microsoft.com/office/drawing/2014/main" id="{1D765FD4-1918-4941-B79C-954AA24A4BE9}"/>
                </a:ext>
              </a:extLst>
            </p:cNvPr>
            <p:cNvCxnSpPr>
              <a:cxnSpLocks/>
            </p:cNvCxnSpPr>
            <p:nvPr/>
          </p:nvCxnSpPr>
          <p:spPr>
            <a:xfrm>
              <a:off x="5716300" y="2180268"/>
              <a:ext cx="612968" cy="0"/>
            </a:xfrm>
            <a:prstGeom prst="line">
              <a:avLst/>
            </a:prstGeom>
            <a:noFill/>
            <a:ln w="38100" cap="flat" cmpd="sng" algn="ctr">
              <a:solidFill>
                <a:srgbClr val="FF0000"/>
              </a:solidFill>
              <a:prstDash val="solid"/>
              <a:miter lim="800000"/>
            </a:ln>
            <a:effectLst/>
          </p:spPr>
        </p:cxnSp>
        <p:cxnSp>
          <p:nvCxnSpPr>
            <p:cNvPr id="18" name="Straight Arrow Connector 17">
              <a:extLst>
                <a:ext uri="{FF2B5EF4-FFF2-40B4-BE49-F238E27FC236}">
                  <a16:creationId xmlns:a16="http://schemas.microsoft.com/office/drawing/2014/main" id="{AE2F73FC-9126-4BB1-A6DE-38677BCF1C84}"/>
                </a:ext>
              </a:extLst>
            </p:cNvPr>
            <p:cNvCxnSpPr/>
            <p:nvPr/>
          </p:nvCxnSpPr>
          <p:spPr>
            <a:xfrm>
              <a:off x="6336836" y="2180268"/>
              <a:ext cx="0" cy="950876"/>
            </a:xfrm>
            <a:prstGeom prst="straightConnector1">
              <a:avLst/>
            </a:prstGeom>
            <a:noFill/>
            <a:ln w="38100" cap="rnd" cmpd="sng" algn="ctr">
              <a:solidFill>
                <a:srgbClr val="FF0000"/>
              </a:solidFill>
              <a:prstDash val="solid"/>
              <a:miter lim="800000"/>
              <a:tailEnd type="arrow"/>
            </a:ln>
            <a:effectLst/>
          </p:spPr>
        </p:cxnSp>
        <p:pic>
          <p:nvPicPr>
            <p:cNvPr id="19" name="Picture 18">
              <a:extLst>
                <a:ext uri="{FF2B5EF4-FFF2-40B4-BE49-F238E27FC236}">
                  <a16:creationId xmlns:a16="http://schemas.microsoft.com/office/drawing/2014/main" id="{1E312541-AF27-4CBD-A5D7-9C3D15C03C1A}"/>
                </a:ext>
              </a:extLst>
            </p:cNvPr>
            <p:cNvPicPr>
              <a:picLocks noChangeAspect="1"/>
            </p:cNvPicPr>
            <p:nvPr/>
          </p:nvPicPr>
          <p:blipFill>
            <a:blip r:embed="rId6"/>
            <a:stretch>
              <a:fillRect/>
            </a:stretch>
          </p:blipFill>
          <p:spPr>
            <a:xfrm>
              <a:off x="2998526" y="3188175"/>
              <a:ext cx="2080542" cy="424544"/>
            </a:xfrm>
            <a:prstGeom prst="rect">
              <a:avLst/>
            </a:prstGeom>
            <a:noFill/>
            <a:ln>
              <a:noFill/>
            </a:ln>
          </p:spPr>
        </p:pic>
        <p:sp>
          <p:nvSpPr>
            <p:cNvPr id="20" name="Data Sources TextBox">
              <a:extLst>
                <a:ext uri="{FF2B5EF4-FFF2-40B4-BE49-F238E27FC236}">
                  <a16:creationId xmlns:a16="http://schemas.microsoft.com/office/drawing/2014/main" id="{C60AB34C-1A5A-420D-8265-CFEC399DF146}"/>
                </a:ext>
              </a:extLst>
            </p:cNvPr>
            <p:cNvSpPr txBox="1"/>
            <p:nvPr/>
          </p:nvSpPr>
          <p:spPr>
            <a:xfrm>
              <a:off x="1846219" y="1374591"/>
              <a:ext cx="2315694" cy="1117972"/>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lumMod val="85000"/>
                      <a:lumOff val="15000"/>
                    </a:srgbClr>
                  </a:solidFill>
                  <a:effectLst/>
                  <a:uLnTx/>
                  <a:uFillTx/>
                </a:rPr>
                <a:t>Optimization (</a:t>
              </a:r>
              <a:r>
                <a:rPr kumimoji="0" lang="en-US" sz="1600" b="1" i="0" u="none" strike="noStrike" kern="0" cap="none" spc="0" normalizeH="0" baseline="0" noProof="0" dirty="0">
                  <a:ln>
                    <a:noFill/>
                  </a:ln>
                  <a:solidFill>
                    <a:srgbClr val="4472C4"/>
                  </a:solidFill>
                  <a:effectLst/>
                  <a:uLnTx/>
                  <a:uFillTx/>
                </a:rPr>
                <a:t>OOF)</a:t>
              </a:r>
              <a:endParaRPr kumimoji="0" lang="en-US" sz="1600" b="0" i="0" u="none" strike="noStrike" kern="0" cap="none" spc="0" normalizeH="0" baseline="0" noProof="0" dirty="0">
                <a:ln>
                  <a:noFill/>
                </a:ln>
                <a:solidFill>
                  <a:srgbClr val="44546A">
                    <a:lumMod val="85000"/>
                    <a:lumOff val="15000"/>
                  </a:srgbClr>
                </a:solidFill>
                <a:effectLst/>
                <a:uLnTx/>
                <a:uFillTx/>
              </a:endParaRPr>
            </a:p>
          </p:txBody>
        </p:sp>
        <p:sp>
          <p:nvSpPr>
            <p:cNvPr id="21" name="Data Sources TextBox">
              <a:extLst>
                <a:ext uri="{FF2B5EF4-FFF2-40B4-BE49-F238E27FC236}">
                  <a16:creationId xmlns:a16="http://schemas.microsoft.com/office/drawing/2014/main" id="{2A985AD2-2E32-4949-99D4-948D5F542B0D}"/>
                </a:ext>
              </a:extLst>
            </p:cNvPr>
            <p:cNvSpPr txBox="1"/>
            <p:nvPr/>
          </p:nvSpPr>
          <p:spPr>
            <a:xfrm>
              <a:off x="3084557" y="3754061"/>
              <a:ext cx="1843990" cy="675329"/>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0000"/>
                  </a:solidFill>
                  <a:effectLst/>
                  <a:uLnTx/>
                  <a:uFillTx/>
                </a:rPr>
                <a:t>Control loop</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800" b="1" i="0" u="none" strike="noStrike" kern="0" cap="none" spc="0" normalizeH="0" baseline="0" noProof="0" dirty="0">
                  <a:ln>
                    <a:noFill/>
                  </a:ln>
                  <a:solidFill>
                    <a:srgbClr val="FF0000"/>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800" b="1" i="0" u="none" strike="noStrike" kern="0" cap="none" spc="0" normalizeH="0" baseline="0" noProof="0" dirty="0">
                <a:ln>
                  <a:noFill/>
                </a:ln>
                <a:solidFill>
                  <a:srgbClr val="FF0000"/>
                </a:solidFill>
                <a:effectLst/>
                <a:uLnTx/>
                <a:uFillTx/>
                <a:latin typeface="ATT Aleck Sans" panose="020B0503020203020204" pitchFamily="34" charset="0"/>
                <a:cs typeface="ATT Aleck Sans" panose="020B0503020203020204" pitchFamily="34" charset="0"/>
              </a:endParaRPr>
            </a:p>
          </p:txBody>
        </p:sp>
        <p:pic>
          <p:nvPicPr>
            <p:cNvPr id="22" name="Picture 21">
              <a:extLst>
                <a:ext uri="{FF2B5EF4-FFF2-40B4-BE49-F238E27FC236}">
                  <a16:creationId xmlns:a16="http://schemas.microsoft.com/office/drawing/2014/main" id="{5253A6AC-1EB4-4925-B8DE-826C6B52A20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06331" y="1726904"/>
              <a:ext cx="1409969" cy="1095861"/>
            </a:xfrm>
            <a:prstGeom prst="rect">
              <a:avLst/>
            </a:prstGeom>
          </p:spPr>
        </p:pic>
        <p:sp>
          <p:nvSpPr>
            <p:cNvPr id="23" name="Data Sources TextBox">
              <a:extLst>
                <a:ext uri="{FF2B5EF4-FFF2-40B4-BE49-F238E27FC236}">
                  <a16:creationId xmlns:a16="http://schemas.microsoft.com/office/drawing/2014/main" id="{CD3CDF28-C7D1-4184-B180-2996C625904C}"/>
                </a:ext>
              </a:extLst>
            </p:cNvPr>
            <p:cNvSpPr txBox="1"/>
            <p:nvPr/>
          </p:nvSpPr>
          <p:spPr>
            <a:xfrm>
              <a:off x="5369744" y="3392719"/>
              <a:ext cx="1037193" cy="644401"/>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lumMod val="85000"/>
                      <a:lumOff val="15000"/>
                    </a:srgbClr>
                  </a:solidFill>
                  <a:effectLst/>
                  <a:uLnTx/>
                  <a:uFillTx/>
                </a:rPr>
                <a:t>Action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lumMod val="85000"/>
                      <a:lumOff val="15000"/>
                    </a:srgbClr>
                  </a:solidFill>
                  <a:effectLst/>
                  <a:uLnTx/>
                  <a:uFillTx/>
                </a:rPr>
                <a:t>(</a:t>
              </a:r>
              <a:r>
                <a:rPr kumimoji="0" lang="en-US" sz="1600" b="1" i="0" u="none" strike="noStrike" kern="0" cap="none" spc="0" normalizeH="0" baseline="0" noProof="0" dirty="0">
                  <a:ln>
                    <a:noFill/>
                  </a:ln>
                  <a:solidFill>
                    <a:srgbClr val="4472C4"/>
                  </a:solidFill>
                  <a:effectLst/>
                  <a:uLnTx/>
                  <a:uFillTx/>
                </a:rPr>
                <a:t>SO</a:t>
              </a:r>
              <a:r>
                <a:rPr kumimoji="0" lang="en-US" sz="1600" b="0" i="0" u="none" strike="noStrike" kern="0" cap="none" spc="0" normalizeH="0" baseline="0" noProof="0" dirty="0">
                  <a:ln>
                    <a:noFill/>
                  </a:ln>
                  <a:solidFill>
                    <a:srgbClr val="44546A">
                      <a:lumMod val="85000"/>
                      <a:lumOff val="15000"/>
                    </a:srgbClr>
                  </a:solidFill>
                  <a:effectLst/>
                  <a:uLnTx/>
                  <a:uFillTx/>
                </a:rPr>
                <a:t>)</a:t>
              </a:r>
              <a:endParaRPr kumimoji="0" lang="en-US" sz="1600" b="0" i="0" u="none" strike="noStrike" kern="0" cap="none" spc="0" normalizeH="0" baseline="0" noProof="0" dirty="0">
                <a:ln>
                  <a:noFill/>
                </a:ln>
                <a:solidFill>
                  <a:srgbClr val="44546A"/>
                </a:solidFill>
                <a:effectLst/>
                <a:uLnTx/>
                <a:uFillTx/>
                <a:cs typeface="ATT Aleck Sans" panose="020B0503020203020204" pitchFamily="34" charset="0"/>
              </a:endParaRP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16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cxnSp>
          <p:nvCxnSpPr>
            <p:cNvPr id="24" name="Straight Arrow Connector 23">
              <a:extLst>
                <a:ext uri="{FF2B5EF4-FFF2-40B4-BE49-F238E27FC236}">
                  <a16:creationId xmlns:a16="http://schemas.microsoft.com/office/drawing/2014/main" id="{999FEEFF-A01B-4D5C-B2AA-34878E4FD4CA}"/>
                </a:ext>
              </a:extLst>
            </p:cNvPr>
            <p:cNvCxnSpPr/>
            <p:nvPr/>
          </p:nvCxnSpPr>
          <p:spPr>
            <a:xfrm>
              <a:off x="3762656" y="2198180"/>
              <a:ext cx="634925" cy="0"/>
            </a:xfrm>
            <a:prstGeom prst="straightConnector1">
              <a:avLst/>
            </a:prstGeom>
            <a:noFill/>
            <a:ln w="38100" cap="rnd" cmpd="sng" algn="ctr">
              <a:solidFill>
                <a:srgbClr val="FF0000"/>
              </a:solidFill>
              <a:prstDash val="solid"/>
              <a:miter lim="800000"/>
              <a:headEnd type="none"/>
              <a:tailEnd type="arrow"/>
            </a:ln>
            <a:effectLst/>
          </p:spPr>
        </p:cxnSp>
        <p:sp>
          <p:nvSpPr>
            <p:cNvPr id="25" name="Data Sources TextBox">
              <a:extLst>
                <a:ext uri="{FF2B5EF4-FFF2-40B4-BE49-F238E27FC236}">
                  <a16:creationId xmlns:a16="http://schemas.microsoft.com/office/drawing/2014/main" id="{AACBE382-8844-4060-9FE1-3C22EEADC8AB}"/>
                </a:ext>
              </a:extLst>
            </p:cNvPr>
            <p:cNvSpPr txBox="1"/>
            <p:nvPr/>
          </p:nvSpPr>
          <p:spPr>
            <a:xfrm>
              <a:off x="3107930" y="4516646"/>
              <a:ext cx="2449830" cy="381067"/>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5G Network</a:t>
              </a:r>
            </a:p>
          </p:txBody>
        </p:sp>
        <p:cxnSp>
          <p:nvCxnSpPr>
            <p:cNvPr id="26" name="Straight Arrow Connector 25">
              <a:extLst>
                <a:ext uri="{FF2B5EF4-FFF2-40B4-BE49-F238E27FC236}">
                  <a16:creationId xmlns:a16="http://schemas.microsoft.com/office/drawing/2014/main" id="{E3795DBA-E0C4-4068-ACF8-7E6EDEE5BE5C}"/>
                </a:ext>
              </a:extLst>
            </p:cNvPr>
            <p:cNvCxnSpPr/>
            <p:nvPr/>
          </p:nvCxnSpPr>
          <p:spPr>
            <a:xfrm flipH="1" flipV="1">
              <a:off x="4519449" y="5260979"/>
              <a:ext cx="1827749" cy="1"/>
            </a:xfrm>
            <a:prstGeom prst="straightConnector1">
              <a:avLst/>
            </a:prstGeom>
            <a:noFill/>
            <a:ln w="38100" cap="rnd" cmpd="sng" algn="ctr">
              <a:solidFill>
                <a:srgbClr val="FF0000"/>
              </a:solidFill>
              <a:prstDash val="solid"/>
              <a:miter lim="800000"/>
              <a:headEnd type="none"/>
              <a:tailEnd type="arrow"/>
            </a:ln>
            <a:effectLst/>
          </p:spPr>
        </p:cxnSp>
      </p:grpSp>
      <p:sp>
        <p:nvSpPr>
          <p:cNvPr id="27" name="TextBox 27">
            <a:extLst>
              <a:ext uri="{FF2B5EF4-FFF2-40B4-BE49-F238E27FC236}">
                <a16:creationId xmlns:a16="http://schemas.microsoft.com/office/drawing/2014/main" id="{2D396744-4F09-4AE7-A9AB-F76AB8D94480}"/>
              </a:ext>
            </a:extLst>
          </p:cNvPr>
          <p:cNvSpPr txBox="1"/>
          <p:nvPr/>
        </p:nvSpPr>
        <p:spPr>
          <a:xfrm>
            <a:off x="6074570" y="5129335"/>
            <a:ext cx="138198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FM, PM data</a:t>
            </a:r>
          </a:p>
        </p:txBody>
      </p:sp>
      <p:sp>
        <p:nvSpPr>
          <p:cNvPr id="28" name="Cloud 28">
            <a:extLst>
              <a:ext uri="{FF2B5EF4-FFF2-40B4-BE49-F238E27FC236}">
                <a16:creationId xmlns:a16="http://schemas.microsoft.com/office/drawing/2014/main" id="{2BB2B5BC-5950-436E-97FA-D63D16AC200E}"/>
              </a:ext>
            </a:extLst>
          </p:cNvPr>
          <p:cNvSpPr/>
          <p:nvPr/>
        </p:nvSpPr>
        <p:spPr>
          <a:xfrm>
            <a:off x="7477823" y="4831578"/>
            <a:ext cx="1262003" cy="882352"/>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5G network</a:t>
            </a:r>
          </a:p>
        </p:txBody>
      </p:sp>
      <p:sp>
        <p:nvSpPr>
          <p:cNvPr id="29" name="Rectangle 29">
            <a:extLst>
              <a:ext uri="{FF2B5EF4-FFF2-40B4-BE49-F238E27FC236}">
                <a16:creationId xmlns:a16="http://schemas.microsoft.com/office/drawing/2014/main" id="{897A3B88-BB4D-4033-B6CF-14478E632381}"/>
              </a:ext>
            </a:extLst>
          </p:cNvPr>
          <p:cNvSpPr/>
          <p:nvPr/>
        </p:nvSpPr>
        <p:spPr>
          <a:xfrm>
            <a:off x="7565595" y="2983308"/>
            <a:ext cx="704039"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72C4"/>
                </a:solidFill>
                <a:effectLst/>
                <a:uLnTx/>
                <a:uFillTx/>
              </a:rPr>
              <a:t>DCAE</a:t>
            </a:r>
            <a:endParaRPr kumimoji="0" lang="en-US" sz="1800" b="0" i="0" u="none" strike="noStrike" kern="0" cap="none" spc="0" normalizeH="0" baseline="0" noProof="0" dirty="0">
              <a:ln>
                <a:noFill/>
              </a:ln>
              <a:solidFill>
                <a:prstClr val="black"/>
              </a:solidFill>
              <a:effectLst/>
              <a:uLnTx/>
              <a:uFillTx/>
            </a:endParaRPr>
          </a:p>
        </p:txBody>
      </p:sp>
      <p:sp>
        <p:nvSpPr>
          <p:cNvPr id="30" name="Rectangle 30">
            <a:extLst>
              <a:ext uri="{FF2B5EF4-FFF2-40B4-BE49-F238E27FC236}">
                <a16:creationId xmlns:a16="http://schemas.microsoft.com/office/drawing/2014/main" id="{D0404371-091D-4132-B62B-B5950FF181A2}"/>
              </a:ext>
            </a:extLst>
          </p:cNvPr>
          <p:cNvSpPr/>
          <p:nvPr/>
        </p:nvSpPr>
        <p:spPr>
          <a:xfrm>
            <a:off x="9333367" y="5052612"/>
            <a:ext cx="1120307" cy="58477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472C4"/>
                </a:solidFill>
                <a:effectLst/>
                <a:uLnTx/>
                <a:uFillTx/>
              </a:rPr>
              <a:t>Domain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472C4"/>
                </a:solidFill>
                <a:effectLst/>
                <a:uLnTx/>
                <a:uFillTx/>
              </a:rPr>
              <a:t>Controllers</a:t>
            </a:r>
            <a:endParaRPr kumimoji="0" lang="en-US" sz="1600" b="0" i="0" u="none" strike="noStrike" kern="0" cap="none" spc="0" normalizeH="0" baseline="0" noProof="0" dirty="0">
              <a:ln>
                <a:noFill/>
              </a:ln>
              <a:solidFill>
                <a:prstClr val="black"/>
              </a:solidFill>
              <a:effectLst/>
              <a:uLnTx/>
              <a:uFillTx/>
            </a:endParaRPr>
          </a:p>
        </p:txBody>
      </p:sp>
      <p:cxnSp>
        <p:nvCxnSpPr>
          <p:cNvPr id="31" name="直接箭头连接符 30"/>
          <p:cNvCxnSpPr/>
          <p:nvPr/>
        </p:nvCxnSpPr>
        <p:spPr>
          <a:xfrm flipV="1">
            <a:off x="6763525" y="1829516"/>
            <a:ext cx="0" cy="2303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2" name="文本框 31"/>
          <p:cNvSpPr txBox="1"/>
          <p:nvPr/>
        </p:nvSpPr>
        <p:spPr>
          <a:xfrm>
            <a:off x="6763525" y="1813639"/>
            <a:ext cx="1428596" cy="246221"/>
          </a:xfrm>
          <a:prstGeom prst="rect">
            <a:avLst/>
          </a:prstGeom>
          <a:noFill/>
        </p:spPr>
        <p:txBody>
          <a:bodyPr wrap="none" rtlCol="0">
            <a:spAutoFit/>
          </a:bodyPr>
          <a:lstStyle/>
          <a:p>
            <a:r>
              <a:rPr lang="en-US" altLang="zh-CN" sz="1000" dirty="0"/>
              <a:t>Change Slicing Instance </a:t>
            </a:r>
            <a:endParaRPr lang="zh-CN" altLang="en-US" sz="1000" dirty="0"/>
          </a:p>
        </p:txBody>
      </p:sp>
      <p:cxnSp>
        <p:nvCxnSpPr>
          <p:cNvPr id="33" name="直接箭头连接符 32"/>
          <p:cNvCxnSpPr/>
          <p:nvPr/>
        </p:nvCxnSpPr>
        <p:spPr>
          <a:xfrm flipV="1">
            <a:off x="9134703" y="1804359"/>
            <a:ext cx="0" cy="2303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4" name="文本框 33"/>
          <p:cNvSpPr txBox="1"/>
          <p:nvPr/>
        </p:nvSpPr>
        <p:spPr>
          <a:xfrm>
            <a:off x="9134703" y="1828242"/>
            <a:ext cx="1507144" cy="246221"/>
          </a:xfrm>
          <a:prstGeom prst="rect">
            <a:avLst/>
          </a:prstGeom>
          <a:noFill/>
        </p:spPr>
        <p:txBody>
          <a:bodyPr wrap="none" rtlCol="0">
            <a:spAutoFit/>
          </a:bodyPr>
          <a:lstStyle/>
          <a:p>
            <a:r>
              <a:rPr lang="en-US" altLang="zh-CN" sz="1000" dirty="0"/>
              <a:t>Update Slicing Parameter</a:t>
            </a:r>
            <a:endParaRPr lang="zh-CN" altLang="en-US" sz="1000" dirty="0"/>
          </a:p>
        </p:txBody>
      </p:sp>
      <p:sp>
        <p:nvSpPr>
          <p:cNvPr id="35" name="矩形 34"/>
          <p:cNvSpPr/>
          <p:nvPr/>
        </p:nvSpPr>
        <p:spPr>
          <a:xfrm>
            <a:off x="2753692" y="1824680"/>
            <a:ext cx="672767" cy="46469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a:t>UUI</a:t>
            </a:r>
            <a:endParaRPr lang="zh-CN" altLang="en-US" dirty="0"/>
          </a:p>
        </p:txBody>
      </p:sp>
      <p:sp>
        <p:nvSpPr>
          <p:cNvPr id="36" name="矩形 35"/>
          <p:cNvSpPr/>
          <p:nvPr/>
        </p:nvSpPr>
        <p:spPr>
          <a:xfrm>
            <a:off x="3572308" y="3540872"/>
            <a:ext cx="813207" cy="4330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a:t>AAI</a:t>
            </a:r>
            <a:endParaRPr lang="zh-CN" altLang="en-US" dirty="0"/>
          </a:p>
        </p:txBody>
      </p:sp>
      <p:sp>
        <p:nvSpPr>
          <p:cNvPr id="37" name="矩形 36"/>
          <p:cNvSpPr/>
          <p:nvPr/>
        </p:nvSpPr>
        <p:spPr>
          <a:xfrm>
            <a:off x="2108214" y="3653056"/>
            <a:ext cx="831141" cy="104416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a:t>SDC</a:t>
            </a:r>
            <a:endParaRPr lang="zh-CN" altLang="en-US" dirty="0"/>
          </a:p>
        </p:txBody>
      </p:sp>
      <p:sp>
        <p:nvSpPr>
          <p:cNvPr id="38" name="文本框 37"/>
          <p:cNvSpPr txBox="1"/>
          <p:nvPr/>
        </p:nvSpPr>
        <p:spPr>
          <a:xfrm>
            <a:off x="3469434" y="2700938"/>
            <a:ext cx="657439" cy="261610"/>
          </a:xfrm>
          <a:prstGeom prst="rect">
            <a:avLst/>
          </a:prstGeom>
          <a:solidFill>
            <a:srgbClr val="92D050"/>
          </a:solidFill>
        </p:spPr>
        <p:txBody>
          <a:bodyPr wrap="square" rtlCol="0">
            <a:spAutoFit/>
          </a:bodyPr>
          <a:lstStyle/>
          <a:p>
            <a:r>
              <a:rPr lang="en-US" altLang="zh-CN" sz="1100" b="1" dirty="0" err="1"/>
              <a:t>Usecase</a:t>
            </a:r>
            <a:endParaRPr lang="zh-CN" altLang="en-US" sz="1100" b="1" dirty="0"/>
          </a:p>
        </p:txBody>
      </p:sp>
      <p:cxnSp>
        <p:nvCxnSpPr>
          <p:cNvPr id="39" name="直接箭头连接符 38"/>
          <p:cNvCxnSpPr>
            <a:endCxn id="36" idx="1"/>
          </p:cNvCxnSpPr>
          <p:nvPr/>
        </p:nvCxnSpPr>
        <p:spPr>
          <a:xfrm>
            <a:off x="3069602" y="2295533"/>
            <a:ext cx="502706" cy="146185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0" name="直接箭头连接符 39"/>
          <p:cNvCxnSpPr/>
          <p:nvPr/>
        </p:nvCxnSpPr>
        <p:spPr>
          <a:xfrm>
            <a:off x="3232299" y="2279076"/>
            <a:ext cx="708078" cy="26031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1" name="直接箭头连接符 40"/>
          <p:cNvCxnSpPr>
            <a:stCxn id="48" idx="2"/>
            <a:endCxn id="36" idx="0"/>
          </p:cNvCxnSpPr>
          <p:nvPr/>
        </p:nvCxnSpPr>
        <p:spPr>
          <a:xfrm flipH="1">
            <a:off x="3978912" y="2996369"/>
            <a:ext cx="26412" cy="54450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3" name="直接箭头连接符 42"/>
          <p:cNvCxnSpPr/>
          <p:nvPr/>
        </p:nvCxnSpPr>
        <p:spPr>
          <a:xfrm>
            <a:off x="4409068" y="3847059"/>
            <a:ext cx="1189621" cy="20497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4" name="文本框 43"/>
          <p:cNvSpPr txBox="1"/>
          <p:nvPr/>
        </p:nvSpPr>
        <p:spPr>
          <a:xfrm>
            <a:off x="2295651" y="5344597"/>
            <a:ext cx="527709" cy="369332"/>
          </a:xfrm>
          <a:prstGeom prst="rect">
            <a:avLst/>
          </a:prstGeom>
          <a:noFill/>
        </p:spPr>
        <p:txBody>
          <a:bodyPr wrap="none" rtlCol="0">
            <a:spAutoFit/>
          </a:bodyPr>
          <a:lstStyle/>
          <a:p>
            <a:r>
              <a:rPr lang="en-US" altLang="zh-CN" b="1" dirty="0">
                <a:solidFill>
                  <a:srgbClr val="C00000"/>
                </a:solidFill>
              </a:rPr>
              <a:t>IBN</a:t>
            </a:r>
            <a:endParaRPr lang="zh-CN" altLang="en-US" b="1" dirty="0">
              <a:solidFill>
                <a:srgbClr val="C00000"/>
              </a:solidFill>
            </a:endParaRPr>
          </a:p>
        </p:txBody>
      </p:sp>
      <p:sp>
        <p:nvSpPr>
          <p:cNvPr id="45" name="文本框 44"/>
          <p:cNvSpPr txBox="1"/>
          <p:nvPr/>
        </p:nvSpPr>
        <p:spPr>
          <a:xfrm>
            <a:off x="5042075" y="4290816"/>
            <a:ext cx="939681" cy="215444"/>
          </a:xfrm>
          <a:prstGeom prst="rect">
            <a:avLst/>
          </a:prstGeom>
          <a:solidFill>
            <a:srgbClr val="C00000"/>
          </a:solidFill>
        </p:spPr>
        <p:txBody>
          <a:bodyPr wrap="none" rtlCol="0">
            <a:spAutoFit/>
          </a:bodyPr>
          <a:lstStyle/>
          <a:p>
            <a:r>
              <a:rPr lang="en-US" altLang="zh-CN" sz="800" b="1" dirty="0"/>
              <a:t>Upload ML Model</a:t>
            </a:r>
            <a:endParaRPr lang="zh-CN" altLang="en-US" sz="800" b="1" dirty="0"/>
          </a:p>
        </p:txBody>
      </p:sp>
      <p:sp>
        <p:nvSpPr>
          <p:cNvPr id="46" name="文本框 45"/>
          <p:cNvSpPr txBox="1"/>
          <p:nvPr/>
        </p:nvSpPr>
        <p:spPr>
          <a:xfrm>
            <a:off x="4983528" y="3030413"/>
            <a:ext cx="1075936" cy="215444"/>
          </a:xfrm>
          <a:prstGeom prst="rect">
            <a:avLst/>
          </a:prstGeom>
          <a:solidFill>
            <a:srgbClr val="C00000"/>
          </a:solidFill>
        </p:spPr>
        <p:txBody>
          <a:bodyPr wrap="none" rtlCol="0">
            <a:spAutoFit/>
          </a:bodyPr>
          <a:lstStyle/>
          <a:p>
            <a:r>
              <a:rPr lang="en-US" altLang="zh-CN" sz="800" b="1" dirty="0"/>
              <a:t>Analysis Monitor API</a:t>
            </a:r>
            <a:endParaRPr lang="zh-CN" altLang="en-US" sz="800" b="1" dirty="0"/>
          </a:p>
        </p:txBody>
      </p:sp>
      <p:sp>
        <p:nvSpPr>
          <p:cNvPr id="2" name="矩形 1"/>
          <p:cNvSpPr/>
          <p:nvPr/>
        </p:nvSpPr>
        <p:spPr>
          <a:xfrm>
            <a:off x="2662779" y="1082518"/>
            <a:ext cx="2130004" cy="2914589"/>
          </a:xfrm>
          <a:prstGeom prst="rect">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4034295" y="4815680"/>
            <a:ext cx="1873771" cy="627309"/>
          </a:xfrm>
          <a:prstGeom prst="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200" dirty="0">
                <a:solidFill>
                  <a:srgbClr val="C00000"/>
                </a:solidFill>
              </a:rPr>
              <a:t>ML Model – training based on the history data and available policies</a:t>
            </a:r>
            <a:endParaRPr lang="zh-CN" altLang="en-US" sz="1200" dirty="0">
              <a:solidFill>
                <a:srgbClr val="C00000"/>
              </a:solidFill>
            </a:endParaRPr>
          </a:p>
        </p:txBody>
      </p:sp>
      <p:cxnSp>
        <p:nvCxnSpPr>
          <p:cNvPr id="55" name="直接箭头连接符 54"/>
          <p:cNvCxnSpPr>
            <a:endCxn id="35" idx="3"/>
          </p:cNvCxnSpPr>
          <p:nvPr/>
        </p:nvCxnSpPr>
        <p:spPr>
          <a:xfrm flipH="1" flipV="1">
            <a:off x="3426459" y="2057028"/>
            <a:ext cx="2384013" cy="94622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9" name="文本框 48"/>
          <p:cNvSpPr txBox="1"/>
          <p:nvPr/>
        </p:nvSpPr>
        <p:spPr>
          <a:xfrm>
            <a:off x="3055764" y="1139110"/>
            <a:ext cx="1285608" cy="369332"/>
          </a:xfrm>
          <a:prstGeom prst="rect">
            <a:avLst/>
          </a:prstGeom>
          <a:noFill/>
        </p:spPr>
        <p:txBody>
          <a:bodyPr wrap="none" rtlCol="0">
            <a:spAutoFit/>
          </a:bodyPr>
          <a:lstStyle/>
          <a:p>
            <a:r>
              <a:rPr lang="en-US" altLang="zh-CN" dirty="0">
                <a:solidFill>
                  <a:srgbClr val="FF9900"/>
                </a:solidFill>
              </a:rPr>
              <a:t>Scope of R9</a:t>
            </a:r>
            <a:endParaRPr lang="zh-CN" altLang="en-US" dirty="0">
              <a:solidFill>
                <a:srgbClr val="FF9900"/>
              </a:solidFill>
            </a:endParaRPr>
          </a:p>
        </p:txBody>
      </p:sp>
      <p:sp>
        <p:nvSpPr>
          <p:cNvPr id="42" name="文本框 41"/>
          <p:cNvSpPr txBox="1"/>
          <p:nvPr/>
        </p:nvSpPr>
        <p:spPr>
          <a:xfrm>
            <a:off x="2703523" y="3019707"/>
            <a:ext cx="1784399" cy="492443"/>
          </a:xfrm>
          <a:prstGeom prst="rect">
            <a:avLst/>
          </a:prstGeom>
          <a:noFill/>
        </p:spPr>
        <p:txBody>
          <a:bodyPr wrap="none" rtlCol="0">
            <a:spAutoFit/>
          </a:bodyPr>
          <a:lstStyle/>
          <a:p>
            <a:r>
              <a:rPr lang="en-US" altLang="zh-CN" sz="1200" b="1" dirty="0"/>
              <a:t>Create an Intent Instance</a:t>
            </a:r>
          </a:p>
          <a:p>
            <a:pPr algn="ctr"/>
            <a:r>
              <a:rPr lang="en-US" altLang="zh-CN" sz="1400" b="1" dirty="0"/>
              <a:t>(with Slicing ID)</a:t>
            </a:r>
            <a:endParaRPr lang="zh-CN" altLang="en-US" sz="1400" b="1" dirty="0"/>
          </a:p>
        </p:txBody>
      </p:sp>
      <p:sp>
        <p:nvSpPr>
          <p:cNvPr id="50" name="矩形 49"/>
          <p:cNvSpPr/>
          <p:nvPr/>
        </p:nvSpPr>
        <p:spPr>
          <a:xfrm>
            <a:off x="3589301" y="1950744"/>
            <a:ext cx="889987" cy="261610"/>
          </a:xfrm>
          <a:prstGeom prst="rect">
            <a:avLst/>
          </a:prstGeom>
        </p:spPr>
        <p:txBody>
          <a:bodyPr wrap="none">
            <a:spAutoFit/>
          </a:bodyPr>
          <a:lstStyle/>
          <a:p>
            <a:r>
              <a:rPr lang="en-US" altLang="zh-CN" sz="1100" b="1" dirty="0"/>
              <a:t>KPI Monitor</a:t>
            </a:r>
            <a:endParaRPr lang="zh-CN" altLang="en-US" sz="1100" dirty="0"/>
          </a:p>
        </p:txBody>
      </p:sp>
    </p:spTree>
    <p:extLst>
      <p:ext uri="{BB962C8B-B14F-4D97-AF65-F5344CB8AC3E}">
        <p14:creationId xmlns:p14="http://schemas.microsoft.com/office/powerpoint/2010/main" val="3740525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fontScale="90000"/>
          </a:bodyPr>
          <a:lstStyle/>
          <a:p>
            <a:r>
              <a:rPr lang="en-US" altLang="zh-CN" dirty="0"/>
              <a:t>3.2 CCVPN </a:t>
            </a:r>
            <a:r>
              <a:rPr lang="en-US" altLang="zh-CN" b="1" dirty="0"/>
              <a:t>data analytics and closed-loop for intent</a:t>
            </a:r>
            <a:endParaRPr lang="zh-CN" altLang="en-US" dirty="0"/>
          </a:p>
        </p:txBody>
      </p:sp>
      <p:sp>
        <p:nvSpPr>
          <p:cNvPr id="38" name="矩形 37"/>
          <p:cNvSpPr/>
          <p:nvPr/>
        </p:nvSpPr>
        <p:spPr>
          <a:xfrm>
            <a:off x="6440948" y="6043559"/>
            <a:ext cx="5751052" cy="369332"/>
          </a:xfrm>
          <a:prstGeom prst="rect">
            <a:avLst/>
          </a:prstGeom>
        </p:spPr>
        <p:txBody>
          <a:bodyPr wrap="square">
            <a:spAutoFit/>
          </a:bodyPr>
          <a:lstStyle/>
          <a:p>
            <a:r>
              <a:rPr lang="en-US" altLang="zh-CN" dirty="0"/>
              <a:t>Ref: ONAP_CCVPN_Istanbul_requirement_proposal.pptx</a:t>
            </a:r>
            <a:endParaRPr lang="zh-CN" altLang="en-US" dirty="0"/>
          </a:p>
        </p:txBody>
      </p:sp>
      <p:sp>
        <p:nvSpPr>
          <p:cNvPr id="39" name="Rectangle 5"/>
          <p:cNvSpPr/>
          <p:nvPr/>
        </p:nvSpPr>
        <p:spPr>
          <a:xfrm>
            <a:off x="3668178" y="2743625"/>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SO</a:t>
            </a:r>
          </a:p>
        </p:txBody>
      </p:sp>
      <p:sp>
        <p:nvSpPr>
          <p:cNvPr id="40" name="Rectangle 6"/>
          <p:cNvSpPr/>
          <p:nvPr/>
        </p:nvSpPr>
        <p:spPr>
          <a:xfrm>
            <a:off x="3668178" y="4123338"/>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SDNC</a:t>
            </a:r>
          </a:p>
        </p:txBody>
      </p:sp>
      <p:sp>
        <p:nvSpPr>
          <p:cNvPr id="41" name="Rectangle 7"/>
          <p:cNvSpPr/>
          <p:nvPr/>
        </p:nvSpPr>
        <p:spPr>
          <a:xfrm>
            <a:off x="3581272" y="5698205"/>
            <a:ext cx="1110884"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Domain network controllers</a:t>
            </a:r>
          </a:p>
        </p:txBody>
      </p:sp>
      <p:sp>
        <p:nvSpPr>
          <p:cNvPr id="42" name="Rectangle 8"/>
          <p:cNvSpPr/>
          <p:nvPr/>
        </p:nvSpPr>
        <p:spPr>
          <a:xfrm>
            <a:off x="8009688" y="2856375"/>
            <a:ext cx="937071" cy="62723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AAI</a:t>
            </a:r>
          </a:p>
        </p:txBody>
      </p:sp>
      <p:sp>
        <p:nvSpPr>
          <p:cNvPr id="43" name="Rectangle 9"/>
          <p:cNvSpPr/>
          <p:nvPr/>
        </p:nvSpPr>
        <p:spPr>
          <a:xfrm>
            <a:off x="7999612" y="3974774"/>
            <a:ext cx="937071" cy="62723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CPS</a:t>
            </a:r>
          </a:p>
        </p:txBody>
      </p:sp>
      <p:sp>
        <p:nvSpPr>
          <p:cNvPr id="44" name="Rectangle 10"/>
          <p:cNvSpPr/>
          <p:nvPr/>
        </p:nvSpPr>
        <p:spPr>
          <a:xfrm>
            <a:off x="6594005" y="2743625"/>
            <a:ext cx="937071" cy="62723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Policy</a:t>
            </a:r>
          </a:p>
        </p:txBody>
      </p:sp>
      <p:sp>
        <p:nvSpPr>
          <p:cNvPr id="45" name="Rectangle 12"/>
          <p:cNvSpPr/>
          <p:nvPr/>
        </p:nvSpPr>
        <p:spPr>
          <a:xfrm>
            <a:off x="6594006" y="4138979"/>
            <a:ext cx="937071" cy="62723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DCAE</a:t>
            </a:r>
          </a:p>
        </p:txBody>
      </p:sp>
      <p:cxnSp>
        <p:nvCxnSpPr>
          <p:cNvPr id="46" name="Straight Arrow Connector 22"/>
          <p:cNvCxnSpPr>
            <a:stCxn id="39" idx="2"/>
            <a:endCxn id="40" idx="0"/>
          </p:cNvCxnSpPr>
          <p:nvPr/>
        </p:nvCxnSpPr>
        <p:spPr>
          <a:xfrm>
            <a:off x="4136714" y="3370859"/>
            <a:ext cx="0" cy="752479"/>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cxnSp>
        <p:nvCxnSpPr>
          <p:cNvPr id="47" name="Straight Arrow Connector 24"/>
          <p:cNvCxnSpPr>
            <a:stCxn id="40" idx="2"/>
            <a:endCxn id="41" idx="0"/>
          </p:cNvCxnSpPr>
          <p:nvPr/>
        </p:nvCxnSpPr>
        <p:spPr>
          <a:xfrm>
            <a:off x="4136714" y="4750572"/>
            <a:ext cx="0" cy="947633"/>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28"/>
          <p:cNvCxnSpPr/>
          <p:nvPr/>
        </p:nvCxnSpPr>
        <p:spPr>
          <a:xfrm flipH="1" flipV="1">
            <a:off x="4389120" y="4750572"/>
            <a:ext cx="8314" cy="947633"/>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Straight Arrow Connector 29"/>
          <p:cNvCxnSpPr>
            <a:stCxn id="40" idx="3"/>
            <a:endCxn id="45" idx="1"/>
          </p:cNvCxnSpPr>
          <p:nvPr/>
        </p:nvCxnSpPr>
        <p:spPr>
          <a:xfrm>
            <a:off x="4605249" y="4436955"/>
            <a:ext cx="1988757" cy="15641"/>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0" name="Straight Arrow Connector 32"/>
          <p:cNvCxnSpPr>
            <a:stCxn id="45" idx="0"/>
            <a:endCxn id="44" idx="2"/>
          </p:cNvCxnSpPr>
          <p:nvPr/>
        </p:nvCxnSpPr>
        <p:spPr>
          <a:xfrm flipH="1" flipV="1">
            <a:off x="7062541" y="3370859"/>
            <a:ext cx="1" cy="768120"/>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1" name="Straight Arrow Connector 42"/>
          <p:cNvCxnSpPr>
            <a:stCxn id="44" idx="1"/>
            <a:endCxn id="39" idx="3"/>
          </p:cNvCxnSpPr>
          <p:nvPr/>
        </p:nvCxnSpPr>
        <p:spPr>
          <a:xfrm flipH="1">
            <a:off x="4605249" y="3057242"/>
            <a:ext cx="1988756" cy="0"/>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2" name="Straight Arrow Connector 52"/>
          <p:cNvCxnSpPr>
            <a:endCxn id="39" idx="0"/>
          </p:cNvCxnSpPr>
          <p:nvPr/>
        </p:nvCxnSpPr>
        <p:spPr>
          <a:xfrm>
            <a:off x="4136714" y="1644641"/>
            <a:ext cx="0" cy="1098984"/>
          </a:xfrm>
          <a:prstGeom prst="straightConnector1">
            <a:avLst/>
          </a:prstGeom>
          <a:ln w="25400">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53" name="TextBox 59"/>
          <p:cNvSpPr txBox="1"/>
          <p:nvPr/>
        </p:nvSpPr>
        <p:spPr>
          <a:xfrm>
            <a:off x="6681445" y="4785704"/>
            <a:ext cx="932693" cy="430887"/>
          </a:xfrm>
          <a:prstGeom prst="rect">
            <a:avLst/>
          </a:prstGeom>
          <a:noFill/>
        </p:spPr>
        <p:txBody>
          <a:bodyPr wrap="square" lIns="0" tIns="0" rIns="0" bIns="0" rtlCol="0">
            <a:spAutoFit/>
          </a:bodyPr>
          <a:lstStyle/>
          <a:p>
            <a:r>
              <a:rPr lang="en-CA" sz="1400" dirty="0"/>
              <a:t>AI analytics algorithms</a:t>
            </a:r>
            <a:endParaRPr lang="en-US" sz="1400" dirty="0"/>
          </a:p>
        </p:txBody>
      </p:sp>
      <p:sp>
        <p:nvSpPr>
          <p:cNvPr id="54" name="Curved Right Arrow 4"/>
          <p:cNvSpPr/>
          <p:nvPr/>
        </p:nvSpPr>
        <p:spPr>
          <a:xfrm>
            <a:off x="4891282" y="3222723"/>
            <a:ext cx="539267" cy="101111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urved Right Arrow 30"/>
          <p:cNvSpPr/>
          <p:nvPr/>
        </p:nvSpPr>
        <p:spPr>
          <a:xfrm rot="10800000">
            <a:off x="5826098" y="3195271"/>
            <a:ext cx="539267" cy="101111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TextBox 31"/>
          <p:cNvSpPr txBox="1"/>
          <p:nvPr/>
        </p:nvSpPr>
        <p:spPr>
          <a:xfrm>
            <a:off x="5232230" y="3381065"/>
            <a:ext cx="1093815" cy="646331"/>
          </a:xfrm>
          <a:prstGeom prst="rect">
            <a:avLst/>
          </a:prstGeom>
          <a:noFill/>
        </p:spPr>
        <p:txBody>
          <a:bodyPr wrap="square" rtlCol="0">
            <a:spAutoFit/>
          </a:bodyPr>
          <a:lstStyle/>
          <a:p>
            <a:r>
              <a:rPr lang="en-US" dirty="0"/>
              <a:t>Closed loop</a:t>
            </a:r>
          </a:p>
        </p:txBody>
      </p:sp>
      <p:sp>
        <p:nvSpPr>
          <p:cNvPr id="57" name="TextBox 33"/>
          <p:cNvSpPr txBox="1"/>
          <p:nvPr/>
        </p:nvSpPr>
        <p:spPr>
          <a:xfrm>
            <a:off x="4451839" y="4953689"/>
            <a:ext cx="1207309" cy="646331"/>
          </a:xfrm>
          <a:prstGeom prst="rect">
            <a:avLst/>
          </a:prstGeom>
          <a:noFill/>
        </p:spPr>
        <p:txBody>
          <a:bodyPr wrap="square" lIns="0" tIns="0" rIns="0" bIns="0" rtlCol="0">
            <a:spAutoFit/>
          </a:bodyPr>
          <a:lstStyle/>
          <a:p>
            <a:r>
              <a:rPr lang="en-CA" sz="1400" dirty="0"/>
              <a:t>Network performance data and events</a:t>
            </a:r>
            <a:endParaRPr lang="en-US" sz="1400" dirty="0"/>
          </a:p>
        </p:txBody>
      </p:sp>
      <p:sp>
        <p:nvSpPr>
          <p:cNvPr id="58" name="TextBox 34"/>
          <p:cNvSpPr txBox="1"/>
          <p:nvPr/>
        </p:nvSpPr>
        <p:spPr>
          <a:xfrm>
            <a:off x="3185756" y="4871770"/>
            <a:ext cx="824755" cy="646331"/>
          </a:xfrm>
          <a:prstGeom prst="rect">
            <a:avLst/>
          </a:prstGeom>
          <a:noFill/>
        </p:spPr>
        <p:txBody>
          <a:bodyPr wrap="square" lIns="0" tIns="0" rIns="0" bIns="0" rtlCol="0">
            <a:spAutoFit/>
          </a:bodyPr>
          <a:lstStyle/>
          <a:p>
            <a:pPr algn="r"/>
            <a:r>
              <a:rPr lang="en-CA" sz="1400" dirty="0"/>
              <a:t>Network service </a:t>
            </a:r>
            <a:r>
              <a:rPr lang="en-CA" sz="1400" dirty="0" err="1"/>
              <a:t>config</a:t>
            </a:r>
            <a:endParaRPr lang="en-US" sz="1400" dirty="0"/>
          </a:p>
        </p:txBody>
      </p:sp>
      <p:sp>
        <p:nvSpPr>
          <p:cNvPr id="59" name="Cube 36"/>
          <p:cNvSpPr/>
          <p:nvPr/>
        </p:nvSpPr>
        <p:spPr>
          <a:xfrm>
            <a:off x="3235138" y="1134964"/>
            <a:ext cx="5181917" cy="509677"/>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ONAP IBN</a:t>
            </a:r>
          </a:p>
        </p:txBody>
      </p:sp>
      <p:cxnSp>
        <p:nvCxnSpPr>
          <p:cNvPr id="60" name="Straight Arrow Connector 37"/>
          <p:cNvCxnSpPr/>
          <p:nvPr/>
        </p:nvCxnSpPr>
        <p:spPr>
          <a:xfrm flipV="1">
            <a:off x="7771894" y="1652327"/>
            <a:ext cx="1" cy="2800269"/>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1" name="Straight Arrow Connector 38"/>
          <p:cNvCxnSpPr>
            <a:endCxn id="45" idx="3"/>
          </p:cNvCxnSpPr>
          <p:nvPr/>
        </p:nvCxnSpPr>
        <p:spPr>
          <a:xfrm flipH="1" flipV="1">
            <a:off x="7531077" y="4452596"/>
            <a:ext cx="240818" cy="7686"/>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62" name="Rectangle 20"/>
          <p:cNvSpPr/>
          <p:nvPr/>
        </p:nvSpPr>
        <p:spPr>
          <a:xfrm>
            <a:off x="2801390" y="2313706"/>
            <a:ext cx="6417426" cy="3000894"/>
          </a:xfrm>
          <a:prstGeom prst="rect">
            <a:avLst/>
          </a:prstGeom>
          <a:noFill/>
          <a:ln w="222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21"/>
          <p:cNvSpPr txBox="1"/>
          <p:nvPr/>
        </p:nvSpPr>
        <p:spPr>
          <a:xfrm>
            <a:off x="2871279" y="2407352"/>
            <a:ext cx="814647" cy="246221"/>
          </a:xfrm>
          <a:prstGeom prst="rect">
            <a:avLst/>
          </a:prstGeom>
          <a:noFill/>
        </p:spPr>
        <p:txBody>
          <a:bodyPr wrap="square" lIns="0" tIns="0" rIns="0" bIns="0" rtlCol="0">
            <a:spAutoFit/>
          </a:bodyPr>
          <a:lstStyle/>
          <a:p>
            <a:r>
              <a:rPr lang="en-US" sz="1600" b="1" dirty="0"/>
              <a:t>CCVPN</a:t>
            </a:r>
          </a:p>
        </p:txBody>
      </p:sp>
      <p:cxnSp>
        <p:nvCxnSpPr>
          <p:cNvPr id="64" name="Straight Connector 25"/>
          <p:cNvCxnSpPr/>
          <p:nvPr/>
        </p:nvCxnSpPr>
        <p:spPr>
          <a:xfrm>
            <a:off x="3890356" y="1997821"/>
            <a:ext cx="4987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39"/>
          <p:cNvCxnSpPr/>
          <p:nvPr/>
        </p:nvCxnSpPr>
        <p:spPr>
          <a:xfrm>
            <a:off x="7531076" y="1997821"/>
            <a:ext cx="640335" cy="0"/>
          </a:xfrm>
          <a:prstGeom prst="line">
            <a:avLst/>
          </a:prstGeom>
        </p:spPr>
        <p:style>
          <a:lnRef idx="1">
            <a:schemeClr val="accent1"/>
          </a:lnRef>
          <a:fillRef idx="0">
            <a:schemeClr val="accent1"/>
          </a:fillRef>
          <a:effectRef idx="0">
            <a:schemeClr val="accent1"/>
          </a:effectRef>
          <a:fontRef idx="minor">
            <a:schemeClr val="tx1"/>
          </a:fontRef>
        </p:style>
      </p:cxnSp>
      <p:sp>
        <p:nvSpPr>
          <p:cNvPr id="66" name="TextBox 47"/>
          <p:cNvSpPr txBox="1"/>
          <p:nvPr/>
        </p:nvSpPr>
        <p:spPr>
          <a:xfrm>
            <a:off x="4356799" y="1738523"/>
            <a:ext cx="2008565" cy="492443"/>
          </a:xfrm>
          <a:prstGeom prst="rect">
            <a:avLst/>
          </a:prstGeom>
          <a:noFill/>
        </p:spPr>
        <p:txBody>
          <a:bodyPr wrap="square" lIns="0" tIns="0" rIns="0" bIns="0" rtlCol="0">
            <a:spAutoFit/>
          </a:bodyPr>
          <a:lstStyle/>
          <a:p>
            <a:r>
              <a:rPr lang="en-US" sz="1600" b="1" dirty="0"/>
              <a:t>Transport domain Control &amp; orchestration </a:t>
            </a:r>
          </a:p>
        </p:txBody>
      </p:sp>
      <p:sp>
        <p:nvSpPr>
          <p:cNvPr id="67" name="TextBox 51"/>
          <p:cNvSpPr txBox="1"/>
          <p:nvPr/>
        </p:nvSpPr>
        <p:spPr>
          <a:xfrm>
            <a:off x="8207522" y="1739574"/>
            <a:ext cx="1511562" cy="492443"/>
          </a:xfrm>
          <a:prstGeom prst="rect">
            <a:avLst/>
          </a:prstGeom>
          <a:noFill/>
        </p:spPr>
        <p:txBody>
          <a:bodyPr wrap="square" lIns="0" tIns="0" rIns="0" bIns="0" rtlCol="0">
            <a:spAutoFit/>
          </a:bodyPr>
          <a:lstStyle/>
          <a:p>
            <a:r>
              <a:rPr lang="en-US" sz="1600" b="1" dirty="0"/>
              <a:t>Transport domain analytics</a:t>
            </a:r>
          </a:p>
        </p:txBody>
      </p:sp>
      <p:sp>
        <p:nvSpPr>
          <p:cNvPr id="68" name="Rounded Rectangle 2"/>
          <p:cNvSpPr/>
          <p:nvPr/>
        </p:nvSpPr>
        <p:spPr>
          <a:xfrm>
            <a:off x="3581272" y="2581470"/>
            <a:ext cx="4064418" cy="2380352"/>
          </a:xfrm>
          <a:prstGeom prst="roundRect">
            <a:avLst/>
          </a:prstGeom>
          <a:solidFill>
            <a:schemeClr val="accent4">
              <a:lumMod val="40000"/>
              <a:lumOff val="60000"/>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64703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3.2 IBN support CCVPN</a:t>
            </a:r>
            <a:endParaRPr lang="zh-CN" altLang="en-US" dirty="0"/>
          </a:p>
        </p:txBody>
      </p:sp>
      <p:sp>
        <p:nvSpPr>
          <p:cNvPr id="39" name="Rectangle 5"/>
          <p:cNvSpPr/>
          <p:nvPr/>
        </p:nvSpPr>
        <p:spPr>
          <a:xfrm>
            <a:off x="3668178" y="2743625"/>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SO</a:t>
            </a:r>
          </a:p>
        </p:txBody>
      </p:sp>
      <p:sp>
        <p:nvSpPr>
          <p:cNvPr id="40" name="Rectangle 6"/>
          <p:cNvSpPr/>
          <p:nvPr/>
        </p:nvSpPr>
        <p:spPr>
          <a:xfrm>
            <a:off x="3668178" y="4123338"/>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SDNC</a:t>
            </a:r>
          </a:p>
        </p:txBody>
      </p:sp>
      <p:sp>
        <p:nvSpPr>
          <p:cNvPr id="41" name="Rectangle 7"/>
          <p:cNvSpPr/>
          <p:nvPr/>
        </p:nvSpPr>
        <p:spPr>
          <a:xfrm>
            <a:off x="3581272" y="5698205"/>
            <a:ext cx="1110884"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Domain network controllers</a:t>
            </a:r>
          </a:p>
        </p:txBody>
      </p:sp>
      <p:sp>
        <p:nvSpPr>
          <p:cNvPr id="43" name="Rectangle 9"/>
          <p:cNvSpPr/>
          <p:nvPr/>
        </p:nvSpPr>
        <p:spPr>
          <a:xfrm>
            <a:off x="7999612" y="3974774"/>
            <a:ext cx="937071" cy="62723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CPS</a:t>
            </a:r>
          </a:p>
        </p:txBody>
      </p:sp>
      <p:sp>
        <p:nvSpPr>
          <p:cNvPr id="44" name="Rectangle 10"/>
          <p:cNvSpPr/>
          <p:nvPr/>
        </p:nvSpPr>
        <p:spPr>
          <a:xfrm>
            <a:off x="6594005" y="2743625"/>
            <a:ext cx="937071" cy="62723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Policy</a:t>
            </a:r>
          </a:p>
        </p:txBody>
      </p:sp>
      <p:sp>
        <p:nvSpPr>
          <p:cNvPr id="45" name="Rectangle 12"/>
          <p:cNvSpPr/>
          <p:nvPr/>
        </p:nvSpPr>
        <p:spPr>
          <a:xfrm>
            <a:off x="6594006" y="4138979"/>
            <a:ext cx="937071" cy="62723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DCAE</a:t>
            </a:r>
          </a:p>
        </p:txBody>
      </p:sp>
      <p:cxnSp>
        <p:nvCxnSpPr>
          <p:cNvPr id="46" name="Straight Arrow Connector 22"/>
          <p:cNvCxnSpPr>
            <a:stCxn id="39" idx="2"/>
            <a:endCxn id="40" idx="0"/>
          </p:cNvCxnSpPr>
          <p:nvPr/>
        </p:nvCxnSpPr>
        <p:spPr>
          <a:xfrm>
            <a:off x="4136714" y="3370859"/>
            <a:ext cx="0" cy="752479"/>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cxnSp>
        <p:nvCxnSpPr>
          <p:cNvPr id="47" name="Straight Arrow Connector 24"/>
          <p:cNvCxnSpPr>
            <a:stCxn id="40" idx="2"/>
            <a:endCxn id="41" idx="0"/>
          </p:cNvCxnSpPr>
          <p:nvPr/>
        </p:nvCxnSpPr>
        <p:spPr>
          <a:xfrm>
            <a:off x="4136714" y="4750572"/>
            <a:ext cx="0" cy="947633"/>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28"/>
          <p:cNvCxnSpPr/>
          <p:nvPr/>
        </p:nvCxnSpPr>
        <p:spPr>
          <a:xfrm flipH="1" flipV="1">
            <a:off x="4389120" y="4750572"/>
            <a:ext cx="8314" cy="947633"/>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Straight Arrow Connector 29"/>
          <p:cNvCxnSpPr>
            <a:stCxn id="40" idx="3"/>
            <a:endCxn id="45" idx="1"/>
          </p:cNvCxnSpPr>
          <p:nvPr/>
        </p:nvCxnSpPr>
        <p:spPr>
          <a:xfrm>
            <a:off x="4605249" y="4436955"/>
            <a:ext cx="1988757" cy="15641"/>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0" name="Straight Arrow Connector 32"/>
          <p:cNvCxnSpPr>
            <a:stCxn id="45" idx="0"/>
            <a:endCxn id="44" idx="2"/>
          </p:cNvCxnSpPr>
          <p:nvPr/>
        </p:nvCxnSpPr>
        <p:spPr>
          <a:xfrm flipH="1" flipV="1">
            <a:off x="7062541" y="3370859"/>
            <a:ext cx="1" cy="768120"/>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1" name="Straight Arrow Connector 42"/>
          <p:cNvCxnSpPr>
            <a:stCxn id="44" idx="1"/>
            <a:endCxn id="39" idx="3"/>
          </p:cNvCxnSpPr>
          <p:nvPr/>
        </p:nvCxnSpPr>
        <p:spPr>
          <a:xfrm flipH="1">
            <a:off x="4605249" y="3057242"/>
            <a:ext cx="1988756" cy="0"/>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2" name="Straight Arrow Connector 52"/>
          <p:cNvCxnSpPr>
            <a:endCxn id="39" idx="0"/>
          </p:cNvCxnSpPr>
          <p:nvPr/>
        </p:nvCxnSpPr>
        <p:spPr>
          <a:xfrm>
            <a:off x="4136714" y="1644641"/>
            <a:ext cx="0" cy="1098984"/>
          </a:xfrm>
          <a:prstGeom prst="straightConnector1">
            <a:avLst/>
          </a:prstGeom>
          <a:ln w="25400">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53" name="TextBox 59"/>
          <p:cNvSpPr txBox="1"/>
          <p:nvPr/>
        </p:nvSpPr>
        <p:spPr>
          <a:xfrm>
            <a:off x="6681445" y="4785704"/>
            <a:ext cx="932693" cy="430887"/>
          </a:xfrm>
          <a:prstGeom prst="rect">
            <a:avLst/>
          </a:prstGeom>
          <a:noFill/>
        </p:spPr>
        <p:txBody>
          <a:bodyPr wrap="square" lIns="0" tIns="0" rIns="0" bIns="0" rtlCol="0">
            <a:spAutoFit/>
          </a:bodyPr>
          <a:lstStyle/>
          <a:p>
            <a:r>
              <a:rPr lang="en-CA" sz="1400" dirty="0"/>
              <a:t>AI analytics algorithms</a:t>
            </a:r>
            <a:endParaRPr lang="en-US" sz="1400" dirty="0"/>
          </a:p>
        </p:txBody>
      </p:sp>
      <p:sp>
        <p:nvSpPr>
          <p:cNvPr id="54" name="Curved Right Arrow 4"/>
          <p:cNvSpPr/>
          <p:nvPr/>
        </p:nvSpPr>
        <p:spPr>
          <a:xfrm>
            <a:off x="4891282" y="3222723"/>
            <a:ext cx="539267" cy="101111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urved Right Arrow 30"/>
          <p:cNvSpPr/>
          <p:nvPr/>
        </p:nvSpPr>
        <p:spPr>
          <a:xfrm rot="10800000">
            <a:off x="5826098" y="3195271"/>
            <a:ext cx="539267" cy="101111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TextBox 31"/>
          <p:cNvSpPr txBox="1"/>
          <p:nvPr/>
        </p:nvSpPr>
        <p:spPr>
          <a:xfrm>
            <a:off x="5232230" y="3381065"/>
            <a:ext cx="1093815" cy="646331"/>
          </a:xfrm>
          <a:prstGeom prst="rect">
            <a:avLst/>
          </a:prstGeom>
          <a:noFill/>
        </p:spPr>
        <p:txBody>
          <a:bodyPr wrap="square" rtlCol="0">
            <a:spAutoFit/>
          </a:bodyPr>
          <a:lstStyle/>
          <a:p>
            <a:r>
              <a:rPr lang="en-US" dirty="0"/>
              <a:t>Closed loop</a:t>
            </a:r>
          </a:p>
        </p:txBody>
      </p:sp>
      <p:sp>
        <p:nvSpPr>
          <p:cNvPr id="57" name="TextBox 33"/>
          <p:cNvSpPr txBox="1"/>
          <p:nvPr/>
        </p:nvSpPr>
        <p:spPr>
          <a:xfrm>
            <a:off x="4451839" y="4953689"/>
            <a:ext cx="1207309" cy="646331"/>
          </a:xfrm>
          <a:prstGeom prst="rect">
            <a:avLst/>
          </a:prstGeom>
          <a:noFill/>
        </p:spPr>
        <p:txBody>
          <a:bodyPr wrap="square" lIns="0" tIns="0" rIns="0" bIns="0" rtlCol="0">
            <a:spAutoFit/>
          </a:bodyPr>
          <a:lstStyle/>
          <a:p>
            <a:r>
              <a:rPr lang="en-CA" sz="1400" dirty="0"/>
              <a:t>Network performance data and events</a:t>
            </a:r>
            <a:endParaRPr lang="en-US" sz="1400" dirty="0"/>
          </a:p>
        </p:txBody>
      </p:sp>
      <p:sp>
        <p:nvSpPr>
          <p:cNvPr id="58" name="TextBox 34"/>
          <p:cNvSpPr txBox="1"/>
          <p:nvPr/>
        </p:nvSpPr>
        <p:spPr>
          <a:xfrm>
            <a:off x="3185756" y="4871770"/>
            <a:ext cx="824755" cy="646331"/>
          </a:xfrm>
          <a:prstGeom prst="rect">
            <a:avLst/>
          </a:prstGeom>
          <a:noFill/>
        </p:spPr>
        <p:txBody>
          <a:bodyPr wrap="square" lIns="0" tIns="0" rIns="0" bIns="0" rtlCol="0">
            <a:spAutoFit/>
          </a:bodyPr>
          <a:lstStyle/>
          <a:p>
            <a:pPr algn="r"/>
            <a:r>
              <a:rPr lang="en-CA" sz="1400" dirty="0"/>
              <a:t>Network service </a:t>
            </a:r>
            <a:r>
              <a:rPr lang="en-CA" sz="1400" dirty="0" err="1"/>
              <a:t>config</a:t>
            </a:r>
            <a:endParaRPr lang="en-US" sz="1400" dirty="0"/>
          </a:p>
        </p:txBody>
      </p:sp>
      <p:sp>
        <p:nvSpPr>
          <p:cNvPr id="59" name="Cube 36"/>
          <p:cNvSpPr/>
          <p:nvPr/>
        </p:nvSpPr>
        <p:spPr>
          <a:xfrm>
            <a:off x="3235138" y="1134964"/>
            <a:ext cx="5181917" cy="509677"/>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Intent input &amp; translation in </a:t>
            </a:r>
            <a:r>
              <a:rPr lang="en-US" b="1" dirty="0">
                <a:solidFill>
                  <a:srgbClr val="FF0000"/>
                </a:solidFill>
              </a:rPr>
              <a:t>UUI                                1</a:t>
            </a:r>
          </a:p>
        </p:txBody>
      </p:sp>
      <p:cxnSp>
        <p:nvCxnSpPr>
          <p:cNvPr id="60" name="Straight Arrow Connector 37"/>
          <p:cNvCxnSpPr/>
          <p:nvPr/>
        </p:nvCxnSpPr>
        <p:spPr>
          <a:xfrm flipV="1">
            <a:off x="7771894" y="1652327"/>
            <a:ext cx="1" cy="2800269"/>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1" name="Straight Arrow Connector 38"/>
          <p:cNvCxnSpPr>
            <a:endCxn id="45" idx="3"/>
          </p:cNvCxnSpPr>
          <p:nvPr/>
        </p:nvCxnSpPr>
        <p:spPr>
          <a:xfrm flipH="1" flipV="1">
            <a:off x="7531077" y="4452596"/>
            <a:ext cx="240818" cy="7686"/>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62" name="Rectangle 20"/>
          <p:cNvSpPr/>
          <p:nvPr/>
        </p:nvSpPr>
        <p:spPr>
          <a:xfrm>
            <a:off x="2801390" y="2313706"/>
            <a:ext cx="6417426" cy="3000894"/>
          </a:xfrm>
          <a:prstGeom prst="rect">
            <a:avLst/>
          </a:prstGeom>
          <a:noFill/>
          <a:ln w="222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Connector 25"/>
          <p:cNvCxnSpPr/>
          <p:nvPr/>
        </p:nvCxnSpPr>
        <p:spPr>
          <a:xfrm>
            <a:off x="3890356" y="1997821"/>
            <a:ext cx="4987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39"/>
          <p:cNvCxnSpPr/>
          <p:nvPr/>
        </p:nvCxnSpPr>
        <p:spPr>
          <a:xfrm>
            <a:off x="7531076" y="1997821"/>
            <a:ext cx="640335" cy="0"/>
          </a:xfrm>
          <a:prstGeom prst="line">
            <a:avLst/>
          </a:prstGeom>
        </p:spPr>
        <p:style>
          <a:lnRef idx="1">
            <a:schemeClr val="accent1"/>
          </a:lnRef>
          <a:fillRef idx="0">
            <a:schemeClr val="accent1"/>
          </a:fillRef>
          <a:effectRef idx="0">
            <a:schemeClr val="accent1"/>
          </a:effectRef>
          <a:fontRef idx="minor">
            <a:schemeClr val="tx1"/>
          </a:fontRef>
        </p:style>
      </p:cxnSp>
      <p:sp>
        <p:nvSpPr>
          <p:cNvPr id="66" name="TextBox 47"/>
          <p:cNvSpPr txBox="1"/>
          <p:nvPr/>
        </p:nvSpPr>
        <p:spPr>
          <a:xfrm>
            <a:off x="2036540" y="1777591"/>
            <a:ext cx="2008565" cy="492443"/>
          </a:xfrm>
          <a:prstGeom prst="rect">
            <a:avLst/>
          </a:prstGeom>
          <a:noFill/>
        </p:spPr>
        <p:txBody>
          <a:bodyPr wrap="square" lIns="0" tIns="0" rIns="0" bIns="0" rtlCol="0">
            <a:spAutoFit/>
          </a:bodyPr>
          <a:lstStyle/>
          <a:p>
            <a:r>
              <a:rPr lang="en-US" sz="1600" b="1" dirty="0"/>
              <a:t>Transport domain Control &amp; orchestration </a:t>
            </a:r>
          </a:p>
        </p:txBody>
      </p:sp>
      <p:sp>
        <p:nvSpPr>
          <p:cNvPr id="67" name="TextBox 51"/>
          <p:cNvSpPr txBox="1"/>
          <p:nvPr/>
        </p:nvSpPr>
        <p:spPr>
          <a:xfrm>
            <a:off x="8207522" y="1739574"/>
            <a:ext cx="1511562" cy="492443"/>
          </a:xfrm>
          <a:prstGeom prst="rect">
            <a:avLst/>
          </a:prstGeom>
          <a:noFill/>
        </p:spPr>
        <p:txBody>
          <a:bodyPr wrap="square" lIns="0" tIns="0" rIns="0" bIns="0" rtlCol="0">
            <a:spAutoFit/>
          </a:bodyPr>
          <a:lstStyle/>
          <a:p>
            <a:r>
              <a:rPr lang="en-US" sz="1600" b="1" dirty="0"/>
              <a:t>Transport domain analytics</a:t>
            </a:r>
          </a:p>
        </p:txBody>
      </p:sp>
      <p:sp>
        <p:nvSpPr>
          <p:cNvPr id="68" name="Rounded Rectangle 2"/>
          <p:cNvSpPr/>
          <p:nvPr/>
        </p:nvSpPr>
        <p:spPr>
          <a:xfrm>
            <a:off x="3581272" y="2581470"/>
            <a:ext cx="4064418" cy="2380352"/>
          </a:xfrm>
          <a:prstGeom prst="roundRect">
            <a:avLst/>
          </a:prstGeom>
          <a:solidFill>
            <a:schemeClr val="accent4">
              <a:lumMod val="40000"/>
              <a:lumOff val="60000"/>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8"/>
          <p:cNvSpPr/>
          <p:nvPr/>
        </p:nvSpPr>
        <p:spPr>
          <a:xfrm>
            <a:off x="8009688" y="2856375"/>
            <a:ext cx="937071" cy="62723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AAI</a:t>
            </a:r>
          </a:p>
        </p:txBody>
      </p:sp>
      <p:sp>
        <p:nvSpPr>
          <p:cNvPr id="42" name="Rectangle 8"/>
          <p:cNvSpPr/>
          <p:nvPr/>
        </p:nvSpPr>
        <p:spPr>
          <a:xfrm>
            <a:off x="4262919" y="1692262"/>
            <a:ext cx="3382771" cy="425835"/>
          </a:xfrm>
          <a:prstGeom prst="rect">
            <a:avLst/>
          </a:prstGeom>
          <a:solidFill>
            <a:srgbClr val="5B9B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Intent Instance in </a:t>
            </a:r>
            <a:r>
              <a:rPr lang="en-US" sz="1600" b="1" dirty="0">
                <a:solidFill>
                  <a:srgbClr val="FF0000"/>
                </a:solidFill>
              </a:rPr>
              <a:t>AAI </a:t>
            </a:r>
            <a:r>
              <a:rPr lang="en-US" altLang="zh-CN" sz="1600" b="1" dirty="0">
                <a:solidFill>
                  <a:schemeClr val="bg1"/>
                </a:solidFill>
              </a:rPr>
              <a:t>with CCVPN service ID and users’ real-time intents</a:t>
            </a:r>
            <a:endParaRPr lang="en-US" sz="1600" b="1" dirty="0">
              <a:solidFill>
                <a:schemeClr val="bg1"/>
              </a:solidFill>
            </a:endParaRPr>
          </a:p>
        </p:txBody>
      </p:sp>
      <p:sp>
        <p:nvSpPr>
          <p:cNvPr id="2" name="矩形 1"/>
          <p:cNvSpPr/>
          <p:nvPr/>
        </p:nvSpPr>
        <p:spPr>
          <a:xfrm>
            <a:off x="6475612" y="1284093"/>
            <a:ext cx="3048000" cy="298787"/>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t>CCVPN Network Monitoring and feedback to users</a:t>
            </a:r>
            <a:endParaRPr lang="zh-CN" altLang="en-US" sz="1100" dirty="0"/>
          </a:p>
        </p:txBody>
      </p:sp>
      <p:sp>
        <p:nvSpPr>
          <p:cNvPr id="36" name="TextBox 21"/>
          <p:cNvSpPr txBox="1"/>
          <p:nvPr/>
        </p:nvSpPr>
        <p:spPr>
          <a:xfrm>
            <a:off x="2871279" y="2407352"/>
            <a:ext cx="814647" cy="246221"/>
          </a:xfrm>
          <a:prstGeom prst="rect">
            <a:avLst/>
          </a:prstGeom>
          <a:noFill/>
        </p:spPr>
        <p:txBody>
          <a:bodyPr wrap="square" lIns="0" tIns="0" rIns="0" bIns="0" rtlCol="0">
            <a:spAutoFit/>
          </a:bodyPr>
          <a:lstStyle/>
          <a:p>
            <a:r>
              <a:rPr lang="en-US" sz="1600" b="1" dirty="0"/>
              <a:t>CCVPN</a:t>
            </a:r>
          </a:p>
        </p:txBody>
      </p:sp>
      <p:sp>
        <p:nvSpPr>
          <p:cNvPr id="37" name="矩形 36"/>
          <p:cNvSpPr/>
          <p:nvPr/>
        </p:nvSpPr>
        <p:spPr>
          <a:xfrm>
            <a:off x="3185757" y="1082518"/>
            <a:ext cx="8008716" cy="1129225"/>
          </a:xfrm>
          <a:prstGeom prst="rect">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9802051" y="1138117"/>
            <a:ext cx="1285608" cy="369332"/>
          </a:xfrm>
          <a:prstGeom prst="rect">
            <a:avLst/>
          </a:prstGeom>
          <a:noFill/>
        </p:spPr>
        <p:txBody>
          <a:bodyPr wrap="none" rtlCol="0">
            <a:spAutoFit/>
          </a:bodyPr>
          <a:lstStyle/>
          <a:p>
            <a:r>
              <a:rPr lang="en-US" altLang="zh-CN" dirty="0">
                <a:solidFill>
                  <a:srgbClr val="FF9900"/>
                </a:solidFill>
              </a:rPr>
              <a:t>Scope of R9</a:t>
            </a:r>
            <a:endParaRPr lang="zh-CN" altLang="en-US" dirty="0">
              <a:solidFill>
                <a:srgbClr val="FF9900"/>
              </a:solidFill>
            </a:endParaRPr>
          </a:p>
        </p:txBody>
      </p:sp>
    </p:spTree>
    <p:extLst>
      <p:ext uri="{BB962C8B-B14F-4D97-AF65-F5344CB8AC3E}">
        <p14:creationId xmlns:p14="http://schemas.microsoft.com/office/powerpoint/2010/main" val="27587089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150938"/>
            <a:ext cx="10972800" cy="640080"/>
          </a:xfrm>
        </p:spPr>
        <p:txBody>
          <a:bodyPr/>
          <a:lstStyle/>
          <a:p>
            <a:r>
              <a:rPr lang="en-US" altLang="zh-CN" dirty="0"/>
              <a:t>4. Ref. How performance monitoring data is used</a:t>
            </a:r>
            <a:endParaRPr lang="zh-CN" altLang="en-US" dirty="0"/>
          </a:p>
        </p:txBody>
      </p:sp>
      <p:pic>
        <p:nvPicPr>
          <p:cNvPr id="1026" name="Picture 2" descr="PlantUML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0251" y="1146723"/>
            <a:ext cx="5133975" cy="5114926"/>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25978" y="2697415"/>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SO</a:t>
            </a:r>
          </a:p>
        </p:txBody>
      </p:sp>
      <p:sp>
        <p:nvSpPr>
          <p:cNvPr id="23" name="Rectangle 22"/>
          <p:cNvSpPr/>
          <p:nvPr/>
        </p:nvSpPr>
        <p:spPr>
          <a:xfrm>
            <a:off x="1625978" y="4915811"/>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SDNC</a:t>
            </a:r>
          </a:p>
        </p:txBody>
      </p:sp>
      <p:cxnSp>
        <p:nvCxnSpPr>
          <p:cNvPr id="25" name="Straight Arrow Connector 24"/>
          <p:cNvCxnSpPr>
            <a:stCxn id="22" idx="2"/>
            <a:endCxn id="23" idx="0"/>
          </p:cNvCxnSpPr>
          <p:nvPr/>
        </p:nvCxnSpPr>
        <p:spPr>
          <a:xfrm>
            <a:off x="2094514" y="3324649"/>
            <a:ext cx="0" cy="1591162"/>
          </a:xfrm>
          <a:prstGeom prst="straightConnector1">
            <a:avLst/>
          </a:prstGeom>
          <a:ln w="25400">
            <a:tailEnd type="none"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7" idx="3"/>
            <a:endCxn id="22" idx="0"/>
          </p:cNvCxnSpPr>
          <p:nvPr/>
        </p:nvCxnSpPr>
        <p:spPr>
          <a:xfrm>
            <a:off x="2094514" y="1601423"/>
            <a:ext cx="0" cy="1095992"/>
          </a:xfrm>
          <a:prstGeom prst="straightConnector1">
            <a:avLst/>
          </a:prstGeom>
          <a:ln w="25400">
            <a:tailEnd type="none" w="lg" len="lg"/>
          </a:ln>
        </p:spPr>
        <p:style>
          <a:lnRef idx="1">
            <a:schemeClr val="accent1"/>
          </a:lnRef>
          <a:fillRef idx="0">
            <a:schemeClr val="accent1"/>
          </a:fillRef>
          <a:effectRef idx="0">
            <a:schemeClr val="accent1"/>
          </a:effectRef>
          <a:fontRef idx="minor">
            <a:schemeClr val="tx1"/>
          </a:fontRef>
        </p:style>
      </p:cxnSp>
      <p:sp>
        <p:nvSpPr>
          <p:cNvPr id="27" name="Cube 26"/>
          <p:cNvSpPr/>
          <p:nvPr/>
        </p:nvSpPr>
        <p:spPr>
          <a:xfrm>
            <a:off x="1227198" y="1091746"/>
            <a:ext cx="1862051" cy="509677"/>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ONAP IBN</a:t>
            </a:r>
          </a:p>
        </p:txBody>
      </p:sp>
      <p:sp>
        <p:nvSpPr>
          <p:cNvPr id="41" name="TextBox 40"/>
          <p:cNvSpPr txBox="1"/>
          <p:nvPr/>
        </p:nvSpPr>
        <p:spPr>
          <a:xfrm>
            <a:off x="9060872" y="5099415"/>
            <a:ext cx="2959331" cy="1323439"/>
          </a:xfrm>
          <a:prstGeom prst="rect">
            <a:avLst/>
          </a:prstGeom>
          <a:noFill/>
        </p:spPr>
        <p:txBody>
          <a:bodyPr wrap="square" rtlCol="0">
            <a:spAutoFit/>
          </a:bodyPr>
          <a:lstStyle/>
          <a:p>
            <a:r>
              <a:rPr lang="en-US" sz="1600" dirty="0"/>
              <a:t>After SDNC provisions CLL service on physical networks, it collects performance data from the domain controllers and writes them to AAI</a:t>
            </a:r>
          </a:p>
        </p:txBody>
      </p:sp>
      <p:cxnSp>
        <p:nvCxnSpPr>
          <p:cNvPr id="12" name="Straight Arrow Connector 11"/>
          <p:cNvCxnSpPr/>
          <p:nvPr/>
        </p:nvCxnSpPr>
        <p:spPr>
          <a:xfrm>
            <a:off x="3089249" y="1368744"/>
            <a:ext cx="3797989" cy="0"/>
          </a:xfrm>
          <a:prstGeom prst="straightConnector1">
            <a:avLst/>
          </a:prstGeom>
          <a:ln w="28575">
            <a:prstDash val="dash"/>
            <a:tailEnd type="stealth" w="lg" len="lg"/>
          </a:ln>
        </p:spPr>
        <p:style>
          <a:lnRef idx="1">
            <a:schemeClr val="accent1"/>
          </a:lnRef>
          <a:fillRef idx="0">
            <a:schemeClr val="accent1"/>
          </a:fillRef>
          <a:effectRef idx="0">
            <a:schemeClr val="accent1"/>
          </a:effectRef>
          <a:fontRef idx="minor">
            <a:schemeClr val="tx1"/>
          </a:fontRef>
        </p:style>
      </p:cxnSp>
      <p:sp>
        <p:nvSpPr>
          <p:cNvPr id="14" name="Freeform 13"/>
          <p:cNvSpPr/>
          <p:nvPr/>
        </p:nvSpPr>
        <p:spPr>
          <a:xfrm>
            <a:off x="4050129" y="2055521"/>
            <a:ext cx="4411154" cy="4403049"/>
          </a:xfrm>
          <a:custGeom>
            <a:avLst/>
            <a:gdLst>
              <a:gd name="connsiteX0" fmla="*/ 2782933 w 4411154"/>
              <a:gd name="connsiteY0" fmla="*/ 97475 h 4403049"/>
              <a:gd name="connsiteX1" fmla="*/ 4154533 w 4411154"/>
              <a:gd name="connsiteY1" fmla="*/ 105788 h 4403049"/>
              <a:gd name="connsiteX2" fmla="*/ 3863587 w 4411154"/>
              <a:gd name="connsiteY2" fmla="*/ 1460763 h 4403049"/>
              <a:gd name="connsiteX3" fmla="*/ 3173631 w 4411154"/>
              <a:gd name="connsiteY3" fmla="*/ 2366850 h 4403049"/>
              <a:gd name="connsiteX4" fmla="*/ 4229347 w 4411154"/>
              <a:gd name="connsiteY4" fmla="*/ 3206435 h 4403049"/>
              <a:gd name="connsiteX5" fmla="*/ 4179471 w 4411154"/>
              <a:gd name="connsiteY5" fmla="*/ 4345279 h 4403049"/>
              <a:gd name="connsiteX6" fmla="*/ 1959973 w 4411154"/>
              <a:gd name="connsiteY6" fmla="*/ 4237214 h 4403049"/>
              <a:gd name="connsiteX7" fmla="*/ 1236766 w 4411154"/>
              <a:gd name="connsiteY7" fmla="*/ 4253839 h 4403049"/>
              <a:gd name="connsiteX8" fmla="*/ 380555 w 4411154"/>
              <a:gd name="connsiteY8" fmla="*/ 4278777 h 4403049"/>
              <a:gd name="connsiteX9" fmla="*/ 14795 w 4411154"/>
              <a:gd name="connsiteY9" fmla="*/ 3954581 h 4403049"/>
              <a:gd name="connsiteX10" fmla="*/ 81296 w 4411154"/>
              <a:gd name="connsiteY10" fmla="*/ 3522319 h 4403049"/>
              <a:gd name="connsiteX11" fmla="*/ 172736 w 4411154"/>
              <a:gd name="connsiteY11" fmla="*/ 3098370 h 4403049"/>
              <a:gd name="connsiteX12" fmla="*/ 571747 w 4411154"/>
              <a:gd name="connsiteY12" fmla="*/ 2691046 h 4403049"/>
              <a:gd name="connsiteX13" fmla="*/ 1195202 w 4411154"/>
              <a:gd name="connsiteY13" fmla="*/ 2483228 h 4403049"/>
              <a:gd name="connsiteX14" fmla="*/ 1494460 w 4411154"/>
              <a:gd name="connsiteY14" fmla="*/ 1776646 h 4403049"/>
              <a:gd name="connsiteX15" fmla="*/ 1752155 w 4411154"/>
              <a:gd name="connsiteY15" fmla="*/ 1518952 h 4403049"/>
              <a:gd name="connsiteX16" fmla="*/ 2176104 w 4411154"/>
              <a:gd name="connsiteY16" fmla="*/ 1394261 h 4403049"/>
              <a:gd name="connsiteX17" fmla="*/ 2450424 w 4411154"/>
              <a:gd name="connsiteY17" fmla="*/ 1053439 h 4403049"/>
              <a:gd name="connsiteX18" fmla="*/ 2600053 w 4411154"/>
              <a:gd name="connsiteY18" fmla="*/ 604552 h 4403049"/>
              <a:gd name="connsiteX19" fmla="*/ 2616678 w 4411154"/>
              <a:gd name="connsiteY19" fmla="*/ 371795 h 4403049"/>
              <a:gd name="connsiteX20" fmla="*/ 2666555 w 4411154"/>
              <a:gd name="connsiteY20" fmla="*/ 172290 h 4403049"/>
              <a:gd name="connsiteX21" fmla="*/ 2782933 w 4411154"/>
              <a:gd name="connsiteY21" fmla="*/ 97475 h 440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11154" h="4403049">
                <a:moveTo>
                  <a:pt x="2782933" y="97475"/>
                </a:moveTo>
                <a:cubicBezTo>
                  <a:pt x="3030929" y="86391"/>
                  <a:pt x="3974424" y="-121427"/>
                  <a:pt x="4154533" y="105788"/>
                </a:cubicBezTo>
                <a:cubicBezTo>
                  <a:pt x="4334642" y="333003"/>
                  <a:pt x="4027071" y="1083919"/>
                  <a:pt x="3863587" y="1460763"/>
                </a:cubicBezTo>
                <a:cubicBezTo>
                  <a:pt x="3700103" y="1837607"/>
                  <a:pt x="3112671" y="2075905"/>
                  <a:pt x="3173631" y="2366850"/>
                </a:cubicBezTo>
                <a:cubicBezTo>
                  <a:pt x="3234591" y="2657795"/>
                  <a:pt x="4061707" y="2876697"/>
                  <a:pt x="4229347" y="3206435"/>
                </a:cubicBezTo>
                <a:cubicBezTo>
                  <a:pt x="4396987" y="3536173"/>
                  <a:pt x="4557700" y="4173483"/>
                  <a:pt x="4179471" y="4345279"/>
                </a:cubicBezTo>
                <a:cubicBezTo>
                  <a:pt x="3801242" y="4517076"/>
                  <a:pt x="2450424" y="4252454"/>
                  <a:pt x="1959973" y="4237214"/>
                </a:cubicBezTo>
                <a:lnTo>
                  <a:pt x="1236766" y="4253839"/>
                </a:lnTo>
                <a:cubicBezTo>
                  <a:pt x="973530" y="4260766"/>
                  <a:pt x="584217" y="4328653"/>
                  <a:pt x="380555" y="4278777"/>
                </a:cubicBezTo>
                <a:cubicBezTo>
                  <a:pt x="176893" y="4228901"/>
                  <a:pt x="64671" y="4080657"/>
                  <a:pt x="14795" y="3954581"/>
                </a:cubicBezTo>
                <a:cubicBezTo>
                  <a:pt x="-35081" y="3828505"/>
                  <a:pt x="54973" y="3665021"/>
                  <a:pt x="81296" y="3522319"/>
                </a:cubicBezTo>
                <a:cubicBezTo>
                  <a:pt x="107619" y="3379617"/>
                  <a:pt x="90994" y="3236915"/>
                  <a:pt x="172736" y="3098370"/>
                </a:cubicBezTo>
                <a:cubicBezTo>
                  <a:pt x="254478" y="2959825"/>
                  <a:pt x="401336" y="2793570"/>
                  <a:pt x="571747" y="2691046"/>
                </a:cubicBezTo>
                <a:cubicBezTo>
                  <a:pt x="742158" y="2588522"/>
                  <a:pt x="1041417" y="2635628"/>
                  <a:pt x="1195202" y="2483228"/>
                </a:cubicBezTo>
                <a:cubicBezTo>
                  <a:pt x="1348987" y="2330828"/>
                  <a:pt x="1401635" y="1937359"/>
                  <a:pt x="1494460" y="1776646"/>
                </a:cubicBezTo>
                <a:cubicBezTo>
                  <a:pt x="1587285" y="1615933"/>
                  <a:pt x="1638548" y="1582683"/>
                  <a:pt x="1752155" y="1518952"/>
                </a:cubicBezTo>
                <a:cubicBezTo>
                  <a:pt x="1865762" y="1455221"/>
                  <a:pt x="2059726" y="1471846"/>
                  <a:pt x="2176104" y="1394261"/>
                </a:cubicBezTo>
                <a:cubicBezTo>
                  <a:pt x="2292482" y="1316676"/>
                  <a:pt x="2379766" y="1185057"/>
                  <a:pt x="2450424" y="1053439"/>
                </a:cubicBezTo>
                <a:cubicBezTo>
                  <a:pt x="2521082" y="921821"/>
                  <a:pt x="2572344" y="718159"/>
                  <a:pt x="2600053" y="604552"/>
                </a:cubicBezTo>
                <a:cubicBezTo>
                  <a:pt x="2627762" y="490945"/>
                  <a:pt x="2605594" y="443839"/>
                  <a:pt x="2616678" y="371795"/>
                </a:cubicBezTo>
                <a:cubicBezTo>
                  <a:pt x="2627762" y="299751"/>
                  <a:pt x="2643002" y="218010"/>
                  <a:pt x="2666555" y="172290"/>
                </a:cubicBezTo>
                <a:cubicBezTo>
                  <a:pt x="2690108" y="126570"/>
                  <a:pt x="2534937" y="108559"/>
                  <a:pt x="2782933" y="97475"/>
                </a:cubicBezTo>
                <a:close/>
              </a:path>
            </a:pathLst>
          </a:cu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Arrow Connector 41"/>
          <p:cNvCxnSpPr>
            <a:stCxn id="22" idx="3"/>
          </p:cNvCxnSpPr>
          <p:nvPr/>
        </p:nvCxnSpPr>
        <p:spPr>
          <a:xfrm>
            <a:off x="2563049" y="3011032"/>
            <a:ext cx="3380551" cy="505252"/>
          </a:xfrm>
          <a:prstGeom prst="straightConnector1">
            <a:avLst/>
          </a:prstGeom>
          <a:ln w="28575">
            <a:prstDash val="dash"/>
            <a:tailEnd type="stealth" w="lg" len="lg"/>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3" idx="2"/>
          </p:cNvCxnSpPr>
          <p:nvPr/>
        </p:nvCxnSpPr>
        <p:spPr>
          <a:xfrm>
            <a:off x="2094514" y="5543045"/>
            <a:ext cx="0" cy="915525"/>
          </a:xfrm>
          <a:prstGeom prst="straightConnector1">
            <a:avLst/>
          </a:prstGeom>
          <a:ln w="28575">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2094513" y="6458570"/>
            <a:ext cx="6966360" cy="0"/>
          </a:xfrm>
          <a:prstGeom prst="straightConnector1">
            <a:avLst/>
          </a:prstGeom>
          <a:ln w="28575">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flipV="1">
            <a:off x="8977745" y="4522124"/>
            <a:ext cx="1" cy="1936446"/>
          </a:xfrm>
          <a:prstGeom prst="straightConnector1">
            <a:avLst/>
          </a:prstGeom>
          <a:ln w="28575">
            <a:prstDash val="dash"/>
            <a:tailEnd type="stealth" w="lg" len="lg"/>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8708967" y="1029219"/>
            <a:ext cx="30480" cy="2781395"/>
          </a:xfrm>
          <a:prstGeom prst="straightConnector1">
            <a:avLst/>
          </a:prstGeom>
          <a:ln w="28575">
            <a:prstDash val="dash"/>
            <a:tailEnd type="stealth" w="lg" len="lg"/>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2236124" y="1009466"/>
            <a:ext cx="6472843" cy="19754"/>
          </a:xfrm>
          <a:prstGeom prst="straightConnector1">
            <a:avLst/>
          </a:prstGeom>
          <a:ln w="28575">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endCxn id="27" idx="0"/>
          </p:cNvCxnSpPr>
          <p:nvPr/>
        </p:nvCxnSpPr>
        <p:spPr>
          <a:xfrm>
            <a:off x="2208805" y="987939"/>
            <a:ext cx="13128" cy="103807"/>
          </a:xfrm>
          <a:prstGeom prst="straightConnector1">
            <a:avLst/>
          </a:prstGeom>
          <a:ln w="28575">
            <a:prstDash val="dash"/>
            <a:tailEnd type="none" w="lg" len="lg"/>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8808303" y="1783150"/>
            <a:ext cx="2467652" cy="584775"/>
          </a:xfrm>
          <a:prstGeom prst="rect">
            <a:avLst/>
          </a:prstGeom>
          <a:noFill/>
        </p:spPr>
        <p:txBody>
          <a:bodyPr wrap="square" rtlCol="0">
            <a:spAutoFit/>
          </a:bodyPr>
          <a:lstStyle/>
          <a:p>
            <a:r>
              <a:rPr lang="en-US" sz="1600" dirty="0"/>
              <a:t>IBN retrieves performance data from AAI</a:t>
            </a:r>
          </a:p>
        </p:txBody>
      </p:sp>
      <p:sp>
        <p:nvSpPr>
          <p:cNvPr id="70" name="TextBox 69"/>
          <p:cNvSpPr txBox="1"/>
          <p:nvPr/>
        </p:nvSpPr>
        <p:spPr>
          <a:xfrm>
            <a:off x="3431456" y="1384998"/>
            <a:ext cx="2467652" cy="584775"/>
          </a:xfrm>
          <a:prstGeom prst="rect">
            <a:avLst/>
          </a:prstGeom>
          <a:noFill/>
        </p:spPr>
        <p:txBody>
          <a:bodyPr wrap="square" rtlCol="0">
            <a:spAutoFit/>
          </a:bodyPr>
          <a:lstStyle/>
          <a:p>
            <a:r>
              <a:rPr lang="en-US" sz="1600" dirty="0"/>
              <a:t>IBN creates intent instance in AAI</a:t>
            </a:r>
          </a:p>
        </p:txBody>
      </p:sp>
      <p:sp>
        <p:nvSpPr>
          <p:cNvPr id="71" name="TextBox 70"/>
          <p:cNvSpPr txBox="1"/>
          <p:nvPr/>
        </p:nvSpPr>
        <p:spPr>
          <a:xfrm>
            <a:off x="3086425" y="2631391"/>
            <a:ext cx="2467652" cy="584775"/>
          </a:xfrm>
          <a:prstGeom prst="rect">
            <a:avLst/>
          </a:prstGeom>
          <a:noFill/>
        </p:spPr>
        <p:txBody>
          <a:bodyPr wrap="square" rtlCol="0">
            <a:spAutoFit/>
          </a:bodyPr>
          <a:lstStyle/>
          <a:p>
            <a:r>
              <a:rPr lang="en-US" sz="1600" dirty="0"/>
              <a:t>SO creates CLL definition model instance in AAI</a:t>
            </a:r>
          </a:p>
        </p:txBody>
      </p:sp>
      <p:sp>
        <p:nvSpPr>
          <p:cNvPr id="72" name="Oval 71"/>
          <p:cNvSpPr/>
          <p:nvPr/>
        </p:nvSpPr>
        <p:spPr>
          <a:xfrm>
            <a:off x="3211921" y="1479207"/>
            <a:ext cx="250023" cy="227336"/>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a:t>1</a:t>
            </a:r>
          </a:p>
        </p:txBody>
      </p:sp>
      <p:sp>
        <p:nvSpPr>
          <p:cNvPr id="73" name="Oval 72"/>
          <p:cNvSpPr/>
          <p:nvPr/>
        </p:nvSpPr>
        <p:spPr>
          <a:xfrm>
            <a:off x="2840313" y="2775065"/>
            <a:ext cx="250023" cy="227336"/>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a:t>2</a:t>
            </a:r>
          </a:p>
        </p:txBody>
      </p:sp>
      <p:sp>
        <p:nvSpPr>
          <p:cNvPr id="74" name="Oval 73"/>
          <p:cNvSpPr/>
          <p:nvPr/>
        </p:nvSpPr>
        <p:spPr>
          <a:xfrm>
            <a:off x="9037022" y="4926995"/>
            <a:ext cx="250023" cy="227336"/>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a:t>3</a:t>
            </a:r>
          </a:p>
        </p:txBody>
      </p:sp>
      <p:sp>
        <p:nvSpPr>
          <p:cNvPr id="75" name="Oval 74"/>
          <p:cNvSpPr/>
          <p:nvPr/>
        </p:nvSpPr>
        <p:spPr>
          <a:xfrm>
            <a:off x="9135792" y="1640781"/>
            <a:ext cx="250023" cy="227336"/>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a:t>4</a:t>
            </a:r>
          </a:p>
        </p:txBody>
      </p:sp>
      <p:sp>
        <p:nvSpPr>
          <p:cNvPr id="4" name="矩形 3"/>
          <p:cNvSpPr/>
          <p:nvPr/>
        </p:nvSpPr>
        <p:spPr>
          <a:xfrm>
            <a:off x="6255706" y="6553994"/>
            <a:ext cx="4743049" cy="307777"/>
          </a:xfrm>
          <a:prstGeom prst="rect">
            <a:avLst/>
          </a:prstGeom>
        </p:spPr>
        <p:txBody>
          <a:bodyPr wrap="square">
            <a:spAutoFit/>
          </a:bodyPr>
          <a:lstStyle/>
          <a:p>
            <a:r>
              <a:rPr lang="en-US" altLang="zh-CN" sz="1400" dirty="0"/>
              <a:t>Ref. </a:t>
            </a:r>
            <a:r>
              <a:rPr lang="zh-CN" altLang="en-US" sz="1400" dirty="0"/>
              <a:t>SO SDNC AAI Istanbul release LLD v0.1.pptx</a:t>
            </a:r>
          </a:p>
        </p:txBody>
      </p:sp>
    </p:spTree>
    <p:extLst>
      <p:ext uri="{BB962C8B-B14F-4D97-AF65-F5344CB8AC3E}">
        <p14:creationId xmlns:p14="http://schemas.microsoft.com/office/powerpoint/2010/main" val="38032050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4. Intent Instance in AAI</a:t>
            </a:r>
            <a:endParaRPr lang="zh-CN" altLang="en-US" dirty="0"/>
          </a:p>
        </p:txBody>
      </p:sp>
      <p:sp>
        <p:nvSpPr>
          <p:cNvPr id="2" name="文本框 1"/>
          <p:cNvSpPr txBox="1"/>
          <p:nvPr/>
        </p:nvSpPr>
        <p:spPr>
          <a:xfrm>
            <a:off x="277091" y="1111570"/>
            <a:ext cx="3482109" cy="1323439"/>
          </a:xfrm>
          <a:prstGeom prst="rect">
            <a:avLst/>
          </a:prstGeom>
          <a:solidFill>
            <a:schemeClr val="accent2">
              <a:lumMod val="20000"/>
              <a:lumOff val="80000"/>
            </a:schemeClr>
          </a:solidFill>
        </p:spPr>
        <p:txBody>
          <a:bodyPr wrap="square" rtlCol="0">
            <a:spAutoFit/>
          </a:bodyPr>
          <a:lstStyle/>
          <a:p>
            <a:pPr algn="just"/>
            <a:r>
              <a:rPr lang="en-US" altLang="zh-CN" sz="1600" dirty="0"/>
              <a:t>Functions: Intent Instance is created to save the users’ </a:t>
            </a:r>
            <a:r>
              <a:rPr lang="en-US" altLang="zh-CN" sz="1600" b="1" dirty="0">
                <a:solidFill>
                  <a:srgbClr val="FF0000"/>
                </a:solidFill>
              </a:rPr>
              <a:t>real-time intent </a:t>
            </a:r>
            <a:r>
              <a:rPr lang="en-US" altLang="zh-CN" sz="1600" dirty="0"/>
              <a:t>(network parameters) and connected service ID (CCVPN service ID / E2E Slicing CST ID) in AAI.</a:t>
            </a:r>
            <a:endParaRPr lang="zh-CN" altLang="en-US" sz="1600" dirty="0"/>
          </a:p>
        </p:txBody>
      </p:sp>
      <p:sp>
        <p:nvSpPr>
          <p:cNvPr id="5" name="矩形 4"/>
          <p:cNvSpPr/>
          <p:nvPr/>
        </p:nvSpPr>
        <p:spPr>
          <a:xfrm>
            <a:off x="945217" y="3904141"/>
            <a:ext cx="2509180" cy="349857"/>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zh-CN" sz="1400" b="1" dirty="0">
                <a:solidFill>
                  <a:schemeClr val="tx1"/>
                </a:solidFill>
              </a:rPr>
              <a:t>Intent-instance</a:t>
            </a:r>
          </a:p>
        </p:txBody>
      </p:sp>
      <p:sp>
        <p:nvSpPr>
          <p:cNvPr id="6" name="矩形 5"/>
          <p:cNvSpPr/>
          <p:nvPr/>
        </p:nvSpPr>
        <p:spPr>
          <a:xfrm>
            <a:off x="945217" y="4259717"/>
            <a:ext cx="2509180" cy="916277"/>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indent="-171450">
              <a:buFontTx/>
              <a:buChar char="-"/>
            </a:pPr>
            <a:r>
              <a:rPr lang="en-US" altLang="zh-CN" sz="1200" dirty="0" err="1">
                <a:solidFill>
                  <a:schemeClr val="tx1"/>
                </a:solidFill>
              </a:rPr>
              <a:t>intentInstanceID</a:t>
            </a:r>
            <a:r>
              <a:rPr lang="en-US" altLang="zh-CN" sz="1200" dirty="0">
                <a:solidFill>
                  <a:schemeClr val="tx1"/>
                </a:solidFill>
              </a:rPr>
              <a:t> : String</a:t>
            </a:r>
          </a:p>
          <a:p>
            <a:pPr indent="-171450">
              <a:buFontTx/>
              <a:buChar char="-"/>
            </a:pPr>
            <a:r>
              <a:rPr lang="en-US" altLang="zh-CN" sz="1200" dirty="0" err="1">
                <a:solidFill>
                  <a:schemeClr val="tx1"/>
                </a:solidFill>
              </a:rPr>
              <a:t>serviceType</a:t>
            </a:r>
            <a:r>
              <a:rPr lang="en-US" altLang="zh-CN" sz="1200" dirty="0">
                <a:solidFill>
                  <a:schemeClr val="tx1"/>
                </a:solidFill>
              </a:rPr>
              <a:t>: String</a:t>
            </a:r>
          </a:p>
          <a:p>
            <a:pPr indent="-171450">
              <a:buFontTx/>
              <a:buChar char="-"/>
            </a:pPr>
            <a:r>
              <a:rPr lang="en-US" altLang="zh-CN" sz="1200" dirty="0" err="1">
                <a:solidFill>
                  <a:schemeClr val="tx1"/>
                </a:solidFill>
              </a:rPr>
              <a:t>serviceID</a:t>
            </a:r>
            <a:r>
              <a:rPr lang="en-US" altLang="zh-CN" sz="1200" dirty="0">
                <a:solidFill>
                  <a:schemeClr val="tx1"/>
                </a:solidFill>
              </a:rPr>
              <a:t>: String</a:t>
            </a:r>
          </a:p>
          <a:p>
            <a:pPr indent="-171450">
              <a:buFontTx/>
              <a:buChar char="-"/>
            </a:pPr>
            <a:r>
              <a:rPr lang="en-US" altLang="zh-CN" sz="1200" dirty="0" err="1">
                <a:solidFill>
                  <a:schemeClr val="tx1"/>
                </a:solidFill>
              </a:rPr>
              <a:t>intentContent</a:t>
            </a:r>
            <a:r>
              <a:rPr lang="en-US" altLang="zh-CN" sz="1200" dirty="0">
                <a:solidFill>
                  <a:schemeClr val="tx1"/>
                </a:solidFill>
              </a:rPr>
              <a:t>: String</a:t>
            </a:r>
          </a:p>
        </p:txBody>
      </p:sp>
      <p:sp>
        <p:nvSpPr>
          <p:cNvPr id="7" name="圆角矩形 6"/>
          <p:cNvSpPr/>
          <p:nvPr/>
        </p:nvSpPr>
        <p:spPr>
          <a:xfrm>
            <a:off x="116574" y="2704726"/>
            <a:ext cx="1431637" cy="82419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FF0000"/>
                </a:solidFill>
              </a:rPr>
              <a:t>UUI/SO</a:t>
            </a:r>
            <a:endParaRPr lang="zh-CN" altLang="en-US" sz="2800" b="1" dirty="0">
              <a:solidFill>
                <a:srgbClr val="FF0000"/>
              </a:solidFill>
            </a:endParaRPr>
          </a:p>
        </p:txBody>
      </p:sp>
      <p:sp>
        <p:nvSpPr>
          <p:cNvPr id="8" name="圆角矩形 7"/>
          <p:cNvSpPr/>
          <p:nvPr/>
        </p:nvSpPr>
        <p:spPr>
          <a:xfrm>
            <a:off x="2667365" y="2707201"/>
            <a:ext cx="1431637" cy="82419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FF0000"/>
                </a:solidFill>
              </a:rPr>
              <a:t>DCAE</a:t>
            </a:r>
            <a:endParaRPr lang="zh-CN" altLang="en-US" sz="2800" b="1" dirty="0">
              <a:solidFill>
                <a:srgbClr val="FF0000"/>
              </a:solidFill>
            </a:endParaRPr>
          </a:p>
        </p:txBody>
      </p:sp>
      <p:sp>
        <p:nvSpPr>
          <p:cNvPr id="9" name="圆角矩形 8"/>
          <p:cNvSpPr/>
          <p:nvPr/>
        </p:nvSpPr>
        <p:spPr>
          <a:xfrm>
            <a:off x="1483988" y="5175994"/>
            <a:ext cx="1431637" cy="82419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FF0000"/>
                </a:solidFill>
              </a:rPr>
              <a:t>AAI</a:t>
            </a:r>
            <a:endParaRPr lang="zh-CN" altLang="en-US" sz="2800" b="1" dirty="0">
              <a:solidFill>
                <a:srgbClr val="FF0000"/>
              </a:solidFill>
            </a:endParaRPr>
          </a:p>
        </p:txBody>
      </p:sp>
      <p:cxnSp>
        <p:nvCxnSpPr>
          <p:cNvPr id="11" name="直接箭头连接符 10"/>
          <p:cNvCxnSpPr>
            <a:stCxn id="7" idx="3"/>
            <a:endCxn id="5" idx="0"/>
          </p:cNvCxnSpPr>
          <p:nvPr/>
        </p:nvCxnSpPr>
        <p:spPr>
          <a:xfrm>
            <a:off x="1548211" y="3116825"/>
            <a:ext cx="651596" cy="7873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a:stCxn id="5" idx="0"/>
            <a:endCxn id="8" idx="1"/>
          </p:cNvCxnSpPr>
          <p:nvPr/>
        </p:nvCxnSpPr>
        <p:spPr>
          <a:xfrm flipV="1">
            <a:off x="2199807" y="3119300"/>
            <a:ext cx="467558" cy="78484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130533" y="3876975"/>
            <a:ext cx="138545" cy="12930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65911" y="6129215"/>
            <a:ext cx="2265685" cy="276999"/>
          </a:xfrm>
          <a:prstGeom prst="rect">
            <a:avLst/>
          </a:prstGeom>
        </p:spPr>
        <p:txBody>
          <a:bodyPr wrap="none">
            <a:spAutoFit/>
          </a:bodyPr>
          <a:lstStyle/>
          <a:p>
            <a:r>
              <a:rPr lang="en-US" altLang="zh-CN" sz="1200" dirty="0" err="1"/>
              <a:t>serviceType</a:t>
            </a:r>
            <a:r>
              <a:rPr lang="en-US" altLang="zh-CN" sz="1200" dirty="0"/>
              <a:t>: ‘CCVPN’, ‘E2ESlicing’</a:t>
            </a:r>
            <a:endParaRPr lang="zh-CN" altLang="en-US" sz="1200" dirty="0"/>
          </a:p>
        </p:txBody>
      </p:sp>
      <p:pic>
        <p:nvPicPr>
          <p:cNvPr id="18" name="图片 17"/>
          <p:cNvPicPr>
            <a:picLocks noChangeAspect="1"/>
          </p:cNvPicPr>
          <p:nvPr/>
        </p:nvPicPr>
        <p:blipFill>
          <a:blip r:embed="rId2"/>
          <a:stretch>
            <a:fillRect/>
          </a:stretch>
        </p:blipFill>
        <p:spPr>
          <a:xfrm>
            <a:off x="4341522" y="1185461"/>
            <a:ext cx="7675678" cy="5017645"/>
          </a:xfrm>
          <a:prstGeom prst="rect">
            <a:avLst/>
          </a:prstGeom>
        </p:spPr>
      </p:pic>
    </p:spTree>
    <p:extLst>
      <p:ext uri="{BB962C8B-B14F-4D97-AF65-F5344CB8AC3E}">
        <p14:creationId xmlns:p14="http://schemas.microsoft.com/office/powerpoint/2010/main" val="250801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4. Intent Instance in AAI</a:t>
            </a:r>
            <a:endParaRPr lang="zh-CN" altLang="en-US" dirty="0"/>
          </a:p>
        </p:txBody>
      </p:sp>
      <p:sp>
        <p:nvSpPr>
          <p:cNvPr id="2" name="文本框 1"/>
          <p:cNvSpPr txBox="1"/>
          <p:nvPr/>
        </p:nvSpPr>
        <p:spPr>
          <a:xfrm>
            <a:off x="277091" y="1111570"/>
            <a:ext cx="3482109" cy="1323439"/>
          </a:xfrm>
          <a:prstGeom prst="rect">
            <a:avLst/>
          </a:prstGeom>
          <a:solidFill>
            <a:schemeClr val="accent2">
              <a:lumMod val="20000"/>
              <a:lumOff val="80000"/>
            </a:schemeClr>
          </a:solidFill>
        </p:spPr>
        <p:txBody>
          <a:bodyPr wrap="square" rtlCol="0">
            <a:spAutoFit/>
          </a:bodyPr>
          <a:lstStyle/>
          <a:p>
            <a:pPr algn="just"/>
            <a:r>
              <a:rPr lang="en-US" altLang="zh-CN" sz="1600" dirty="0"/>
              <a:t>Functions: Intent Instance is created to save the users’ </a:t>
            </a:r>
            <a:r>
              <a:rPr lang="en-US" altLang="zh-CN" sz="1600" b="1" dirty="0">
                <a:solidFill>
                  <a:srgbClr val="FF0000"/>
                </a:solidFill>
              </a:rPr>
              <a:t>real-time intent </a:t>
            </a:r>
            <a:r>
              <a:rPr lang="en-US" altLang="zh-CN" sz="1600" dirty="0"/>
              <a:t>(network parameters) and connected service ID (CCVPN service ID / E2E Slicing CST ID) in AAI.</a:t>
            </a:r>
            <a:endParaRPr lang="zh-CN" altLang="en-US" sz="1600" dirty="0"/>
          </a:p>
        </p:txBody>
      </p:sp>
      <p:sp>
        <p:nvSpPr>
          <p:cNvPr id="5" name="矩形 4"/>
          <p:cNvSpPr/>
          <p:nvPr/>
        </p:nvSpPr>
        <p:spPr>
          <a:xfrm>
            <a:off x="945217" y="3904141"/>
            <a:ext cx="2509180" cy="349857"/>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zh-CN" sz="1400" b="1" dirty="0">
                <a:solidFill>
                  <a:schemeClr val="tx1"/>
                </a:solidFill>
              </a:rPr>
              <a:t>Intent-instance</a:t>
            </a:r>
          </a:p>
        </p:txBody>
      </p:sp>
      <p:sp>
        <p:nvSpPr>
          <p:cNvPr id="6" name="矩形 5"/>
          <p:cNvSpPr/>
          <p:nvPr/>
        </p:nvSpPr>
        <p:spPr>
          <a:xfrm>
            <a:off x="945217" y="4259717"/>
            <a:ext cx="2509180" cy="916277"/>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indent="-171450">
              <a:buFontTx/>
              <a:buChar char="-"/>
            </a:pPr>
            <a:r>
              <a:rPr lang="en-US" altLang="zh-CN" sz="1200" dirty="0" err="1">
                <a:solidFill>
                  <a:schemeClr val="tx1"/>
                </a:solidFill>
              </a:rPr>
              <a:t>intentInstanceID</a:t>
            </a:r>
            <a:r>
              <a:rPr lang="en-US" altLang="zh-CN" sz="1200" dirty="0">
                <a:solidFill>
                  <a:schemeClr val="tx1"/>
                </a:solidFill>
              </a:rPr>
              <a:t> : String</a:t>
            </a:r>
          </a:p>
          <a:p>
            <a:pPr indent="-171450">
              <a:buFontTx/>
              <a:buChar char="-"/>
            </a:pPr>
            <a:r>
              <a:rPr lang="en-US" altLang="zh-CN" sz="1200" dirty="0" err="1">
                <a:solidFill>
                  <a:schemeClr val="tx1"/>
                </a:solidFill>
              </a:rPr>
              <a:t>serviceType</a:t>
            </a:r>
            <a:r>
              <a:rPr lang="en-US" altLang="zh-CN" sz="1200" dirty="0">
                <a:solidFill>
                  <a:schemeClr val="tx1"/>
                </a:solidFill>
              </a:rPr>
              <a:t>: String</a:t>
            </a:r>
          </a:p>
          <a:p>
            <a:pPr indent="-171450">
              <a:buFontTx/>
              <a:buChar char="-"/>
            </a:pPr>
            <a:r>
              <a:rPr lang="en-US" altLang="zh-CN" sz="1200" dirty="0" err="1">
                <a:solidFill>
                  <a:schemeClr val="tx1"/>
                </a:solidFill>
              </a:rPr>
              <a:t>serviceID</a:t>
            </a:r>
            <a:r>
              <a:rPr lang="en-US" altLang="zh-CN" sz="1200" dirty="0">
                <a:solidFill>
                  <a:schemeClr val="tx1"/>
                </a:solidFill>
              </a:rPr>
              <a:t>: String</a:t>
            </a:r>
          </a:p>
          <a:p>
            <a:pPr indent="-171450">
              <a:buFontTx/>
              <a:buChar char="-"/>
            </a:pPr>
            <a:r>
              <a:rPr lang="en-US" altLang="zh-CN" sz="1200" dirty="0" err="1">
                <a:solidFill>
                  <a:schemeClr val="tx1"/>
                </a:solidFill>
              </a:rPr>
              <a:t>intentContent</a:t>
            </a:r>
            <a:r>
              <a:rPr lang="en-US" altLang="zh-CN" sz="1200" dirty="0">
                <a:solidFill>
                  <a:schemeClr val="tx1"/>
                </a:solidFill>
              </a:rPr>
              <a:t>: String</a:t>
            </a:r>
          </a:p>
        </p:txBody>
      </p:sp>
      <p:sp>
        <p:nvSpPr>
          <p:cNvPr id="7" name="圆角矩形 6"/>
          <p:cNvSpPr/>
          <p:nvPr/>
        </p:nvSpPr>
        <p:spPr>
          <a:xfrm>
            <a:off x="116574" y="2704726"/>
            <a:ext cx="1431637" cy="82419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FF0000"/>
                </a:solidFill>
              </a:rPr>
              <a:t>UUI/SO</a:t>
            </a:r>
            <a:endParaRPr lang="zh-CN" altLang="en-US" sz="2800" b="1" dirty="0">
              <a:solidFill>
                <a:srgbClr val="FF0000"/>
              </a:solidFill>
            </a:endParaRPr>
          </a:p>
        </p:txBody>
      </p:sp>
      <p:sp>
        <p:nvSpPr>
          <p:cNvPr id="8" name="圆角矩形 7"/>
          <p:cNvSpPr/>
          <p:nvPr/>
        </p:nvSpPr>
        <p:spPr>
          <a:xfrm>
            <a:off x="2667365" y="2707201"/>
            <a:ext cx="1431637" cy="82419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FF0000"/>
                </a:solidFill>
              </a:rPr>
              <a:t>DCAE</a:t>
            </a:r>
            <a:endParaRPr lang="zh-CN" altLang="en-US" sz="2800" b="1" dirty="0">
              <a:solidFill>
                <a:srgbClr val="FF0000"/>
              </a:solidFill>
            </a:endParaRPr>
          </a:p>
        </p:txBody>
      </p:sp>
      <p:sp>
        <p:nvSpPr>
          <p:cNvPr id="9" name="圆角矩形 8"/>
          <p:cNvSpPr/>
          <p:nvPr/>
        </p:nvSpPr>
        <p:spPr>
          <a:xfrm>
            <a:off x="1483988" y="5175994"/>
            <a:ext cx="1431637" cy="82419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FF0000"/>
                </a:solidFill>
              </a:rPr>
              <a:t>AAI</a:t>
            </a:r>
            <a:endParaRPr lang="zh-CN" altLang="en-US" sz="2800" b="1" dirty="0">
              <a:solidFill>
                <a:srgbClr val="FF0000"/>
              </a:solidFill>
            </a:endParaRPr>
          </a:p>
        </p:txBody>
      </p:sp>
      <p:cxnSp>
        <p:nvCxnSpPr>
          <p:cNvPr id="11" name="直接箭头连接符 10"/>
          <p:cNvCxnSpPr>
            <a:stCxn id="7" idx="3"/>
            <a:endCxn id="5" idx="0"/>
          </p:cNvCxnSpPr>
          <p:nvPr/>
        </p:nvCxnSpPr>
        <p:spPr>
          <a:xfrm>
            <a:off x="1548211" y="3116825"/>
            <a:ext cx="651596" cy="7873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a:stCxn id="5" idx="0"/>
            <a:endCxn id="8" idx="1"/>
          </p:cNvCxnSpPr>
          <p:nvPr/>
        </p:nvCxnSpPr>
        <p:spPr>
          <a:xfrm flipV="1">
            <a:off x="2199807" y="3119300"/>
            <a:ext cx="467558" cy="78484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130533" y="3876975"/>
            <a:ext cx="138545" cy="12930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65911" y="6129215"/>
            <a:ext cx="2265685" cy="276999"/>
          </a:xfrm>
          <a:prstGeom prst="rect">
            <a:avLst/>
          </a:prstGeom>
        </p:spPr>
        <p:txBody>
          <a:bodyPr wrap="none">
            <a:spAutoFit/>
          </a:bodyPr>
          <a:lstStyle/>
          <a:p>
            <a:r>
              <a:rPr lang="en-US" altLang="zh-CN" sz="1200" dirty="0" err="1"/>
              <a:t>serviceType</a:t>
            </a:r>
            <a:r>
              <a:rPr lang="en-US" altLang="zh-CN" sz="1200" dirty="0"/>
              <a:t>: ‘CCVPN’, ‘E2ESlicing’</a:t>
            </a:r>
            <a:endParaRPr lang="zh-CN" altLang="en-US" sz="1200" dirty="0"/>
          </a:p>
        </p:txBody>
      </p:sp>
      <p:sp>
        <p:nvSpPr>
          <p:cNvPr id="4" name="文本框 3"/>
          <p:cNvSpPr txBox="1"/>
          <p:nvPr/>
        </p:nvSpPr>
        <p:spPr>
          <a:xfrm>
            <a:off x="4479636" y="1174135"/>
            <a:ext cx="7407564" cy="5232202"/>
          </a:xfrm>
          <a:prstGeom prst="rect">
            <a:avLst/>
          </a:prstGeom>
          <a:noFill/>
        </p:spPr>
        <p:txBody>
          <a:bodyPr wrap="square" rtlCol="0">
            <a:spAutoFit/>
          </a:bodyPr>
          <a:lstStyle/>
          <a:p>
            <a:pPr>
              <a:spcBef>
                <a:spcPts val="1200"/>
              </a:spcBef>
            </a:pPr>
            <a:r>
              <a:rPr lang="en-US" altLang="zh-CN" sz="2400" b="1" dirty="0"/>
              <a:t>The essentiality of Intent Instance to be added in AAI:</a:t>
            </a:r>
          </a:p>
          <a:p>
            <a:pPr>
              <a:spcBef>
                <a:spcPts val="1200"/>
              </a:spcBef>
            </a:pPr>
            <a:r>
              <a:rPr lang="en-US" altLang="zh-CN" dirty="0"/>
              <a:t>1. Intent Instance is created to save the users’ real-time intent, therefore, the most appropriate position to create it is Active and Available Inventory. The other records related to the intents are not real-time, which are saved in the independent database in UUI, and will be saved in CPS in further releases.</a:t>
            </a:r>
          </a:p>
          <a:p>
            <a:pPr>
              <a:spcBef>
                <a:spcPts val="1200"/>
              </a:spcBef>
            </a:pPr>
            <a:r>
              <a:rPr lang="en-US" altLang="zh-CN" dirty="0"/>
              <a:t>2. It is said that AAI is too big to add more nodes. However, the Intent Instance is essential to add to AAI. Maybe, it is better to move part of the non-real time nodes to CPS from AAI which are created before CPS is approved.</a:t>
            </a:r>
          </a:p>
          <a:p>
            <a:pPr>
              <a:spcBef>
                <a:spcPts val="1200"/>
              </a:spcBef>
            </a:pPr>
            <a:r>
              <a:rPr lang="en-US" altLang="zh-CN" dirty="0"/>
              <a:t>3. The target of Intent-based Network is developed to support multiple </a:t>
            </a:r>
            <a:r>
              <a:rPr lang="en-US" altLang="zh-CN" dirty="0" err="1"/>
              <a:t>usecase</a:t>
            </a:r>
            <a:r>
              <a:rPr lang="en-US" altLang="zh-CN" dirty="0"/>
              <a:t> services, so it is not a sub-node of any </a:t>
            </a:r>
            <a:r>
              <a:rPr lang="en-US" altLang="zh-CN" dirty="0" err="1"/>
              <a:t>usecase</a:t>
            </a:r>
            <a:r>
              <a:rPr lang="en-US" altLang="zh-CN" dirty="0"/>
              <a:t> in AAI. And the IBN will be expect to provide unawares service to users. Multiple </a:t>
            </a:r>
            <a:r>
              <a:rPr lang="en-US" altLang="zh-CN" dirty="0" err="1"/>
              <a:t>usecases</a:t>
            </a:r>
            <a:r>
              <a:rPr lang="en-US" altLang="zh-CN" dirty="0"/>
              <a:t> services could be changed by IBN instead of the users, so it should be an independent node in AAI.</a:t>
            </a:r>
          </a:p>
          <a:p>
            <a:pPr>
              <a:spcBef>
                <a:spcPts val="1200"/>
              </a:spcBef>
            </a:pPr>
            <a:r>
              <a:rPr lang="en-US" altLang="zh-CN" dirty="0"/>
              <a:t>4. DCAE keeps calling the intent for monitoring. It is the best solution to call intent from AAI rather than other projects.</a:t>
            </a:r>
          </a:p>
        </p:txBody>
      </p:sp>
    </p:spTree>
    <p:extLst>
      <p:ext uri="{BB962C8B-B14F-4D97-AF65-F5344CB8AC3E}">
        <p14:creationId xmlns:p14="http://schemas.microsoft.com/office/powerpoint/2010/main" val="28834820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4.1 Intent Instance Management by IBN</a:t>
            </a:r>
            <a:endParaRPr lang="zh-CN" altLang="en-US" dirty="0"/>
          </a:p>
        </p:txBody>
      </p:sp>
      <p:sp>
        <p:nvSpPr>
          <p:cNvPr id="4" name="文本框 3"/>
          <p:cNvSpPr txBox="1"/>
          <p:nvPr/>
        </p:nvSpPr>
        <p:spPr>
          <a:xfrm>
            <a:off x="8562111" y="4581298"/>
            <a:ext cx="3269672" cy="1477328"/>
          </a:xfrm>
          <a:prstGeom prst="rect">
            <a:avLst/>
          </a:prstGeom>
          <a:noFill/>
        </p:spPr>
        <p:txBody>
          <a:bodyPr wrap="square" rtlCol="0">
            <a:spAutoFit/>
          </a:bodyPr>
          <a:lstStyle/>
          <a:p>
            <a:r>
              <a:rPr lang="en-US" altLang="zh-CN" dirty="0"/>
              <a:t>*1. the </a:t>
            </a:r>
            <a:r>
              <a:rPr lang="en-US" altLang="zh-CN" dirty="0" err="1"/>
              <a:t>usecase</a:t>
            </a:r>
            <a:r>
              <a:rPr lang="en-US" altLang="zh-CN" dirty="0"/>
              <a:t> service ID, include the service instance ID of CCVPN and CST id of E2E Slicing, are collected in UUI after creating a new service.</a:t>
            </a:r>
          </a:p>
        </p:txBody>
      </p:sp>
      <p:pic>
        <p:nvPicPr>
          <p:cNvPr id="1030" name="Picture 6" descr="PlantUML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756" y="1383145"/>
            <a:ext cx="7324725" cy="4610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46264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4.1 Intent Instance Management by IBN</a:t>
            </a:r>
            <a:endParaRPr lang="zh-CN" altLang="en-US" dirty="0"/>
          </a:p>
        </p:txBody>
      </p:sp>
      <p:pic>
        <p:nvPicPr>
          <p:cNvPr id="2050" name="Picture 2" descr="PlantUML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9650" y="1396566"/>
            <a:ext cx="10172700" cy="4638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33766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5. Projects Impact</a:t>
            </a:r>
            <a:endParaRPr lang="zh-CN" altLang="en-US" dirty="0"/>
          </a:p>
        </p:txBody>
      </p:sp>
      <p:graphicFrame>
        <p:nvGraphicFramePr>
          <p:cNvPr id="2" name="表格 1"/>
          <p:cNvGraphicFramePr>
            <a:graphicFrameLocks noGrp="1"/>
          </p:cNvGraphicFramePr>
          <p:nvPr>
            <p:extLst>
              <p:ext uri="{D42A27DB-BD31-4B8C-83A1-F6EECF244321}">
                <p14:modId xmlns:p14="http://schemas.microsoft.com/office/powerpoint/2010/main" val="114095933"/>
              </p:ext>
            </p:extLst>
          </p:nvPr>
        </p:nvGraphicFramePr>
        <p:xfrm>
          <a:off x="1335464" y="1632828"/>
          <a:ext cx="9521071" cy="2839720"/>
        </p:xfrm>
        <a:graphic>
          <a:graphicData uri="http://schemas.openxmlformats.org/drawingml/2006/table">
            <a:tbl>
              <a:tblPr firstRow="1" bandRow="1">
                <a:tableStyleId>{5C22544A-7EE6-4342-B048-85BDC9FD1C3A}</a:tableStyleId>
              </a:tblPr>
              <a:tblGrid>
                <a:gridCol w="890327">
                  <a:extLst>
                    <a:ext uri="{9D8B030D-6E8A-4147-A177-3AD203B41FA5}">
                      <a16:colId xmlns:a16="http://schemas.microsoft.com/office/drawing/2014/main" val="1415530114"/>
                    </a:ext>
                  </a:extLst>
                </a:gridCol>
                <a:gridCol w="7527808">
                  <a:extLst>
                    <a:ext uri="{9D8B030D-6E8A-4147-A177-3AD203B41FA5}">
                      <a16:colId xmlns:a16="http://schemas.microsoft.com/office/drawing/2014/main" val="4123670849"/>
                    </a:ext>
                  </a:extLst>
                </a:gridCol>
                <a:gridCol w="1102936">
                  <a:extLst>
                    <a:ext uri="{9D8B030D-6E8A-4147-A177-3AD203B41FA5}">
                      <a16:colId xmlns:a16="http://schemas.microsoft.com/office/drawing/2014/main" val="4221804156"/>
                    </a:ext>
                  </a:extLst>
                </a:gridCol>
              </a:tblGrid>
              <a:tr h="370840">
                <a:tc>
                  <a:txBody>
                    <a:bodyPr/>
                    <a:lstStyle/>
                    <a:p>
                      <a:r>
                        <a:rPr lang="en-US" altLang="zh-CN" dirty="0"/>
                        <a:t>Project</a:t>
                      </a:r>
                      <a:endParaRPr lang="zh-CN" altLang="en-US" dirty="0"/>
                    </a:p>
                  </a:txBody>
                  <a:tcPr anchor="ctr" anchorCtr="1"/>
                </a:tc>
                <a:tc>
                  <a:txBody>
                    <a:bodyPr/>
                    <a:lstStyle/>
                    <a:p>
                      <a:r>
                        <a:rPr lang="en-US" altLang="zh-CN" dirty="0"/>
                        <a:t>Impact</a:t>
                      </a:r>
                      <a:endParaRPr lang="zh-CN" altLang="en-US" dirty="0"/>
                    </a:p>
                  </a:txBody>
                  <a:tcPr anchor="ctr" anchorCtr="1"/>
                </a:tc>
                <a:tc>
                  <a:txBody>
                    <a:bodyPr/>
                    <a:lstStyle/>
                    <a:p>
                      <a:r>
                        <a:rPr lang="en-US" altLang="zh-CN" dirty="0"/>
                        <a:t>Notes</a:t>
                      </a:r>
                      <a:endParaRPr lang="zh-CN" altLang="en-US" dirty="0"/>
                    </a:p>
                  </a:txBody>
                  <a:tcPr anchor="ctr" anchorCtr="1"/>
                </a:tc>
                <a:extLst>
                  <a:ext uri="{0D108BD9-81ED-4DB2-BD59-A6C34878D82A}">
                    <a16:rowId xmlns:a16="http://schemas.microsoft.com/office/drawing/2014/main" val="3750218548"/>
                  </a:ext>
                </a:extLst>
              </a:tr>
              <a:tr h="370840">
                <a:tc>
                  <a:txBody>
                    <a:bodyPr/>
                    <a:lstStyle/>
                    <a:p>
                      <a:r>
                        <a:rPr lang="en-US" altLang="zh-CN" dirty="0"/>
                        <a:t>UUI</a:t>
                      </a:r>
                      <a:endParaRPr lang="zh-CN" altLang="en-US" dirty="0"/>
                    </a:p>
                  </a:txBody>
                  <a:tcPr anchor="ctr" anchorCtr="1"/>
                </a:tc>
                <a:tc>
                  <a:txBody>
                    <a:bodyPr/>
                    <a:lstStyle/>
                    <a:p>
                      <a:pPr algn="l"/>
                      <a:r>
                        <a:rPr lang="en-US" altLang="zh-CN" dirty="0"/>
                        <a:t>1. Enhance intent input and translation to</a:t>
                      </a:r>
                      <a:r>
                        <a:rPr lang="en-US" altLang="zh-CN" baseline="0" dirty="0"/>
                        <a:t> </a:t>
                      </a:r>
                      <a:r>
                        <a:rPr lang="en-US" altLang="zh-CN" dirty="0"/>
                        <a:t>support</a:t>
                      </a:r>
                      <a:r>
                        <a:rPr lang="en-US" altLang="zh-CN" baseline="0" dirty="0"/>
                        <a:t> both E2E Slicing and CCVPN;</a:t>
                      </a:r>
                    </a:p>
                    <a:p>
                      <a:pPr algn="l"/>
                      <a:r>
                        <a:rPr lang="en-US" altLang="zh-CN" dirty="0"/>
                        <a:t>2. Add CCVPN monitoring</a:t>
                      </a:r>
                      <a:r>
                        <a:rPr lang="en-US" altLang="zh-CN" baseline="0" dirty="0"/>
                        <a:t> page and functions</a:t>
                      </a:r>
                      <a:endParaRPr lang="zh-CN" altLang="en-US" dirty="0"/>
                    </a:p>
                  </a:txBody>
                  <a:tcPr anchor="ctr"/>
                </a:tc>
                <a:tc>
                  <a:txBody>
                    <a:bodyPr/>
                    <a:lstStyle/>
                    <a:p>
                      <a:endParaRPr lang="zh-CN" altLang="en-US"/>
                    </a:p>
                  </a:txBody>
                  <a:tcPr anchor="ctr" anchorCtr="1"/>
                </a:tc>
                <a:extLst>
                  <a:ext uri="{0D108BD9-81ED-4DB2-BD59-A6C34878D82A}">
                    <a16:rowId xmlns:a16="http://schemas.microsoft.com/office/drawing/2014/main" val="3045527268"/>
                  </a:ext>
                </a:extLst>
              </a:tr>
              <a:tr h="370840">
                <a:tc>
                  <a:txBody>
                    <a:bodyPr/>
                    <a:lstStyle/>
                    <a:p>
                      <a:r>
                        <a:rPr lang="en-US" altLang="zh-CN" dirty="0"/>
                        <a:t>AAI</a:t>
                      </a:r>
                      <a:endParaRPr lang="zh-CN" altLang="en-US" dirty="0"/>
                    </a:p>
                  </a:txBody>
                  <a:tcPr anchor="ctr" anchorCtr="1"/>
                </a:tc>
                <a:tc>
                  <a:txBody>
                    <a:bodyPr/>
                    <a:lstStyle/>
                    <a:p>
                      <a:pPr algn="l"/>
                      <a:r>
                        <a:rPr lang="en-US" altLang="zh-CN" dirty="0"/>
                        <a:t>1. Add Intent</a:t>
                      </a:r>
                      <a:r>
                        <a:rPr lang="en-US" altLang="zh-CN" baseline="0" dirty="0"/>
                        <a:t> Instance and its management functions to add, update and delete users’ intents;</a:t>
                      </a:r>
                    </a:p>
                    <a:p>
                      <a:pPr algn="l"/>
                      <a:r>
                        <a:rPr lang="en-US" altLang="zh-CN" baseline="0" dirty="0"/>
                        <a:t>2. Provide the APIs for the use cases to collect </a:t>
                      </a:r>
                      <a:r>
                        <a:rPr lang="en-US" altLang="zh-CN" sz="1800" dirty="0"/>
                        <a:t>the content of users’ intent in Intent Instance</a:t>
                      </a:r>
                      <a:endParaRPr lang="zh-CN" altLang="en-US" dirty="0"/>
                    </a:p>
                  </a:txBody>
                  <a:tcPr anchor="ctr"/>
                </a:tc>
                <a:tc>
                  <a:txBody>
                    <a:bodyPr/>
                    <a:lstStyle/>
                    <a:p>
                      <a:endParaRPr lang="zh-CN" altLang="en-US" dirty="0"/>
                    </a:p>
                  </a:txBody>
                  <a:tcPr anchor="ctr" anchorCtr="1"/>
                </a:tc>
                <a:extLst>
                  <a:ext uri="{0D108BD9-81ED-4DB2-BD59-A6C34878D82A}">
                    <a16:rowId xmlns:a16="http://schemas.microsoft.com/office/drawing/2014/main" val="2274705092"/>
                  </a:ext>
                </a:extLst>
              </a:tr>
              <a:tr h="370840">
                <a:tc>
                  <a:txBody>
                    <a:bodyPr/>
                    <a:lstStyle/>
                    <a:p>
                      <a:r>
                        <a:rPr lang="en-US" altLang="zh-CN" dirty="0"/>
                        <a:t>DCAE</a:t>
                      </a:r>
                      <a:endParaRPr lang="zh-CN" altLang="en-US" dirty="0"/>
                    </a:p>
                  </a:txBody>
                  <a:tcPr anchor="ctr" anchorCtr="1"/>
                </a:tc>
                <a:tc>
                  <a:txBody>
                    <a:bodyPr/>
                    <a:lstStyle/>
                    <a:p>
                      <a:pPr algn="l"/>
                      <a:r>
                        <a:rPr lang="en-US" altLang="zh-CN" dirty="0"/>
                        <a:t>Research</a:t>
                      </a:r>
                      <a:r>
                        <a:rPr lang="en-US" altLang="zh-CN" baseline="0" dirty="0"/>
                        <a:t> and modelling of E2E Slicing monitoring with both network data and users’ intent - no development works</a:t>
                      </a:r>
                      <a:endParaRPr lang="zh-CN" altLang="en-US" dirty="0"/>
                    </a:p>
                  </a:txBody>
                  <a:tcPr anchor="ctr"/>
                </a:tc>
                <a:tc>
                  <a:txBody>
                    <a:bodyPr/>
                    <a:lstStyle/>
                    <a:p>
                      <a:r>
                        <a:rPr lang="en-US" altLang="zh-CN" dirty="0"/>
                        <a:t>research</a:t>
                      </a:r>
                      <a:endParaRPr lang="zh-CN" altLang="en-US" dirty="0"/>
                    </a:p>
                  </a:txBody>
                  <a:tcPr anchor="ctr" anchorCtr="1"/>
                </a:tc>
                <a:extLst>
                  <a:ext uri="{0D108BD9-81ED-4DB2-BD59-A6C34878D82A}">
                    <a16:rowId xmlns:a16="http://schemas.microsoft.com/office/drawing/2014/main" val="3616231779"/>
                  </a:ext>
                </a:extLst>
              </a:tr>
            </a:tbl>
          </a:graphicData>
        </a:graphic>
      </p:graphicFrame>
    </p:spTree>
    <p:extLst>
      <p:ext uri="{BB962C8B-B14F-4D97-AF65-F5344CB8AC3E}">
        <p14:creationId xmlns:p14="http://schemas.microsoft.com/office/powerpoint/2010/main" val="31905306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6. Scope</a:t>
            </a:r>
            <a:endParaRPr lang="zh-CN" altLang="en-US" dirty="0"/>
          </a:p>
        </p:txBody>
      </p:sp>
      <p:sp>
        <p:nvSpPr>
          <p:cNvPr id="4" name="文本框 3"/>
          <p:cNvSpPr txBox="1"/>
          <p:nvPr/>
        </p:nvSpPr>
        <p:spPr>
          <a:xfrm>
            <a:off x="916295" y="1644657"/>
            <a:ext cx="10224655" cy="4154984"/>
          </a:xfrm>
          <a:prstGeom prst="rect">
            <a:avLst/>
          </a:prstGeom>
          <a:noFill/>
        </p:spPr>
        <p:txBody>
          <a:bodyPr wrap="square" rtlCol="0">
            <a:spAutoFit/>
          </a:bodyPr>
          <a:lstStyle/>
          <a:p>
            <a:r>
              <a:rPr lang="en-US" altLang="zh-CN" sz="2400" dirty="0"/>
              <a:t>Basic tasks:</a:t>
            </a:r>
          </a:p>
          <a:p>
            <a:r>
              <a:rPr lang="en-US" altLang="zh-CN" sz="2400" dirty="0"/>
              <a:t>1. Add Intent Instance and Intent Instance management function in AAI; provide APIs for the use cases (E2E Slicing &amp; CCVPN) to collect the content of users’ intent in Intent Instance;</a:t>
            </a:r>
          </a:p>
          <a:p>
            <a:r>
              <a:rPr lang="en-US" altLang="zh-CN" sz="2400" dirty="0"/>
              <a:t>2. Expand the function of Intent translation in UUI to support the CCVPN requirements.</a:t>
            </a:r>
          </a:p>
          <a:p>
            <a:endParaRPr lang="en-US" altLang="zh-CN" sz="2400" dirty="0"/>
          </a:p>
          <a:p>
            <a:r>
              <a:rPr lang="en-US" altLang="zh-CN" sz="2400" dirty="0"/>
              <a:t>Extension:</a:t>
            </a:r>
          </a:p>
          <a:p>
            <a:r>
              <a:rPr lang="en-US" altLang="zh-CN" sz="2400" dirty="0"/>
              <a:t>1. Pre-research and modelling of intent closed-loop management in DCAE based on closed-loop of E2E slicing;</a:t>
            </a:r>
          </a:p>
          <a:p>
            <a:r>
              <a:rPr lang="en-US" altLang="zh-CN" sz="2400" dirty="0"/>
              <a:t>2. Research on algorithm of translation from audio to text.</a:t>
            </a:r>
            <a:endParaRPr lang="zh-CN" altLang="en-US" sz="2400" dirty="0"/>
          </a:p>
        </p:txBody>
      </p:sp>
    </p:spTree>
    <p:extLst>
      <p:ext uri="{BB962C8B-B14F-4D97-AF65-F5344CB8AC3E}">
        <p14:creationId xmlns:p14="http://schemas.microsoft.com/office/powerpoint/2010/main" val="1927120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en-US" altLang="zh-CN" dirty="0"/>
              <a:t>1.1 Introduction of Intent-based Network</a:t>
            </a:r>
            <a:endParaRPr lang="zh-CN" altLang="en-US" dirty="0"/>
          </a:p>
        </p:txBody>
      </p:sp>
      <p:sp>
        <p:nvSpPr>
          <p:cNvPr id="7" name="文本框 6">
            <a:extLst>
              <a:ext uri="{FF2B5EF4-FFF2-40B4-BE49-F238E27FC236}">
                <a16:creationId xmlns:a16="http://schemas.microsoft.com/office/drawing/2014/main" id="{4AEFB718-A993-49C5-8486-672172066F23}"/>
              </a:ext>
            </a:extLst>
          </p:cNvPr>
          <p:cNvSpPr txBox="1"/>
          <p:nvPr/>
        </p:nvSpPr>
        <p:spPr>
          <a:xfrm>
            <a:off x="7237863" y="6228896"/>
            <a:ext cx="4954137" cy="246221"/>
          </a:xfrm>
          <a:prstGeom prst="rect">
            <a:avLst/>
          </a:prstGeom>
          <a:noFill/>
        </p:spPr>
        <p:txBody>
          <a:bodyPr wrap="square" rtlCol="0">
            <a:spAutoFit/>
          </a:bodyPr>
          <a:lstStyle/>
          <a:p>
            <a:r>
              <a:rPr lang="en-US" sz="1000" dirty="0"/>
              <a:t>Ref: ITU-T “Scenarios and Requirements of Intent-Based Network for Network Evolution”</a:t>
            </a:r>
          </a:p>
        </p:txBody>
      </p:sp>
      <p:sp>
        <p:nvSpPr>
          <p:cNvPr id="8" name="矩形 7"/>
          <p:cNvSpPr/>
          <p:nvPr/>
        </p:nvSpPr>
        <p:spPr>
          <a:xfrm>
            <a:off x="6574386" y="4989516"/>
            <a:ext cx="4776629" cy="369332"/>
          </a:xfrm>
          <a:prstGeom prst="rect">
            <a:avLst/>
          </a:prstGeom>
        </p:spPr>
        <p:txBody>
          <a:bodyPr wrap="none">
            <a:spAutoFit/>
          </a:bodyPr>
          <a:lstStyle/>
          <a:p>
            <a:r>
              <a:rPr lang="en-US" altLang="zh-CN" dirty="0"/>
              <a:t>A High-level Framework of Intent-Based Network</a:t>
            </a:r>
            <a:endParaRPr lang="zh-CN" altLang="en-US" dirty="0"/>
          </a:p>
        </p:txBody>
      </p:sp>
      <p:sp>
        <p:nvSpPr>
          <p:cNvPr id="9" name="矩形 8"/>
          <p:cNvSpPr/>
          <p:nvPr/>
        </p:nvSpPr>
        <p:spPr>
          <a:xfrm>
            <a:off x="687625" y="1670189"/>
            <a:ext cx="5020449" cy="3631651"/>
          </a:xfrm>
          <a:prstGeom prst="rect">
            <a:avLst/>
          </a:prstGeom>
          <a:ln>
            <a:solidFill>
              <a:schemeClr val="tx1"/>
            </a:solidFill>
          </a:ln>
        </p:spPr>
        <p:txBody>
          <a:bodyPr wrap="square">
            <a:spAutoFit/>
          </a:bodyPr>
          <a:lstStyle/>
          <a:p>
            <a:pPr marL="285750" indent="-285750" algn="just">
              <a:spcAft>
                <a:spcPts val="1200"/>
              </a:spcAft>
              <a:buFont typeface="Wingdings" panose="05000000000000000000" pitchFamily="2" charset="2"/>
              <a:buChar char="u"/>
            </a:pPr>
            <a:r>
              <a:rPr lang="en-US" altLang="zh-CN" sz="2000" dirty="0"/>
              <a:t>Intent-based network (IBN) is a </a:t>
            </a:r>
            <a:r>
              <a:rPr lang="en-US" altLang="zh-CN" sz="2000" b="1" dirty="0"/>
              <a:t>self-driving network </a:t>
            </a:r>
            <a:r>
              <a:rPr lang="en-US" altLang="zh-CN" sz="2000" dirty="0"/>
              <a:t>that uses </a:t>
            </a:r>
            <a:r>
              <a:rPr lang="en-US" altLang="zh-CN" sz="2000" b="1" dirty="0"/>
              <a:t>decoupling network control logic</a:t>
            </a:r>
            <a:r>
              <a:rPr lang="en-US" altLang="zh-CN" sz="2000" dirty="0"/>
              <a:t> and </a:t>
            </a:r>
            <a:r>
              <a:rPr lang="en-US" altLang="zh-CN" sz="2000" b="1" dirty="0"/>
              <a:t>closed-loop orchestration techniques </a:t>
            </a:r>
            <a:r>
              <a:rPr lang="en-US" altLang="zh-CN" sz="2000" dirty="0"/>
              <a:t>to automate application intents.</a:t>
            </a:r>
          </a:p>
          <a:p>
            <a:pPr marL="285750" indent="-285750" algn="just">
              <a:spcAft>
                <a:spcPts val="1200"/>
              </a:spcAft>
              <a:buFont typeface="Wingdings" panose="05000000000000000000" pitchFamily="2" charset="2"/>
              <a:buChar char="u"/>
            </a:pPr>
            <a:r>
              <a:rPr lang="en-US" altLang="zh-CN" sz="2000" dirty="0"/>
              <a:t>An IBN is an intelligent network, which can </a:t>
            </a:r>
            <a:r>
              <a:rPr lang="en-US" altLang="zh-CN" sz="2000" b="1" dirty="0"/>
              <a:t>automatically convert, verify, deploy, configure, and optimize </a:t>
            </a:r>
            <a:r>
              <a:rPr lang="en-US" altLang="zh-CN" sz="2000" dirty="0"/>
              <a:t>itself to achieve target network state according to the </a:t>
            </a:r>
            <a:r>
              <a:rPr lang="en-US" altLang="zh-CN" sz="2000" b="1" dirty="0"/>
              <a:t>intent</a:t>
            </a:r>
            <a:r>
              <a:rPr lang="en-US" altLang="zh-CN" sz="2000" dirty="0"/>
              <a:t> of the operators, and can automatically solve abnormal events to ensure the network reliability.</a:t>
            </a:r>
          </a:p>
        </p:txBody>
      </p:sp>
      <p:pic>
        <p:nvPicPr>
          <p:cNvPr id="10" name="图片 9" descr="手机屏幕截图&#10;&#10;描述已自动生成"/>
          <p:cNvPicPr/>
          <p:nvPr/>
        </p:nvPicPr>
        <p:blipFill rotWithShape="1">
          <a:blip r:embed="rId2" cstate="print">
            <a:extLst>
              <a:ext uri="{28A0092B-C50C-407E-A947-70E740481C1C}">
                <a14:useLocalDpi xmlns:a14="http://schemas.microsoft.com/office/drawing/2010/main" val="0"/>
              </a:ext>
            </a:extLst>
          </a:blip>
          <a:srcRect r="22872"/>
          <a:stretch/>
        </p:blipFill>
        <p:spPr bwMode="auto">
          <a:xfrm>
            <a:off x="6114473" y="1505639"/>
            <a:ext cx="5467927" cy="315080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679433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508872"/>
            <a:ext cx="12191999" cy="1323439"/>
          </a:xfrm>
          <a:prstGeom prst="rect">
            <a:avLst/>
          </a:prstGeom>
          <a:noFill/>
        </p:spPr>
        <p:txBody>
          <a:bodyPr wrap="square" rtlCol="0">
            <a:spAutoFit/>
          </a:bodyPr>
          <a:lstStyle/>
          <a:p>
            <a:pPr algn="ctr"/>
            <a:r>
              <a:rPr lang="en-US" altLang="zh-CN" sz="8000" b="1" dirty="0">
                <a:solidFill>
                  <a:schemeClr val="bg1"/>
                </a:solidFill>
              </a:rPr>
              <a:t>Thanks!</a:t>
            </a:r>
            <a:endParaRPr lang="zh-CN" altLang="en-US" sz="8000" b="1" dirty="0">
              <a:solidFill>
                <a:schemeClr val="bg1"/>
              </a:solidFill>
            </a:endParaRPr>
          </a:p>
        </p:txBody>
      </p:sp>
    </p:spTree>
    <p:extLst>
      <p:ext uri="{BB962C8B-B14F-4D97-AF65-F5344CB8AC3E}">
        <p14:creationId xmlns:p14="http://schemas.microsoft.com/office/powerpoint/2010/main" val="2877142038"/>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09600" y="231620"/>
            <a:ext cx="11277600" cy="640080"/>
          </a:xfrm>
        </p:spPr>
        <p:txBody>
          <a:bodyPr>
            <a:normAutofit fontScale="90000"/>
          </a:bodyPr>
          <a:lstStyle/>
          <a:p>
            <a:r>
              <a:rPr lang="en-US" altLang="zh-CN" dirty="0"/>
              <a:t>1.2 Outputs about IBN in Standardization Organizations</a:t>
            </a:r>
            <a:endParaRPr lang="zh-CN" altLang="en-US" dirty="0"/>
          </a:p>
        </p:txBody>
      </p:sp>
      <p:graphicFrame>
        <p:nvGraphicFramePr>
          <p:cNvPr id="6" name="表格 5"/>
          <p:cNvGraphicFramePr>
            <a:graphicFrameLocks noGrp="1"/>
          </p:cNvGraphicFramePr>
          <p:nvPr>
            <p:extLst>
              <p:ext uri="{D42A27DB-BD31-4B8C-83A1-F6EECF244321}">
                <p14:modId xmlns:p14="http://schemas.microsoft.com/office/powerpoint/2010/main" val="590349023"/>
              </p:ext>
            </p:extLst>
          </p:nvPr>
        </p:nvGraphicFramePr>
        <p:xfrm>
          <a:off x="460513" y="1077471"/>
          <a:ext cx="11188148" cy="4907280"/>
        </p:xfrm>
        <a:graphic>
          <a:graphicData uri="http://schemas.openxmlformats.org/drawingml/2006/table">
            <a:tbl>
              <a:tblPr firstRow="1" bandRow="1">
                <a:tableStyleId>{5C22544A-7EE6-4342-B048-85BDC9FD1C3A}</a:tableStyleId>
              </a:tblPr>
              <a:tblGrid>
                <a:gridCol w="1527313">
                  <a:extLst>
                    <a:ext uri="{9D8B030D-6E8A-4147-A177-3AD203B41FA5}">
                      <a16:colId xmlns:a16="http://schemas.microsoft.com/office/drawing/2014/main" val="3922761460"/>
                    </a:ext>
                  </a:extLst>
                </a:gridCol>
                <a:gridCol w="6450496">
                  <a:extLst>
                    <a:ext uri="{9D8B030D-6E8A-4147-A177-3AD203B41FA5}">
                      <a16:colId xmlns:a16="http://schemas.microsoft.com/office/drawing/2014/main" val="300780375"/>
                    </a:ext>
                  </a:extLst>
                </a:gridCol>
                <a:gridCol w="3210339">
                  <a:extLst>
                    <a:ext uri="{9D8B030D-6E8A-4147-A177-3AD203B41FA5}">
                      <a16:colId xmlns:a16="http://schemas.microsoft.com/office/drawing/2014/main" val="2866943888"/>
                    </a:ext>
                  </a:extLst>
                </a:gridCol>
              </a:tblGrid>
              <a:tr h="321208">
                <a:tc>
                  <a:txBody>
                    <a:bodyPr/>
                    <a:lstStyle/>
                    <a:p>
                      <a:pPr algn="ctr"/>
                      <a:r>
                        <a:rPr lang="en-US" altLang="zh-CN" dirty="0"/>
                        <a:t>Organizations</a:t>
                      </a:r>
                      <a:endParaRPr lang="zh-CN" altLang="en-US" dirty="0"/>
                    </a:p>
                  </a:txBody>
                  <a:tcPr anchor="ctr" anchorCtr="1"/>
                </a:tc>
                <a:tc>
                  <a:txBody>
                    <a:bodyPr/>
                    <a:lstStyle/>
                    <a:p>
                      <a:pPr algn="ctr"/>
                      <a:r>
                        <a:rPr lang="en-US" altLang="zh-CN" dirty="0"/>
                        <a:t>Standards</a:t>
                      </a:r>
                      <a:endParaRPr lang="zh-CN" altLang="en-US" dirty="0"/>
                    </a:p>
                  </a:txBody>
                  <a:tcPr anchor="ctr" anchorCtr="1"/>
                </a:tc>
                <a:tc>
                  <a:txBody>
                    <a:bodyPr/>
                    <a:lstStyle/>
                    <a:p>
                      <a:pPr algn="ctr"/>
                      <a:r>
                        <a:rPr lang="en-US" altLang="zh-CN" dirty="0"/>
                        <a:t>Remarks</a:t>
                      </a:r>
                      <a:endParaRPr lang="zh-CN" altLang="en-US" dirty="0"/>
                    </a:p>
                  </a:txBody>
                  <a:tcPr anchor="ctr" anchorCtr="1"/>
                </a:tc>
                <a:extLst>
                  <a:ext uri="{0D108BD9-81ED-4DB2-BD59-A6C34878D82A}">
                    <a16:rowId xmlns:a16="http://schemas.microsoft.com/office/drawing/2014/main" val="2815976172"/>
                  </a:ext>
                </a:extLst>
              </a:tr>
              <a:tr h="936856">
                <a:tc>
                  <a:txBody>
                    <a:bodyPr/>
                    <a:lstStyle/>
                    <a:p>
                      <a:pPr algn="ctr"/>
                      <a:r>
                        <a:rPr lang="en-US" altLang="zh-CN" b="1" dirty="0"/>
                        <a:t>3GPP SA5</a:t>
                      </a:r>
                      <a:endParaRPr lang="zh-CN" altLang="en-US" b="1" dirty="0"/>
                    </a:p>
                  </a:txBody>
                  <a:tcPr anchor="ctr" anchorCtr="1"/>
                </a:tc>
                <a:tc>
                  <a:txBody>
                    <a:bodyPr/>
                    <a:lstStyle/>
                    <a:p>
                      <a:pPr marL="171450" indent="-171450" algn="just">
                        <a:buFont typeface="Wingdings" panose="05000000000000000000" pitchFamily="2" charset="2"/>
                        <a:buChar char="u"/>
                      </a:pPr>
                      <a:r>
                        <a:rPr lang="en-US" altLang="zh-CN" sz="1600" b="1" dirty="0">
                          <a:solidFill>
                            <a:srgbClr val="FF0000"/>
                          </a:solidFill>
                        </a:rPr>
                        <a:t>TR 28.812</a:t>
                      </a:r>
                      <a:r>
                        <a:rPr lang="en-US" altLang="zh-CN" sz="1600" b="1" dirty="0">
                          <a:solidFill>
                            <a:schemeClr val="tx1"/>
                          </a:solidFill>
                        </a:rPr>
                        <a:t> </a:t>
                      </a:r>
                      <a:r>
                        <a:rPr lang="en-US" altLang="zh-CN" sz="1600" dirty="0">
                          <a:solidFill>
                            <a:schemeClr val="tx1"/>
                          </a:solidFill>
                        </a:rPr>
                        <a:t>Telecommunication management; Study on scenarios for Intent driven management services for mobile networks</a:t>
                      </a:r>
                    </a:p>
                    <a:p>
                      <a:pPr marL="171450" indent="-171450" algn="just">
                        <a:buFont typeface="Wingdings" panose="05000000000000000000" pitchFamily="2" charset="2"/>
                        <a:buChar char="u"/>
                      </a:pPr>
                      <a:r>
                        <a:rPr lang="en-US" altLang="zh-CN" sz="1600" b="1" dirty="0">
                          <a:solidFill>
                            <a:srgbClr val="FF0000"/>
                          </a:solidFill>
                        </a:rPr>
                        <a:t>TS 28.312</a:t>
                      </a:r>
                      <a:r>
                        <a:rPr lang="en-US" altLang="zh-CN" sz="1600" b="1" dirty="0">
                          <a:solidFill>
                            <a:schemeClr val="tx1"/>
                          </a:solidFill>
                        </a:rPr>
                        <a:t> </a:t>
                      </a:r>
                      <a:r>
                        <a:rPr lang="en-US" altLang="zh-CN" sz="1600" dirty="0">
                          <a:solidFill>
                            <a:schemeClr val="tx1"/>
                          </a:solidFill>
                        </a:rPr>
                        <a:t>Management and orchestration; Intent driven management services for mobile networks</a:t>
                      </a:r>
                      <a:endParaRPr lang="zh-CN" altLang="en-US" sz="1600" dirty="0">
                        <a:solidFill>
                          <a:schemeClr val="tx1"/>
                        </a:solidFill>
                      </a:endParaRPr>
                    </a:p>
                  </a:txBody>
                  <a:tcPr anchor="ctr"/>
                </a:tc>
                <a:tc>
                  <a:txBody>
                    <a:bodyPr/>
                    <a:lstStyle/>
                    <a:p>
                      <a:pPr algn="just"/>
                      <a:r>
                        <a:rPr lang="en-US" altLang="zh-CN" dirty="0"/>
                        <a:t>TS 28.312 has been approved to</a:t>
                      </a:r>
                      <a:r>
                        <a:rPr lang="en-US" altLang="zh-CN" baseline="0" dirty="0"/>
                        <a:t> transfer from TR 28.812 </a:t>
                      </a:r>
                      <a:endParaRPr lang="zh-CN" altLang="en-US" dirty="0"/>
                    </a:p>
                  </a:txBody>
                  <a:tcPr anchor="ctr"/>
                </a:tc>
                <a:extLst>
                  <a:ext uri="{0D108BD9-81ED-4DB2-BD59-A6C34878D82A}">
                    <a16:rowId xmlns:a16="http://schemas.microsoft.com/office/drawing/2014/main" val="3810633576"/>
                  </a:ext>
                </a:extLst>
              </a:tr>
              <a:tr h="428277">
                <a:tc>
                  <a:txBody>
                    <a:bodyPr/>
                    <a:lstStyle/>
                    <a:p>
                      <a:pPr algn="ctr"/>
                      <a:r>
                        <a:rPr lang="en-US" altLang="zh-CN" b="1" dirty="0"/>
                        <a:t>ITU-T</a:t>
                      </a:r>
                      <a:r>
                        <a:rPr lang="zh-CN" altLang="en-US" b="1" dirty="0"/>
                        <a:t>*</a:t>
                      </a:r>
                    </a:p>
                  </a:txBody>
                  <a:tcPr anchor="ctr" anchorCtr="1"/>
                </a:tc>
                <a:tc>
                  <a:txBody>
                    <a:bodyPr/>
                    <a:lstStyle/>
                    <a:p>
                      <a:pPr marL="171450" indent="-171450" algn="just" defTabSz="914400" rtl="0" eaLnBrk="1" latinLnBrk="0" hangingPunct="1">
                        <a:spcAft>
                          <a:spcPts val="0"/>
                        </a:spcAft>
                        <a:buFont typeface="Wingdings" panose="05000000000000000000" pitchFamily="2" charset="2"/>
                        <a:buChar char="u"/>
                      </a:pPr>
                      <a:r>
                        <a:rPr lang="en-US" altLang="zh-CN" sz="1600" b="1" kern="1200" dirty="0">
                          <a:solidFill>
                            <a:srgbClr val="FF0000"/>
                          </a:solidFill>
                          <a:latin typeface="+mn-lt"/>
                          <a:ea typeface="+mn-ea"/>
                          <a:cs typeface="+mn-cs"/>
                        </a:rPr>
                        <a:t>476-WP3</a:t>
                      </a:r>
                      <a:r>
                        <a:rPr lang="en-US" altLang="zh-CN" sz="1600" b="1" kern="1200" dirty="0">
                          <a:solidFill>
                            <a:schemeClr val="tx1"/>
                          </a:solidFill>
                          <a:latin typeface="+mn-lt"/>
                          <a:ea typeface="+mn-ea"/>
                          <a:cs typeface="+mn-cs"/>
                        </a:rPr>
                        <a:t> </a:t>
                      </a:r>
                      <a:r>
                        <a:rPr lang="en-US" altLang="zh-CN" sz="1600" b="0" kern="1200" dirty="0">
                          <a:solidFill>
                            <a:schemeClr val="tx1"/>
                          </a:solidFill>
                          <a:latin typeface="+mn-lt"/>
                          <a:ea typeface="+mn-ea"/>
                          <a:cs typeface="+mn-cs"/>
                        </a:rPr>
                        <a:t>Scenarios and Requirements of Intent-Based Network for Network Evolution</a:t>
                      </a:r>
                      <a:endParaRPr lang="zh-CN" sz="1600" b="0" kern="1200" dirty="0">
                        <a:solidFill>
                          <a:schemeClr val="tx1"/>
                        </a:solidFill>
                        <a:latin typeface="+mn-lt"/>
                        <a:ea typeface="+mn-ea"/>
                        <a:cs typeface="+mn-cs"/>
                      </a:endParaRPr>
                    </a:p>
                  </a:txBody>
                  <a:tcPr marL="68580" marR="68580" marT="0" marB="0" anchor="ctr"/>
                </a:tc>
                <a:tc>
                  <a:txBody>
                    <a:bodyPr/>
                    <a:lstStyle/>
                    <a:p>
                      <a:pPr algn="just"/>
                      <a:endParaRPr lang="zh-CN" altLang="en-US" dirty="0"/>
                    </a:p>
                  </a:txBody>
                  <a:tcPr anchor="ctr"/>
                </a:tc>
                <a:extLst>
                  <a:ext uri="{0D108BD9-81ED-4DB2-BD59-A6C34878D82A}">
                    <a16:rowId xmlns:a16="http://schemas.microsoft.com/office/drawing/2014/main" val="1431821787"/>
                  </a:ext>
                </a:extLst>
              </a:tr>
              <a:tr h="321208">
                <a:tc>
                  <a:txBody>
                    <a:bodyPr/>
                    <a:lstStyle/>
                    <a:p>
                      <a:pPr algn="ctr"/>
                      <a:r>
                        <a:rPr lang="en-US" altLang="zh-CN" b="1" dirty="0"/>
                        <a:t>ETSI ENI</a:t>
                      </a:r>
                      <a:r>
                        <a:rPr lang="zh-CN" altLang="en-US" b="1" dirty="0"/>
                        <a:t>*</a:t>
                      </a:r>
                    </a:p>
                  </a:txBody>
                  <a:tcPr anchor="ctr" anchorCtr="1"/>
                </a:tc>
                <a:tc>
                  <a:txBody>
                    <a:bodyPr/>
                    <a:lstStyle/>
                    <a:p>
                      <a:pPr marL="171450" indent="-171450" algn="l" defTabSz="914400" rtl="0" eaLnBrk="1" latinLnBrk="0" hangingPunct="1">
                        <a:spcAft>
                          <a:spcPts val="0"/>
                        </a:spcAft>
                        <a:buFont typeface="Wingdings" panose="05000000000000000000" pitchFamily="2" charset="2"/>
                        <a:buChar char="u"/>
                      </a:pPr>
                      <a:r>
                        <a:rPr lang="en-US" altLang="zh-CN" sz="1600" b="1" kern="1200" dirty="0">
                          <a:solidFill>
                            <a:srgbClr val="FF0000"/>
                          </a:solidFill>
                          <a:latin typeface="+mn-lt"/>
                          <a:ea typeface="+mn-ea"/>
                          <a:cs typeface="+mn-cs"/>
                        </a:rPr>
                        <a:t>ENI-0013</a:t>
                      </a:r>
                      <a:r>
                        <a:rPr lang="en-US" altLang="zh-CN" sz="1600" b="0" kern="1200" dirty="0">
                          <a:solidFill>
                            <a:schemeClr val="tx1"/>
                          </a:solidFill>
                          <a:latin typeface="+mn-lt"/>
                          <a:ea typeface="+mn-ea"/>
                          <a:cs typeface="+mn-cs"/>
                        </a:rPr>
                        <a:t> Intent Aware Network </a:t>
                      </a:r>
                      <a:r>
                        <a:rPr lang="en-US" altLang="zh-CN" sz="1600" b="0" kern="1200" dirty="0" err="1">
                          <a:solidFill>
                            <a:schemeClr val="tx1"/>
                          </a:solidFill>
                          <a:latin typeface="+mn-lt"/>
                          <a:ea typeface="+mn-ea"/>
                          <a:cs typeface="+mn-cs"/>
                        </a:rPr>
                        <a:t>Autonomicity</a:t>
                      </a:r>
                      <a:endParaRPr lang="zh-CN" altLang="en-US" sz="1600" b="0" kern="1200" dirty="0">
                        <a:solidFill>
                          <a:schemeClr val="tx1"/>
                        </a:solidFill>
                        <a:latin typeface="+mn-lt"/>
                        <a:ea typeface="+mn-ea"/>
                        <a:cs typeface="+mn-cs"/>
                      </a:endParaRPr>
                    </a:p>
                  </a:txBody>
                  <a:tcPr anchor="ctr"/>
                </a:tc>
                <a:tc>
                  <a:txBody>
                    <a:bodyPr/>
                    <a:lstStyle/>
                    <a:p>
                      <a:pPr algn="just"/>
                      <a:endParaRPr lang="zh-CN" altLang="en-US" dirty="0"/>
                    </a:p>
                  </a:txBody>
                  <a:tcPr anchor="ctr"/>
                </a:tc>
                <a:extLst>
                  <a:ext uri="{0D108BD9-81ED-4DB2-BD59-A6C34878D82A}">
                    <a16:rowId xmlns:a16="http://schemas.microsoft.com/office/drawing/2014/main" val="153187598"/>
                  </a:ext>
                </a:extLst>
              </a:tr>
              <a:tr h="1793410">
                <a:tc>
                  <a:txBody>
                    <a:bodyPr/>
                    <a:lstStyle/>
                    <a:p>
                      <a:pPr algn="ctr"/>
                      <a:r>
                        <a:rPr lang="en-US" altLang="zh-CN" b="1" dirty="0"/>
                        <a:t>IETF</a:t>
                      </a:r>
                      <a:endParaRPr lang="zh-CN" altLang="en-US" b="1" dirty="0"/>
                    </a:p>
                  </a:txBody>
                  <a:tcPr anchor="ctr" anchorCtr="1"/>
                </a:tc>
                <a:tc>
                  <a:txBody>
                    <a:bodyPr/>
                    <a:lstStyle/>
                    <a:p>
                      <a:pPr marL="342900" indent="-342900" algn="just" defTabSz="914400" rtl="0" eaLnBrk="1" latinLnBrk="0" hangingPunct="1">
                        <a:spcAft>
                          <a:spcPts val="0"/>
                        </a:spcAft>
                        <a:buFont typeface="+mj-ea"/>
                        <a:buAutoNum type="circleNumDbPlain"/>
                      </a:pPr>
                      <a:r>
                        <a:rPr lang="en-US" altLang="zh-CN" sz="1600" b="0" kern="1200" dirty="0">
                          <a:solidFill>
                            <a:schemeClr val="tx1"/>
                          </a:solidFill>
                          <a:latin typeface="+mn-lt"/>
                          <a:ea typeface="+mn-ea"/>
                          <a:cs typeface="+mn-cs"/>
                        </a:rPr>
                        <a:t>Intent-Based Networking - Concepts and Overview</a:t>
                      </a:r>
                    </a:p>
                    <a:p>
                      <a:pPr marL="342900" marR="0" indent="-342900" algn="just"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600" b="0" kern="1200" dirty="0">
                          <a:solidFill>
                            <a:schemeClr val="tx1"/>
                          </a:solidFill>
                          <a:latin typeface="+mn-lt"/>
                          <a:ea typeface="+mn-ea"/>
                          <a:cs typeface="+mn-cs"/>
                        </a:rPr>
                        <a:t>Intent-Based Networking - Concepts and Definitions</a:t>
                      </a:r>
                    </a:p>
                    <a:p>
                      <a:pPr marL="342900" marR="0" indent="-342900" algn="just"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600" b="0" kern="1200" dirty="0">
                          <a:solidFill>
                            <a:schemeClr val="tx1"/>
                          </a:solidFill>
                          <a:latin typeface="+mn-lt"/>
                          <a:ea typeface="+mn-ea"/>
                          <a:cs typeface="+mn-cs"/>
                        </a:rPr>
                        <a:t>Intent Classification</a:t>
                      </a:r>
                    </a:p>
                    <a:p>
                      <a:pPr marL="342900" marR="0" indent="-342900" algn="just"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600" b="0" kern="1200" dirty="0">
                          <a:solidFill>
                            <a:schemeClr val="tx1"/>
                          </a:solidFill>
                          <a:latin typeface="+mn-lt"/>
                          <a:ea typeface="+mn-ea"/>
                          <a:cs typeface="+mn-cs"/>
                        </a:rPr>
                        <a:t>Transport Slice Intent</a:t>
                      </a:r>
                    </a:p>
                    <a:p>
                      <a:pPr marL="342900" marR="0" indent="-342900" algn="just"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600" b="0" kern="1200" dirty="0">
                          <a:solidFill>
                            <a:schemeClr val="tx1"/>
                          </a:solidFill>
                          <a:latin typeface="+mn-lt"/>
                          <a:ea typeface="+mn-ea"/>
                          <a:cs typeface="+mn-cs"/>
                        </a:rPr>
                        <a:t>Service Assurance for Intent-based Networking Architecture</a:t>
                      </a:r>
                    </a:p>
                    <a:p>
                      <a:pPr marL="342900" marR="0" indent="-342900" algn="just"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600" b="0" kern="1200" dirty="0">
                          <a:solidFill>
                            <a:schemeClr val="tx1"/>
                          </a:solidFill>
                          <a:latin typeface="+mn-lt"/>
                          <a:ea typeface="+mn-ea"/>
                          <a:cs typeface="+mn-cs"/>
                        </a:rPr>
                        <a:t>Interconnection Intents</a:t>
                      </a:r>
                    </a:p>
                    <a:p>
                      <a:pPr marL="342900" marR="0" indent="-342900" algn="just"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600" b="0" kern="1200" dirty="0">
                          <a:solidFill>
                            <a:schemeClr val="tx1"/>
                          </a:solidFill>
                          <a:latin typeface="+mn-lt"/>
                          <a:ea typeface="+mn-ea"/>
                          <a:cs typeface="+mn-cs"/>
                        </a:rPr>
                        <a:t>YANG models for VN/TE Performance Monitoring Telemetry and Scaling Intent Autonomics</a:t>
                      </a:r>
                    </a:p>
                  </a:txBody>
                  <a:tcPr anchor="ctr"/>
                </a:tc>
                <a:tc>
                  <a:txBody>
                    <a:bodyPr/>
                    <a:lstStyle/>
                    <a:p>
                      <a:pPr algn="just"/>
                      <a:r>
                        <a:rPr lang="en-US" altLang="zh-CN" dirty="0"/>
                        <a:t>7 drafts</a:t>
                      </a:r>
                      <a:r>
                        <a:rPr lang="en-US" altLang="zh-CN" baseline="0" dirty="0"/>
                        <a:t> have been published online</a:t>
                      </a:r>
                      <a:endParaRPr lang="zh-CN" altLang="en-US" dirty="0"/>
                    </a:p>
                  </a:txBody>
                  <a:tcPr anchor="ctr"/>
                </a:tc>
                <a:extLst>
                  <a:ext uri="{0D108BD9-81ED-4DB2-BD59-A6C34878D82A}">
                    <a16:rowId xmlns:a16="http://schemas.microsoft.com/office/drawing/2014/main" val="1162278268"/>
                  </a:ext>
                </a:extLst>
              </a:tr>
              <a:tr h="508579">
                <a:tc>
                  <a:txBody>
                    <a:bodyPr/>
                    <a:lstStyle/>
                    <a:p>
                      <a:pPr algn="ctr"/>
                      <a:r>
                        <a:rPr lang="en-US" altLang="zh-CN" b="1" dirty="0"/>
                        <a:t>CCSA</a:t>
                      </a:r>
                      <a:r>
                        <a:rPr lang="zh-CN" altLang="en-US" b="1" dirty="0"/>
                        <a:t>*</a:t>
                      </a:r>
                    </a:p>
                  </a:txBody>
                  <a:tcPr anchor="ctr" anchorCtr="1"/>
                </a:tc>
                <a:tc>
                  <a:txBody>
                    <a:bodyPr/>
                    <a:lstStyle/>
                    <a:p>
                      <a:pPr marL="171450" indent="-171450" algn="just" defTabSz="914400" rtl="0" eaLnBrk="1" latinLnBrk="0" hangingPunct="1">
                        <a:spcAft>
                          <a:spcPts val="0"/>
                        </a:spcAft>
                        <a:buFont typeface="Wingdings" panose="05000000000000000000" pitchFamily="2" charset="2"/>
                        <a:buChar char="u"/>
                      </a:pPr>
                      <a:r>
                        <a:rPr lang="en-US" altLang="zh-CN" sz="1600" b="1" kern="1200" dirty="0">
                          <a:solidFill>
                            <a:srgbClr val="FF0000"/>
                          </a:solidFill>
                          <a:latin typeface="+mn-lt"/>
                          <a:ea typeface="+mn-ea"/>
                          <a:cs typeface="+mn-cs"/>
                        </a:rPr>
                        <a:t>2015B58</a:t>
                      </a:r>
                      <a:r>
                        <a:rPr lang="en-US" altLang="zh-CN" sz="1600" b="0" kern="1200" dirty="0">
                          <a:solidFill>
                            <a:schemeClr val="tx1"/>
                          </a:solidFill>
                          <a:latin typeface="+mn-lt"/>
                          <a:ea typeface="+mn-ea"/>
                          <a:cs typeface="+mn-cs"/>
                        </a:rPr>
                        <a:t> Network Intelligent Capability Enhancement for SDN/NFV: Study of Key Technologies of Intent Network</a:t>
                      </a:r>
                      <a:endParaRPr lang="zh-CN" altLang="en-US" sz="1600" b="0" kern="1200" dirty="0">
                        <a:solidFill>
                          <a:schemeClr val="tx1"/>
                        </a:solidFill>
                        <a:latin typeface="+mn-lt"/>
                        <a:ea typeface="+mn-ea"/>
                        <a:cs typeface="+mn-cs"/>
                      </a:endParaRPr>
                    </a:p>
                  </a:txBody>
                  <a:tcPr anchor="ctr"/>
                </a:tc>
                <a:tc>
                  <a:txBody>
                    <a:bodyPr/>
                    <a:lstStyle/>
                    <a:p>
                      <a:pPr algn="just"/>
                      <a:endParaRPr lang="zh-CN" altLang="en-US" dirty="0"/>
                    </a:p>
                  </a:txBody>
                  <a:tcPr anchor="ctr"/>
                </a:tc>
                <a:extLst>
                  <a:ext uri="{0D108BD9-81ED-4DB2-BD59-A6C34878D82A}">
                    <a16:rowId xmlns:a16="http://schemas.microsoft.com/office/drawing/2014/main" val="3100463955"/>
                  </a:ext>
                </a:extLst>
              </a:tr>
            </a:tbl>
          </a:graphicData>
        </a:graphic>
      </p:graphicFrame>
      <p:sp>
        <p:nvSpPr>
          <p:cNvPr id="7" name="文本框 6"/>
          <p:cNvSpPr txBox="1"/>
          <p:nvPr/>
        </p:nvSpPr>
        <p:spPr>
          <a:xfrm>
            <a:off x="460513" y="6005856"/>
            <a:ext cx="2379626" cy="369332"/>
          </a:xfrm>
          <a:prstGeom prst="rect">
            <a:avLst/>
          </a:prstGeom>
          <a:noFill/>
        </p:spPr>
        <p:txBody>
          <a:bodyPr wrap="none" rtlCol="0">
            <a:spAutoFit/>
          </a:bodyPr>
          <a:lstStyle/>
          <a:p>
            <a:r>
              <a:rPr lang="zh-CN" altLang="en-US" dirty="0"/>
              <a:t>* </a:t>
            </a:r>
            <a:r>
              <a:rPr lang="en-US" altLang="zh-CN" dirty="0"/>
              <a:t>Led by China Telecom</a:t>
            </a:r>
            <a:endParaRPr lang="zh-CN" altLang="en-US" dirty="0"/>
          </a:p>
        </p:txBody>
      </p:sp>
    </p:spTree>
    <p:extLst>
      <p:ext uri="{BB962C8B-B14F-4D97-AF65-F5344CB8AC3E}">
        <p14:creationId xmlns:p14="http://schemas.microsoft.com/office/powerpoint/2010/main" val="3451068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2. IBN proposal in ONAP Release H (R8)</a:t>
            </a:r>
            <a:endParaRPr lang="zh-CN" altLang="en-US" dirty="0"/>
          </a:p>
        </p:txBody>
      </p:sp>
      <p:sp>
        <p:nvSpPr>
          <p:cNvPr id="4" name="矩形 3"/>
          <p:cNvSpPr/>
          <p:nvPr/>
        </p:nvSpPr>
        <p:spPr>
          <a:xfrm>
            <a:off x="418011" y="1201783"/>
            <a:ext cx="11390812" cy="5059680"/>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00063" y="1283719"/>
            <a:ext cx="1875965" cy="769441"/>
          </a:xfrm>
          <a:prstGeom prst="rect">
            <a:avLst/>
          </a:prstGeom>
          <a:noFill/>
        </p:spPr>
        <p:txBody>
          <a:bodyPr wrap="square" rtlCol="0">
            <a:spAutoFit/>
          </a:bodyPr>
          <a:lstStyle/>
          <a:p>
            <a:r>
              <a:rPr lang="en-US" altLang="zh-CN" sz="4400" b="1" dirty="0"/>
              <a:t>UUI</a:t>
            </a:r>
            <a:endParaRPr lang="zh-CN" altLang="en-US" sz="4400" b="1" dirty="0"/>
          </a:p>
        </p:txBody>
      </p:sp>
      <p:sp>
        <p:nvSpPr>
          <p:cNvPr id="6" name="圆角矩形 5"/>
          <p:cNvSpPr/>
          <p:nvPr/>
        </p:nvSpPr>
        <p:spPr>
          <a:xfrm>
            <a:off x="1222625" y="2321960"/>
            <a:ext cx="1458930" cy="3462391"/>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609688" y="2472137"/>
            <a:ext cx="684803" cy="369332"/>
          </a:xfrm>
          <a:prstGeom prst="rect">
            <a:avLst/>
          </a:prstGeom>
          <a:noFill/>
        </p:spPr>
        <p:txBody>
          <a:bodyPr wrap="none" rtlCol="0">
            <a:spAutoFit/>
          </a:bodyPr>
          <a:lstStyle/>
          <a:p>
            <a:r>
              <a:rPr lang="en-US" altLang="zh-CN" dirty="0"/>
              <a:t>Input</a:t>
            </a:r>
            <a:endParaRPr lang="zh-CN" altLang="en-US" dirty="0"/>
          </a:p>
        </p:txBody>
      </p:sp>
      <p:sp>
        <p:nvSpPr>
          <p:cNvPr id="8" name="矩形 7"/>
          <p:cNvSpPr/>
          <p:nvPr/>
        </p:nvSpPr>
        <p:spPr>
          <a:xfrm>
            <a:off x="1464066" y="3118225"/>
            <a:ext cx="976045" cy="57745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0000"/>
                </a:solidFill>
              </a:rPr>
              <a:t>Text</a:t>
            </a:r>
            <a:endParaRPr lang="zh-CN" altLang="en-US" dirty="0">
              <a:solidFill>
                <a:srgbClr val="FF0000"/>
              </a:solidFill>
            </a:endParaRPr>
          </a:p>
        </p:txBody>
      </p:sp>
      <p:sp>
        <p:nvSpPr>
          <p:cNvPr id="9" name="矩形 8"/>
          <p:cNvSpPr/>
          <p:nvPr/>
        </p:nvSpPr>
        <p:spPr>
          <a:xfrm>
            <a:off x="1464066" y="3951763"/>
            <a:ext cx="976045" cy="57745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0000"/>
                </a:solidFill>
              </a:rPr>
              <a:t>Voice</a:t>
            </a:r>
            <a:endParaRPr lang="zh-CN" altLang="en-US" dirty="0">
              <a:solidFill>
                <a:srgbClr val="FF0000"/>
              </a:solidFill>
            </a:endParaRPr>
          </a:p>
        </p:txBody>
      </p:sp>
      <p:sp>
        <p:nvSpPr>
          <p:cNvPr id="10" name="文本框 9"/>
          <p:cNvSpPr txBox="1"/>
          <p:nvPr/>
        </p:nvSpPr>
        <p:spPr>
          <a:xfrm>
            <a:off x="1680755" y="4490838"/>
            <a:ext cx="550151" cy="707886"/>
          </a:xfrm>
          <a:prstGeom prst="rect">
            <a:avLst/>
          </a:prstGeom>
          <a:noFill/>
        </p:spPr>
        <p:txBody>
          <a:bodyPr wrap="none" rtlCol="0">
            <a:spAutoFit/>
          </a:bodyPr>
          <a:lstStyle/>
          <a:p>
            <a:r>
              <a:rPr lang="en-US" altLang="zh-CN" sz="4000" b="1" dirty="0">
                <a:solidFill>
                  <a:srgbClr val="FF0000"/>
                </a:solidFill>
              </a:rPr>
              <a:t>…</a:t>
            </a:r>
            <a:endParaRPr lang="zh-CN" altLang="en-US" sz="4000" b="1" dirty="0">
              <a:solidFill>
                <a:srgbClr val="FF0000"/>
              </a:solidFill>
            </a:endParaRPr>
          </a:p>
        </p:txBody>
      </p:sp>
      <p:sp>
        <p:nvSpPr>
          <p:cNvPr id="11" name="矩形 10"/>
          <p:cNvSpPr/>
          <p:nvPr/>
        </p:nvSpPr>
        <p:spPr>
          <a:xfrm>
            <a:off x="7946480" y="1623316"/>
            <a:ext cx="3478383" cy="4216613"/>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342811" y="1729742"/>
            <a:ext cx="2758416" cy="5870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rPr>
              <a:t>Parameter1: scenario (</a:t>
            </a:r>
            <a:r>
              <a:rPr lang="en-US" altLang="zh-CN" b="1" dirty="0" err="1">
                <a:solidFill>
                  <a:srgbClr val="FF0000"/>
                </a:solidFill>
              </a:rPr>
              <a:t>eMBB</a:t>
            </a:r>
            <a:r>
              <a:rPr lang="en-US" altLang="zh-CN" b="1" dirty="0">
                <a:solidFill>
                  <a:srgbClr val="FF0000"/>
                </a:solidFill>
              </a:rPr>
              <a:t>/</a:t>
            </a:r>
            <a:r>
              <a:rPr lang="en-US" altLang="zh-CN" b="1" dirty="0" err="1">
                <a:solidFill>
                  <a:srgbClr val="FF0000"/>
                </a:solidFill>
              </a:rPr>
              <a:t>mMTC</a:t>
            </a:r>
            <a:r>
              <a:rPr lang="en-US" altLang="zh-CN" b="1" dirty="0">
                <a:solidFill>
                  <a:srgbClr val="FF0000"/>
                </a:solidFill>
              </a:rPr>
              <a:t>/</a:t>
            </a:r>
            <a:r>
              <a:rPr lang="en-US" altLang="zh-CN" b="1" dirty="0" err="1">
                <a:solidFill>
                  <a:srgbClr val="FF0000"/>
                </a:solidFill>
              </a:rPr>
              <a:t>uRLLC</a:t>
            </a:r>
            <a:r>
              <a:rPr lang="en-US" altLang="zh-CN" b="1" dirty="0">
                <a:solidFill>
                  <a:srgbClr val="FF0000"/>
                </a:solidFill>
              </a:rPr>
              <a:t>) </a:t>
            </a:r>
            <a:endParaRPr lang="zh-CN" altLang="en-US" b="1" dirty="0">
              <a:solidFill>
                <a:srgbClr val="FF0000"/>
              </a:solidFill>
            </a:endParaRPr>
          </a:p>
        </p:txBody>
      </p:sp>
      <p:sp>
        <p:nvSpPr>
          <p:cNvPr id="13" name="矩形 12"/>
          <p:cNvSpPr/>
          <p:nvPr/>
        </p:nvSpPr>
        <p:spPr>
          <a:xfrm>
            <a:off x="8342811" y="2461416"/>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rPr>
              <a:t>Parameter2: throughput</a:t>
            </a:r>
            <a:endParaRPr lang="zh-CN" altLang="en-US" b="1" dirty="0">
              <a:solidFill>
                <a:srgbClr val="FF0000"/>
              </a:solidFill>
            </a:endParaRPr>
          </a:p>
        </p:txBody>
      </p:sp>
      <p:sp>
        <p:nvSpPr>
          <p:cNvPr id="14" name="矩形 13"/>
          <p:cNvSpPr/>
          <p:nvPr/>
        </p:nvSpPr>
        <p:spPr>
          <a:xfrm>
            <a:off x="8342811" y="3038278"/>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rPr>
              <a:t>Parameter3: latency</a:t>
            </a:r>
            <a:endParaRPr lang="zh-CN" altLang="en-US" b="1" dirty="0">
              <a:solidFill>
                <a:srgbClr val="FF0000"/>
              </a:solidFill>
            </a:endParaRPr>
          </a:p>
        </p:txBody>
      </p:sp>
      <p:sp>
        <p:nvSpPr>
          <p:cNvPr id="15" name="矩形 14"/>
          <p:cNvSpPr/>
          <p:nvPr/>
        </p:nvSpPr>
        <p:spPr>
          <a:xfrm>
            <a:off x="8342811" y="3633336"/>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rPr>
              <a:t>Parameter4: reliability</a:t>
            </a:r>
            <a:endParaRPr lang="zh-CN" altLang="en-US" b="1" dirty="0">
              <a:solidFill>
                <a:srgbClr val="FF0000"/>
              </a:solidFill>
            </a:endParaRPr>
          </a:p>
        </p:txBody>
      </p:sp>
      <p:sp>
        <p:nvSpPr>
          <p:cNvPr id="16" name="矩形 15"/>
          <p:cNvSpPr/>
          <p:nvPr/>
        </p:nvSpPr>
        <p:spPr>
          <a:xfrm>
            <a:off x="8342811" y="5211222"/>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rPr>
              <a:t>Parameter x+1: …</a:t>
            </a:r>
            <a:endParaRPr lang="zh-CN" altLang="en-US" b="1" dirty="0">
              <a:solidFill>
                <a:srgbClr val="FF0000"/>
              </a:solidFill>
            </a:endParaRPr>
          </a:p>
        </p:txBody>
      </p:sp>
      <p:sp>
        <p:nvSpPr>
          <p:cNvPr id="17" name="矩形 16"/>
          <p:cNvSpPr/>
          <p:nvPr/>
        </p:nvSpPr>
        <p:spPr>
          <a:xfrm>
            <a:off x="8342811" y="4630992"/>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rPr>
              <a:t>Parameter x: …</a:t>
            </a:r>
            <a:endParaRPr lang="zh-CN" altLang="en-US" b="1" dirty="0">
              <a:solidFill>
                <a:srgbClr val="FF0000"/>
              </a:solidFill>
            </a:endParaRPr>
          </a:p>
        </p:txBody>
      </p:sp>
      <p:sp>
        <p:nvSpPr>
          <p:cNvPr id="18" name="文本框 17"/>
          <p:cNvSpPr txBox="1"/>
          <p:nvPr/>
        </p:nvSpPr>
        <p:spPr>
          <a:xfrm>
            <a:off x="9410595" y="3865095"/>
            <a:ext cx="550151" cy="707886"/>
          </a:xfrm>
          <a:prstGeom prst="rect">
            <a:avLst/>
          </a:prstGeom>
          <a:noFill/>
        </p:spPr>
        <p:txBody>
          <a:bodyPr wrap="none" rtlCol="0">
            <a:spAutoFit/>
          </a:bodyPr>
          <a:lstStyle/>
          <a:p>
            <a:r>
              <a:rPr lang="en-US" altLang="zh-CN" sz="4000" b="1" dirty="0">
                <a:solidFill>
                  <a:srgbClr val="FF0000"/>
                </a:solidFill>
              </a:rPr>
              <a:t>…</a:t>
            </a:r>
            <a:endParaRPr lang="zh-CN" altLang="en-US" sz="4000" b="1" dirty="0">
              <a:solidFill>
                <a:srgbClr val="FF0000"/>
              </a:solidFill>
            </a:endParaRPr>
          </a:p>
        </p:txBody>
      </p:sp>
      <p:sp>
        <p:nvSpPr>
          <p:cNvPr id="19" name="菱形 18"/>
          <p:cNvSpPr/>
          <p:nvPr/>
        </p:nvSpPr>
        <p:spPr>
          <a:xfrm>
            <a:off x="3771779" y="2753116"/>
            <a:ext cx="3706644" cy="1957946"/>
          </a:xfrm>
          <a:prstGeom prst="diamond">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FF0000"/>
                </a:solidFill>
              </a:rPr>
              <a:t>Nature Language Processing</a:t>
            </a:r>
            <a:endParaRPr lang="zh-CN" altLang="en-US" sz="2800" b="1" dirty="0">
              <a:solidFill>
                <a:srgbClr val="FF0000"/>
              </a:solidFill>
            </a:endParaRPr>
          </a:p>
        </p:txBody>
      </p:sp>
      <p:sp>
        <p:nvSpPr>
          <p:cNvPr id="20" name="右箭头 19"/>
          <p:cNvSpPr/>
          <p:nvPr/>
        </p:nvSpPr>
        <p:spPr>
          <a:xfrm>
            <a:off x="2763748" y="3499427"/>
            <a:ext cx="852756" cy="469870"/>
          </a:xfrm>
          <a:prstGeom prst="rightArrow">
            <a:avLst/>
          </a:prstGeom>
          <a:solidFill>
            <a:srgbClr val="CCFFFF"/>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箭头连接符 21"/>
          <p:cNvCxnSpPr>
            <a:endCxn id="12" idx="1"/>
          </p:cNvCxnSpPr>
          <p:nvPr/>
        </p:nvCxnSpPr>
        <p:spPr>
          <a:xfrm flipV="1">
            <a:off x="7011531" y="2023251"/>
            <a:ext cx="1331280" cy="1291164"/>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a:endCxn id="13" idx="1"/>
          </p:cNvCxnSpPr>
          <p:nvPr/>
        </p:nvCxnSpPr>
        <p:spPr>
          <a:xfrm flipV="1">
            <a:off x="7249738" y="2675205"/>
            <a:ext cx="1093073" cy="855771"/>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endCxn id="14" idx="1"/>
          </p:cNvCxnSpPr>
          <p:nvPr/>
        </p:nvCxnSpPr>
        <p:spPr>
          <a:xfrm flipV="1">
            <a:off x="7478423" y="3252067"/>
            <a:ext cx="864388" cy="365931"/>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a:endCxn id="15" idx="1"/>
          </p:cNvCxnSpPr>
          <p:nvPr/>
        </p:nvCxnSpPr>
        <p:spPr>
          <a:xfrm flipV="1">
            <a:off x="7633698" y="3847125"/>
            <a:ext cx="709113" cy="35940"/>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endCxn id="16" idx="1"/>
          </p:cNvCxnSpPr>
          <p:nvPr/>
        </p:nvCxnSpPr>
        <p:spPr>
          <a:xfrm>
            <a:off x="7011531" y="4240491"/>
            <a:ext cx="1331280" cy="1184520"/>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a:endCxn id="17" idx="1"/>
          </p:cNvCxnSpPr>
          <p:nvPr/>
        </p:nvCxnSpPr>
        <p:spPr>
          <a:xfrm>
            <a:off x="7249738" y="4128553"/>
            <a:ext cx="1093073" cy="716228"/>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a:off x="7478423" y="4016615"/>
            <a:ext cx="864388" cy="223876"/>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2966950" y="1322702"/>
            <a:ext cx="3688231" cy="1200329"/>
          </a:xfrm>
          <a:prstGeom prst="rect">
            <a:avLst/>
          </a:prstGeom>
          <a:noFill/>
        </p:spPr>
        <p:txBody>
          <a:bodyPr wrap="square" rtlCol="0">
            <a:spAutoFit/>
          </a:bodyPr>
          <a:lstStyle/>
          <a:p>
            <a:pPr algn="just"/>
            <a:r>
              <a:rPr lang="en-US" altLang="zh-CN" dirty="0"/>
              <a:t>Target of R8: translate from the human inputs to the slice parameters based on NLP in UUI, and then run the slices based on the current ONAP.</a:t>
            </a:r>
            <a:endParaRPr lang="zh-CN" altLang="en-US" dirty="0"/>
          </a:p>
        </p:txBody>
      </p:sp>
      <p:pic>
        <p:nvPicPr>
          <p:cNvPr id="28" name="图片 27"/>
          <p:cNvPicPr>
            <a:picLocks noChangeAspect="1"/>
          </p:cNvPicPr>
          <p:nvPr/>
        </p:nvPicPr>
        <p:blipFill>
          <a:blip r:embed="rId2"/>
          <a:stretch>
            <a:fillRect/>
          </a:stretch>
        </p:blipFill>
        <p:spPr>
          <a:xfrm>
            <a:off x="8478304" y="4219038"/>
            <a:ext cx="2811066" cy="1830121"/>
          </a:xfrm>
          <a:prstGeom prst="rect">
            <a:avLst/>
          </a:prstGeom>
          <a:ln w="38100">
            <a:solidFill>
              <a:srgbClr val="FFFF00"/>
            </a:solidFill>
          </a:ln>
        </p:spPr>
      </p:pic>
      <p:pic>
        <p:nvPicPr>
          <p:cNvPr id="30" name="图片 29"/>
          <p:cNvPicPr>
            <a:picLocks noChangeAspect="1"/>
          </p:cNvPicPr>
          <p:nvPr/>
        </p:nvPicPr>
        <p:blipFill>
          <a:blip r:embed="rId3"/>
          <a:stretch>
            <a:fillRect/>
          </a:stretch>
        </p:blipFill>
        <p:spPr>
          <a:xfrm>
            <a:off x="4060502" y="4522399"/>
            <a:ext cx="3053743" cy="1568734"/>
          </a:xfrm>
          <a:prstGeom prst="rect">
            <a:avLst/>
          </a:prstGeom>
          <a:ln w="38100">
            <a:solidFill>
              <a:srgbClr val="FFFF00"/>
            </a:solidFill>
          </a:ln>
        </p:spPr>
      </p:pic>
      <p:pic>
        <p:nvPicPr>
          <p:cNvPr id="31" name="图片 30"/>
          <p:cNvPicPr>
            <a:picLocks noChangeAspect="1"/>
          </p:cNvPicPr>
          <p:nvPr/>
        </p:nvPicPr>
        <p:blipFill>
          <a:blip r:embed="rId4"/>
          <a:stretch>
            <a:fillRect/>
          </a:stretch>
        </p:blipFill>
        <p:spPr>
          <a:xfrm>
            <a:off x="561351" y="4653067"/>
            <a:ext cx="2060358" cy="1461367"/>
          </a:xfrm>
          <a:prstGeom prst="rect">
            <a:avLst/>
          </a:prstGeom>
          <a:ln w="38100">
            <a:solidFill>
              <a:srgbClr val="FFFF00"/>
            </a:solidFill>
          </a:ln>
        </p:spPr>
      </p:pic>
    </p:spTree>
    <p:extLst>
      <p:ext uri="{BB962C8B-B14F-4D97-AF65-F5344CB8AC3E}">
        <p14:creationId xmlns:p14="http://schemas.microsoft.com/office/powerpoint/2010/main" val="2844096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2. Input the parameters from UUI</a:t>
            </a:r>
            <a:endParaRPr lang="zh-CN" altLang="en-US" dirty="0"/>
          </a:p>
        </p:txBody>
      </p:sp>
      <p:sp>
        <p:nvSpPr>
          <p:cNvPr id="4" name="矩形 3"/>
          <p:cNvSpPr/>
          <p:nvPr/>
        </p:nvSpPr>
        <p:spPr>
          <a:xfrm>
            <a:off x="418011" y="1201783"/>
            <a:ext cx="11390812" cy="5059680"/>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16561" y="1623316"/>
            <a:ext cx="3478383" cy="4216613"/>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18688" y="1729742"/>
            <a:ext cx="2758416" cy="5870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rPr>
              <a:t>Parameter1: scenario (</a:t>
            </a:r>
            <a:r>
              <a:rPr lang="en-US" altLang="zh-CN" b="1" dirty="0" err="1">
                <a:solidFill>
                  <a:srgbClr val="FF0000"/>
                </a:solidFill>
              </a:rPr>
              <a:t>eMBB</a:t>
            </a:r>
            <a:r>
              <a:rPr lang="en-US" altLang="zh-CN" b="1" dirty="0">
                <a:solidFill>
                  <a:srgbClr val="FF0000"/>
                </a:solidFill>
              </a:rPr>
              <a:t>/</a:t>
            </a:r>
            <a:r>
              <a:rPr lang="en-US" altLang="zh-CN" b="1" dirty="0" err="1">
                <a:solidFill>
                  <a:srgbClr val="FF0000"/>
                </a:solidFill>
              </a:rPr>
              <a:t>mMTC</a:t>
            </a:r>
            <a:r>
              <a:rPr lang="en-US" altLang="zh-CN" b="1" dirty="0">
                <a:solidFill>
                  <a:srgbClr val="FF0000"/>
                </a:solidFill>
              </a:rPr>
              <a:t>/</a:t>
            </a:r>
            <a:r>
              <a:rPr lang="en-US" altLang="zh-CN" b="1" dirty="0" err="1">
                <a:solidFill>
                  <a:srgbClr val="FF0000"/>
                </a:solidFill>
              </a:rPr>
              <a:t>uRLLC</a:t>
            </a:r>
            <a:r>
              <a:rPr lang="en-US" altLang="zh-CN" b="1" dirty="0">
                <a:solidFill>
                  <a:srgbClr val="FF0000"/>
                </a:solidFill>
              </a:rPr>
              <a:t>) </a:t>
            </a:r>
            <a:endParaRPr lang="zh-CN" altLang="en-US" b="1" dirty="0">
              <a:solidFill>
                <a:srgbClr val="FF0000"/>
              </a:solidFill>
            </a:endParaRPr>
          </a:p>
        </p:txBody>
      </p:sp>
      <p:sp>
        <p:nvSpPr>
          <p:cNvPr id="13" name="矩形 12"/>
          <p:cNvSpPr/>
          <p:nvPr/>
        </p:nvSpPr>
        <p:spPr>
          <a:xfrm>
            <a:off x="618688" y="2461416"/>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rPr>
              <a:t>Parameter2: throughput</a:t>
            </a:r>
            <a:endParaRPr lang="zh-CN" altLang="en-US" b="1" dirty="0">
              <a:solidFill>
                <a:srgbClr val="FF0000"/>
              </a:solidFill>
            </a:endParaRPr>
          </a:p>
        </p:txBody>
      </p:sp>
      <p:sp>
        <p:nvSpPr>
          <p:cNvPr id="14" name="矩形 13"/>
          <p:cNvSpPr/>
          <p:nvPr/>
        </p:nvSpPr>
        <p:spPr>
          <a:xfrm>
            <a:off x="618688" y="3038278"/>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rPr>
              <a:t>Parameter3: latency</a:t>
            </a:r>
            <a:endParaRPr lang="zh-CN" altLang="en-US" b="1" dirty="0">
              <a:solidFill>
                <a:srgbClr val="FF0000"/>
              </a:solidFill>
            </a:endParaRPr>
          </a:p>
        </p:txBody>
      </p:sp>
      <p:sp>
        <p:nvSpPr>
          <p:cNvPr id="15" name="矩形 14"/>
          <p:cNvSpPr/>
          <p:nvPr/>
        </p:nvSpPr>
        <p:spPr>
          <a:xfrm>
            <a:off x="618688" y="3633336"/>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rPr>
              <a:t>Parameter4: reliability</a:t>
            </a:r>
            <a:endParaRPr lang="zh-CN" altLang="en-US" b="1" dirty="0">
              <a:solidFill>
                <a:srgbClr val="FF0000"/>
              </a:solidFill>
            </a:endParaRPr>
          </a:p>
        </p:txBody>
      </p:sp>
      <p:sp>
        <p:nvSpPr>
          <p:cNvPr id="16" name="矩形 15"/>
          <p:cNvSpPr/>
          <p:nvPr/>
        </p:nvSpPr>
        <p:spPr>
          <a:xfrm>
            <a:off x="618688" y="5211222"/>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rPr>
              <a:t>Parameter x+1: …</a:t>
            </a:r>
            <a:endParaRPr lang="zh-CN" altLang="en-US" b="1" dirty="0">
              <a:solidFill>
                <a:srgbClr val="FF0000"/>
              </a:solidFill>
            </a:endParaRPr>
          </a:p>
        </p:txBody>
      </p:sp>
      <p:sp>
        <p:nvSpPr>
          <p:cNvPr id="17" name="矩形 16"/>
          <p:cNvSpPr/>
          <p:nvPr/>
        </p:nvSpPr>
        <p:spPr>
          <a:xfrm>
            <a:off x="618688" y="4630992"/>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rPr>
              <a:t>Parameter x: …</a:t>
            </a:r>
            <a:endParaRPr lang="zh-CN" altLang="en-US" b="1" dirty="0">
              <a:solidFill>
                <a:srgbClr val="FF0000"/>
              </a:solidFill>
            </a:endParaRPr>
          </a:p>
        </p:txBody>
      </p:sp>
      <p:sp>
        <p:nvSpPr>
          <p:cNvPr id="18" name="文本框 17"/>
          <p:cNvSpPr txBox="1"/>
          <p:nvPr/>
        </p:nvSpPr>
        <p:spPr>
          <a:xfrm>
            <a:off x="1686472" y="3865095"/>
            <a:ext cx="550151" cy="707886"/>
          </a:xfrm>
          <a:prstGeom prst="rect">
            <a:avLst/>
          </a:prstGeom>
          <a:noFill/>
        </p:spPr>
        <p:txBody>
          <a:bodyPr wrap="none" rtlCol="0">
            <a:spAutoFit/>
          </a:bodyPr>
          <a:lstStyle/>
          <a:p>
            <a:r>
              <a:rPr lang="en-US" altLang="zh-CN" sz="4000" b="1" dirty="0">
                <a:solidFill>
                  <a:srgbClr val="FF0000"/>
                </a:solidFill>
              </a:rPr>
              <a:t>…</a:t>
            </a:r>
            <a:endParaRPr lang="zh-CN" altLang="en-US" sz="4000" b="1" dirty="0">
              <a:solidFill>
                <a:srgbClr val="FF0000"/>
              </a:solidFill>
            </a:endParaRPr>
          </a:p>
        </p:txBody>
      </p:sp>
      <p:sp>
        <p:nvSpPr>
          <p:cNvPr id="28" name="标题 2">
            <a:extLst>
              <a:ext uri="{FF2B5EF4-FFF2-40B4-BE49-F238E27FC236}">
                <a16:creationId xmlns:a16="http://schemas.microsoft.com/office/drawing/2014/main" id="{4BD0B72E-7082-8248-9D66-4D88FA319F08}"/>
              </a:ext>
            </a:extLst>
          </p:cNvPr>
          <p:cNvSpPr>
            <a:spLocks noGrp="1"/>
          </p:cNvSpPr>
          <p:nvPr/>
        </p:nvSpPr>
        <p:spPr>
          <a:xfrm>
            <a:off x="4353114" y="1532535"/>
            <a:ext cx="6235337" cy="375483"/>
          </a:xfrm>
          <a:prstGeom prst="rect">
            <a:avLst/>
          </a:prstGeom>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kumimoji="1" lang="en-US" altLang="zh-CN" dirty="0">
                <a:solidFill>
                  <a:schemeClr val="tx1"/>
                </a:solidFill>
              </a:rPr>
              <a:t>High</a:t>
            </a:r>
            <a:r>
              <a:rPr kumimoji="1" lang="zh-CN" altLang="en-US" dirty="0">
                <a:solidFill>
                  <a:schemeClr val="tx1"/>
                </a:solidFill>
              </a:rPr>
              <a:t> </a:t>
            </a:r>
            <a:r>
              <a:rPr kumimoji="1" lang="en-US" altLang="zh-CN" dirty="0">
                <a:solidFill>
                  <a:schemeClr val="tx1"/>
                </a:solidFill>
              </a:rPr>
              <a:t>level</a:t>
            </a:r>
            <a:r>
              <a:rPr kumimoji="1" lang="zh-CN" altLang="en-US" dirty="0">
                <a:solidFill>
                  <a:schemeClr val="tx1"/>
                </a:solidFill>
              </a:rPr>
              <a:t> </a:t>
            </a:r>
            <a:r>
              <a:rPr kumimoji="1" lang="en-US" altLang="zh-CN" dirty="0">
                <a:solidFill>
                  <a:schemeClr val="tx1"/>
                </a:solidFill>
              </a:rPr>
              <a:t>Flow</a:t>
            </a:r>
            <a:r>
              <a:rPr kumimoji="1" lang="zh-CN" altLang="en-US" dirty="0">
                <a:solidFill>
                  <a:schemeClr val="tx1"/>
                </a:solidFill>
              </a:rPr>
              <a:t> </a:t>
            </a:r>
            <a:r>
              <a:rPr kumimoji="1" lang="en-US" altLang="zh-CN" dirty="0">
                <a:solidFill>
                  <a:schemeClr val="tx1"/>
                </a:solidFill>
              </a:rPr>
              <a:t>of</a:t>
            </a:r>
            <a:r>
              <a:rPr kumimoji="1" lang="zh-CN" altLang="en-US" dirty="0">
                <a:solidFill>
                  <a:schemeClr val="tx1"/>
                </a:solidFill>
              </a:rPr>
              <a:t> </a:t>
            </a:r>
            <a:r>
              <a:rPr kumimoji="1" lang="en-US" altLang="zh-CN" dirty="0">
                <a:solidFill>
                  <a:schemeClr val="tx1"/>
                </a:solidFill>
              </a:rPr>
              <a:t>E2E</a:t>
            </a:r>
            <a:r>
              <a:rPr kumimoji="1" lang="zh-CN" altLang="en-US" dirty="0">
                <a:solidFill>
                  <a:schemeClr val="tx1"/>
                </a:solidFill>
              </a:rPr>
              <a:t> </a:t>
            </a:r>
            <a:r>
              <a:rPr kumimoji="1" lang="en-US" altLang="zh-CN" dirty="0">
                <a:solidFill>
                  <a:schemeClr val="tx1"/>
                </a:solidFill>
              </a:rPr>
              <a:t>Slicing</a:t>
            </a:r>
            <a:endParaRPr kumimoji="1" lang="zh-CN" altLang="en-US" dirty="0">
              <a:solidFill>
                <a:schemeClr val="tx1"/>
              </a:solidFill>
            </a:endParaRPr>
          </a:p>
        </p:txBody>
      </p:sp>
      <p:pic>
        <p:nvPicPr>
          <p:cNvPr id="30" name="图片 29">
            <a:extLst>
              <a:ext uri="{FF2B5EF4-FFF2-40B4-BE49-F238E27FC236}">
                <a16:creationId xmlns:a16="http://schemas.microsoft.com/office/drawing/2014/main" id="{CAE66876-6820-5A47-96BB-8DBF9B4AD817}"/>
              </a:ext>
            </a:extLst>
          </p:cNvPr>
          <p:cNvPicPr>
            <a:picLocks noChangeAspect="1"/>
          </p:cNvPicPr>
          <p:nvPr/>
        </p:nvPicPr>
        <p:blipFill>
          <a:blip r:embed="rId2"/>
          <a:stretch>
            <a:fillRect/>
          </a:stretch>
        </p:blipFill>
        <p:spPr>
          <a:xfrm>
            <a:off x="4070171" y="2050360"/>
            <a:ext cx="7588855" cy="3789569"/>
          </a:xfrm>
          <a:prstGeom prst="rect">
            <a:avLst/>
          </a:prstGeom>
        </p:spPr>
      </p:pic>
      <p:sp>
        <p:nvSpPr>
          <p:cNvPr id="2" name="右大括号 1"/>
          <p:cNvSpPr/>
          <p:nvPr/>
        </p:nvSpPr>
        <p:spPr>
          <a:xfrm>
            <a:off x="3377104" y="1729742"/>
            <a:ext cx="323636" cy="3909058"/>
          </a:xfrm>
          <a:prstGeom prst="rightBrace">
            <a:avLst/>
          </a:prstGeom>
          <a:ln w="38100">
            <a:solidFill>
              <a:srgbClr val="FF0000"/>
            </a:solidFill>
          </a:ln>
        </p:spPr>
        <p:style>
          <a:lnRef idx="3">
            <a:schemeClr val="accent4"/>
          </a:lnRef>
          <a:fillRef idx="0">
            <a:schemeClr val="accent4"/>
          </a:fillRef>
          <a:effectRef idx="2">
            <a:schemeClr val="accent4"/>
          </a:effectRef>
          <a:fontRef idx="minor">
            <a:schemeClr val="tx1"/>
          </a:fontRef>
        </p:style>
        <p:txBody>
          <a:bodyPr rtlCol="0" anchor="ctr"/>
          <a:lstStyle/>
          <a:p>
            <a:pPr algn="ctr"/>
            <a:endParaRPr lang="zh-CN" altLang="en-US"/>
          </a:p>
        </p:txBody>
      </p:sp>
      <p:cxnSp>
        <p:nvCxnSpPr>
          <p:cNvPr id="24" name="直接箭头连接符 23"/>
          <p:cNvCxnSpPr>
            <a:stCxn id="2" idx="1"/>
          </p:cNvCxnSpPr>
          <p:nvPr/>
        </p:nvCxnSpPr>
        <p:spPr>
          <a:xfrm flipV="1">
            <a:off x="3700740" y="2461416"/>
            <a:ext cx="540307" cy="122285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2199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3. Minimum IBN Model</a:t>
            </a:r>
            <a:endParaRPr lang="zh-CN" altLang="en-US" dirty="0"/>
          </a:p>
        </p:txBody>
      </p:sp>
      <p:sp>
        <p:nvSpPr>
          <p:cNvPr id="19" name="矩形 18"/>
          <p:cNvSpPr/>
          <p:nvPr/>
        </p:nvSpPr>
        <p:spPr>
          <a:xfrm>
            <a:off x="2103243" y="1615484"/>
            <a:ext cx="2232157" cy="614597"/>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altLang="zh-CN" dirty="0"/>
              <a:t>Intent Input</a:t>
            </a:r>
          </a:p>
          <a:p>
            <a:r>
              <a:rPr lang="en-US" altLang="zh-CN" dirty="0"/>
              <a:t>&amp; Translation</a:t>
            </a:r>
          </a:p>
        </p:txBody>
      </p:sp>
      <p:sp>
        <p:nvSpPr>
          <p:cNvPr id="20" name="矩形 19"/>
          <p:cNvSpPr/>
          <p:nvPr/>
        </p:nvSpPr>
        <p:spPr>
          <a:xfrm>
            <a:off x="1837690" y="3239815"/>
            <a:ext cx="4578118" cy="2078560"/>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a:t>Intent Closed-loop Management</a:t>
            </a:r>
          </a:p>
        </p:txBody>
      </p:sp>
      <p:sp>
        <p:nvSpPr>
          <p:cNvPr id="21" name="矩形 20"/>
          <p:cNvSpPr/>
          <p:nvPr/>
        </p:nvSpPr>
        <p:spPr>
          <a:xfrm>
            <a:off x="1996830" y="3391510"/>
            <a:ext cx="2481705" cy="639704"/>
          </a:xfrm>
          <a:prstGeom prst="rect">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altLang="zh-CN" dirty="0"/>
              <a:t>Intent Monitor</a:t>
            </a:r>
          </a:p>
          <a:p>
            <a:r>
              <a:rPr lang="en-US" altLang="zh-CN" dirty="0"/>
              <a:t> &amp; Analysis</a:t>
            </a:r>
          </a:p>
        </p:txBody>
      </p:sp>
      <p:sp>
        <p:nvSpPr>
          <p:cNvPr id="22" name="矩形 21"/>
          <p:cNvSpPr/>
          <p:nvPr/>
        </p:nvSpPr>
        <p:spPr>
          <a:xfrm>
            <a:off x="3758189" y="4481745"/>
            <a:ext cx="2389819" cy="614597"/>
          </a:xfrm>
          <a:prstGeom prst="rect">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r"/>
            <a:r>
              <a:rPr lang="en-US" altLang="zh-CN" dirty="0"/>
              <a:t>Intent Decision</a:t>
            </a:r>
          </a:p>
          <a:p>
            <a:pPr algn="r"/>
            <a:r>
              <a:rPr lang="en-US" altLang="zh-CN" dirty="0"/>
              <a:t>&amp; Performing</a:t>
            </a:r>
          </a:p>
        </p:txBody>
      </p:sp>
      <p:sp>
        <p:nvSpPr>
          <p:cNvPr id="23" name="矩形 22"/>
          <p:cNvSpPr/>
          <p:nvPr/>
        </p:nvSpPr>
        <p:spPr>
          <a:xfrm>
            <a:off x="8201892" y="4414982"/>
            <a:ext cx="2396740" cy="926131"/>
          </a:xfrm>
          <a:prstGeom prst="rect">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a:t>Intent Verification (Digital Twin)</a:t>
            </a:r>
          </a:p>
        </p:txBody>
      </p:sp>
      <p:sp>
        <p:nvSpPr>
          <p:cNvPr id="25" name="左右箭头 24"/>
          <p:cNvSpPr/>
          <p:nvPr/>
        </p:nvSpPr>
        <p:spPr>
          <a:xfrm>
            <a:off x="6993211" y="4791669"/>
            <a:ext cx="839449" cy="32175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6" name="圆角右箭头 25"/>
          <p:cNvSpPr/>
          <p:nvPr/>
        </p:nvSpPr>
        <p:spPr>
          <a:xfrm rot="2935739">
            <a:off x="4749073" y="3626559"/>
            <a:ext cx="862584" cy="580124"/>
          </a:xfrm>
          <a:prstGeom prst="bentArrow">
            <a:avLst>
              <a:gd name="adj1" fmla="val 25000"/>
              <a:gd name="adj2" fmla="val 19455"/>
              <a:gd name="adj3" fmla="val 25000"/>
              <a:gd name="adj4" fmla="val 4375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tx1"/>
              </a:solidFill>
            </a:endParaRPr>
          </a:p>
        </p:txBody>
      </p:sp>
      <p:sp>
        <p:nvSpPr>
          <p:cNvPr id="27" name="圆角右箭头 26"/>
          <p:cNvSpPr/>
          <p:nvPr/>
        </p:nvSpPr>
        <p:spPr>
          <a:xfrm rot="14584688">
            <a:off x="2479167" y="4121420"/>
            <a:ext cx="771442" cy="1007545"/>
          </a:xfrm>
          <a:prstGeom prst="bentArrow">
            <a:avLst>
              <a:gd name="adj1" fmla="val 25000"/>
              <a:gd name="adj2" fmla="val 25000"/>
              <a:gd name="adj3" fmla="val 25000"/>
              <a:gd name="adj4" fmla="val 7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tx1"/>
              </a:solidFill>
            </a:endParaRPr>
          </a:p>
        </p:txBody>
      </p:sp>
      <p:sp>
        <p:nvSpPr>
          <p:cNvPr id="29" name="文本框 28"/>
          <p:cNvSpPr txBox="1"/>
          <p:nvPr/>
        </p:nvSpPr>
        <p:spPr>
          <a:xfrm>
            <a:off x="3491778" y="1645965"/>
            <a:ext cx="810687" cy="553998"/>
          </a:xfrm>
          <a:prstGeom prst="rect">
            <a:avLst/>
          </a:prstGeom>
          <a:solidFill>
            <a:srgbClr val="BDFC6E"/>
          </a:solidFill>
        </p:spPr>
        <p:txBody>
          <a:bodyPr wrap="square" rtlCol="0">
            <a:spAutoFit/>
          </a:bodyPr>
          <a:lstStyle/>
          <a:p>
            <a:r>
              <a:rPr lang="en-US" altLang="zh-CN" sz="1000" dirty="0"/>
              <a:t>Nature Language Processing</a:t>
            </a:r>
            <a:endParaRPr lang="zh-CN" altLang="en-US" sz="1000" dirty="0"/>
          </a:p>
        </p:txBody>
      </p:sp>
      <p:sp>
        <p:nvSpPr>
          <p:cNvPr id="31" name="文本框 30"/>
          <p:cNvSpPr txBox="1"/>
          <p:nvPr/>
        </p:nvSpPr>
        <p:spPr>
          <a:xfrm>
            <a:off x="3808372" y="4512044"/>
            <a:ext cx="815552" cy="553998"/>
          </a:xfrm>
          <a:prstGeom prst="rect">
            <a:avLst/>
          </a:prstGeom>
          <a:solidFill>
            <a:srgbClr val="BDFC6E"/>
          </a:solidFill>
        </p:spPr>
        <p:txBody>
          <a:bodyPr wrap="square" rtlCol="0">
            <a:spAutoFit/>
          </a:bodyPr>
          <a:lstStyle/>
          <a:p>
            <a:r>
              <a:rPr lang="en-US" altLang="zh-CN" sz="1000" dirty="0"/>
              <a:t>AI/ML - policy smart selection</a:t>
            </a:r>
            <a:endParaRPr lang="zh-CN" altLang="en-US" sz="1000" dirty="0"/>
          </a:p>
        </p:txBody>
      </p:sp>
      <p:sp>
        <p:nvSpPr>
          <p:cNvPr id="32" name="直角双向箭头 31"/>
          <p:cNvSpPr/>
          <p:nvPr/>
        </p:nvSpPr>
        <p:spPr>
          <a:xfrm rot="16200000">
            <a:off x="5812158" y="457732"/>
            <a:ext cx="2676653" cy="5053119"/>
          </a:xfrm>
          <a:prstGeom prst="leftUpArrow">
            <a:avLst>
              <a:gd name="adj1" fmla="val 8271"/>
              <a:gd name="adj2" fmla="val 8223"/>
              <a:gd name="adj3" fmla="val 997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33" name="矩形 32"/>
          <p:cNvSpPr/>
          <p:nvPr/>
        </p:nvSpPr>
        <p:spPr>
          <a:xfrm>
            <a:off x="1467624" y="2293570"/>
            <a:ext cx="1191762" cy="646331"/>
          </a:xfrm>
          <a:prstGeom prst="rect">
            <a:avLst/>
          </a:prstGeom>
        </p:spPr>
        <p:txBody>
          <a:bodyPr wrap="square">
            <a:spAutoFit/>
          </a:bodyPr>
          <a:lstStyle/>
          <a:p>
            <a:pPr algn="ctr"/>
            <a:r>
              <a:rPr lang="en-US" altLang="zh-CN" sz="1200" dirty="0"/>
              <a:t>Get Intent for Monitor by API or Use case </a:t>
            </a:r>
          </a:p>
        </p:txBody>
      </p:sp>
      <p:sp>
        <p:nvSpPr>
          <p:cNvPr id="34" name="矩形 33"/>
          <p:cNvSpPr/>
          <p:nvPr/>
        </p:nvSpPr>
        <p:spPr>
          <a:xfrm>
            <a:off x="4731079" y="5318375"/>
            <a:ext cx="1823384" cy="276999"/>
          </a:xfrm>
          <a:prstGeom prst="rect">
            <a:avLst/>
          </a:prstGeom>
        </p:spPr>
        <p:txBody>
          <a:bodyPr wrap="none">
            <a:spAutoFit/>
          </a:bodyPr>
          <a:lstStyle/>
          <a:p>
            <a:pPr algn="ctr"/>
            <a:r>
              <a:rPr lang="en-US" altLang="zh-CN" sz="1200" dirty="0"/>
              <a:t>performing API to </a:t>
            </a:r>
            <a:r>
              <a:rPr lang="en-US" altLang="zh-CN" sz="1200" dirty="0" err="1"/>
              <a:t>usecase</a:t>
            </a:r>
            <a:endParaRPr lang="en-US" altLang="zh-CN" sz="1200" dirty="0"/>
          </a:p>
        </p:txBody>
      </p:sp>
      <p:sp>
        <p:nvSpPr>
          <p:cNvPr id="35" name="文本框 34"/>
          <p:cNvSpPr txBox="1"/>
          <p:nvPr/>
        </p:nvSpPr>
        <p:spPr>
          <a:xfrm>
            <a:off x="3958271" y="2970254"/>
            <a:ext cx="941412" cy="276999"/>
          </a:xfrm>
          <a:prstGeom prst="rect">
            <a:avLst/>
          </a:prstGeom>
          <a:noFill/>
        </p:spPr>
        <p:txBody>
          <a:bodyPr wrap="none" rtlCol="0">
            <a:spAutoFit/>
          </a:bodyPr>
          <a:lstStyle/>
          <a:p>
            <a:r>
              <a:rPr lang="en-US" altLang="zh-CN" sz="1200" dirty="0"/>
              <a:t>Monitor API</a:t>
            </a:r>
            <a:endParaRPr lang="zh-CN" altLang="en-US" sz="1200" dirty="0"/>
          </a:p>
        </p:txBody>
      </p:sp>
      <p:cxnSp>
        <p:nvCxnSpPr>
          <p:cNvPr id="36" name="直接箭头连接符 35"/>
          <p:cNvCxnSpPr/>
          <p:nvPr/>
        </p:nvCxnSpPr>
        <p:spPr>
          <a:xfrm>
            <a:off x="2823354" y="2318885"/>
            <a:ext cx="0" cy="851005"/>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37" name="矩形 36"/>
          <p:cNvSpPr/>
          <p:nvPr/>
        </p:nvSpPr>
        <p:spPr>
          <a:xfrm>
            <a:off x="3011817" y="2525621"/>
            <a:ext cx="711345" cy="238924"/>
          </a:xfrm>
          <a:prstGeom prst="rect">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200" dirty="0" err="1"/>
              <a:t>Usecase</a:t>
            </a:r>
            <a:endParaRPr lang="zh-CN" altLang="en-US" sz="1200" dirty="0"/>
          </a:p>
        </p:txBody>
      </p:sp>
      <p:cxnSp>
        <p:nvCxnSpPr>
          <p:cNvPr id="38" name="直接连接符 37"/>
          <p:cNvCxnSpPr/>
          <p:nvPr/>
        </p:nvCxnSpPr>
        <p:spPr>
          <a:xfrm>
            <a:off x="3403650" y="2339204"/>
            <a:ext cx="1" cy="170652"/>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39" name="直接箭头连接符 38"/>
          <p:cNvCxnSpPr>
            <a:stCxn id="37" idx="2"/>
          </p:cNvCxnSpPr>
          <p:nvPr/>
        </p:nvCxnSpPr>
        <p:spPr>
          <a:xfrm>
            <a:off x="3367490" y="2764545"/>
            <a:ext cx="0" cy="441429"/>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40" name="文本框 39"/>
          <p:cNvSpPr txBox="1"/>
          <p:nvPr/>
        </p:nvSpPr>
        <p:spPr>
          <a:xfrm>
            <a:off x="2834914" y="2828729"/>
            <a:ext cx="338554" cy="276999"/>
          </a:xfrm>
          <a:prstGeom prst="rect">
            <a:avLst/>
          </a:prstGeom>
          <a:noFill/>
        </p:spPr>
        <p:txBody>
          <a:bodyPr wrap="none" rtlCol="0">
            <a:spAutoFit/>
          </a:bodyPr>
          <a:lstStyle/>
          <a:p>
            <a:r>
              <a:rPr lang="zh-CN" altLang="zh-CN" sz="1200" b="1" dirty="0"/>
              <a:t>①</a:t>
            </a:r>
            <a:endParaRPr lang="zh-CN" altLang="en-US" sz="1200" b="1" dirty="0"/>
          </a:p>
        </p:txBody>
      </p:sp>
      <p:sp>
        <p:nvSpPr>
          <p:cNvPr id="41" name="文本框 40"/>
          <p:cNvSpPr txBox="1"/>
          <p:nvPr/>
        </p:nvSpPr>
        <p:spPr>
          <a:xfrm>
            <a:off x="3474327" y="2822552"/>
            <a:ext cx="338554" cy="276999"/>
          </a:xfrm>
          <a:prstGeom prst="rect">
            <a:avLst/>
          </a:prstGeom>
          <a:noFill/>
        </p:spPr>
        <p:txBody>
          <a:bodyPr wrap="none" rtlCol="0">
            <a:spAutoFit/>
          </a:bodyPr>
          <a:lstStyle/>
          <a:p>
            <a:r>
              <a:rPr lang="zh-CN" altLang="en-US" sz="1200" b="1" dirty="0"/>
              <a:t>②</a:t>
            </a:r>
          </a:p>
        </p:txBody>
      </p:sp>
      <p:cxnSp>
        <p:nvCxnSpPr>
          <p:cNvPr id="42" name="直接箭头连接符 41"/>
          <p:cNvCxnSpPr/>
          <p:nvPr/>
        </p:nvCxnSpPr>
        <p:spPr>
          <a:xfrm flipV="1">
            <a:off x="3770792" y="2318885"/>
            <a:ext cx="330137" cy="1095761"/>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43" name="文本框 42"/>
          <p:cNvSpPr txBox="1"/>
          <p:nvPr/>
        </p:nvSpPr>
        <p:spPr>
          <a:xfrm>
            <a:off x="3556678" y="3437275"/>
            <a:ext cx="860993" cy="553998"/>
          </a:xfrm>
          <a:prstGeom prst="rect">
            <a:avLst/>
          </a:prstGeom>
          <a:solidFill>
            <a:srgbClr val="BDFC6E"/>
          </a:solidFill>
        </p:spPr>
        <p:txBody>
          <a:bodyPr wrap="square" rtlCol="0">
            <a:spAutoFit/>
          </a:bodyPr>
          <a:lstStyle/>
          <a:p>
            <a:r>
              <a:rPr lang="en-US" altLang="zh-CN" sz="1000" dirty="0"/>
              <a:t>AI/ML – performance forecast</a:t>
            </a:r>
            <a:endParaRPr lang="zh-CN" altLang="en-US" sz="1000" dirty="0"/>
          </a:p>
        </p:txBody>
      </p:sp>
      <p:cxnSp>
        <p:nvCxnSpPr>
          <p:cNvPr id="44" name="直接箭头连接符 43"/>
          <p:cNvCxnSpPr/>
          <p:nvPr/>
        </p:nvCxnSpPr>
        <p:spPr>
          <a:xfrm>
            <a:off x="4746661" y="5142507"/>
            <a:ext cx="0" cy="563196"/>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85504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3. Minimum IBN Model based on ONAP projects</a:t>
            </a:r>
            <a:endParaRPr lang="zh-CN" altLang="en-US" dirty="0"/>
          </a:p>
        </p:txBody>
      </p:sp>
      <p:sp>
        <p:nvSpPr>
          <p:cNvPr id="28" name="圆角矩形 27"/>
          <p:cNvSpPr/>
          <p:nvPr/>
        </p:nvSpPr>
        <p:spPr>
          <a:xfrm>
            <a:off x="8363496" y="3930888"/>
            <a:ext cx="2232427" cy="1320161"/>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30" name="圆角矩形 29"/>
          <p:cNvSpPr/>
          <p:nvPr/>
        </p:nvSpPr>
        <p:spPr>
          <a:xfrm>
            <a:off x="1960136" y="2827082"/>
            <a:ext cx="5352392" cy="2318766"/>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45" name="圆角矩形 44"/>
          <p:cNvSpPr/>
          <p:nvPr/>
        </p:nvSpPr>
        <p:spPr>
          <a:xfrm>
            <a:off x="3551747" y="2359402"/>
            <a:ext cx="1180495" cy="382479"/>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46" name="圆角矩形 45"/>
          <p:cNvSpPr/>
          <p:nvPr/>
        </p:nvSpPr>
        <p:spPr>
          <a:xfrm>
            <a:off x="1803583" y="1516168"/>
            <a:ext cx="3111959" cy="740282"/>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47" name="矩形 46"/>
          <p:cNvSpPr/>
          <p:nvPr/>
        </p:nvSpPr>
        <p:spPr>
          <a:xfrm>
            <a:off x="2595755" y="1578364"/>
            <a:ext cx="2232157" cy="614597"/>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altLang="zh-CN" dirty="0"/>
              <a:t>Intent Input</a:t>
            </a:r>
          </a:p>
          <a:p>
            <a:r>
              <a:rPr lang="en-US" altLang="zh-CN" dirty="0"/>
              <a:t>&amp; Translation</a:t>
            </a:r>
          </a:p>
        </p:txBody>
      </p:sp>
      <p:sp>
        <p:nvSpPr>
          <p:cNvPr id="48" name="矩形 47"/>
          <p:cNvSpPr/>
          <p:nvPr/>
        </p:nvSpPr>
        <p:spPr>
          <a:xfrm>
            <a:off x="2595755" y="2952185"/>
            <a:ext cx="4578118" cy="2078560"/>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a:t>Intent Closed-loop Management</a:t>
            </a:r>
          </a:p>
        </p:txBody>
      </p:sp>
      <p:sp>
        <p:nvSpPr>
          <p:cNvPr id="49" name="矩形 48"/>
          <p:cNvSpPr/>
          <p:nvPr/>
        </p:nvSpPr>
        <p:spPr>
          <a:xfrm>
            <a:off x="2754895" y="3103880"/>
            <a:ext cx="2481705" cy="639704"/>
          </a:xfrm>
          <a:prstGeom prst="rect">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altLang="zh-CN" dirty="0"/>
              <a:t>Intent Monitor</a:t>
            </a:r>
          </a:p>
          <a:p>
            <a:r>
              <a:rPr lang="en-US" altLang="zh-CN" dirty="0"/>
              <a:t> &amp; Analysis</a:t>
            </a:r>
          </a:p>
        </p:txBody>
      </p:sp>
      <p:sp>
        <p:nvSpPr>
          <p:cNvPr id="50" name="矩形 49"/>
          <p:cNvSpPr/>
          <p:nvPr/>
        </p:nvSpPr>
        <p:spPr>
          <a:xfrm>
            <a:off x="4516254" y="4194115"/>
            <a:ext cx="2389819" cy="614597"/>
          </a:xfrm>
          <a:prstGeom prst="rect">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r"/>
            <a:r>
              <a:rPr lang="en-US" altLang="zh-CN" dirty="0"/>
              <a:t>Intent Decision</a:t>
            </a:r>
          </a:p>
          <a:p>
            <a:pPr algn="r"/>
            <a:r>
              <a:rPr lang="en-US" altLang="zh-CN" dirty="0"/>
              <a:t>&amp; Performing</a:t>
            </a:r>
          </a:p>
        </p:txBody>
      </p:sp>
      <p:sp>
        <p:nvSpPr>
          <p:cNvPr id="51" name="矩形 50"/>
          <p:cNvSpPr/>
          <p:nvPr/>
        </p:nvSpPr>
        <p:spPr>
          <a:xfrm>
            <a:off x="8482598" y="4118857"/>
            <a:ext cx="1933727" cy="614597"/>
          </a:xfrm>
          <a:prstGeom prst="rect">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a:t>Intent Verification (Digital Twin)</a:t>
            </a:r>
          </a:p>
        </p:txBody>
      </p:sp>
      <p:sp>
        <p:nvSpPr>
          <p:cNvPr id="52" name="左右箭头 51"/>
          <p:cNvSpPr/>
          <p:nvPr/>
        </p:nvSpPr>
        <p:spPr>
          <a:xfrm>
            <a:off x="7477838" y="4308517"/>
            <a:ext cx="839449" cy="32175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53" name="圆角右箭头 52"/>
          <p:cNvSpPr/>
          <p:nvPr/>
        </p:nvSpPr>
        <p:spPr>
          <a:xfrm rot="2935739">
            <a:off x="5507138" y="3338929"/>
            <a:ext cx="862584" cy="580124"/>
          </a:xfrm>
          <a:prstGeom prst="bentArrow">
            <a:avLst>
              <a:gd name="adj1" fmla="val 25000"/>
              <a:gd name="adj2" fmla="val 19455"/>
              <a:gd name="adj3" fmla="val 25000"/>
              <a:gd name="adj4" fmla="val 4375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tx1"/>
              </a:solidFill>
            </a:endParaRPr>
          </a:p>
        </p:txBody>
      </p:sp>
      <p:sp>
        <p:nvSpPr>
          <p:cNvPr id="54" name="圆角右箭头 53"/>
          <p:cNvSpPr/>
          <p:nvPr/>
        </p:nvSpPr>
        <p:spPr>
          <a:xfrm rot="14584688">
            <a:off x="3237232" y="3833790"/>
            <a:ext cx="771442" cy="1007545"/>
          </a:xfrm>
          <a:prstGeom prst="bentArrow">
            <a:avLst>
              <a:gd name="adj1" fmla="val 25000"/>
              <a:gd name="adj2" fmla="val 25000"/>
              <a:gd name="adj3" fmla="val 25000"/>
              <a:gd name="adj4" fmla="val 7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tx1"/>
              </a:solidFill>
            </a:endParaRPr>
          </a:p>
        </p:txBody>
      </p:sp>
      <p:sp>
        <p:nvSpPr>
          <p:cNvPr id="55" name="文本框 54"/>
          <p:cNvSpPr txBox="1"/>
          <p:nvPr/>
        </p:nvSpPr>
        <p:spPr>
          <a:xfrm>
            <a:off x="3984290" y="1608845"/>
            <a:ext cx="810687" cy="553998"/>
          </a:xfrm>
          <a:prstGeom prst="rect">
            <a:avLst/>
          </a:prstGeom>
          <a:solidFill>
            <a:srgbClr val="BDFC6E"/>
          </a:solidFill>
        </p:spPr>
        <p:txBody>
          <a:bodyPr wrap="square" rtlCol="0">
            <a:spAutoFit/>
          </a:bodyPr>
          <a:lstStyle/>
          <a:p>
            <a:r>
              <a:rPr lang="en-US" altLang="zh-CN" sz="1000" dirty="0"/>
              <a:t>Nature Language Processing</a:t>
            </a:r>
            <a:endParaRPr lang="zh-CN" altLang="en-US" sz="1000" dirty="0"/>
          </a:p>
        </p:txBody>
      </p:sp>
      <p:sp>
        <p:nvSpPr>
          <p:cNvPr id="56" name="文本框 55"/>
          <p:cNvSpPr txBox="1"/>
          <p:nvPr/>
        </p:nvSpPr>
        <p:spPr>
          <a:xfrm>
            <a:off x="4566437" y="4224414"/>
            <a:ext cx="815552" cy="553998"/>
          </a:xfrm>
          <a:prstGeom prst="rect">
            <a:avLst/>
          </a:prstGeom>
          <a:solidFill>
            <a:srgbClr val="BDFC6E"/>
          </a:solidFill>
        </p:spPr>
        <p:txBody>
          <a:bodyPr wrap="square" rtlCol="0">
            <a:spAutoFit/>
          </a:bodyPr>
          <a:lstStyle/>
          <a:p>
            <a:r>
              <a:rPr lang="en-US" altLang="zh-CN" sz="1000" dirty="0"/>
              <a:t>AI/ML - policy smart selection</a:t>
            </a:r>
            <a:endParaRPr lang="zh-CN" altLang="en-US" sz="1000" dirty="0"/>
          </a:p>
        </p:txBody>
      </p:sp>
      <p:sp>
        <p:nvSpPr>
          <p:cNvPr id="57" name="直角双向箭头 56"/>
          <p:cNvSpPr/>
          <p:nvPr/>
        </p:nvSpPr>
        <p:spPr>
          <a:xfrm rot="16200000">
            <a:off x="6262015" y="459660"/>
            <a:ext cx="2101027" cy="4618712"/>
          </a:xfrm>
          <a:prstGeom prst="leftUpArrow">
            <a:avLst>
              <a:gd name="adj1" fmla="val 8271"/>
              <a:gd name="adj2" fmla="val 8223"/>
              <a:gd name="adj3" fmla="val 997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58" name="矩形 57"/>
          <p:cNvSpPr/>
          <p:nvPr/>
        </p:nvSpPr>
        <p:spPr>
          <a:xfrm>
            <a:off x="1960136" y="2256450"/>
            <a:ext cx="1191762" cy="646331"/>
          </a:xfrm>
          <a:prstGeom prst="rect">
            <a:avLst/>
          </a:prstGeom>
        </p:spPr>
        <p:txBody>
          <a:bodyPr wrap="square">
            <a:spAutoFit/>
          </a:bodyPr>
          <a:lstStyle/>
          <a:p>
            <a:pPr algn="ctr"/>
            <a:r>
              <a:rPr lang="en-US" altLang="zh-CN" sz="1200" dirty="0"/>
              <a:t>Get Intent for Monitor by API or Use case </a:t>
            </a:r>
          </a:p>
        </p:txBody>
      </p:sp>
      <p:sp>
        <p:nvSpPr>
          <p:cNvPr id="59" name="矩形 58"/>
          <p:cNvSpPr/>
          <p:nvPr/>
        </p:nvSpPr>
        <p:spPr>
          <a:xfrm>
            <a:off x="5436397" y="5120442"/>
            <a:ext cx="1823384" cy="276999"/>
          </a:xfrm>
          <a:prstGeom prst="rect">
            <a:avLst/>
          </a:prstGeom>
        </p:spPr>
        <p:txBody>
          <a:bodyPr wrap="none">
            <a:spAutoFit/>
          </a:bodyPr>
          <a:lstStyle/>
          <a:p>
            <a:pPr algn="ctr"/>
            <a:r>
              <a:rPr lang="en-US" altLang="zh-CN" sz="1200" dirty="0"/>
              <a:t>performing API to </a:t>
            </a:r>
            <a:r>
              <a:rPr lang="en-US" altLang="zh-CN" sz="1200" dirty="0" err="1"/>
              <a:t>usecase</a:t>
            </a:r>
            <a:endParaRPr lang="en-US" altLang="zh-CN" sz="1200" dirty="0"/>
          </a:p>
        </p:txBody>
      </p:sp>
      <p:sp>
        <p:nvSpPr>
          <p:cNvPr id="60" name="文本框 59"/>
          <p:cNvSpPr txBox="1"/>
          <p:nvPr/>
        </p:nvSpPr>
        <p:spPr>
          <a:xfrm>
            <a:off x="4804970" y="2691210"/>
            <a:ext cx="941412" cy="276999"/>
          </a:xfrm>
          <a:prstGeom prst="rect">
            <a:avLst/>
          </a:prstGeom>
          <a:noFill/>
        </p:spPr>
        <p:txBody>
          <a:bodyPr wrap="none" rtlCol="0">
            <a:spAutoFit/>
          </a:bodyPr>
          <a:lstStyle/>
          <a:p>
            <a:r>
              <a:rPr lang="en-US" altLang="zh-CN" sz="1200" dirty="0"/>
              <a:t>Monitor API</a:t>
            </a:r>
            <a:endParaRPr lang="zh-CN" altLang="en-US" sz="1200" dirty="0"/>
          </a:p>
        </p:txBody>
      </p:sp>
      <p:cxnSp>
        <p:nvCxnSpPr>
          <p:cNvPr id="61" name="直接箭头连接符 60"/>
          <p:cNvCxnSpPr/>
          <p:nvPr/>
        </p:nvCxnSpPr>
        <p:spPr>
          <a:xfrm>
            <a:off x="3283925" y="2252875"/>
            <a:ext cx="0" cy="851005"/>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62" name="矩形 61"/>
          <p:cNvSpPr/>
          <p:nvPr/>
        </p:nvSpPr>
        <p:spPr>
          <a:xfrm>
            <a:off x="3598637" y="2423527"/>
            <a:ext cx="711345" cy="238924"/>
          </a:xfrm>
          <a:prstGeom prst="rect">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200" dirty="0" err="1"/>
              <a:t>Usecase</a:t>
            </a:r>
            <a:endParaRPr lang="zh-CN" altLang="en-US" sz="1200" dirty="0"/>
          </a:p>
        </p:txBody>
      </p:sp>
      <p:cxnSp>
        <p:nvCxnSpPr>
          <p:cNvPr id="63" name="直接连接符 62"/>
          <p:cNvCxnSpPr>
            <a:endCxn id="62" idx="0"/>
          </p:cNvCxnSpPr>
          <p:nvPr/>
        </p:nvCxnSpPr>
        <p:spPr>
          <a:xfrm>
            <a:off x="3954309" y="2252875"/>
            <a:ext cx="1" cy="170652"/>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64" name="直接箭头连接符 63"/>
          <p:cNvCxnSpPr>
            <a:stCxn id="62" idx="2"/>
          </p:cNvCxnSpPr>
          <p:nvPr/>
        </p:nvCxnSpPr>
        <p:spPr>
          <a:xfrm>
            <a:off x="3954310" y="2662451"/>
            <a:ext cx="0" cy="441429"/>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65" name="文本框 64"/>
          <p:cNvSpPr txBox="1"/>
          <p:nvPr/>
        </p:nvSpPr>
        <p:spPr>
          <a:xfrm>
            <a:off x="2996028" y="2506730"/>
            <a:ext cx="338554" cy="276999"/>
          </a:xfrm>
          <a:prstGeom prst="rect">
            <a:avLst/>
          </a:prstGeom>
          <a:noFill/>
        </p:spPr>
        <p:txBody>
          <a:bodyPr wrap="none" rtlCol="0">
            <a:spAutoFit/>
          </a:bodyPr>
          <a:lstStyle/>
          <a:p>
            <a:r>
              <a:rPr lang="zh-CN" altLang="zh-CN" sz="1200" b="1" dirty="0"/>
              <a:t>①</a:t>
            </a:r>
            <a:endParaRPr lang="zh-CN" altLang="en-US" sz="1200" b="1" dirty="0"/>
          </a:p>
        </p:txBody>
      </p:sp>
      <p:sp>
        <p:nvSpPr>
          <p:cNvPr id="66" name="文本框 65"/>
          <p:cNvSpPr txBox="1"/>
          <p:nvPr/>
        </p:nvSpPr>
        <p:spPr>
          <a:xfrm>
            <a:off x="3657242" y="2678377"/>
            <a:ext cx="338554" cy="276999"/>
          </a:xfrm>
          <a:prstGeom prst="rect">
            <a:avLst/>
          </a:prstGeom>
          <a:noFill/>
        </p:spPr>
        <p:txBody>
          <a:bodyPr wrap="none" rtlCol="0">
            <a:spAutoFit/>
          </a:bodyPr>
          <a:lstStyle/>
          <a:p>
            <a:r>
              <a:rPr lang="zh-CN" altLang="en-US" sz="1200" b="1" dirty="0"/>
              <a:t>②</a:t>
            </a:r>
          </a:p>
        </p:txBody>
      </p:sp>
      <p:cxnSp>
        <p:nvCxnSpPr>
          <p:cNvPr id="67" name="直接箭头连接符 66"/>
          <p:cNvCxnSpPr/>
          <p:nvPr/>
        </p:nvCxnSpPr>
        <p:spPr>
          <a:xfrm flipV="1">
            <a:off x="4827912" y="2256450"/>
            <a:ext cx="0" cy="84743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68" name="文本框 67"/>
          <p:cNvSpPr txBox="1"/>
          <p:nvPr/>
        </p:nvSpPr>
        <p:spPr>
          <a:xfrm>
            <a:off x="4314743" y="3149645"/>
            <a:ext cx="860993" cy="553998"/>
          </a:xfrm>
          <a:prstGeom prst="rect">
            <a:avLst/>
          </a:prstGeom>
          <a:solidFill>
            <a:srgbClr val="BDFC6E"/>
          </a:solidFill>
        </p:spPr>
        <p:txBody>
          <a:bodyPr wrap="square" rtlCol="0">
            <a:spAutoFit/>
          </a:bodyPr>
          <a:lstStyle/>
          <a:p>
            <a:r>
              <a:rPr lang="en-US" altLang="zh-CN" sz="1000" dirty="0"/>
              <a:t>AI/ML – performance forecast</a:t>
            </a:r>
            <a:endParaRPr lang="zh-CN" altLang="en-US" sz="1000" dirty="0"/>
          </a:p>
        </p:txBody>
      </p:sp>
      <p:cxnSp>
        <p:nvCxnSpPr>
          <p:cNvPr id="69" name="直接箭头连接符 68"/>
          <p:cNvCxnSpPr/>
          <p:nvPr/>
        </p:nvCxnSpPr>
        <p:spPr>
          <a:xfrm>
            <a:off x="5504726" y="4854877"/>
            <a:ext cx="0" cy="563196"/>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70" name="文本框 69"/>
          <p:cNvSpPr txBox="1"/>
          <p:nvPr/>
        </p:nvSpPr>
        <p:spPr>
          <a:xfrm>
            <a:off x="1768682" y="1689796"/>
            <a:ext cx="676171" cy="369332"/>
          </a:xfrm>
          <a:prstGeom prst="rect">
            <a:avLst/>
          </a:prstGeom>
          <a:noFill/>
        </p:spPr>
        <p:txBody>
          <a:bodyPr wrap="square" rtlCol="0">
            <a:spAutoFit/>
          </a:bodyPr>
          <a:lstStyle/>
          <a:p>
            <a:r>
              <a:rPr lang="en-US" altLang="zh-CN" b="1" dirty="0">
                <a:solidFill>
                  <a:srgbClr val="C00000"/>
                </a:solidFill>
              </a:rPr>
              <a:t>UUI</a:t>
            </a:r>
            <a:endParaRPr lang="zh-CN" altLang="en-US" b="1" dirty="0">
              <a:solidFill>
                <a:srgbClr val="C00000"/>
              </a:solidFill>
            </a:endParaRPr>
          </a:p>
        </p:txBody>
      </p:sp>
      <p:sp>
        <p:nvSpPr>
          <p:cNvPr id="71" name="文本框 70"/>
          <p:cNvSpPr txBox="1"/>
          <p:nvPr/>
        </p:nvSpPr>
        <p:spPr>
          <a:xfrm>
            <a:off x="4321838" y="2344656"/>
            <a:ext cx="676171" cy="369332"/>
          </a:xfrm>
          <a:prstGeom prst="rect">
            <a:avLst/>
          </a:prstGeom>
          <a:noFill/>
        </p:spPr>
        <p:txBody>
          <a:bodyPr wrap="square" rtlCol="0">
            <a:spAutoFit/>
          </a:bodyPr>
          <a:lstStyle/>
          <a:p>
            <a:r>
              <a:rPr lang="en-US" altLang="zh-CN" b="1" dirty="0">
                <a:solidFill>
                  <a:srgbClr val="C00000"/>
                </a:solidFill>
              </a:rPr>
              <a:t>SO</a:t>
            </a:r>
            <a:endParaRPr lang="zh-CN" altLang="en-US" b="1" dirty="0">
              <a:solidFill>
                <a:srgbClr val="C00000"/>
              </a:solidFill>
            </a:endParaRPr>
          </a:p>
        </p:txBody>
      </p:sp>
      <p:sp>
        <p:nvSpPr>
          <p:cNvPr id="72" name="文本框 71"/>
          <p:cNvSpPr txBox="1"/>
          <p:nvPr/>
        </p:nvSpPr>
        <p:spPr>
          <a:xfrm>
            <a:off x="1940069" y="4527037"/>
            <a:ext cx="814826" cy="369332"/>
          </a:xfrm>
          <a:prstGeom prst="rect">
            <a:avLst/>
          </a:prstGeom>
          <a:noFill/>
        </p:spPr>
        <p:txBody>
          <a:bodyPr wrap="square" rtlCol="0">
            <a:spAutoFit/>
          </a:bodyPr>
          <a:lstStyle/>
          <a:p>
            <a:r>
              <a:rPr lang="en-US" altLang="zh-CN" b="1" dirty="0">
                <a:solidFill>
                  <a:srgbClr val="C00000"/>
                </a:solidFill>
              </a:rPr>
              <a:t>DCAE</a:t>
            </a:r>
            <a:endParaRPr lang="zh-CN" altLang="en-US" b="1" dirty="0">
              <a:solidFill>
                <a:srgbClr val="C00000"/>
              </a:solidFill>
            </a:endParaRPr>
          </a:p>
        </p:txBody>
      </p:sp>
      <p:sp>
        <p:nvSpPr>
          <p:cNvPr id="73" name="圆角矩形 72"/>
          <p:cNvSpPr/>
          <p:nvPr/>
        </p:nvSpPr>
        <p:spPr>
          <a:xfrm>
            <a:off x="1998723" y="2884358"/>
            <a:ext cx="876203" cy="382479"/>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74" name="文本框 73"/>
          <p:cNvSpPr txBox="1"/>
          <p:nvPr/>
        </p:nvSpPr>
        <p:spPr>
          <a:xfrm>
            <a:off x="2168168" y="2897348"/>
            <a:ext cx="607505" cy="369332"/>
          </a:xfrm>
          <a:prstGeom prst="rect">
            <a:avLst/>
          </a:prstGeom>
          <a:noFill/>
        </p:spPr>
        <p:txBody>
          <a:bodyPr wrap="square" rtlCol="0">
            <a:spAutoFit/>
          </a:bodyPr>
          <a:lstStyle/>
          <a:p>
            <a:r>
              <a:rPr lang="en-US" altLang="zh-CN" b="1" dirty="0">
                <a:solidFill>
                  <a:srgbClr val="C00000"/>
                </a:solidFill>
              </a:rPr>
              <a:t>AAI</a:t>
            </a:r>
            <a:endParaRPr lang="zh-CN" altLang="en-US" b="1" dirty="0">
              <a:solidFill>
                <a:srgbClr val="C00000"/>
              </a:solidFill>
            </a:endParaRPr>
          </a:p>
        </p:txBody>
      </p:sp>
      <p:sp>
        <p:nvSpPr>
          <p:cNvPr id="75" name="圆角矩形 74"/>
          <p:cNvSpPr/>
          <p:nvPr/>
        </p:nvSpPr>
        <p:spPr>
          <a:xfrm>
            <a:off x="4529974" y="5355966"/>
            <a:ext cx="876203" cy="382479"/>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4606902" y="5355966"/>
            <a:ext cx="775087" cy="369332"/>
          </a:xfrm>
          <a:prstGeom prst="rect">
            <a:avLst/>
          </a:prstGeom>
          <a:noFill/>
        </p:spPr>
        <p:txBody>
          <a:bodyPr wrap="square" rtlCol="0">
            <a:spAutoFit/>
          </a:bodyPr>
          <a:lstStyle/>
          <a:p>
            <a:r>
              <a:rPr lang="en-US" altLang="zh-CN" b="1" dirty="0">
                <a:solidFill>
                  <a:srgbClr val="C00000"/>
                </a:solidFill>
              </a:rPr>
              <a:t>Policy</a:t>
            </a:r>
            <a:endParaRPr lang="zh-CN" altLang="en-US" b="1" dirty="0">
              <a:solidFill>
                <a:srgbClr val="C00000"/>
              </a:solidFill>
            </a:endParaRPr>
          </a:p>
        </p:txBody>
      </p:sp>
      <p:sp>
        <p:nvSpPr>
          <p:cNvPr id="77" name="圆角矩形 76"/>
          <p:cNvSpPr/>
          <p:nvPr/>
        </p:nvSpPr>
        <p:spPr>
          <a:xfrm>
            <a:off x="5542205" y="5347148"/>
            <a:ext cx="1418558" cy="382479"/>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78" name="文本框 77"/>
          <p:cNvSpPr txBox="1"/>
          <p:nvPr/>
        </p:nvSpPr>
        <p:spPr>
          <a:xfrm>
            <a:off x="5521910" y="5405330"/>
            <a:ext cx="1421670" cy="276999"/>
          </a:xfrm>
          <a:prstGeom prst="rect">
            <a:avLst/>
          </a:prstGeom>
          <a:noFill/>
        </p:spPr>
        <p:txBody>
          <a:bodyPr wrap="square" rtlCol="0">
            <a:spAutoFit/>
          </a:bodyPr>
          <a:lstStyle/>
          <a:p>
            <a:pPr lvl="0" algn="ctr" defTabSz="914400">
              <a:defRPr/>
            </a:pPr>
            <a:r>
              <a:rPr lang="en-US" altLang="zh-CN" sz="1200" b="1" kern="0" dirty="0">
                <a:solidFill>
                  <a:srgbClr val="C00000"/>
                </a:solidFill>
              </a:rPr>
              <a:t>Domain Controllers</a:t>
            </a:r>
            <a:endParaRPr lang="en-US" altLang="zh-CN" sz="1200" kern="0" dirty="0">
              <a:solidFill>
                <a:srgbClr val="C00000"/>
              </a:solidFill>
            </a:endParaRPr>
          </a:p>
        </p:txBody>
      </p:sp>
      <p:sp>
        <p:nvSpPr>
          <p:cNvPr id="79" name="文本框 78"/>
          <p:cNvSpPr txBox="1"/>
          <p:nvPr/>
        </p:nvSpPr>
        <p:spPr>
          <a:xfrm>
            <a:off x="9333733" y="4807585"/>
            <a:ext cx="775087" cy="369332"/>
          </a:xfrm>
          <a:prstGeom prst="rect">
            <a:avLst/>
          </a:prstGeom>
          <a:noFill/>
        </p:spPr>
        <p:txBody>
          <a:bodyPr wrap="square" rtlCol="0">
            <a:spAutoFit/>
          </a:bodyPr>
          <a:lstStyle/>
          <a:p>
            <a:r>
              <a:rPr lang="en-US" altLang="zh-CN" b="1" dirty="0">
                <a:solidFill>
                  <a:srgbClr val="C00000"/>
                </a:solidFill>
              </a:rPr>
              <a:t>?</a:t>
            </a:r>
            <a:endParaRPr lang="zh-CN" altLang="en-US" b="1" dirty="0">
              <a:solidFill>
                <a:srgbClr val="C00000"/>
              </a:solidFill>
            </a:endParaRPr>
          </a:p>
        </p:txBody>
      </p:sp>
    </p:spTree>
    <p:extLst>
      <p:ext uri="{BB962C8B-B14F-4D97-AF65-F5344CB8AC3E}">
        <p14:creationId xmlns:p14="http://schemas.microsoft.com/office/powerpoint/2010/main" val="62448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3. REQ-861 Smart Intent Guarantee - Intent Instance</a:t>
            </a:r>
            <a:endParaRPr lang="zh-CN" altLang="en-US" dirty="0"/>
          </a:p>
        </p:txBody>
      </p:sp>
      <p:sp>
        <p:nvSpPr>
          <p:cNvPr id="19" name="文本框 18"/>
          <p:cNvSpPr txBox="1"/>
          <p:nvPr/>
        </p:nvSpPr>
        <p:spPr>
          <a:xfrm>
            <a:off x="229440" y="1024472"/>
            <a:ext cx="11639288" cy="1015663"/>
          </a:xfrm>
          <a:prstGeom prst="rect">
            <a:avLst/>
          </a:prstGeom>
          <a:solidFill>
            <a:schemeClr val="accent2">
              <a:lumMod val="20000"/>
              <a:lumOff val="80000"/>
            </a:schemeClr>
          </a:solidFill>
        </p:spPr>
        <p:txBody>
          <a:bodyPr wrap="square" rtlCol="0">
            <a:spAutoFit/>
          </a:bodyPr>
          <a:lstStyle/>
          <a:p>
            <a:pPr algn="just"/>
            <a:r>
              <a:rPr lang="en-US" altLang="zh-CN" sz="2000" b="1" dirty="0"/>
              <a:t>The new network applications, like E2E Slicing and CCVPN, provide different SLA services to customers. In this REQ, a scenario of intent guarantee is proposed to support the SLA requirements of users in run-time, as well as updating users’ intents. In R9, Intent instance will be developed to support the E2E Slicing and CCVPN.</a:t>
            </a:r>
          </a:p>
        </p:txBody>
      </p:sp>
      <p:sp>
        <p:nvSpPr>
          <p:cNvPr id="20" name="文本框 19"/>
          <p:cNvSpPr txBox="1"/>
          <p:nvPr/>
        </p:nvSpPr>
        <p:spPr>
          <a:xfrm>
            <a:off x="229439" y="2192907"/>
            <a:ext cx="11639288" cy="3785652"/>
          </a:xfrm>
          <a:prstGeom prst="rect">
            <a:avLst/>
          </a:prstGeom>
          <a:noFill/>
        </p:spPr>
        <p:txBody>
          <a:bodyPr wrap="square" rtlCol="0">
            <a:spAutoFit/>
          </a:bodyPr>
          <a:lstStyle/>
          <a:p>
            <a:pPr algn="just"/>
            <a:r>
              <a:rPr lang="en-US" altLang="zh-CN" sz="1600" b="1" dirty="0">
                <a:solidFill>
                  <a:srgbClr val="FF0000"/>
                </a:solidFill>
              </a:rPr>
              <a:t>Key Contacts</a:t>
            </a:r>
            <a:r>
              <a:rPr lang="en-US" altLang="zh-CN" sz="1600" dirty="0">
                <a:solidFill>
                  <a:srgbClr val="FF0000"/>
                </a:solidFill>
              </a:rPr>
              <a:t> </a:t>
            </a:r>
            <a:r>
              <a:rPr lang="en-US" altLang="zh-CN" sz="1600" dirty="0"/>
              <a:t>- Dong Wang (China Telecom), Henry Yu (Huawei), Lin </a:t>
            </a:r>
            <a:r>
              <a:rPr lang="en-US" altLang="zh-CN" sz="1600" dirty="0" err="1"/>
              <a:t>Meng</a:t>
            </a:r>
            <a:r>
              <a:rPr lang="en-US" altLang="zh-CN" sz="1600" dirty="0"/>
              <a:t> (CMCC), </a:t>
            </a:r>
            <a:r>
              <a:rPr lang="en-US" altLang="zh-CN" sz="1600" dirty="0" err="1"/>
              <a:t>Swaminathan</a:t>
            </a:r>
            <a:r>
              <a:rPr lang="en-US" altLang="zh-CN" sz="1600" dirty="0"/>
              <a:t> </a:t>
            </a:r>
            <a:r>
              <a:rPr lang="en-US" altLang="zh-CN" sz="1600" dirty="0" err="1"/>
              <a:t>Seetharaman</a:t>
            </a:r>
            <a:r>
              <a:rPr lang="en-US" altLang="zh-CN" sz="1600" dirty="0"/>
              <a:t> (Wipro)</a:t>
            </a:r>
          </a:p>
          <a:p>
            <a:pPr algn="just"/>
            <a:r>
              <a:rPr lang="en-US" altLang="zh-CN" sz="1600" b="1" dirty="0">
                <a:solidFill>
                  <a:srgbClr val="FF0000"/>
                </a:solidFill>
              </a:rPr>
              <a:t>Executive Summary</a:t>
            </a:r>
            <a:r>
              <a:rPr lang="en-US" altLang="zh-CN" sz="1600" dirty="0"/>
              <a:t> - Intent-based network (IBN) is a self-driving network that uses decoupling network control logic and closed-loop orchestration techniques to automate application intents. An IBN is an intelligent network, which can automatically convert, verify, deploy, configure, and optimize itself to achieve target network state according to the intent of the operators, and can automatically solve abnormal events to ensure the network reliability. In R9, a scenario of intent guarantee is proposed, and the development of Intent instance will be done to support the use cases of both E2E Slicing and CCVPN.</a:t>
            </a:r>
          </a:p>
          <a:p>
            <a:pPr algn="just"/>
            <a:r>
              <a:rPr lang="en-US" altLang="zh-CN" sz="1600" b="1" dirty="0">
                <a:solidFill>
                  <a:srgbClr val="FF0000"/>
                </a:solidFill>
              </a:rPr>
              <a:t>Business Impact</a:t>
            </a:r>
            <a:r>
              <a:rPr lang="en-US" altLang="zh-CN" sz="1600" dirty="0">
                <a:solidFill>
                  <a:srgbClr val="FF0000"/>
                </a:solidFill>
              </a:rPr>
              <a:t> </a:t>
            </a:r>
            <a:r>
              <a:rPr lang="en-US" altLang="zh-CN" sz="1600" dirty="0"/>
              <a:t>- It is a challenging problem to guarantee the users’ intents in run-time. The REQ of intent-based network provides a scenario of users’ intent guarantee and interacting.</a:t>
            </a:r>
          </a:p>
          <a:p>
            <a:pPr algn="just"/>
            <a:r>
              <a:rPr lang="en-US" altLang="zh-CN" sz="1600" b="1" dirty="0">
                <a:solidFill>
                  <a:srgbClr val="FF0000"/>
                </a:solidFill>
              </a:rPr>
              <a:t>Business Markets</a:t>
            </a:r>
            <a:r>
              <a:rPr lang="en-US" altLang="zh-CN" sz="1600" dirty="0">
                <a:solidFill>
                  <a:srgbClr val="FF0000"/>
                </a:solidFill>
              </a:rPr>
              <a:t> </a:t>
            </a:r>
            <a:r>
              <a:rPr lang="en-US" altLang="zh-CN" sz="1600" dirty="0"/>
              <a:t>- This REQ provides a novel solution to support the SLA service. </a:t>
            </a:r>
          </a:p>
          <a:p>
            <a:pPr algn="just"/>
            <a:r>
              <a:rPr lang="en-US" altLang="zh-CN" sz="1600" dirty="0"/>
              <a:t>1. A users’ intent instance is proposed to monitor and analysis the network in run-time to satisfy the users’ SLA service.</a:t>
            </a:r>
          </a:p>
          <a:p>
            <a:pPr algn="just"/>
            <a:r>
              <a:rPr lang="en-US" altLang="zh-CN" sz="1600" dirty="0"/>
              <a:t>2. The users’ intents are updated in run-time based on the network situation and the interaction with users.</a:t>
            </a:r>
          </a:p>
          <a:p>
            <a:pPr algn="just"/>
            <a:r>
              <a:rPr lang="en-US" altLang="zh-CN" sz="1600" b="1" dirty="0">
                <a:solidFill>
                  <a:srgbClr val="FF0000"/>
                </a:solidFill>
              </a:rPr>
              <a:t>Funding/Financial Impacts</a:t>
            </a:r>
            <a:r>
              <a:rPr lang="en-US" altLang="zh-CN" sz="1600" dirty="0">
                <a:solidFill>
                  <a:srgbClr val="FF0000"/>
                </a:solidFill>
              </a:rPr>
              <a:t> </a:t>
            </a:r>
            <a:r>
              <a:rPr lang="en-US" altLang="zh-CN" sz="1600" dirty="0"/>
              <a:t>- This function will provide more SLA services to increase the income of operators based on the current networks with few investments.</a:t>
            </a:r>
          </a:p>
          <a:p>
            <a:pPr algn="just"/>
            <a:r>
              <a:rPr lang="en-US" altLang="zh-CN" sz="1600" b="1" dirty="0">
                <a:solidFill>
                  <a:srgbClr val="FF0000"/>
                </a:solidFill>
              </a:rPr>
              <a:t>Organization </a:t>
            </a:r>
            <a:r>
              <a:rPr lang="en-US" altLang="zh-CN" sz="1600" b="1" dirty="0" err="1">
                <a:solidFill>
                  <a:srgbClr val="FF0000"/>
                </a:solidFill>
              </a:rPr>
              <a:t>Mgmt</a:t>
            </a:r>
            <a:r>
              <a:rPr lang="en-US" altLang="zh-CN" sz="1600" b="1" dirty="0">
                <a:solidFill>
                  <a:srgbClr val="FF0000"/>
                </a:solidFill>
              </a:rPr>
              <a:t>, Sales Strategies</a:t>
            </a:r>
            <a:r>
              <a:rPr lang="en-US" altLang="zh-CN" sz="1600" dirty="0">
                <a:solidFill>
                  <a:srgbClr val="FF0000"/>
                </a:solidFill>
              </a:rPr>
              <a:t> </a:t>
            </a:r>
            <a:r>
              <a:rPr lang="en-US" altLang="zh-CN" sz="1600" dirty="0"/>
              <a:t>-</a:t>
            </a:r>
            <a:r>
              <a:rPr lang="en-US" altLang="zh-CN" sz="1600" i="1" dirty="0"/>
              <a:t>There is no additional organizational management or sales strategies for this requirement outside of a service providers "normal" ONAP deployment and its attendant organizational resources from a service provider.</a:t>
            </a:r>
            <a:r>
              <a:rPr lang="en-US" altLang="zh-CN" sz="1600" dirty="0"/>
              <a:t> </a:t>
            </a:r>
          </a:p>
        </p:txBody>
      </p:sp>
    </p:spTree>
    <p:extLst>
      <p:ext uri="{BB962C8B-B14F-4D97-AF65-F5344CB8AC3E}">
        <p14:creationId xmlns:p14="http://schemas.microsoft.com/office/powerpoint/2010/main" val="2404544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3.1 E2E Slicing Closed Loop: Overview</a:t>
            </a:r>
            <a:endParaRPr lang="zh-CN" altLang="en-US" dirty="0"/>
          </a:p>
        </p:txBody>
      </p:sp>
      <p:cxnSp>
        <p:nvCxnSpPr>
          <p:cNvPr id="102" name="直接箭头连接符 101"/>
          <p:cNvCxnSpPr/>
          <p:nvPr/>
        </p:nvCxnSpPr>
        <p:spPr>
          <a:xfrm flipV="1">
            <a:off x="2377213" y="1068011"/>
            <a:ext cx="0" cy="230344"/>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03" name="文本框 102"/>
          <p:cNvSpPr txBox="1"/>
          <p:nvPr/>
        </p:nvSpPr>
        <p:spPr>
          <a:xfrm>
            <a:off x="2430161" y="1070488"/>
            <a:ext cx="1451038" cy="246221"/>
          </a:xfrm>
          <a:prstGeom prst="rect">
            <a:avLst/>
          </a:prstGeom>
          <a:solidFill>
            <a:srgbClr val="CCFFFF"/>
          </a:solidFill>
        </p:spPr>
        <p:txBody>
          <a:bodyPr wrap="none" rtlCol="0">
            <a:spAutoFit/>
          </a:bodyPr>
          <a:lstStyle/>
          <a:p>
            <a:r>
              <a:rPr lang="en-US" altLang="zh-CN" sz="1000" b="1" dirty="0"/>
              <a:t>Change Slicing Instance </a:t>
            </a:r>
            <a:endParaRPr lang="zh-CN" altLang="en-US" sz="1000" b="1" dirty="0"/>
          </a:p>
        </p:txBody>
      </p:sp>
      <p:cxnSp>
        <p:nvCxnSpPr>
          <p:cNvPr id="104" name="直接箭头连接符 103"/>
          <p:cNvCxnSpPr/>
          <p:nvPr/>
        </p:nvCxnSpPr>
        <p:spPr>
          <a:xfrm flipV="1">
            <a:off x="4748391" y="1042854"/>
            <a:ext cx="0" cy="230344"/>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05" name="文本框 104"/>
          <p:cNvSpPr txBox="1"/>
          <p:nvPr/>
        </p:nvSpPr>
        <p:spPr>
          <a:xfrm>
            <a:off x="4790241" y="1066737"/>
            <a:ext cx="1535998" cy="246221"/>
          </a:xfrm>
          <a:prstGeom prst="rect">
            <a:avLst/>
          </a:prstGeom>
          <a:solidFill>
            <a:srgbClr val="CCFFFF"/>
          </a:solidFill>
        </p:spPr>
        <p:txBody>
          <a:bodyPr wrap="none" rtlCol="0">
            <a:spAutoFit/>
          </a:bodyPr>
          <a:lstStyle/>
          <a:p>
            <a:r>
              <a:rPr lang="en-US" altLang="zh-CN" sz="1000" b="1" dirty="0"/>
              <a:t>Update Slicing Parameter</a:t>
            </a:r>
            <a:endParaRPr lang="zh-CN" altLang="en-US" sz="1000" b="1" dirty="0"/>
          </a:p>
        </p:txBody>
      </p:sp>
      <p:sp>
        <p:nvSpPr>
          <p:cNvPr id="5" name="矩形 4"/>
          <p:cNvSpPr/>
          <p:nvPr/>
        </p:nvSpPr>
        <p:spPr>
          <a:xfrm>
            <a:off x="5415520" y="6110203"/>
            <a:ext cx="6925447" cy="369332"/>
          </a:xfrm>
          <a:prstGeom prst="rect">
            <a:avLst/>
          </a:prstGeom>
        </p:spPr>
        <p:txBody>
          <a:bodyPr wrap="square">
            <a:spAutoFit/>
          </a:bodyPr>
          <a:lstStyle/>
          <a:p>
            <a:r>
              <a:rPr lang="en-US" altLang="zh-CN" dirty="0"/>
              <a:t>Ref: E2E_Network_Slicing_ArchCom_Review_v1.0.pptx (R8 Honolulu)</a:t>
            </a:r>
            <a:endParaRPr lang="zh-CN" altLang="en-US" dirty="0"/>
          </a:p>
        </p:txBody>
      </p:sp>
      <p:grpSp>
        <p:nvGrpSpPr>
          <p:cNvPr id="35" name="Group 4">
            <a:extLst>
              <a:ext uri="{FF2B5EF4-FFF2-40B4-BE49-F238E27FC236}">
                <a16:creationId xmlns:a16="http://schemas.microsoft.com/office/drawing/2014/main" id="{E6DC5BF9-0EFE-46CC-BB10-46F5FDA931E3}"/>
              </a:ext>
            </a:extLst>
          </p:cNvPr>
          <p:cNvGrpSpPr/>
          <p:nvPr/>
        </p:nvGrpSpPr>
        <p:grpSpPr>
          <a:xfrm>
            <a:off x="128361" y="1307252"/>
            <a:ext cx="7678181" cy="4756909"/>
            <a:chOff x="128361" y="1307252"/>
            <a:chExt cx="7678181" cy="4756909"/>
          </a:xfrm>
        </p:grpSpPr>
        <p:sp>
          <p:nvSpPr>
            <p:cNvPr id="36" name="Data Sources TextBox">
              <a:extLst>
                <a:ext uri="{FF2B5EF4-FFF2-40B4-BE49-F238E27FC236}">
                  <a16:creationId xmlns:a16="http://schemas.microsoft.com/office/drawing/2014/main" id="{779D4649-800C-46FE-AF99-23728053D741}"/>
                </a:ext>
              </a:extLst>
            </p:cNvPr>
            <p:cNvSpPr txBox="1"/>
            <p:nvPr/>
          </p:nvSpPr>
          <p:spPr>
            <a:xfrm>
              <a:off x="4928547" y="1307252"/>
              <a:ext cx="2877995" cy="944862"/>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Co-ordination, Decisions</a:t>
              </a:r>
              <a:br>
                <a:rPr kumimoji="0" lang="en-US" sz="2000" b="0" i="0" u="none" strike="noStrike" kern="0" cap="none" spc="0" normalizeH="0" baseline="0" noProof="0" dirty="0">
                  <a:ln>
                    <a:noFill/>
                  </a:ln>
                  <a:solidFill>
                    <a:srgbClr val="44546A">
                      <a:lumMod val="85000"/>
                      <a:lumOff val="15000"/>
                    </a:srgbClr>
                  </a:solidFill>
                  <a:effectLst/>
                  <a:uLnTx/>
                  <a:uFillTx/>
                </a:rPr>
              </a:br>
              <a:r>
                <a:rPr kumimoji="0" lang="en-US" sz="2000" b="0" i="0" u="none" strike="noStrike" kern="0" cap="none" spc="0" normalizeH="0" baseline="0" noProof="0" dirty="0">
                  <a:ln>
                    <a:noFill/>
                  </a:ln>
                  <a:solidFill>
                    <a:srgbClr val="44546A">
                      <a:lumMod val="85000"/>
                      <a:lumOff val="15000"/>
                    </a:srgbClr>
                  </a:solidFill>
                  <a:effectLst/>
                  <a:uLnTx/>
                  <a:uFillTx/>
                </a:rPr>
                <a:t> (</a:t>
              </a:r>
              <a:r>
                <a:rPr kumimoji="0" lang="en-US" sz="2000" b="1" i="0" u="none" strike="noStrike" kern="0" cap="none" spc="0" normalizeH="0" baseline="0" noProof="0" dirty="0">
                  <a:ln>
                    <a:noFill/>
                  </a:ln>
                  <a:solidFill>
                    <a:srgbClr val="4472C4"/>
                  </a:solidFill>
                  <a:effectLst/>
                  <a:uLnTx/>
                  <a:uFillTx/>
                </a:rPr>
                <a:t>Policy</a:t>
              </a:r>
              <a:r>
                <a:rPr kumimoji="0" lang="en-US" sz="2000" b="0" i="0" u="none" strike="noStrike" kern="0" cap="none" spc="0" normalizeH="0" baseline="0" noProof="0" dirty="0">
                  <a:ln>
                    <a:noFill/>
                  </a:ln>
                  <a:solidFill>
                    <a:srgbClr val="44546A">
                      <a:lumMod val="85000"/>
                      <a:lumOff val="15000"/>
                    </a:srgbClr>
                  </a:solidFill>
                  <a:effectLst/>
                  <a:uLnTx/>
                  <a:uFillTx/>
                </a:rPr>
                <a:t>)</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0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sp>
          <p:nvSpPr>
            <p:cNvPr id="37" name="Data Sources TextBox">
              <a:extLst>
                <a:ext uri="{FF2B5EF4-FFF2-40B4-BE49-F238E27FC236}">
                  <a16:creationId xmlns:a16="http://schemas.microsoft.com/office/drawing/2014/main" id="{1F7D5ED7-DB7A-4782-BE37-51291960F236}"/>
                </a:ext>
              </a:extLst>
            </p:cNvPr>
            <p:cNvSpPr txBox="1"/>
            <p:nvPr/>
          </p:nvSpPr>
          <p:spPr>
            <a:xfrm>
              <a:off x="128361" y="2690543"/>
              <a:ext cx="1671689" cy="918376"/>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Data Collection,</a:t>
              </a:r>
              <a:br>
                <a:rPr kumimoji="0" lang="en-US" sz="2000" b="0" i="0" u="none" strike="noStrike" kern="0" cap="none" spc="0" normalizeH="0" baseline="0" noProof="0" dirty="0">
                  <a:ln>
                    <a:noFill/>
                  </a:ln>
                  <a:solidFill>
                    <a:srgbClr val="44546A">
                      <a:lumMod val="85000"/>
                      <a:lumOff val="15000"/>
                    </a:srgbClr>
                  </a:solidFill>
                  <a:effectLst/>
                  <a:uLnTx/>
                  <a:uFillTx/>
                </a:rPr>
              </a:br>
              <a:r>
                <a:rPr kumimoji="0" lang="en-US" sz="2000" b="0" i="0" u="none" strike="noStrike" kern="0" cap="none" spc="0" normalizeH="0" baseline="0" noProof="0" dirty="0">
                  <a:ln>
                    <a:noFill/>
                  </a:ln>
                  <a:solidFill>
                    <a:srgbClr val="44546A">
                      <a:lumMod val="85000"/>
                      <a:lumOff val="15000"/>
                    </a:srgbClr>
                  </a:solidFill>
                  <a:effectLst/>
                  <a:uLnTx/>
                  <a:uFillTx/>
                </a:rPr>
                <a:t>&amp; Analysis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t>
              </a:r>
              <a:r>
                <a:rPr kumimoji="0" lang="en-US" sz="2000" b="1" i="0" u="none" strike="noStrike" kern="0" cap="none" spc="0" normalizeH="0" baseline="0" noProof="0" dirty="0">
                  <a:ln>
                    <a:noFill/>
                  </a:ln>
                  <a:solidFill>
                    <a:srgbClr val="4472C4"/>
                  </a:solidFill>
                  <a:effectLst/>
                  <a:uLnTx/>
                  <a:uFillTx/>
                </a:rPr>
                <a:t>DCAE</a:t>
              </a:r>
              <a:r>
                <a:rPr kumimoji="0" lang="en-US" sz="2000" b="0" i="0" u="none" strike="noStrike" kern="0" cap="none" spc="0" normalizeH="0" baseline="0" noProof="0" dirty="0">
                  <a:ln>
                    <a:noFill/>
                  </a:ln>
                  <a:solidFill>
                    <a:srgbClr val="44546A">
                      <a:lumMod val="85000"/>
                      <a:lumOff val="15000"/>
                    </a:srgbClr>
                  </a:solidFill>
                  <a:effectLst/>
                  <a:uLnTx/>
                  <a:uFillTx/>
                </a:rPr>
                <a:t>)</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0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pic>
          <p:nvPicPr>
            <p:cNvPr id="38" name="Data Visualization Icon">
              <a:extLst>
                <a:ext uri="{FF2B5EF4-FFF2-40B4-BE49-F238E27FC236}">
                  <a16:creationId xmlns:a16="http://schemas.microsoft.com/office/drawing/2014/main" id="{F7A0609C-953D-4B68-92A4-199C2EE861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7026" y="3039485"/>
              <a:ext cx="1530432" cy="1583014"/>
            </a:xfrm>
            <a:prstGeom prst="rect">
              <a:avLst/>
            </a:prstGeom>
          </p:spPr>
        </p:pic>
        <p:pic>
          <p:nvPicPr>
            <p:cNvPr id="39" name="ML Icon">
              <a:extLst>
                <a:ext uri="{FF2B5EF4-FFF2-40B4-BE49-F238E27FC236}">
                  <a16:creationId xmlns:a16="http://schemas.microsoft.com/office/drawing/2014/main" id="{2A5650D4-DEF0-4AEF-BCAE-134D20DCD0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2063" y="1542045"/>
              <a:ext cx="1306266" cy="1351145"/>
            </a:xfrm>
            <a:prstGeom prst="rect">
              <a:avLst/>
            </a:prstGeom>
          </p:spPr>
        </p:pic>
        <p:pic>
          <p:nvPicPr>
            <p:cNvPr id="40" name="Action Icon">
              <a:extLst>
                <a:ext uri="{FF2B5EF4-FFF2-40B4-BE49-F238E27FC236}">
                  <a16:creationId xmlns:a16="http://schemas.microsoft.com/office/drawing/2014/main" id="{DE6A206B-E92F-49FC-85B7-C590006356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113456" y="3141285"/>
              <a:ext cx="1309858" cy="1266350"/>
            </a:xfrm>
            <a:prstGeom prst="rect">
              <a:avLst/>
            </a:prstGeom>
            <a:noFill/>
            <a:ln>
              <a:noFill/>
            </a:ln>
          </p:spPr>
        </p:pic>
        <p:pic>
          <p:nvPicPr>
            <p:cNvPr id="41" name="Gear">
              <a:extLst>
                <a:ext uri="{FF2B5EF4-FFF2-40B4-BE49-F238E27FC236}">
                  <a16:creationId xmlns:a16="http://schemas.microsoft.com/office/drawing/2014/main" id="{324B499E-6EA8-4D5B-B780-4B4949EBF0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888" y="3406030"/>
              <a:ext cx="622997" cy="644401"/>
            </a:xfrm>
            <a:prstGeom prst="rect">
              <a:avLst/>
            </a:prstGeom>
          </p:spPr>
        </p:pic>
        <p:cxnSp>
          <p:nvCxnSpPr>
            <p:cNvPr id="42" name="Straight Connector 11">
              <a:extLst>
                <a:ext uri="{FF2B5EF4-FFF2-40B4-BE49-F238E27FC236}">
                  <a16:creationId xmlns:a16="http://schemas.microsoft.com/office/drawing/2014/main" id="{7C583896-3313-4CFA-BF0F-B34F2DEE98F8}"/>
                </a:ext>
              </a:extLst>
            </p:cNvPr>
            <p:cNvCxnSpPr>
              <a:cxnSpLocks/>
            </p:cNvCxnSpPr>
            <p:nvPr/>
          </p:nvCxnSpPr>
          <p:spPr>
            <a:xfrm>
              <a:off x="6347198" y="4374998"/>
              <a:ext cx="0" cy="882352"/>
            </a:xfrm>
            <a:prstGeom prst="line">
              <a:avLst/>
            </a:prstGeom>
            <a:noFill/>
            <a:ln w="38100" cap="rnd" cmpd="sng" algn="ctr">
              <a:solidFill>
                <a:srgbClr val="FF0000"/>
              </a:solidFill>
              <a:prstDash val="solid"/>
              <a:miter lim="800000"/>
            </a:ln>
            <a:effectLst/>
          </p:spPr>
        </p:cxnSp>
        <p:cxnSp>
          <p:nvCxnSpPr>
            <p:cNvPr id="43" name="Straight Connector 12">
              <a:extLst>
                <a:ext uri="{FF2B5EF4-FFF2-40B4-BE49-F238E27FC236}">
                  <a16:creationId xmlns:a16="http://schemas.microsoft.com/office/drawing/2014/main" id="{5977C4B9-829E-4CAB-8DD1-20A39AB829CB}"/>
                </a:ext>
              </a:extLst>
            </p:cNvPr>
            <p:cNvCxnSpPr/>
            <p:nvPr/>
          </p:nvCxnSpPr>
          <p:spPr>
            <a:xfrm flipH="1" flipV="1">
              <a:off x="1982243" y="5257351"/>
              <a:ext cx="1543382" cy="3628"/>
            </a:xfrm>
            <a:prstGeom prst="line">
              <a:avLst/>
            </a:prstGeom>
            <a:noFill/>
            <a:ln w="38100" cap="rnd" cmpd="sng" algn="ctr">
              <a:solidFill>
                <a:srgbClr val="FF0000"/>
              </a:solidFill>
              <a:prstDash val="solid"/>
              <a:miter lim="800000"/>
            </a:ln>
            <a:effectLst/>
          </p:spPr>
        </p:cxnSp>
        <p:cxnSp>
          <p:nvCxnSpPr>
            <p:cNvPr id="44" name="Straight Arrow Connector 13">
              <a:extLst>
                <a:ext uri="{FF2B5EF4-FFF2-40B4-BE49-F238E27FC236}">
                  <a16:creationId xmlns:a16="http://schemas.microsoft.com/office/drawing/2014/main" id="{E1FCCF89-5C5B-40D8-B0EF-D16C879BF44C}"/>
                </a:ext>
              </a:extLst>
            </p:cNvPr>
            <p:cNvCxnSpPr/>
            <p:nvPr/>
          </p:nvCxnSpPr>
          <p:spPr>
            <a:xfrm flipV="1">
              <a:off x="1971659" y="4467152"/>
              <a:ext cx="0" cy="790198"/>
            </a:xfrm>
            <a:prstGeom prst="straightConnector1">
              <a:avLst/>
            </a:prstGeom>
            <a:noFill/>
            <a:ln w="38100" cap="rnd" cmpd="sng" algn="ctr">
              <a:solidFill>
                <a:srgbClr val="FF0000"/>
              </a:solidFill>
              <a:prstDash val="solid"/>
              <a:miter lim="800000"/>
              <a:tailEnd type="arrow"/>
            </a:ln>
            <a:effectLst/>
          </p:spPr>
        </p:cxnSp>
        <p:cxnSp>
          <p:nvCxnSpPr>
            <p:cNvPr id="45" name="Straight Connector 14">
              <a:extLst>
                <a:ext uri="{FF2B5EF4-FFF2-40B4-BE49-F238E27FC236}">
                  <a16:creationId xmlns:a16="http://schemas.microsoft.com/office/drawing/2014/main" id="{F19DA651-1BDF-4A79-B3A5-A9515A010752}"/>
                </a:ext>
              </a:extLst>
            </p:cNvPr>
            <p:cNvCxnSpPr/>
            <p:nvPr/>
          </p:nvCxnSpPr>
          <p:spPr>
            <a:xfrm flipV="1">
              <a:off x="1960889" y="2180268"/>
              <a:ext cx="0" cy="950876"/>
            </a:xfrm>
            <a:prstGeom prst="line">
              <a:avLst/>
            </a:prstGeom>
            <a:noFill/>
            <a:ln w="38100" cap="flat" cmpd="sng" algn="ctr">
              <a:solidFill>
                <a:srgbClr val="FF0000"/>
              </a:solidFill>
              <a:prstDash val="solid"/>
              <a:miter lim="800000"/>
            </a:ln>
            <a:effectLst/>
          </p:spPr>
        </p:cxnSp>
        <p:cxnSp>
          <p:nvCxnSpPr>
            <p:cNvPr id="46" name="Straight Arrow Connector 15">
              <a:extLst>
                <a:ext uri="{FF2B5EF4-FFF2-40B4-BE49-F238E27FC236}">
                  <a16:creationId xmlns:a16="http://schemas.microsoft.com/office/drawing/2014/main" id="{ED483D71-1E47-444C-A1FE-696D21594EE5}"/>
                </a:ext>
              </a:extLst>
            </p:cNvPr>
            <p:cNvCxnSpPr/>
            <p:nvPr/>
          </p:nvCxnSpPr>
          <p:spPr>
            <a:xfrm>
              <a:off x="1960889" y="2180268"/>
              <a:ext cx="634925" cy="0"/>
            </a:xfrm>
            <a:prstGeom prst="straightConnector1">
              <a:avLst/>
            </a:prstGeom>
            <a:noFill/>
            <a:ln w="38100" cap="rnd" cmpd="sng" algn="ctr">
              <a:solidFill>
                <a:srgbClr val="FF0000"/>
              </a:solidFill>
              <a:prstDash val="solid"/>
              <a:miter lim="800000"/>
              <a:headEnd type="none"/>
              <a:tailEnd type="arrow"/>
            </a:ln>
            <a:effectLst/>
          </p:spPr>
        </p:cxnSp>
        <p:cxnSp>
          <p:nvCxnSpPr>
            <p:cNvPr id="47" name="Straight Connector 16">
              <a:extLst>
                <a:ext uri="{FF2B5EF4-FFF2-40B4-BE49-F238E27FC236}">
                  <a16:creationId xmlns:a16="http://schemas.microsoft.com/office/drawing/2014/main" id="{1D765FD4-1918-4941-B79C-954AA24A4BE9}"/>
                </a:ext>
              </a:extLst>
            </p:cNvPr>
            <p:cNvCxnSpPr>
              <a:cxnSpLocks/>
            </p:cNvCxnSpPr>
            <p:nvPr/>
          </p:nvCxnSpPr>
          <p:spPr>
            <a:xfrm>
              <a:off x="5716300" y="2180268"/>
              <a:ext cx="612968" cy="0"/>
            </a:xfrm>
            <a:prstGeom prst="line">
              <a:avLst/>
            </a:prstGeom>
            <a:noFill/>
            <a:ln w="38100" cap="flat" cmpd="sng" algn="ctr">
              <a:solidFill>
                <a:srgbClr val="FF0000"/>
              </a:solidFill>
              <a:prstDash val="solid"/>
              <a:miter lim="800000"/>
            </a:ln>
            <a:effectLst/>
          </p:spPr>
        </p:cxnSp>
        <p:cxnSp>
          <p:nvCxnSpPr>
            <p:cNvPr id="48" name="Straight Arrow Connector 17">
              <a:extLst>
                <a:ext uri="{FF2B5EF4-FFF2-40B4-BE49-F238E27FC236}">
                  <a16:creationId xmlns:a16="http://schemas.microsoft.com/office/drawing/2014/main" id="{AE2F73FC-9126-4BB1-A6DE-38677BCF1C84}"/>
                </a:ext>
              </a:extLst>
            </p:cNvPr>
            <p:cNvCxnSpPr/>
            <p:nvPr/>
          </p:nvCxnSpPr>
          <p:spPr>
            <a:xfrm>
              <a:off x="6336836" y="2180268"/>
              <a:ext cx="0" cy="950876"/>
            </a:xfrm>
            <a:prstGeom prst="straightConnector1">
              <a:avLst/>
            </a:prstGeom>
            <a:noFill/>
            <a:ln w="38100" cap="rnd" cmpd="sng" algn="ctr">
              <a:solidFill>
                <a:srgbClr val="FF0000"/>
              </a:solidFill>
              <a:prstDash val="solid"/>
              <a:miter lim="800000"/>
              <a:tailEnd type="arrow"/>
            </a:ln>
            <a:effectLst/>
          </p:spPr>
        </p:cxnSp>
        <p:pic>
          <p:nvPicPr>
            <p:cNvPr id="49" name="Picture 18">
              <a:extLst>
                <a:ext uri="{FF2B5EF4-FFF2-40B4-BE49-F238E27FC236}">
                  <a16:creationId xmlns:a16="http://schemas.microsoft.com/office/drawing/2014/main" id="{1E312541-AF27-4CBD-A5D7-9C3D15C03C1A}"/>
                </a:ext>
              </a:extLst>
            </p:cNvPr>
            <p:cNvPicPr>
              <a:picLocks noChangeAspect="1"/>
            </p:cNvPicPr>
            <p:nvPr/>
          </p:nvPicPr>
          <p:blipFill>
            <a:blip r:embed="rId6"/>
            <a:stretch>
              <a:fillRect/>
            </a:stretch>
          </p:blipFill>
          <p:spPr>
            <a:xfrm>
              <a:off x="2998526" y="3188175"/>
              <a:ext cx="2080542" cy="424544"/>
            </a:xfrm>
            <a:prstGeom prst="rect">
              <a:avLst/>
            </a:prstGeom>
            <a:noFill/>
            <a:ln>
              <a:noFill/>
            </a:ln>
          </p:spPr>
        </p:pic>
        <p:sp>
          <p:nvSpPr>
            <p:cNvPr id="50" name="Data Sources TextBox">
              <a:extLst>
                <a:ext uri="{FF2B5EF4-FFF2-40B4-BE49-F238E27FC236}">
                  <a16:creationId xmlns:a16="http://schemas.microsoft.com/office/drawing/2014/main" id="{C60AB34C-1A5A-420D-8265-CFEC399DF146}"/>
                </a:ext>
              </a:extLst>
            </p:cNvPr>
            <p:cNvSpPr txBox="1"/>
            <p:nvPr/>
          </p:nvSpPr>
          <p:spPr>
            <a:xfrm>
              <a:off x="1931219" y="1353534"/>
              <a:ext cx="2315694" cy="343875"/>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Optimization (</a:t>
              </a:r>
              <a:r>
                <a:rPr kumimoji="0" lang="en-US" sz="2000" b="1" i="0" u="none" strike="noStrike" kern="0" cap="none" spc="0" normalizeH="0" baseline="0" noProof="0" dirty="0">
                  <a:ln>
                    <a:noFill/>
                  </a:ln>
                  <a:solidFill>
                    <a:srgbClr val="4472C4"/>
                  </a:solidFill>
                  <a:effectLst/>
                  <a:uLnTx/>
                  <a:uFillTx/>
                </a:rPr>
                <a:t>OOF)</a:t>
              </a:r>
              <a:endParaRPr kumimoji="0" lang="en-US" sz="2000" b="0" i="0" u="none" strike="noStrike" kern="0" cap="none" spc="0" normalizeH="0" baseline="0" noProof="0" dirty="0">
                <a:ln>
                  <a:noFill/>
                </a:ln>
                <a:solidFill>
                  <a:srgbClr val="44546A">
                    <a:lumMod val="85000"/>
                    <a:lumOff val="15000"/>
                  </a:srgbClr>
                </a:solidFill>
                <a:effectLst/>
                <a:uLnTx/>
                <a:uFillTx/>
              </a:endParaRPr>
            </a:p>
          </p:txBody>
        </p:sp>
        <p:sp>
          <p:nvSpPr>
            <p:cNvPr id="51" name="Data Sources TextBox">
              <a:extLst>
                <a:ext uri="{FF2B5EF4-FFF2-40B4-BE49-F238E27FC236}">
                  <a16:creationId xmlns:a16="http://schemas.microsoft.com/office/drawing/2014/main" id="{2A985AD2-2E32-4949-99D4-948D5F542B0D}"/>
                </a:ext>
              </a:extLst>
            </p:cNvPr>
            <p:cNvSpPr txBox="1"/>
            <p:nvPr/>
          </p:nvSpPr>
          <p:spPr>
            <a:xfrm>
              <a:off x="3084556" y="3754061"/>
              <a:ext cx="1843991" cy="448135"/>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FF0000"/>
                  </a:solidFill>
                  <a:effectLst/>
                  <a:uLnTx/>
                  <a:uFillTx/>
                </a:rPr>
                <a:t>Control loop</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800" b="1" i="0" u="none" strike="noStrike" kern="0" cap="none" spc="0" normalizeH="0" baseline="0" noProof="0" dirty="0">
                  <a:ln>
                    <a:noFill/>
                  </a:ln>
                  <a:solidFill>
                    <a:srgbClr val="FF0000"/>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800" b="1" i="0" u="none" strike="noStrike" kern="0" cap="none" spc="0" normalizeH="0" baseline="0" noProof="0" dirty="0">
                <a:ln>
                  <a:noFill/>
                </a:ln>
                <a:solidFill>
                  <a:srgbClr val="FF0000"/>
                </a:solidFill>
                <a:effectLst/>
                <a:uLnTx/>
                <a:uFillTx/>
                <a:latin typeface="ATT Aleck Sans" panose="020B0503020203020204" pitchFamily="34" charset="0"/>
                <a:cs typeface="ATT Aleck Sans" panose="020B0503020203020204" pitchFamily="34" charset="0"/>
              </a:endParaRPr>
            </a:p>
          </p:txBody>
        </p:sp>
        <p:pic>
          <p:nvPicPr>
            <p:cNvPr id="52" name="Picture 21">
              <a:extLst>
                <a:ext uri="{FF2B5EF4-FFF2-40B4-BE49-F238E27FC236}">
                  <a16:creationId xmlns:a16="http://schemas.microsoft.com/office/drawing/2014/main" id="{5253A6AC-1EB4-4925-B8DE-826C6B52A20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06331" y="1726904"/>
              <a:ext cx="1409969" cy="1095861"/>
            </a:xfrm>
            <a:prstGeom prst="rect">
              <a:avLst/>
            </a:prstGeom>
          </p:spPr>
        </p:pic>
        <p:sp>
          <p:nvSpPr>
            <p:cNvPr id="53" name="Data Sources TextBox">
              <a:extLst>
                <a:ext uri="{FF2B5EF4-FFF2-40B4-BE49-F238E27FC236}">
                  <a16:creationId xmlns:a16="http://schemas.microsoft.com/office/drawing/2014/main" id="{CD3CDF28-C7D1-4184-B180-2996C625904C}"/>
                </a:ext>
              </a:extLst>
            </p:cNvPr>
            <p:cNvSpPr txBox="1"/>
            <p:nvPr/>
          </p:nvSpPr>
          <p:spPr>
            <a:xfrm>
              <a:off x="5330352" y="3362003"/>
              <a:ext cx="1037192" cy="644401"/>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Action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t>
              </a:r>
              <a:r>
                <a:rPr kumimoji="0" lang="en-US" sz="2000" b="1" i="0" u="none" strike="noStrike" kern="0" cap="none" spc="0" normalizeH="0" baseline="0" noProof="0" dirty="0">
                  <a:ln>
                    <a:noFill/>
                  </a:ln>
                  <a:solidFill>
                    <a:srgbClr val="4472C4"/>
                  </a:solidFill>
                  <a:effectLst/>
                  <a:uLnTx/>
                  <a:uFillTx/>
                </a:rPr>
                <a:t>SO</a:t>
              </a:r>
              <a:r>
                <a:rPr kumimoji="0" lang="en-US" sz="2000" b="0" i="0" u="none" strike="noStrike" kern="0" cap="none" spc="0" normalizeH="0" baseline="0" noProof="0" dirty="0">
                  <a:ln>
                    <a:noFill/>
                  </a:ln>
                  <a:solidFill>
                    <a:srgbClr val="44546A">
                      <a:lumMod val="85000"/>
                      <a:lumOff val="15000"/>
                    </a:srgbClr>
                  </a:solidFill>
                  <a:effectLst/>
                  <a:uLnTx/>
                  <a:uFillTx/>
                </a:rPr>
                <a:t>)</a:t>
              </a:r>
              <a:endParaRPr kumimoji="0" lang="en-US" sz="2000" b="0" i="0" u="none" strike="noStrike" kern="0" cap="none" spc="0" normalizeH="0" baseline="0" noProof="0" dirty="0">
                <a:ln>
                  <a:noFill/>
                </a:ln>
                <a:solidFill>
                  <a:srgbClr val="44546A"/>
                </a:solidFill>
                <a:effectLst/>
                <a:uLnTx/>
                <a:uFillTx/>
                <a:cs typeface="ATT Aleck Sans" panose="020B0503020203020204" pitchFamily="34" charset="0"/>
              </a:endParaRP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cxnSp>
          <p:nvCxnSpPr>
            <p:cNvPr id="54" name="Straight Arrow Connector 23">
              <a:extLst>
                <a:ext uri="{FF2B5EF4-FFF2-40B4-BE49-F238E27FC236}">
                  <a16:creationId xmlns:a16="http://schemas.microsoft.com/office/drawing/2014/main" id="{999FEEFF-A01B-4D5C-B2AA-34878E4FD4CA}"/>
                </a:ext>
              </a:extLst>
            </p:cNvPr>
            <p:cNvCxnSpPr/>
            <p:nvPr/>
          </p:nvCxnSpPr>
          <p:spPr>
            <a:xfrm>
              <a:off x="3762656" y="2198180"/>
              <a:ext cx="634925" cy="0"/>
            </a:xfrm>
            <a:prstGeom prst="straightConnector1">
              <a:avLst/>
            </a:prstGeom>
            <a:noFill/>
            <a:ln w="38100" cap="rnd" cmpd="sng" algn="ctr">
              <a:solidFill>
                <a:srgbClr val="FF0000"/>
              </a:solidFill>
              <a:prstDash val="solid"/>
              <a:miter lim="800000"/>
              <a:headEnd type="none"/>
              <a:tailEnd type="arrow"/>
            </a:ln>
            <a:effectLst/>
          </p:spPr>
        </p:cxnSp>
        <p:sp>
          <p:nvSpPr>
            <p:cNvPr id="55" name="Data Sources TextBox">
              <a:extLst>
                <a:ext uri="{FF2B5EF4-FFF2-40B4-BE49-F238E27FC236}">
                  <a16:creationId xmlns:a16="http://schemas.microsoft.com/office/drawing/2014/main" id="{AACBE382-8844-4060-9FE1-3C22EEADC8AB}"/>
                </a:ext>
              </a:extLst>
            </p:cNvPr>
            <p:cNvSpPr txBox="1"/>
            <p:nvPr/>
          </p:nvSpPr>
          <p:spPr>
            <a:xfrm>
              <a:off x="2855203" y="5683094"/>
              <a:ext cx="2449830" cy="381067"/>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5G Network</a:t>
              </a:r>
            </a:p>
          </p:txBody>
        </p:sp>
        <p:cxnSp>
          <p:nvCxnSpPr>
            <p:cNvPr id="56" name="Straight Arrow Connector 25">
              <a:extLst>
                <a:ext uri="{FF2B5EF4-FFF2-40B4-BE49-F238E27FC236}">
                  <a16:creationId xmlns:a16="http://schemas.microsoft.com/office/drawing/2014/main" id="{E3795DBA-E0C4-4068-ACF8-7E6EDEE5BE5C}"/>
                </a:ext>
              </a:extLst>
            </p:cNvPr>
            <p:cNvCxnSpPr/>
            <p:nvPr/>
          </p:nvCxnSpPr>
          <p:spPr>
            <a:xfrm flipH="1" flipV="1">
              <a:off x="4519449" y="5260979"/>
              <a:ext cx="1827749" cy="1"/>
            </a:xfrm>
            <a:prstGeom prst="straightConnector1">
              <a:avLst/>
            </a:prstGeom>
            <a:noFill/>
            <a:ln w="38100" cap="rnd" cmpd="sng" algn="ctr">
              <a:solidFill>
                <a:srgbClr val="FF0000"/>
              </a:solidFill>
              <a:prstDash val="solid"/>
              <a:miter lim="800000"/>
              <a:headEnd type="none"/>
              <a:tailEnd type="arrow"/>
            </a:ln>
            <a:effectLst/>
          </p:spPr>
        </p:cxnSp>
      </p:grpSp>
      <p:sp>
        <p:nvSpPr>
          <p:cNvPr id="57" name="Content Placeholder 3">
            <a:extLst>
              <a:ext uri="{FF2B5EF4-FFF2-40B4-BE49-F238E27FC236}">
                <a16:creationId xmlns:a16="http://schemas.microsoft.com/office/drawing/2014/main" id="{55CA5894-03A9-4105-A9FD-1057EB37D0E3}"/>
              </a:ext>
            </a:extLst>
          </p:cNvPr>
          <p:cNvSpPr txBox="1">
            <a:spLocks/>
          </p:cNvSpPr>
          <p:nvPr/>
        </p:nvSpPr>
        <p:spPr>
          <a:xfrm>
            <a:off x="7752232" y="1286760"/>
            <a:ext cx="4289246" cy="42844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Leverage the SON </a:t>
            </a: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sym typeface="Wingdings" panose="05000000000000000000" pitchFamily="2" charset="2"/>
              </a:rPr>
              <a:t> Control Loop (CL) framework in ONAP</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Based on PM/FM data, analyze NSI/NSSI traffic patterns, KPI adherence, and resource occupancy in NSI/NSSI</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Based on analysis, trigger OOF for NSI resource optimization/re-allocation to guarantee KPI adherence and optimal use of resources</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Perform necessary resource adjustments via SO and Domain Controllers (modify NSI/NSSI/S-NSSAI mapping/etc.)</a:t>
            </a:r>
          </a:p>
          <a:p>
            <a:pPr marL="685800" marR="0" lvl="1" indent="-228600" algn="l" defTabSz="914400" rtl="0" eaLnBrk="1" fontAlgn="auto" latinLnBrk="0" hangingPunct="1">
              <a:lnSpc>
                <a:spcPct val="90000"/>
              </a:lnSpc>
              <a:spcBef>
                <a:spcPts val="500"/>
              </a:spcBef>
              <a:spcAft>
                <a:spcPts val="0"/>
              </a:spcAft>
              <a:buClrTx/>
              <a:buSzTx/>
              <a:buFont typeface=".AppleSystemUIFont" charset="-120"/>
              <a:buChar char="-"/>
              <a:tabLst/>
              <a:defRPr/>
            </a:pPr>
            <a:endParaRPr kumimoji="0" lang="en-US" sz="1600" b="0" i="0" u="none" strike="noStrike" kern="1200" cap="none" spc="0" normalizeH="0" baseline="0" noProof="0" dirty="0">
              <a:ln>
                <a:noFill/>
              </a:ln>
              <a:solidFill>
                <a:srgbClr val="0000FF"/>
              </a:solidFill>
              <a:effectLst/>
              <a:uLnTx/>
              <a:uFillTx/>
              <a:latin typeface="Arial" panose="020B0604020202020204" pitchFamily="34" charset="0"/>
              <a:ea typeface="+mn-ea"/>
              <a:cs typeface="Arial" panose="020B0604020202020204" pitchFamily="34" charset="0"/>
            </a:endParaRPr>
          </a:p>
        </p:txBody>
      </p:sp>
      <p:sp>
        <p:nvSpPr>
          <p:cNvPr id="58" name="TextBox 27">
            <a:extLst>
              <a:ext uri="{FF2B5EF4-FFF2-40B4-BE49-F238E27FC236}">
                <a16:creationId xmlns:a16="http://schemas.microsoft.com/office/drawing/2014/main" id="{2D396744-4F09-4AE7-A9AB-F76AB8D94480}"/>
              </a:ext>
            </a:extLst>
          </p:cNvPr>
          <p:cNvSpPr txBox="1"/>
          <p:nvPr/>
        </p:nvSpPr>
        <p:spPr>
          <a:xfrm>
            <a:off x="1200955" y="5248114"/>
            <a:ext cx="138198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FM, PM data</a:t>
            </a:r>
          </a:p>
        </p:txBody>
      </p:sp>
      <p:sp>
        <p:nvSpPr>
          <p:cNvPr id="59" name="Cloud 28">
            <a:extLst>
              <a:ext uri="{FF2B5EF4-FFF2-40B4-BE49-F238E27FC236}">
                <a16:creationId xmlns:a16="http://schemas.microsoft.com/office/drawing/2014/main" id="{2BB2B5BC-5950-436E-97FA-D63D16AC200E}"/>
              </a:ext>
            </a:extLst>
          </p:cNvPr>
          <p:cNvSpPr/>
          <p:nvPr/>
        </p:nvSpPr>
        <p:spPr>
          <a:xfrm>
            <a:off x="3544867" y="4800742"/>
            <a:ext cx="974575" cy="882352"/>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5G network</a:t>
            </a:r>
          </a:p>
        </p:txBody>
      </p:sp>
      <p:sp>
        <p:nvSpPr>
          <p:cNvPr id="60" name="Rectangle 29">
            <a:extLst>
              <a:ext uri="{FF2B5EF4-FFF2-40B4-BE49-F238E27FC236}">
                <a16:creationId xmlns:a16="http://schemas.microsoft.com/office/drawing/2014/main" id="{897A3B88-BB4D-4033-B6CF-14478E632381}"/>
              </a:ext>
            </a:extLst>
          </p:cNvPr>
          <p:cNvSpPr/>
          <p:nvPr/>
        </p:nvSpPr>
        <p:spPr>
          <a:xfrm>
            <a:off x="3611540" y="1818974"/>
            <a:ext cx="704039"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72C4"/>
                </a:solidFill>
                <a:effectLst/>
                <a:uLnTx/>
                <a:uFillTx/>
              </a:rPr>
              <a:t>DCAE</a:t>
            </a:r>
            <a:endParaRPr kumimoji="0" lang="en-US" sz="1800" b="0" i="0" u="none" strike="noStrike" kern="0" cap="none" spc="0" normalizeH="0" baseline="0" noProof="0" dirty="0">
              <a:ln>
                <a:noFill/>
              </a:ln>
              <a:solidFill>
                <a:prstClr val="black"/>
              </a:solidFill>
              <a:effectLst/>
              <a:uLnTx/>
              <a:uFillTx/>
            </a:endParaRPr>
          </a:p>
        </p:txBody>
      </p:sp>
      <p:sp>
        <p:nvSpPr>
          <p:cNvPr id="61" name="Rectangle 30">
            <a:extLst>
              <a:ext uri="{FF2B5EF4-FFF2-40B4-BE49-F238E27FC236}">
                <a16:creationId xmlns:a16="http://schemas.microsoft.com/office/drawing/2014/main" id="{D0404371-091D-4132-B62B-B5950FF181A2}"/>
              </a:ext>
            </a:extLst>
          </p:cNvPr>
          <p:cNvSpPr/>
          <p:nvPr/>
        </p:nvSpPr>
        <p:spPr>
          <a:xfrm>
            <a:off x="5290948" y="4505595"/>
            <a:ext cx="1120307" cy="58477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472C4"/>
                </a:solidFill>
                <a:effectLst/>
                <a:uLnTx/>
                <a:uFillTx/>
              </a:rPr>
              <a:t>Domain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472C4"/>
                </a:solidFill>
                <a:effectLst/>
                <a:uLnTx/>
                <a:uFillTx/>
              </a:rPr>
              <a:t>Controllers</a:t>
            </a:r>
            <a:endParaRPr kumimoji="0" lang="en-US" sz="16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4627476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95602</TotalTime>
  <Words>1919</Words>
  <Application>Microsoft Office PowerPoint</Application>
  <PresentationFormat>Widescreen</PresentationFormat>
  <Paragraphs>268</Paragraphs>
  <Slides>20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.AppleSystemUIFont</vt:lpstr>
      <vt:lpstr>Arial</vt:lpstr>
      <vt:lpstr>ATT Aleck Sans</vt:lpstr>
      <vt:lpstr>Calibri</vt:lpstr>
      <vt:lpstr>Intel Clear Light</vt:lpstr>
      <vt:lpstr>Wingdings</vt:lpstr>
      <vt:lpstr>Office Theme</vt:lpstr>
      <vt:lpstr>PowerPoint Presentation</vt:lpstr>
      <vt:lpstr>1.1 Introduction of Intent-based Network</vt:lpstr>
      <vt:lpstr>1.2 Outputs about IBN in Standardization Organizations</vt:lpstr>
      <vt:lpstr>2. IBN proposal in ONAP Release H (R8)</vt:lpstr>
      <vt:lpstr>2. Input the parameters from UUI</vt:lpstr>
      <vt:lpstr>3. Minimum IBN Model</vt:lpstr>
      <vt:lpstr>3. Minimum IBN Model based on ONAP projects</vt:lpstr>
      <vt:lpstr>3. REQ-861 Smart Intent Guarantee - Intent Instance</vt:lpstr>
      <vt:lpstr>3.1 E2E Slicing Closed Loop: Overview</vt:lpstr>
      <vt:lpstr>3.1 IBN Support in E2E Slicing Closed-loop</vt:lpstr>
      <vt:lpstr>3.2 CCVPN data analytics and closed-loop for intent</vt:lpstr>
      <vt:lpstr>3.2 IBN support CCVPN</vt:lpstr>
      <vt:lpstr>4. Ref. How performance monitoring data is used</vt:lpstr>
      <vt:lpstr>4. Intent Instance in AAI</vt:lpstr>
      <vt:lpstr>4. Intent Instance in AAI</vt:lpstr>
      <vt:lpstr>4.1 Intent Instance Management by IBN</vt:lpstr>
      <vt:lpstr>4.1 Intent Instance Management by IBN</vt:lpstr>
      <vt:lpstr>5. Projects Impact</vt:lpstr>
      <vt:lpstr>6. Scope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begwani</dc:creator>
  <cp:lastModifiedBy>Ahila Pandaram - (iDEAS-ER&amp;D)</cp:lastModifiedBy>
  <cp:revision>1874</cp:revision>
  <cp:lastPrinted>2017-12-06T19:47:24Z</cp:lastPrinted>
  <dcterms:created xsi:type="dcterms:W3CDTF">2017-02-27T16:23:08Z</dcterms:created>
  <dcterms:modified xsi:type="dcterms:W3CDTF">2021-05-31T12:27:22Z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599e32-523d-45cf-80c8-50d522cc3338_Enabled">
    <vt:lpwstr>True</vt:lpwstr>
  </property>
  <property fmtid="{D5CDD505-2E9C-101B-9397-08002B2CF9AE}" pid="3" name="MSIP_Label_a3599e32-523d-45cf-80c8-50d522cc3338_SiteId">
    <vt:lpwstr>258ac4e4-146a-411e-9dc8-79a9e12fd6da</vt:lpwstr>
  </property>
  <property fmtid="{D5CDD505-2E9C-101B-9397-08002B2CF9AE}" pid="4" name="MSIP_Label_a3599e32-523d-45cf-80c8-50d522cc3338_Ref">
    <vt:lpwstr>https://api.informationprotection.azure.com/api/258ac4e4-146a-411e-9dc8-79a9e12fd6da</vt:lpwstr>
  </property>
  <property fmtid="{D5CDD505-2E9C-101B-9397-08002B2CF9AE}" pid="5" name="MSIP_Label_a3599e32-523d-45cf-80c8-50d522cc3338_Owner">
    <vt:lpwstr>seswam@wipro.com</vt:lpwstr>
  </property>
  <property fmtid="{D5CDD505-2E9C-101B-9397-08002B2CF9AE}" pid="6" name="MSIP_Label_a3599e32-523d-45cf-80c8-50d522cc3338_SetDate">
    <vt:lpwstr>2018-09-11T17:37:30.8847261+05:30</vt:lpwstr>
  </property>
  <property fmtid="{D5CDD505-2E9C-101B-9397-08002B2CF9AE}" pid="7" name="MSIP_Label_a3599e32-523d-45cf-80c8-50d522cc3338_Name">
    <vt:lpwstr>Public</vt:lpwstr>
  </property>
  <property fmtid="{D5CDD505-2E9C-101B-9397-08002B2CF9AE}" pid="8" name="MSIP_Label_a3599e32-523d-45cf-80c8-50d522cc3338_Application">
    <vt:lpwstr>Microsoft Azure Information Protection</vt:lpwstr>
  </property>
  <property fmtid="{D5CDD505-2E9C-101B-9397-08002B2CF9AE}" pid="9" name="MSIP_Label_a3599e32-523d-45cf-80c8-50d522cc3338_Extended_MSFT_Method">
    <vt:lpwstr>Manual</vt:lpwstr>
  </property>
  <property fmtid="{D5CDD505-2E9C-101B-9397-08002B2CF9AE}" pid="10" name="Sensitivity">
    <vt:lpwstr>Public</vt:lpwstr>
  </property>
  <property fmtid="{D5CDD505-2E9C-101B-9397-08002B2CF9AE}" pid="11" name="_2015_ms_pID_725343">
    <vt:lpwstr>(2)reUkmkUCgNhypm/JLuRvAw2lGhF18RpuXkXW1WuZbNpRb752nDHxJVK+ZfVr5EXgvdJH7y9d
FFqDUYzG3GTKP4KVTgyPjjJ4ZFH81RFTA3YP05053R+0sUAZhUg1LDQ5UydNNXKypD7E4M6j
+dE3fTajopYk16l3j1HapQKGsYQ0+PJ22faY8x78fh0BLfb1XYTv5bXK0QJHZrAtgRAvfGUG
MkluuWU+LyXXDK4k5A</vt:lpwstr>
  </property>
  <property fmtid="{D5CDD505-2E9C-101B-9397-08002B2CF9AE}" pid="12" name="_2015_ms_pID_7253431">
    <vt:lpwstr>N5aO/j92sQLzwgHOIa7Tmjj4gImg1SPjTErrc4llzJVx/8iqr/jdpE
ggl2V24DWaBunJS0jf78/js31TVeB2YbKvHsVBg93/jCsJNI249PDYN26hNFnQfN33ZtAXEl
nONMwuWlDvjNpxM8xYK4iuOExFG6+eY7q6IxnHpU43crfjLDbrNSFEH3E3uNwDgYjARw8ohd
8dr0rnKvF8aVqTMf</vt:lpwstr>
  </property>
  <property fmtid="{D5CDD505-2E9C-101B-9397-08002B2CF9AE}" pid="13" name="_readonly">
    <vt:lpwstr/>
  </property>
  <property fmtid="{D5CDD505-2E9C-101B-9397-08002B2CF9AE}" pid="14" name="_change">
    <vt:lpwstr/>
  </property>
  <property fmtid="{D5CDD505-2E9C-101B-9397-08002B2CF9AE}" pid="15" name="_full-control">
    <vt:lpwstr/>
  </property>
  <property fmtid="{D5CDD505-2E9C-101B-9397-08002B2CF9AE}" pid="16" name="sflag">
    <vt:lpwstr>1573519736</vt:lpwstr>
  </property>
</Properties>
</file>