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sldIdLst>
    <p:sldId id="258" r:id="rId5"/>
    <p:sldId id="307" r:id="rId6"/>
    <p:sldId id="312" r:id="rId7"/>
    <p:sldId id="313" r:id="rId8"/>
    <p:sldId id="320" r:id="rId9"/>
    <p:sldId id="314" r:id="rId10"/>
    <p:sldId id="321" r:id="rId11"/>
    <p:sldId id="316" r:id="rId12"/>
    <p:sldId id="319" r:id="rId13"/>
    <p:sldId id="317" r:id="rId14"/>
    <p:sldId id="31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394" autoAdjust="0"/>
  </p:normalViewPr>
  <p:slideViewPr>
    <p:cSldViewPr snapToGrid="0" snapToObjects="1">
      <p:cViewPr varScale="1">
        <p:scale>
          <a:sx n="77" d="100"/>
          <a:sy n="77" d="100"/>
        </p:scale>
        <p:origin x="835" y="8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4/20/2021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cs.onap.org/projects/onap-vnfrqts-requirements/en/guilin/Chapter4/Security.html#R-54520" TargetMode="External"/><Relationship Id="rId7" Type="http://schemas.openxmlformats.org/officeDocument/2006/relationships/hyperlink" Target="https://docs.onap.org/projects/onap-vnfrqts-requirements/en/guilin/Chapter4/Security.html#R-94525" TargetMode="External"/><Relationship Id="rId2" Type="http://schemas.openxmlformats.org/officeDocument/2006/relationships/hyperlink" Target="https://docs.onap.org/projects/onap-vnfrqts-requirements/en/guilin/Chapter4/Security.html#vnf-security-analytics-requirements" TargetMode="External"/><Relationship Id="rId1" Type="http://schemas.openxmlformats.org/officeDocument/2006/relationships/slideLayout" Target="../slideLayouts/slideLayout2.xml"/><Relationship Id="rId6" Type="http://schemas.openxmlformats.org/officeDocument/2006/relationships/hyperlink" Target="https://docs.onap.org/projects/onap-vnfrqts-requirements/en/guilin/Chapter4/Security.html#R-07617" TargetMode="External"/><Relationship Id="rId5" Type="http://schemas.openxmlformats.org/officeDocument/2006/relationships/hyperlink" Target="https://docs.onap.org/projects/onap-vnfrqts-requirements/en/guilin/Chapter4/Security.html#R-13344" TargetMode="External"/><Relationship Id="rId4" Type="http://schemas.openxmlformats.org/officeDocument/2006/relationships/hyperlink" Target="https://docs.onap.org/projects/onap-vnfrqts-requirements/en/guilin/Chapter4/Security.html#R-55478"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docs.onap.org/projects/onap-vnfrqts-requirements/en/guilin/Chapter4/Security.html#R-04982" TargetMode="External"/><Relationship Id="rId3" Type="http://schemas.openxmlformats.org/officeDocument/2006/relationships/hyperlink" Target="https://docs.onap.org/projects/onap-vnfrqts-requirements/en/guilin/Chapter4/Security.html#R-97445" TargetMode="External"/><Relationship Id="rId7" Type="http://schemas.openxmlformats.org/officeDocument/2006/relationships/hyperlink" Target="https://docs.onap.org/projects/onap-vnfrqts-requirements/en/guilin/Chapter4/Security.html#R-89474" TargetMode="External"/><Relationship Id="rId2" Type="http://schemas.openxmlformats.org/officeDocument/2006/relationships/hyperlink" Target="https://docs.onap.org/projects/onap-vnfrqts-requirements/en/guilin/Chapter4/Security.html#vnf-security-analytics-requirements" TargetMode="External"/><Relationship Id="rId1" Type="http://schemas.openxmlformats.org/officeDocument/2006/relationships/slideLayout" Target="../slideLayouts/slideLayout2.xml"/><Relationship Id="rId6" Type="http://schemas.openxmlformats.org/officeDocument/2006/relationships/hyperlink" Target="https://docs.onap.org/projects/onap-vnfrqts-requirements/en/guilin/Chapter4/Security.html#R-15325" TargetMode="External"/><Relationship Id="rId5" Type="http://schemas.openxmlformats.org/officeDocument/2006/relationships/hyperlink" Target="https://docs.onap.org/projects/onap-vnfrqts-requirements/en/guilin/Chapter4/Security.html#R-06413" TargetMode="External"/><Relationship Id="rId4" Type="http://schemas.openxmlformats.org/officeDocument/2006/relationships/hyperlink" Target="https://docs.onap.org/projects/onap-vnfrqts-requirements/en/guilin/Chapter4/Security.html#R-25547"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docs.onap.org/projects/onap-vnfrqts-requirements/en/guilin/Chapter4/Security.html#R-84160" TargetMode="External"/><Relationship Id="rId2" Type="http://schemas.openxmlformats.org/officeDocument/2006/relationships/hyperlink" Target="https://docs.onap.org/projects/onap-vnfrqts-requirements/en/guilin/Chapter4/Security.html#vnf-security-analytics-requirements" TargetMode="External"/><Relationship Id="rId1" Type="http://schemas.openxmlformats.org/officeDocument/2006/relationships/slideLayout" Target="../slideLayouts/slideLayout2.xml"/><Relationship Id="rId5" Type="http://schemas.openxmlformats.org/officeDocument/2006/relationships/hyperlink" Target="https://docs.onap.org/projects/onap-vnfrqts-requirements/en/guilin/Chapter4/Security.html#R-63330" TargetMode="External"/><Relationship Id="rId4" Type="http://schemas.openxmlformats.org/officeDocument/2006/relationships/hyperlink" Target="https://docs.onap.org/projects/onap-vnfrqts-requirements/en/guilin/Chapter4/Security.html#R-5692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ocs.onap.org/projects/onap-vnfrqts-requirements/en/guilin/Chapter4/Security.html#R-41252" TargetMode="External"/><Relationship Id="rId2" Type="http://schemas.openxmlformats.org/officeDocument/2006/relationships/hyperlink" Target="https://docs.onap.org/projects/onap-vnfrqts-requirements/en/guilin/Chapter4/Security.html#vnf-security-analytics-requirements" TargetMode="External"/><Relationship Id="rId1" Type="http://schemas.openxmlformats.org/officeDocument/2006/relationships/slideLayout" Target="../slideLayouts/slideLayout2.xml"/><Relationship Id="rId4" Type="http://schemas.openxmlformats.org/officeDocument/2006/relationships/hyperlink" Target="https://docs.onap.org/projects/onap-vnfrqts-requirements/en/guilin/Chapter4/Security.html#R-04492"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docs.onap.org/projects/onap-vnfrqts-requirements/en/guilin/Chapter4/Security.html#R-89474" TargetMode="External"/><Relationship Id="rId2" Type="http://schemas.openxmlformats.org/officeDocument/2006/relationships/hyperlink" Target="https://docs.onap.org/projects/onap-vnfrqts-requirements/en/guilin/Chapter4/Security.html#vnf-security-analytics-requirements" TargetMode="External"/><Relationship Id="rId1" Type="http://schemas.openxmlformats.org/officeDocument/2006/relationships/slideLayout" Target="../slideLayouts/slideLayout2.xml"/><Relationship Id="rId5" Type="http://schemas.openxmlformats.org/officeDocument/2006/relationships/hyperlink" Target="https://docs.onap.org/projects/onap-vnfrqts-requirements/en/guilin/Chapter4/Security.html#R-703767" TargetMode="External"/><Relationship Id="rId4" Type="http://schemas.openxmlformats.org/officeDocument/2006/relationships/hyperlink" Target="https://docs.onap.org/projects/onap-vnfrqts-requirements/en/guilin/Chapter4/Security.html#R-62953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docs.onap.org/projects/onap-vnfrqts-requirements/en/guilin/Chapter4/Security.html#R-0498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noProof="0" dirty="0"/>
              <a:t>Proposed Container Logging Requirements</a:t>
            </a:r>
            <a:endParaRPr lang="en-GB" sz="2800" noProof="0" dirty="0"/>
          </a:p>
        </p:txBody>
      </p:sp>
      <p:sp>
        <p:nvSpPr>
          <p:cNvPr id="3" name="Subtitle 2"/>
          <p:cNvSpPr>
            <a:spLocks noGrp="1"/>
          </p:cNvSpPr>
          <p:nvPr>
            <p:ph type="subTitle" idx="1"/>
          </p:nvPr>
        </p:nvSpPr>
        <p:spPr/>
        <p:txBody>
          <a:bodyPr>
            <a:normAutofit/>
          </a:bodyPr>
          <a:lstStyle/>
          <a:p>
            <a:r>
              <a:rPr lang="en-GB" noProof="0" dirty="0"/>
              <a:t>20</a:t>
            </a:r>
            <a:r>
              <a:rPr lang="pl-PL" noProof="0" dirty="0"/>
              <a:t>2</a:t>
            </a:r>
            <a:r>
              <a:rPr lang="en-US" noProof="0" dirty="0"/>
              <a:t>1</a:t>
            </a:r>
            <a:r>
              <a:rPr lang="en-GB" dirty="0"/>
              <a:t>-02-22</a:t>
            </a:r>
            <a:endParaRPr lang="en-GB" noProof="0" dirty="0"/>
          </a:p>
        </p:txBody>
      </p:sp>
    </p:spTree>
    <p:extLst>
      <p:ext uri="{BB962C8B-B14F-4D97-AF65-F5344CB8AC3E}">
        <p14:creationId xmlns:p14="http://schemas.microsoft.com/office/powerpoint/2010/main" val="330384563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re 2"/>
          <p:cNvSpPr>
            <a:spLocks noGrp="1"/>
          </p:cNvSpPr>
          <p:nvPr>
            <p:ph type="title"/>
          </p:nvPr>
        </p:nvSpPr>
        <p:spPr/>
        <p:txBody>
          <a:bodyPr>
            <a:normAutofit fontScale="90000"/>
          </a:bodyPr>
          <a:lstStyle/>
          <a:p>
            <a:r>
              <a:rPr lang="en-US" b="1" dirty="0"/>
              <a:t>Container logging requirements – log management</a:t>
            </a:r>
            <a:br>
              <a:rPr lang="en-US" b="1" dirty="0"/>
            </a:br>
            <a:r>
              <a:rPr lang="en-US" sz="2700" b="1" u="sng" dirty="0"/>
              <a:t>REQ for infra:</a:t>
            </a:r>
            <a:endParaRPr lang="en-US" b="1" u="sng" dirty="0"/>
          </a:p>
        </p:txBody>
      </p:sp>
      <p:sp>
        <p:nvSpPr>
          <p:cNvPr id="4" name="Espace réservé du texte 3"/>
          <p:cNvSpPr>
            <a:spLocks noGrp="1"/>
          </p:cNvSpPr>
          <p:nvPr>
            <p:ph type="body" sz="quarter" idx="10"/>
          </p:nvPr>
        </p:nvSpPr>
        <p:spPr/>
        <p:txBody>
          <a:bodyPr/>
          <a:lstStyle/>
          <a:p>
            <a:r>
              <a:rPr lang="en-US" sz="1900" dirty="0">
                <a:solidFill>
                  <a:srgbClr val="003366"/>
                </a:solidFill>
              </a:rPr>
              <a:t>[CON-LOG-REQ-7] Logs MUST be automatically exported to a different physical machine than the one that generated them</a:t>
            </a:r>
          </a:p>
          <a:p>
            <a:endParaRPr lang="en-US" dirty="0"/>
          </a:p>
        </p:txBody>
      </p:sp>
      <p:pic>
        <p:nvPicPr>
          <p:cNvPr id="5" name="Image 4"/>
          <p:cNvPicPr>
            <a:picLocks noChangeAspect="1"/>
          </p:cNvPicPr>
          <p:nvPr/>
        </p:nvPicPr>
        <p:blipFill>
          <a:blip r:embed="rId2"/>
          <a:stretch>
            <a:fillRect/>
          </a:stretch>
        </p:blipFill>
        <p:spPr>
          <a:xfrm>
            <a:off x="4188034" y="2720285"/>
            <a:ext cx="4695825" cy="3228975"/>
          </a:xfrm>
          <a:prstGeom prst="rect">
            <a:avLst/>
          </a:prstGeom>
        </p:spPr>
      </p:pic>
      <p:sp>
        <p:nvSpPr>
          <p:cNvPr id="6" name="ZoneTexte 5"/>
          <p:cNvSpPr txBox="1"/>
          <p:nvPr/>
        </p:nvSpPr>
        <p:spPr>
          <a:xfrm>
            <a:off x="6404573" y="5759661"/>
            <a:ext cx="3270511" cy="369332"/>
          </a:xfrm>
          <a:prstGeom prst="rect">
            <a:avLst/>
          </a:prstGeom>
          <a:noFill/>
        </p:spPr>
        <p:txBody>
          <a:bodyPr wrap="none" rtlCol="0">
            <a:spAutoFit/>
          </a:bodyPr>
          <a:lstStyle/>
          <a:p>
            <a:r>
              <a:rPr lang="en-US" dirty="0">
                <a:solidFill>
                  <a:srgbClr val="FF0000"/>
                </a:solidFill>
              </a:rPr>
              <a:t>Logging-agent-pod is an example</a:t>
            </a:r>
          </a:p>
        </p:txBody>
      </p:sp>
    </p:spTree>
    <p:extLst>
      <p:ext uri="{BB962C8B-B14F-4D97-AF65-F5344CB8AC3E}">
        <p14:creationId xmlns:p14="http://schemas.microsoft.com/office/powerpoint/2010/main" val="160485815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re 2"/>
          <p:cNvSpPr>
            <a:spLocks noGrp="1"/>
          </p:cNvSpPr>
          <p:nvPr>
            <p:ph type="title"/>
          </p:nvPr>
        </p:nvSpPr>
        <p:spPr/>
        <p:txBody>
          <a:bodyPr>
            <a:normAutofit fontScale="90000"/>
          </a:bodyPr>
          <a:lstStyle/>
          <a:p>
            <a:r>
              <a:rPr lang="en-US" b="1" dirty="0"/>
              <a:t>Container logging requirements – log management</a:t>
            </a:r>
            <a:br>
              <a:rPr lang="en-US" b="1" dirty="0"/>
            </a:br>
            <a:r>
              <a:rPr lang="en-US" sz="2700" b="1" u="sng" dirty="0"/>
              <a:t>REQ for infra:</a:t>
            </a:r>
            <a:endParaRPr lang="en-US" dirty="0"/>
          </a:p>
        </p:txBody>
      </p:sp>
      <p:sp>
        <p:nvSpPr>
          <p:cNvPr id="4" name="Espace réservé du texte 3"/>
          <p:cNvSpPr>
            <a:spLocks noGrp="1"/>
          </p:cNvSpPr>
          <p:nvPr>
            <p:ph type="body" sz="quarter" idx="10"/>
          </p:nvPr>
        </p:nvSpPr>
        <p:spPr/>
        <p:txBody>
          <a:bodyPr/>
          <a:lstStyle/>
          <a:p>
            <a:pPr>
              <a:lnSpc>
                <a:spcPct val="80000"/>
              </a:lnSpc>
            </a:pPr>
            <a:r>
              <a:rPr lang="en-US" sz="1800" dirty="0">
                <a:solidFill>
                  <a:srgbClr val="003366"/>
                </a:solidFill>
              </a:rPr>
              <a:t>[CON-LOG-REQ-F8] A disk partition MUST be dedicated to storing event logs on the equipment that generates them</a:t>
            </a:r>
          </a:p>
          <a:p>
            <a:pPr>
              <a:lnSpc>
                <a:spcPct val="80000"/>
              </a:lnSpc>
            </a:pPr>
            <a:r>
              <a:rPr lang="en-US" sz="1800" dirty="0">
                <a:solidFill>
                  <a:srgbClr val="003366"/>
                </a:solidFill>
              </a:rPr>
              <a:t>[CON-LOG-REQ-F9] An event log rotation policy MUST be formalized and implemented on all logging system equipment.</a:t>
            </a:r>
          </a:p>
          <a:p>
            <a:pPr lvl="1">
              <a:lnSpc>
                <a:spcPct val="80000"/>
              </a:lnSpc>
            </a:pPr>
            <a:r>
              <a:rPr lang="en-US" sz="1400" dirty="0">
                <a:solidFill>
                  <a:srgbClr val="C00000"/>
                </a:solidFill>
              </a:rPr>
              <a:t>See CON-LOG-REQ-15</a:t>
            </a:r>
          </a:p>
          <a:p>
            <a:pPr>
              <a:lnSpc>
                <a:spcPct val="80000"/>
              </a:lnSpc>
            </a:pPr>
            <a:r>
              <a:rPr lang="en-US" sz="1800" dirty="0">
                <a:solidFill>
                  <a:srgbClr val="003366"/>
                </a:solidFill>
              </a:rPr>
              <a:t>[CON-LOG-REQ-F10] Access to logs MUST be write restricted to a limited number of accounts with a need to know</a:t>
            </a:r>
          </a:p>
          <a:p>
            <a:pPr lvl="1">
              <a:lnSpc>
                <a:spcPct val="80000"/>
              </a:lnSpc>
            </a:pPr>
            <a:r>
              <a:rPr lang="en-US" sz="1400" dirty="0">
                <a:solidFill>
                  <a:srgbClr val="C00000"/>
                </a:solidFill>
              </a:rPr>
              <a:t>See CON-LOG-REQ-14</a:t>
            </a:r>
          </a:p>
          <a:p>
            <a:pPr lvl="1">
              <a:lnSpc>
                <a:spcPct val="80000"/>
              </a:lnSpc>
            </a:pPr>
            <a:r>
              <a:rPr lang="en-US" sz="1400" dirty="0">
                <a:solidFill>
                  <a:srgbClr val="C00000"/>
                </a:solidFill>
              </a:rPr>
              <a:t>Duplicates CON-LOG-REQ-F4</a:t>
            </a:r>
          </a:p>
          <a:p>
            <a:pPr>
              <a:lnSpc>
                <a:spcPct val="80000"/>
              </a:lnSpc>
            </a:pPr>
            <a:endParaRPr lang="en-US" sz="1800" dirty="0">
              <a:solidFill>
                <a:srgbClr val="003366"/>
              </a:solidFill>
            </a:endParaRPr>
          </a:p>
          <a:p>
            <a:endParaRPr lang="en-US" dirty="0"/>
          </a:p>
        </p:txBody>
      </p:sp>
    </p:spTree>
    <p:extLst>
      <p:ext uri="{BB962C8B-B14F-4D97-AF65-F5344CB8AC3E}">
        <p14:creationId xmlns:p14="http://schemas.microsoft.com/office/powerpoint/2010/main" val="247364974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C024BE-B52E-4B59-BDEF-7735A43A0B69}"/>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C5596B15-1AD3-404A-85B4-0AFAD95513E6}"/>
              </a:ext>
            </a:extLst>
          </p:cNvPr>
          <p:cNvSpPr>
            <a:spLocks noGrp="1"/>
          </p:cNvSpPr>
          <p:nvPr>
            <p:ph type="title"/>
          </p:nvPr>
        </p:nvSpPr>
        <p:spPr/>
        <p:txBody>
          <a:bodyPr>
            <a:normAutofit fontScale="90000"/>
          </a:bodyPr>
          <a:lstStyle/>
          <a:p>
            <a:r>
              <a:rPr lang="en-US" b="1" dirty="0"/>
              <a:t>Container logging requirements – event types</a:t>
            </a:r>
            <a:br>
              <a:rPr lang="en-US" b="1" dirty="0"/>
            </a:br>
            <a:r>
              <a:rPr lang="en-US" sz="2700" b="1" dirty="0"/>
              <a:t>from </a:t>
            </a:r>
            <a:r>
              <a:rPr lang="en-US" sz="2700" dirty="0">
                <a:hlinkClick r:id="rId2">
                  <a:extLst>
                    <a:ext uri="{A12FA001-AC4F-418D-AE19-62706E023703}">
                      <ahyp:hlinkClr xmlns:ahyp="http://schemas.microsoft.com/office/drawing/2018/hyperlinkcolor" val="tx"/>
                    </a:ext>
                  </a:extLst>
                </a:hlinkClick>
              </a:rPr>
              <a:t>VNF Security Requirements</a:t>
            </a:r>
            <a:endParaRPr lang="en-US" dirty="0"/>
          </a:p>
        </p:txBody>
      </p:sp>
      <p:sp>
        <p:nvSpPr>
          <p:cNvPr id="4" name="Text Placeholder 3">
            <a:extLst>
              <a:ext uri="{FF2B5EF4-FFF2-40B4-BE49-F238E27FC236}">
                <a16:creationId xmlns:a16="http://schemas.microsoft.com/office/drawing/2014/main" id="{C5D82E02-6986-4584-85BE-56D320918BA8}"/>
              </a:ext>
            </a:extLst>
          </p:cNvPr>
          <p:cNvSpPr>
            <a:spLocks noGrp="1"/>
          </p:cNvSpPr>
          <p:nvPr>
            <p:ph type="body" sz="quarter" idx="10"/>
          </p:nvPr>
        </p:nvSpPr>
        <p:spPr>
          <a:xfrm>
            <a:off x="314325" y="1058725"/>
            <a:ext cx="11506200" cy="5163172"/>
          </a:xfrm>
        </p:spPr>
        <p:txBody>
          <a:bodyPr>
            <a:noAutofit/>
          </a:bodyPr>
          <a:lstStyle/>
          <a:p>
            <a:pPr marL="0" indent="0">
              <a:lnSpc>
                <a:spcPct val="120000"/>
              </a:lnSpc>
              <a:spcBef>
                <a:spcPts val="600"/>
              </a:spcBef>
              <a:buNone/>
            </a:pPr>
            <a:r>
              <a:rPr lang="en-US" sz="1600" dirty="0">
                <a:solidFill>
                  <a:srgbClr val="003366"/>
                </a:solidFill>
              </a:rPr>
              <a:t>[CON-LOG-REQ-1] The container and container application MUST log successful and unsuccessful authentication attempts, e.g., authentication associated with a transaction, authentication to create a session, authentication to assume elevated privilege. [Reference</a:t>
            </a:r>
            <a:r>
              <a:rPr lang="en-US" sz="1600" dirty="0"/>
              <a:t>: </a:t>
            </a:r>
            <a:r>
              <a:rPr lang="en-US" sz="1600" dirty="0">
                <a:hlinkClick r:id="rId3" tooltip="R-54520"/>
              </a:rPr>
              <a:t>R-54520</a:t>
            </a:r>
            <a:r>
              <a:rPr lang="en-US" sz="1600" dirty="0"/>
              <a:t>]</a:t>
            </a:r>
          </a:p>
          <a:p>
            <a:pPr marL="0" indent="0">
              <a:spcBef>
                <a:spcPts val="600"/>
              </a:spcBef>
              <a:buNone/>
            </a:pPr>
            <a:endParaRPr lang="en-US" sz="1600" dirty="0">
              <a:solidFill>
                <a:srgbClr val="003366"/>
              </a:solidFill>
            </a:endParaRPr>
          </a:p>
          <a:p>
            <a:pPr marL="0" indent="0">
              <a:spcBef>
                <a:spcPts val="600"/>
              </a:spcBef>
              <a:buNone/>
            </a:pPr>
            <a:r>
              <a:rPr lang="en-US" sz="1600" dirty="0">
                <a:solidFill>
                  <a:srgbClr val="003366"/>
                </a:solidFill>
              </a:rPr>
              <a:t>[CON-LOG-REQ-2] The container and container application MUST log logoffs. [Reference: </a:t>
            </a:r>
            <a:r>
              <a:rPr lang="en-US" sz="1600" dirty="0">
                <a:hlinkClick r:id="rId4" tooltip="R-55478"/>
              </a:rPr>
              <a:t>R-55478</a:t>
            </a:r>
            <a:r>
              <a:rPr lang="en-US" sz="1600" dirty="0"/>
              <a:t>]</a:t>
            </a:r>
          </a:p>
          <a:p>
            <a:pPr marL="0" indent="0">
              <a:spcBef>
                <a:spcPts val="600"/>
              </a:spcBef>
              <a:buNone/>
            </a:pPr>
            <a:endParaRPr lang="en-US" sz="1600" dirty="0">
              <a:solidFill>
                <a:srgbClr val="003366"/>
              </a:solidFill>
            </a:endParaRPr>
          </a:p>
          <a:p>
            <a:pPr marL="0" indent="0">
              <a:lnSpc>
                <a:spcPct val="120000"/>
              </a:lnSpc>
              <a:spcBef>
                <a:spcPts val="600"/>
              </a:spcBef>
              <a:buNone/>
            </a:pPr>
            <a:r>
              <a:rPr lang="en-US" sz="1600" dirty="0">
                <a:solidFill>
                  <a:srgbClr val="003366"/>
                </a:solidFill>
              </a:rPr>
              <a:t>[CON-LOG-REQ-3] The container and container application MUST log starting and stopping of security logging. [Reference: </a:t>
            </a:r>
            <a:r>
              <a:rPr lang="en-US" sz="1600" dirty="0">
                <a:hlinkClick r:id="rId5" tooltip="R-13344"/>
              </a:rPr>
              <a:t>R-13344</a:t>
            </a:r>
            <a:r>
              <a:rPr lang="en-US" sz="1600" dirty="0">
                <a:solidFill>
                  <a:srgbClr val="003366"/>
                </a:solidFill>
              </a:rPr>
              <a:t>]</a:t>
            </a:r>
          </a:p>
          <a:p>
            <a:pPr marL="0" indent="0">
              <a:spcBef>
                <a:spcPts val="600"/>
              </a:spcBef>
              <a:buNone/>
            </a:pPr>
            <a:endParaRPr lang="en-US" sz="1600" dirty="0">
              <a:solidFill>
                <a:srgbClr val="003366"/>
              </a:solidFill>
            </a:endParaRPr>
          </a:p>
          <a:p>
            <a:pPr marL="0" indent="0">
              <a:lnSpc>
                <a:spcPct val="120000"/>
              </a:lnSpc>
              <a:spcBef>
                <a:spcPts val="600"/>
              </a:spcBef>
              <a:buNone/>
            </a:pPr>
            <a:r>
              <a:rPr lang="en-US" sz="1600" dirty="0">
                <a:solidFill>
                  <a:srgbClr val="003366"/>
                </a:solidFill>
              </a:rPr>
              <a:t>[CON-LOG-REQ-4] The container and container application MUST log success and unsuccessful creation, removal, or change to the inherent privilege level of users. [Reference: </a:t>
            </a:r>
            <a:r>
              <a:rPr lang="en-US" sz="1600" dirty="0">
                <a:hlinkClick r:id="rId6" tooltip="R-07617"/>
              </a:rPr>
              <a:t>R-07617</a:t>
            </a:r>
            <a:r>
              <a:rPr lang="en-US" sz="1600" dirty="0"/>
              <a:t>]</a:t>
            </a:r>
          </a:p>
          <a:p>
            <a:pPr marL="0" indent="0">
              <a:lnSpc>
                <a:spcPct val="120000"/>
              </a:lnSpc>
              <a:spcBef>
                <a:spcPts val="600"/>
              </a:spcBef>
              <a:buNone/>
            </a:pPr>
            <a:endParaRPr lang="en-US" sz="1600" dirty="0">
              <a:solidFill>
                <a:srgbClr val="003366"/>
              </a:solidFill>
            </a:endParaRPr>
          </a:p>
          <a:p>
            <a:pPr marL="0" indent="0">
              <a:lnSpc>
                <a:spcPct val="120000"/>
              </a:lnSpc>
              <a:spcBef>
                <a:spcPts val="600"/>
              </a:spcBef>
              <a:buNone/>
            </a:pPr>
            <a:r>
              <a:rPr lang="en-US" sz="1600" dirty="0">
                <a:solidFill>
                  <a:srgbClr val="003366"/>
                </a:solidFill>
              </a:rPr>
              <a:t>[CON-LOG-REQ-5] The container and container application MUST log connections to the network listeners of the container. [Reference: </a:t>
            </a:r>
            <a:r>
              <a:rPr lang="en-US" sz="1600" dirty="0">
                <a:hlinkClick r:id="rId7" tooltip="R-94525"/>
              </a:rPr>
              <a:t>R-94525</a:t>
            </a:r>
            <a:r>
              <a:rPr lang="en-US" sz="1600" dirty="0">
                <a:solidFill>
                  <a:srgbClr val="003366"/>
                </a:solidFill>
              </a:rPr>
              <a:t>]</a:t>
            </a:r>
          </a:p>
          <a:p>
            <a:pPr marL="0" indent="0">
              <a:lnSpc>
                <a:spcPct val="120000"/>
              </a:lnSpc>
              <a:spcBef>
                <a:spcPts val="600"/>
              </a:spcBef>
              <a:buNone/>
            </a:pPr>
            <a:endParaRPr lang="en-US" sz="1600" dirty="0">
              <a:solidFill>
                <a:srgbClr val="003366"/>
              </a:solidFill>
            </a:endParaRPr>
          </a:p>
          <a:p>
            <a:pPr marL="0" indent="0">
              <a:lnSpc>
                <a:spcPct val="120000"/>
              </a:lnSpc>
              <a:spcBef>
                <a:spcPts val="600"/>
              </a:spcBef>
              <a:buNone/>
            </a:pPr>
            <a:r>
              <a:rPr lang="en-US" sz="1600" dirty="0">
                <a:solidFill>
                  <a:srgbClr val="C00000"/>
                </a:solidFill>
              </a:rPr>
              <a:t>[CON-LOG-REQ-6] The container and container application MUST log the addition and deletion of files in the container. </a:t>
            </a:r>
          </a:p>
          <a:p>
            <a:pPr marL="0" indent="0">
              <a:spcBef>
                <a:spcPts val="600"/>
              </a:spcBef>
              <a:buNone/>
            </a:pPr>
            <a:endParaRPr lang="en-US" sz="1600" dirty="0"/>
          </a:p>
          <a:p>
            <a:pPr marL="0" indent="0">
              <a:buNone/>
            </a:pPr>
            <a:endParaRPr lang="en-US" sz="1600" dirty="0">
              <a:solidFill>
                <a:srgbClr val="003366"/>
              </a:solidFill>
            </a:endParaRPr>
          </a:p>
        </p:txBody>
      </p:sp>
    </p:spTree>
    <p:extLst>
      <p:ext uri="{BB962C8B-B14F-4D97-AF65-F5344CB8AC3E}">
        <p14:creationId xmlns:p14="http://schemas.microsoft.com/office/powerpoint/2010/main" val="374069432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C024BE-B52E-4B59-BDEF-7735A43A0B69}"/>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C5596B15-1AD3-404A-85B4-0AFAD95513E6}"/>
              </a:ext>
            </a:extLst>
          </p:cNvPr>
          <p:cNvSpPr>
            <a:spLocks noGrp="1"/>
          </p:cNvSpPr>
          <p:nvPr>
            <p:ph type="title"/>
          </p:nvPr>
        </p:nvSpPr>
        <p:spPr/>
        <p:txBody>
          <a:bodyPr>
            <a:normAutofit fontScale="90000"/>
          </a:bodyPr>
          <a:lstStyle/>
          <a:p>
            <a:r>
              <a:rPr lang="en-US" b="1" dirty="0"/>
              <a:t>Container logging requirements – log data</a:t>
            </a:r>
            <a:br>
              <a:rPr lang="en-US" b="1" dirty="0"/>
            </a:br>
            <a:r>
              <a:rPr lang="en-US" sz="2700" b="1" dirty="0"/>
              <a:t>from </a:t>
            </a:r>
            <a:r>
              <a:rPr lang="en-US" sz="2700" dirty="0">
                <a:hlinkClick r:id="rId2">
                  <a:extLst>
                    <a:ext uri="{A12FA001-AC4F-418D-AE19-62706E023703}">
                      <ahyp:hlinkClr xmlns:ahyp="http://schemas.microsoft.com/office/drawing/2018/hyperlinkcolor" val="tx"/>
                    </a:ext>
                  </a:extLst>
                </a:hlinkClick>
              </a:rPr>
              <a:t>VNF Security Requirements</a:t>
            </a:r>
            <a:endParaRPr lang="en-US" dirty="0"/>
          </a:p>
        </p:txBody>
      </p:sp>
      <p:sp>
        <p:nvSpPr>
          <p:cNvPr id="4" name="Text Placeholder 3">
            <a:extLst>
              <a:ext uri="{FF2B5EF4-FFF2-40B4-BE49-F238E27FC236}">
                <a16:creationId xmlns:a16="http://schemas.microsoft.com/office/drawing/2014/main" id="{C5D82E02-6986-4584-85BE-56D320918BA8}"/>
              </a:ext>
            </a:extLst>
          </p:cNvPr>
          <p:cNvSpPr>
            <a:spLocks noGrp="1"/>
          </p:cNvSpPr>
          <p:nvPr>
            <p:ph type="body" sz="quarter" idx="10"/>
          </p:nvPr>
        </p:nvSpPr>
        <p:spPr>
          <a:xfrm>
            <a:off x="314325" y="962474"/>
            <a:ext cx="11506200" cy="5365954"/>
          </a:xfrm>
        </p:spPr>
        <p:txBody>
          <a:bodyPr>
            <a:noAutofit/>
          </a:bodyPr>
          <a:lstStyle/>
          <a:p>
            <a:pPr marL="0" indent="0">
              <a:lnSpc>
                <a:spcPct val="120000"/>
              </a:lnSpc>
              <a:spcBef>
                <a:spcPts val="600"/>
              </a:spcBef>
              <a:buNone/>
            </a:pPr>
            <a:r>
              <a:rPr lang="en-US" sz="1500" dirty="0">
                <a:solidFill>
                  <a:srgbClr val="C00000"/>
                </a:solidFill>
              </a:rPr>
              <a:t>[CON-LOG-REQ-F6] the container application SHALL contextualizing the events (log enrichment)</a:t>
            </a:r>
          </a:p>
          <a:p>
            <a:pPr marL="0" indent="0">
              <a:lnSpc>
                <a:spcPct val="120000"/>
              </a:lnSpc>
              <a:spcBef>
                <a:spcPts val="600"/>
              </a:spcBef>
              <a:buNone/>
            </a:pPr>
            <a:r>
              <a:rPr lang="en-US" sz="1500" dirty="0" err="1">
                <a:solidFill>
                  <a:srgbClr val="C00000"/>
                </a:solidFill>
              </a:rPr>
              <a:t>e.g</a:t>
            </a:r>
            <a:r>
              <a:rPr lang="en-US" sz="1500" dirty="0">
                <a:solidFill>
                  <a:srgbClr val="C00000"/>
                </a:solidFill>
              </a:rPr>
              <a:t>: Timestamp, IP address having generated the logs, user concerned, functionality concerned, error of application, detail of the error, all access to a resource, success of application, </a:t>
            </a:r>
            <a:r>
              <a:rPr lang="en-US" sz="1500" dirty="0" err="1">
                <a:solidFill>
                  <a:srgbClr val="C00000"/>
                </a:solidFill>
              </a:rPr>
              <a:t>etc</a:t>
            </a:r>
            <a:r>
              <a:rPr lang="en-US" sz="1500" dirty="0">
                <a:solidFill>
                  <a:srgbClr val="C00000"/>
                </a:solidFill>
              </a:rPr>
              <a:t>…</a:t>
            </a:r>
          </a:p>
          <a:p>
            <a:pPr marL="0" indent="0">
              <a:lnSpc>
                <a:spcPct val="120000"/>
              </a:lnSpc>
              <a:spcBef>
                <a:spcPts val="600"/>
              </a:spcBef>
              <a:buNone/>
            </a:pPr>
            <a:endParaRPr lang="en-US" sz="1500" dirty="0">
              <a:solidFill>
                <a:srgbClr val="003366"/>
              </a:solidFill>
            </a:endParaRPr>
          </a:p>
          <a:p>
            <a:pPr marL="0" indent="0">
              <a:lnSpc>
                <a:spcPct val="120000"/>
              </a:lnSpc>
              <a:spcBef>
                <a:spcPts val="600"/>
              </a:spcBef>
              <a:buNone/>
            </a:pPr>
            <a:r>
              <a:rPr lang="en-US" sz="1500" dirty="0">
                <a:solidFill>
                  <a:srgbClr val="003366"/>
                </a:solidFill>
              </a:rPr>
              <a:t>[CON-LOG-REQ-7] The container and container application MUST log the field “date/time” in the security audit logs. [Reference: </a:t>
            </a:r>
            <a:r>
              <a:rPr lang="en-US" sz="1500" dirty="0">
                <a:hlinkClick r:id="rId3" tooltip="R-97445"/>
              </a:rPr>
              <a:t>R-97445</a:t>
            </a:r>
            <a:r>
              <a:rPr lang="en-US" sz="1500" dirty="0">
                <a:solidFill>
                  <a:srgbClr val="003366"/>
                </a:solidFill>
              </a:rPr>
              <a:t>]</a:t>
            </a:r>
            <a:endParaRPr lang="en-US" sz="1500" b="1" dirty="0">
              <a:solidFill>
                <a:srgbClr val="003366"/>
              </a:solidFill>
            </a:endParaRPr>
          </a:p>
          <a:p>
            <a:pPr marL="0" indent="0">
              <a:lnSpc>
                <a:spcPct val="120000"/>
              </a:lnSpc>
              <a:spcBef>
                <a:spcPts val="600"/>
              </a:spcBef>
              <a:buNone/>
            </a:pPr>
            <a:endParaRPr lang="en-US" sz="1500" dirty="0">
              <a:solidFill>
                <a:srgbClr val="003366"/>
              </a:solidFill>
            </a:endParaRPr>
          </a:p>
          <a:p>
            <a:pPr marL="0" indent="0">
              <a:lnSpc>
                <a:spcPct val="120000"/>
              </a:lnSpc>
              <a:spcBef>
                <a:spcPts val="600"/>
              </a:spcBef>
              <a:buNone/>
            </a:pPr>
            <a:r>
              <a:rPr lang="en-US" sz="1500" dirty="0">
                <a:solidFill>
                  <a:srgbClr val="003366"/>
                </a:solidFill>
              </a:rPr>
              <a:t>[CON-LOG-REQ-8] The container and container application MUST log the field “protocol” in the security audit logs. [Reference: </a:t>
            </a:r>
            <a:r>
              <a:rPr lang="en-US" sz="1500" dirty="0">
                <a:hlinkClick r:id="rId4" tooltip="R-25547"/>
              </a:rPr>
              <a:t>R-25547</a:t>
            </a:r>
            <a:r>
              <a:rPr lang="en-US" sz="1500" dirty="0">
                <a:solidFill>
                  <a:srgbClr val="003366"/>
                </a:solidFill>
              </a:rPr>
              <a:t>]</a:t>
            </a:r>
          </a:p>
          <a:p>
            <a:pPr marL="0" indent="0">
              <a:lnSpc>
                <a:spcPct val="120000"/>
              </a:lnSpc>
              <a:spcBef>
                <a:spcPts val="600"/>
              </a:spcBef>
              <a:buNone/>
            </a:pPr>
            <a:endParaRPr lang="en-US" sz="1500" dirty="0">
              <a:solidFill>
                <a:srgbClr val="003366"/>
              </a:solidFill>
            </a:endParaRPr>
          </a:p>
          <a:p>
            <a:pPr marL="0" indent="0">
              <a:lnSpc>
                <a:spcPct val="120000"/>
              </a:lnSpc>
              <a:spcBef>
                <a:spcPts val="600"/>
              </a:spcBef>
              <a:buNone/>
            </a:pPr>
            <a:r>
              <a:rPr lang="en-US" sz="1500" dirty="0">
                <a:solidFill>
                  <a:srgbClr val="003366"/>
                </a:solidFill>
              </a:rPr>
              <a:t>[CON-LOG-REQ-9] The container and container application MUST log the field “service or program used for access” in the security audit logs. [Reference: </a:t>
            </a:r>
            <a:r>
              <a:rPr lang="en-US" sz="1500" dirty="0">
                <a:hlinkClick r:id="rId5" tooltip="R-06413"/>
              </a:rPr>
              <a:t>R-06413</a:t>
            </a:r>
            <a:r>
              <a:rPr lang="en-US" sz="1500" dirty="0">
                <a:solidFill>
                  <a:srgbClr val="003366"/>
                </a:solidFill>
              </a:rPr>
              <a:t>]</a:t>
            </a:r>
          </a:p>
          <a:p>
            <a:pPr marL="0" indent="0">
              <a:spcBef>
                <a:spcPts val="600"/>
              </a:spcBef>
              <a:buNone/>
            </a:pPr>
            <a:endParaRPr lang="en-US" sz="1500" dirty="0">
              <a:solidFill>
                <a:srgbClr val="003366"/>
              </a:solidFill>
            </a:endParaRPr>
          </a:p>
          <a:p>
            <a:pPr marL="0" indent="0">
              <a:lnSpc>
                <a:spcPct val="120000"/>
              </a:lnSpc>
              <a:spcBef>
                <a:spcPts val="600"/>
              </a:spcBef>
              <a:buNone/>
            </a:pPr>
            <a:r>
              <a:rPr lang="en-US" sz="1500" dirty="0">
                <a:solidFill>
                  <a:srgbClr val="003366"/>
                </a:solidFill>
              </a:rPr>
              <a:t>[CON-LOG-REQ-10] The container and container application MUST log the field “success/failure” in the security audit logs. [Reference: </a:t>
            </a:r>
            <a:r>
              <a:rPr lang="en-US" sz="1500" dirty="0">
                <a:hlinkClick r:id="rId6" tooltip="R-15325"/>
              </a:rPr>
              <a:t>R-15325</a:t>
            </a:r>
            <a:r>
              <a:rPr lang="en-US" sz="1500" dirty="0">
                <a:solidFill>
                  <a:srgbClr val="003366"/>
                </a:solidFill>
              </a:rPr>
              <a:t>]</a:t>
            </a:r>
          </a:p>
          <a:p>
            <a:pPr marL="0" indent="0">
              <a:spcBef>
                <a:spcPts val="600"/>
              </a:spcBef>
              <a:buNone/>
            </a:pPr>
            <a:endParaRPr lang="en-US" sz="1500" dirty="0">
              <a:solidFill>
                <a:srgbClr val="003366"/>
              </a:solidFill>
            </a:endParaRPr>
          </a:p>
          <a:p>
            <a:pPr marL="0" indent="0">
              <a:spcBef>
                <a:spcPts val="600"/>
              </a:spcBef>
              <a:buNone/>
            </a:pPr>
            <a:r>
              <a:rPr lang="en-US" sz="1500" dirty="0">
                <a:solidFill>
                  <a:srgbClr val="003366"/>
                </a:solidFill>
              </a:rPr>
              <a:t>[CON-LOG-REQ-11] The container and container application MUST log the field “Login ID” in the security audit logs. [Reference: </a:t>
            </a:r>
            <a:r>
              <a:rPr lang="en-US" sz="1500" dirty="0">
                <a:hlinkClick r:id="rId7" tooltip="R-89474"/>
              </a:rPr>
              <a:t>R-89474</a:t>
            </a:r>
            <a:r>
              <a:rPr lang="en-US" sz="1500" dirty="0"/>
              <a:t>]</a:t>
            </a:r>
          </a:p>
          <a:p>
            <a:pPr marL="0" indent="0">
              <a:spcBef>
                <a:spcPts val="600"/>
              </a:spcBef>
              <a:buNone/>
            </a:pPr>
            <a:endParaRPr lang="en-US" sz="1500" dirty="0">
              <a:solidFill>
                <a:srgbClr val="003366"/>
              </a:solidFill>
            </a:endParaRPr>
          </a:p>
          <a:p>
            <a:pPr marL="0" indent="0">
              <a:lnSpc>
                <a:spcPct val="120000"/>
              </a:lnSpc>
              <a:spcBef>
                <a:spcPts val="600"/>
              </a:spcBef>
              <a:buNone/>
            </a:pPr>
            <a:r>
              <a:rPr lang="en-US" sz="1500" dirty="0">
                <a:solidFill>
                  <a:srgbClr val="003366"/>
                </a:solidFill>
              </a:rPr>
              <a:t>[CON-LOG-REQ-12] The container and container application MUST NOT include an authentication credential, e.g., password, in the security audit logs, even if encrypted. [Reference: </a:t>
            </a:r>
            <a:r>
              <a:rPr lang="en-US" sz="1500" dirty="0">
                <a:hlinkClick r:id="rId8" tooltip="R-04982"/>
              </a:rPr>
              <a:t>R-04982</a:t>
            </a:r>
            <a:r>
              <a:rPr lang="en-US" sz="1500" dirty="0"/>
              <a:t>]</a:t>
            </a:r>
            <a:endParaRPr lang="en-US" sz="1500" dirty="0">
              <a:solidFill>
                <a:srgbClr val="003366"/>
              </a:solidFill>
            </a:endParaRPr>
          </a:p>
        </p:txBody>
      </p:sp>
    </p:spTree>
    <p:extLst>
      <p:ext uri="{BB962C8B-B14F-4D97-AF65-F5344CB8AC3E}">
        <p14:creationId xmlns:p14="http://schemas.microsoft.com/office/powerpoint/2010/main" val="1754271918"/>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C024BE-B52E-4B59-BDEF-7735A43A0B69}"/>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C5596B15-1AD3-404A-85B4-0AFAD95513E6}"/>
              </a:ext>
            </a:extLst>
          </p:cNvPr>
          <p:cNvSpPr>
            <a:spLocks noGrp="1"/>
          </p:cNvSpPr>
          <p:nvPr>
            <p:ph type="title"/>
          </p:nvPr>
        </p:nvSpPr>
        <p:spPr/>
        <p:txBody>
          <a:bodyPr>
            <a:normAutofit fontScale="90000"/>
          </a:bodyPr>
          <a:lstStyle/>
          <a:p>
            <a:r>
              <a:rPr lang="en-US" b="1" dirty="0"/>
              <a:t>Container logging requirements – log management</a:t>
            </a:r>
            <a:br>
              <a:rPr lang="en-US" b="1" dirty="0"/>
            </a:br>
            <a:r>
              <a:rPr lang="en-US" sz="2700" b="1" dirty="0"/>
              <a:t>from </a:t>
            </a:r>
            <a:r>
              <a:rPr lang="en-US" sz="2700" dirty="0">
                <a:hlinkClick r:id="rId2">
                  <a:extLst>
                    <a:ext uri="{A12FA001-AC4F-418D-AE19-62706E023703}">
                      <ahyp:hlinkClr xmlns:ahyp="http://schemas.microsoft.com/office/drawing/2018/hyperlinkcolor" val="tx"/>
                    </a:ext>
                  </a:extLst>
                </a:hlinkClick>
              </a:rPr>
              <a:t>VNF Security Requirements</a:t>
            </a:r>
            <a:endParaRPr lang="en-US" dirty="0"/>
          </a:p>
        </p:txBody>
      </p:sp>
      <p:sp>
        <p:nvSpPr>
          <p:cNvPr id="4" name="Text Placeholder 3">
            <a:extLst>
              <a:ext uri="{FF2B5EF4-FFF2-40B4-BE49-F238E27FC236}">
                <a16:creationId xmlns:a16="http://schemas.microsoft.com/office/drawing/2014/main" id="{C5D82E02-6986-4584-85BE-56D320918BA8}"/>
              </a:ext>
            </a:extLst>
          </p:cNvPr>
          <p:cNvSpPr>
            <a:spLocks noGrp="1"/>
          </p:cNvSpPr>
          <p:nvPr>
            <p:ph type="body" sz="quarter" idx="10"/>
          </p:nvPr>
        </p:nvSpPr>
        <p:spPr>
          <a:xfrm>
            <a:off x="314325" y="1028908"/>
            <a:ext cx="11506200" cy="5365954"/>
          </a:xfrm>
        </p:spPr>
        <p:txBody>
          <a:bodyPr>
            <a:normAutofit lnSpcReduction="10000"/>
          </a:bodyPr>
          <a:lstStyle/>
          <a:p>
            <a:pPr marL="0" indent="0">
              <a:lnSpc>
                <a:spcPct val="120000"/>
              </a:lnSpc>
              <a:spcBef>
                <a:spcPts val="600"/>
              </a:spcBef>
              <a:buNone/>
            </a:pPr>
            <a:r>
              <a:rPr lang="en-US" sz="1400" dirty="0">
                <a:solidFill>
                  <a:srgbClr val="003366"/>
                </a:solidFill>
              </a:rPr>
              <a:t>[CON-LOG-REQ-13] The container </a:t>
            </a:r>
            <a:r>
              <a:rPr lang="en-US" sz="1400" b="1" dirty="0">
                <a:solidFill>
                  <a:srgbClr val="003366"/>
                </a:solidFill>
              </a:rPr>
              <a:t>MUST </a:t>
            </a:r>
            <a:r>
              <a:rPr lang="en-US" sz="1400" dirty="0"/>
              <a:t>have security logging for the container and container application active from initialization. </a:t>
            </a:r>
            <a:r>
              <a:rPr lang="en-US" sz="1400" dirty="0">
                <a:solidFill>
                  <a:srgbClr val="003366"/>
                </a:solidFill>
              </a:rPr>
              <a:t>[Reference: </a:t>
            </a:r>
            <a:r>
              <a:rPr lang="en-US" sz="1400" dirty="0">
                <a:hlinkClick r:id="rId3" tooltip="R-84160"/>
              </a:rPr>
              <a:t>R-84160</a:t>
            </a:r>
            <a:r>
              <a:rPr lang="en-US" sz="1400" dirty="0"/>
              <a:t>]</a:t>
            </a:r>
          </a:p>
          <a:p>
            <a:pPr marL="457200" lvl="1" indent="0">
              <a:lnSpc>
                <a:spcPct val="120000"/>
              </a:lnSpc>
              <a:spcBef>
                <a:spcPts val="600"/>
              </a:spcBef>
              <a:buNone/>
            </a:pPr>
            <a:r>
              <a:rPr lang="en-US" sz="1400" dirty="0">
                <a:solidFill>
                  <a:srgbClr val="C00000"/>
                </a:solidFill>
              </a:rPr>
              <a:t>[CON-LOG-REQ-F1] Using systems and applications with native logging functionality is essential. This function MUST be taken into account during any design and development process.</a:t>
            </a:r>
          </a:p>
          <a:p>
            <a:pPr marL="0" indent="0">
              <a:lnSpc>
                <a:spcPct val="120000"/>
              </a:lnSpc>
              <a:spcBef>
                <a:spcPts val="600"/>
              </a:spcBef>
              <a:buNone/>
            </a:pPr>
            <a:endParaRPr lang="en-US" sz="1400" dirty="0">
              <a:solidFill>
                <a:srgbClr val="003366"/>
              </a:solidFill>
            </a:endParaRPr>
          </a:p>
          <a:p>
            <a:pPr marL="0" indent="0">
              <a:lnSpc>
                <a:spcPct val="120000"/>
              </a:lnSpc>
              <a:spcBef>
                <a:spcPts val="600"/>
              </a:spcBef>
              <a:buNone/>
            </a:pPr>
            <a:r>
              <a:rPr lang="en-US" sz="1400" dirty="0">
                <a:solidFill>
                  <a:srgbClr val="003366"/>
                </a:solidFill>
              </a:rPr>
              <a:t>[CON-LOG-REQ-14] </a:t>
            </a:r>
            <a:r>
              <a:rPr lang="en-US" sz="1400" dirty="0"/>
              <a:t>The container </a:t>
            </a:r>
            <a:r>
              <a:rPr lang="en-US" sz="1400" b="1" dirty="0"/>
              <a:t>MUST</a:t>
            </a:r>
            <a:r>
              <a:rPr lang="en-US" sz="1400" dirty="0"/>
              <a:t> protect all security audit logs by standard operating system access control mechanisms, by sending to a remote system, or by encryption.</a:t>
            </a:r>
            <a:r>
              <a:rPr lang="en-US" sz="1400" dirty="0">
                <a:solidFill>
                  <a:srgbClr val="003366"/>
                </a:solidFill>
              </a:rPr>
              <a:t> [Reference: </a:t>
            </a:r>
            <a:r>
              <a:rPr lang="en-US" sz="1400" dirty="0">
                <a:hlinkClick r:id="rId4" tooltip="R-56920"/>
              </a:rPr>
              <a:t>R-56920</a:t>
            </a:r>
            <a:r>
              <a:rPr lang="en-US" sz="1400" dirty="0">
                <a:solidFill>
                  <a:srgbClr val="003366"/>
                </a:solidFill>
              </a:rPr>
              <a:t>]</a:t>
            </a:r>
          </a:p>
          <a:p>
            <a:pPr marL="457200" lvl="1" indent="0">
              <a:lnSpc>
                <a:spcPct val="120000"/>
              </a:lnSpc>
              <a:spcBef>
                <a:spcPts val="600"/>
              </a:spcBef>
              <a:buNone/>
            </a:pPr>
            <a:r>
              <a:rPr lang="en-US" sz="1400" dirty="0">
                <a:solidFill>
                  <a:srgbClr val="C00000"/>
                </a:solidFill>
              </a:rPr>
              <a:t>[CON-LOG-REQ-F4] Access to logs MUST be write restricted to a limited number of accounts with a need to know</a:t>
            </a:r>
          </a:p>
          <a:p>
            <a:pPr marL="457200" lvl="1" indent="0">
              <a:lnSpc>
                <a:spcPct val="120000"/>
              </a:lnSpc>
              <a:spcBef>
                <a:spcPts val="600"/>
              </a:spcBef>
              <a:buNone/>
            </a:pPr>
            <a:r>
              <a:rPr lang="en-US" sz="1400" dirty="0">
                <a:solidFill>
                  <a:srgbClr val="C00000"/>
                </a:solidFill>
              </a:rPr>
              <a:t>[CON-LOG-REQ-F8] A disk partition MUST be dedicated to storing event logs on the equipment that generates them</a:t>
            </a:r>
          </a:p>
          <a:p>
            <a:pPr marL="457200" lvl="1" indent="0">
              <a:lnSpc>
                <a:spcPct val="120000"/>
              </a:lnSpc>
              <a:spcBef>
                <a:spcPts val="600"/>
              </a:spcBef>
              <a:buNone/>
            </a:pPr>
            <a:r>
              <a:rPr lang="en-US" sz="1400" dirty="0">
                <a:solidFill>
                  <a:srgbClr val="C00000"/>
                </a:solidFill>
              </a:rPr>
              <a:t>[CON-LOG-REQ-F10] Access to logs MUST be write restricted to a limited number of accounts with a need to know</a:t>
            </a:r>
          </a:p>
          <a:p>
            <a:pPr marL="0" indent="0">
              <a:lnSpc>
                <a:spcPct val="120000"/>
              </a:lnSpc>
              <a:spcBef>
                <a:spcPts val="600"/>
              </a:spcBef>
              <a:buNone/>
            </a:pPr>
            <a:endParaRPr lang="en-US" sz="1400" dirty="0">
              <a:solidFill>
                <a:srgbClr val="003366"/>
              </a:solidFill>
            </a:endParaRPr>
          </a:p>
          <a:p>
            <a:pPr marL="0" indent="0">
              <a:lnSpc>
                <a:spcPct val="120000"/>
              </a:lnSpc>
              <a:spcBef>
                <a:spcPts val="600"/>
              </a:spcBef>
              <a:buNone/>
            </a:pPr>
            <a:r>
              <a:rPr lang="en-US" sz="1400" dirty="0">
                <a:solidFill>
                  <a:srgbClr val="003366"/>
                </a:solidFill>
              </a:rPr>
              <a:t>[CON-LOG-REQ-15] The container </a:t>
            </a:r>
            <a:r>
              <a:rPr lang="en-US" sz="1400" b="1" dirty="0"/>
              <a:t>MUST</a:t>
            </a:r>
            <a:r>
              <a:rPr lang="en-US" sz="1400" dirty="0"/>
              <a:t> detect when its security audit log storage medium is approaching capacity (configurable) and issue an alarm.</a:t>
            </a:r>
            <a:r>
              <a:rPr lang="en-US" sz="1400" dirty="0">
                <a:solidFill>
                  <a:srgbClr val="003366"/>
                </a:solidFill>
              </a:rPr>
              <a:t> [Reference: </a:t>
            </a:r>
            <a:r>
              <a:rPr lang="en-US" sz="1400" dirty="0">
                <a:hlinkClick r:id="rId5" tooltip="R-63330"/>
              </a:rPr>
              <a:t>R-63330</a:t>
            </a:r>
            <a:r>
              <a:rPr lang="en-US" sz="1400" dirty="0">
                <a:solidFill>
                  <a:srgbClr val="003366"/>
                </a:solidFill>
              </a:rPr>
              <a:t>]</a:t>
            </a:r>
          </a:p>
          <a:p>
            <a:pPr marL="457200" lvl="1" indent="0">
              <a:lnSpc>
                <a:spcPct val="120000"/>
              </a:lnSpc>
              <a:spcBef>
                <a:spcPts val="600"/>
              </a:spcBef>
              <a:buNone/>
            </a:pPr>
            <a:r>
              <a:rPr lang="en-US" sz="1400" dirty="0">
                <a:solidFill>
                  <a:srgbClr val="C00000"/>
                </a:solidFill>
              </a:rPr>
              <a:t>[CON-LOG-REQ-F9] An event log rotation policy MUST be formalized and implemented on all logging system equipment.</a:t>
            </a:r>
          </a:p>
          <a:p>
            <a:pPr marL="0" indent="0">
              <a:lnSpc>
                <a:spcPct val="120000"/>
              </a:lnSpc>
              <a:spcBef>
                <a:spcPts val="600"/>
              </a:spcBef>
              <a:buNone/>
            </a:pPr>
            <a:endParaRPr lang="en-US" sz="1400" dirty="0">
              <a:solidFill>
                <a:srgbClr val="003366"/>
              </a:solidFill>
            </a:endParaRPr>
          </a:p>
          <a:p>
            <a:pPr marL="0" indent="0">
              <a:lnSpc>
                <a:spcPct val="120000"/>
              </a:lnSpc>
              <a:spcBef>
                <a:spcPts val="600"/>
              </a:spcBef>
              <a:buNone/>
            </a:pPr>
            <a:r>
              <a:rPr lang="en-US" sz="1400" dirty="0">
                <a:solidFill>
                  <a:srgbClr val="003366"/>
                </a:solidFill>
              </a:rPr>
              <a:t>[CON-LOG-REQ-F2] It is recommended that no processing MUST be performed on the logs before they are transferred. (no classification, it is not the behavior of an application to define the categories of an event)</a:t>
            </a:r>
          </a:p>
          <a:p>
            <a:pPr marL="457200" lvl="1" indent="0">
              <a:lnSpc>
                <a:spcPct val="120000"/>
              </a:lnSpc>
              <a:spcBef>
                <a:spcPts val="600"/>
              </a:spcBef>
              <a:buNone/>
            </a:pPr>
            <a:r>
              <a:rPr lang="en-US" sz="1400" dirty="0">
                <a:solidFill>
                  <a:srgbClr val="C00000"/>
                </a:solidFill>
              </a:rPr>
              <a:t>Note: this needs to be converted into a requirement</a:t>
            </a:r>
          </a:p>
        </p:txBody>
      </p:sp>
    </p:spTree>
    <p:extLst>
      <p:ext uri="{BB962C8B-B14F-4D97-AF65-F5344CB8AC3E}">
        <p14:creationId xmlns:p14="http://schemas.microsoft.com/office/powerpoint/2010/main" val="181575899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C024BE-B52E-4B59-BDEF-7735A43A0B69}"/>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C5596B15-1AD3-404A-85B4-0AFAD95513E6}"/>
              </a:ext>
            </a:extLst>
          </p:cNvPr>
          <p:cNvSpPr>
            <a:spLocks noGrp="1"/>
          </p:cNvSpPr>
          <p:nvPr>
            <p:ph type="title"/>
          </p:nvPr>
        </p:nvSpPr>
        <p:spPr/>
        <p:txBody>
          <a:bodyPr>
            <a:normAutofit fontScale="90000"/>
          </a:bodyPr>
          <a:lstStyle/>
          <a:p>
            <a:r>
              <a:rPr lang="en-US" b="1" dirty="0"/>
              <a:t>Container logging requirements – log management</a:t>
            </a:r>
            <a:br>
              <a:rPr lang="en-US" b="1" dirty="0"/>
            </a:br>
            <a:r>
              <a:rPr lang="en-US" sz="2700" b="1" dirty="0"/>
              <a:t>from </a:t>
            </a:r>
            <a:r>
              <a:rPr lang="en-US" sz="2700" dirty="0">
                <a:hlinkClick r:id="rId2">
                  <a:extLst>
                    <a:ext uri="{A12FA001-AC4F-418D-AE19-62706E023703}">
                      <ahyp:hlinkClr xmlns:ahyp="http://schemas.microsoft.com/office/drawing/2018/hyperlinkcolor" val="tx"/>
                    </a:ext>
                  </a:extLst>
                </a:hlinkClick>
              </a:rPr>
              <a:t>VNF Security Requirements</a:t>
            </a:r>
            <a:endParaRPr lang="en-US" dirty="0"/>
          </a:p>
        </p:txBody>
      </p:sp>
      <p:sp>
        <p:nvSpPr>
          <p:cNvPr id="4" name="Text Placeholder 3">
            <a:extLst>
              <a:ext uri="{FF2B5EF4-FFF2-40B4-BE49-F238E27FC236}">
                <a16:creationId xmlns:a16="http://schemas.microsoft.com/office/drawing/2014/main" id="{C5D82E02-6986-4584-85BE-56D320918BA8}"/>
              </a:ext>
            </a:extLst>
          </p:cNvPr>
          <p:cNvSpPr>
            <a:spLocks noGrp="1"/>
          </p:cNvSpPr>
          <p:nvPr>
            <p:ph type="body" sz="quarter" idx="10"/>
          </p:nvPr>
        </p:nvSpPr>
        <p:spPr>
          <a:xfrm>
            <a:off x="314325" y="1028908"/>
            <a:ext cx="11506200" cy="5365954"/>
          </a:xfrm>
        </p:spPr>
        <p:txBody>
          <a:bodyPr>
            <a:normAutofit/>
          </a:bodyPr>
          <a:lstStyle/>
          <a:p>
            <a:pPr marL="0" indent="0">
              <a:lnSpc>
                <a:spcPct val="120000"/>
              </a:lnSpc>
              <a:spcBef>
                <a:spcPts val="600"/>
              </a:spcBef>
              <a:buNone/>
            </a:pPr>
            <a:r>
              <a:rPr lang="en-US" sz="1600" dirty="0">
                <a:solidFill>
                  <a:srgbClr val="003366"/>
                </a:solidFill>
              </a:rPr>
              <a:t>[CON-LOG-REQ-16] The container </a:t>
            </a:r>
            <a:r>
              <a:rPr lang="en-US" sz="1600" b="1" dirty="0"/>
              <a:t>MUST</a:t>
            </a:r>
            <a:r>
              <a:rPr lang="en-US" sz="1600" dirty="0"/>
              <a:t> support the capability of online storage of security audit logs.</a:t>
            </a:r>
            <a:r>
              <a:rPr lang="en-US" sz="1600" dirty="0">
                <a:solidFill>
                  <a:srgbClr val="003366"/>
                </a:solidFill>
              </a:rPr>
              <a:t> [Reference: </a:t>
            </a:r>
            <a:r>
              <a:rPr lang="en-US" sz="1600" dirty="0">
                <a:hlinkClick r:id="rId3" tooltip="R-41252"/>
              </a:rPr>
              <a:t>R-41252</a:t>
            </a:r>
            <a:r>
              <a:rPr lang="en-US" sz="1600" dirty="0">
                <a:solidFill>
                  <a:srgbClr val="003366"/>
                </a:solidFill>
              </a:rPr>
              <a:t>]</a:t>
            </a:r>
          </a:p>
          <a:p>
            <a:pPr marL="457200" lvl="1" indent="0">
              <a:lnSpc>
                <a:spcPct val="120000"/>
              </a:lnSpc>
              <a:spcBef>
                <a:spcPts val="600"/>
              </a:spcBef>
              <a:buNone/>
            </a:pPr>
            <a:r>
              <a:rPr lang="en-US" sz="1600" dirty="0">
                <a:solidFill>
                  <a:srgbClr val="C00000"/>
                </a:solidFill>
              </a:rPr>
              <a:t>[CON-LOG-REQ-F8] A disk partition MUST be dedicated to storing event logs on the equipment that generates them</a:t>
            </a:r>
          </a:p>
          <a:p>
            <a:pPr marL="0" indent="0">
              <a:spcBef>
                <a:spcPts val="600"/>
              </a:spcBef>
              <a:buNone/>
            </a:pPr>
            <a:endParaRPr lang="en-US" sz="1600" dirty="0">
              <a:solidFill>
                <a:srgbClr val="003366"/>
              </a:solidFill>
            </a:endParaRPr>
          </a:p>
          <a:p>
            <a:pPr marL="0" indent="0">
              <a:lnSpc>
                <a:spcPct val="120000"/>
              </a:lnSpc>
              <a:spcBef>
                <a:spcPts val="600"/>
              </a:spcBef>
              <a:buNone/>
            </a:pPr>
            <a:r>
              <a:rPr lang="en-US" sz="1600" dirty="0">
                <a:solidFill>
                  <a:srgbClr val="003366"/>
                </a:solidFill>
              </a:rPr>
              <a:t>[CON-LOG-REQ-17] The container </a:t>
            </a:r>
            <a:r>
              <a:rPr lang="en-US" sz="1600" b="1" dirty="0"/>
              <a:t>MUST</a:t>
            </a:r>
            <a:r>
              <a:rPr lang="en-US" sz="1600" dirty="0"/>
              <a:t> generate security audit logs that can be sent to Security Analytics Tools for analysis.</a:t>
            </a:r>
            <a:r>
              <a:rPr lang="en-US" sz="1600" dirty="0">
                <a:solidFill>
                  <a:srgbClr val="003366"/>
                </a:solidFill>
              </a:rPr>
              <a:t> [Reference: </a:t>
            </a:r>
            <a:r>
              <a:rPr lang="en-US" sz="1600" dirty="0">
                <a:hlinkClick r:id="rId4" tooltip="R-04492"/>
              </a:rPr>
              <a:t>R-04492</a:t>
            </a:r>
            <a:r>
              <a:rPr lang="en-US" sz="1600" dirty="0">
                <a:solidFill>
                  <a:srgbClr val="003366"/>
                </a:solidFill>
              </a:rPr>
              <a:t>]</a:t>
            </a:r>
          </a:p>
          <a:p>
            <a:pPr marL="457200" lvl="1" indent="0">
              <a:lnSpc>
                <a:spcPct val="120000"/>
              </a:lnSpc>
              <a:spcBef>
                <a:spcPts val="600"/>
              </a:spcBef>
              <a:buNone/>
            </a:pPr>
            <a:r>
              <a:rPr lang="en-US" sz="1600" dirty="0">
                <a:solidFill>
                  <a:srgbClr val="C00000"/>
                </a:solidFill>
              </a:rPr>
              <a:t>[CON-LOG-REQ-7] Logs MUST be automatically exported to a different physical machine than the one that generated them</a:t>
            </a:r>
          </a:p>
        </p:txBody>
      </p:sp>
    </p:spTree>
    <p:extLst>
      <p:ext uri="{BB962C8B-B14F-4D97-AF65-F5344CB8AC3E}">
        <p14:creationId xmlns:p14="http://schemas.microsoft.com/office/powerpoint/2010/main" val="199761484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C024BE-B52E-4B59-BDEF-7735A43A0B69}"/>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C5596B15-1AD3-404A-85B4-0AFAD95513E6}"/>
              </a:ext>
            </a:extLst>
          </p:cNvPr>
          <p:cNvSpPr>
            <a:spLocks noGrp="1"/>
          </p:cNvSpPr>
          <p:nvPr>
            <p:ph type="title"/>
          </p:nvPr>
        </p:nvSpPr>
        <p:spPr/>
        <p:txBody>
          <a:bodyPr>
            <a:normAutofit fontScale="90000"/>
          </a:bodyPr>
          <a:lstStyle/>
          <a:p>
            <a:r>
              <a:rPr lang="en-US" b="1" dirty="0"/>
              <a:t>Container logging requirements – log management</a:t>
            </a:r>
            <a:br>
              <a:rPr lang="en-US" b="1" dirty="0"/>
            </a:br>
            <a:r>
              <a:rPr lang="en-US" sz="2700" b="1" dirty="0"/>
              <a:t>from </a:t>
            </a:r>
            <a:r>
              <a:rPr lang="en-US" sz="2700" dirty="0">
                <a:hlinkClick r:id="rId2">
                  <a:extLst>
                    <a:ext uri="{A12FA001-AC4F-418D-AE19-62706E023703}">
                      <ahyp:hlinkClr xmlns:ahyp="http://schemas.microsoft.com/office/drawing/2018/hyperlinkcolor" val="tx"/>
                    </a:ext>
                  </a:extLst>
                </a:hlinkClick>
              </a:rPr>
              <a:t>VNF Security Requirements</a:t>
            </a:r>
            <a:endParaRPr lang="en-US" dirty="0"/>
          </a:p>
        </p:txBody>
      </p:sp>
      <p:sp>
        <p:nvSpPr>
          <p:cNvPr id="4" name="Text Placeholder 3">
            <a:extLst>
              <a:ext uri="{FF2B5EF4-FFF2-40B4-BE49-F238E27FC236}">
                <a16:creationId xmlns:a16="http://schemas.microsoft.com/office/drawing/2014/main" id="{C5D82E02-6986-4584-85BE-56D320918BA8}"/>
              </a:ext>
            </a:extLst>
          </p:cNvPr>
          <p:cNvSpPr>
            <a:spLocks noGrp="1"/>
          </p:cNvSpPr>
          <p:nvPr>
            <p:ph type="body" sz="quarter" idx="10"/>
          </p:nvPr>
        </p:nvSpPr>
        <p:spPr>
          <a:xfrm>
            <a:off x="314325" y="1028908"/>
            <a:ext cx="11506200" cy="5365954"/>
          </a:xfrm>
        </p:spPr>
        <p:txBody>
          <a:bodyPr>
            <a:normAutofit fontScale="85000" lnSpcReduction="10000"/>
          </a:bodyPr>
          <a:lstStyle/>
          <a:p>
            <a:pPr marL="0" indent="0">
              <a:spcBef>
                <a:spcPts val="600"/>
              </a:spcBef>
              <a:buNone/>
            </a:pPr>
            <a:endParaRPr lang="en-US" sz="1400" dirty="0">
              <a:solidFill>
                <a:srgbClr val="003366"/>
              </a:solidFill>
            </a:endParaRPr>
          </a:p>
          <a:p>
            <a:pPr marL="0" indent="0">
              <a:lnSpc>
                <a:spcPct val="120000"/>
              </a:lnSpc>
              <a:spcBef>
                <a:spcPts val="600"/>
              </a:spcBef>
              <a:buNone/>
            </a:pPr>
            <a:r>
              <a:rPr lang="en-US" sz="1800" dirty="0">
                <a:solidFill>
                  <a:srgbClr val="003366"/>
                </a:solidFill>
              </a:rPr>
              <a:t>[CON-LOG-REQ-18] The container </a:t>
            </a:r>
            <a:r>
              <a:rPr lang="en-US" sz="1800" b="1" dirty="0">
                <a:solidFill>
                  <a:srgbClr val="003366"/>
                </a:solidFill>
              </a:rPr>
              <a:t>MUST</a:t>
            </a:r>
            <a:r>
              <a:rPr lang="en-US" sz="1800" dirty="0">
                <a:solidFill>
                  <a:srgbClr val="003366"/>
                </a:solidFill>
              </a:rPr>
              <a:t> support the storage of security audit logs for a configurable period of time. [Reference: </a:t>
            </a:r>
            <a:r>
              <a:rPr lang="en-US" sz="1800" dirty="0">
                <a:hlinkClick r:id="rId3" tooltip="R-89474"/>
              </a:rPr>
              <a:t>R-89474</a:t>
            </a:r>
            <a:r>
              <a:rPr lang="en-US" sz="1800" dirty="0"/>
              <a:t>]</a:t>
            </a:r>
          </a:p>
          <a:p>
            <a:pPr marL="457200" lvl="1" indent="0">
              <a:lnSpc>
                <a:spcPct val="120000"/>
              </a:lnSpc>
              <a:spcBef>
                <a:spcPts val="600"/>
              </a:spcBef>
              <a:buNone/>
            </a:pPr>
            <a:r>
              <a:rPr lang="en-US" sz="1400" dirty="0">
                <a:solidFill>
                  <a:srgbClr val="C00000"/>
                </a:solidFill>
              </a:rPr>
              <a:t>[CON-LOG-REQ-F9] An event log rotation policy MUST be formalized and implemented on all logging system equipment.</a:t>
            </a:r>
          </a:p>
          <a:p>
            <a:pPr marL="0" indent="0">
              <a:spcBef>
                <a:spcPts val="600"/>
              </a:spcBef>
              <a:buNone/>
            </a:pPr>
            <a:endParaRPr lang="en-US" sz="1400" dirty="0">
              <a:solidFill>
                <a:srgbClr val="003366"/>
              </a:solidFill>
            </a:endParaRPr>
          </a:p>
          <a:p>
            <a:pPr marL="0" indent="0">
              <a:lnSpc>
                <a:spcPct val="120000"/>
              </a:lnSpc>
              <a:spcBef>
                <a:spcPts val="600"/>
              </a:spcBef>
              <a:buNone/>
            </a:pPr>
            <a:r>
              <a:rPr lang="en-US" sz="1800" dirty="0">
                <a:solidFill>
                  <a:srgbClr val="003366"/>
                </a:solidFill>
              </a:rPr>
              <a:t>[CON-LOG-REQ-19] The container </a:t>
            </a:r>
            <a:r>
              <a:rPr lang="en-US" sz="1800" b="1" dirty="0"/>
              <a:t>MUST</a:t>
            </a:r>
            <a:r>
              <a:rPr lang="en-US" sz="1800" dirty="0"/>
              <a:t> be capable of automatically synchronizing the system clock daily with the Operator’s trusted time source, to assure accurate time reporting in log files. It is recommended that Coordinated Universal Time (UTC) be used where possible to eliminate ambiguity owing to daylight savings time.</a:t>
            </a:r>
            <a:r>
              <a:rPr lang="en-US" sz="1800" dirty="0">
                <a:solidFill>
                  <a:srgbClr val="003366"/>
                </a:solidFill>
              </a:rPr>
              <a:t> [Reference: </a:t>
            </a:r>
            <a:r>
              <a:rPr lang="en-US" sz="1800" dirty="0">
                <a:hlinkClick r:id="rId4" tooltip="R-629534"/>
              </a:rPr>
              <a:t>R-629534</a:t>
            </a:r>
            <a:r>
              <a:rPr lang="en-US" sz="1800" dirty="0"/>
              <a:t>]</a:t>
            </a:r>
          </a:p>
          <a:p>
            <a:pPr marL="0" indent="0">
              <a:lnSpc>
                <a:spcPct val="120000"/>
              </a:lnSpc>
              <a:spcBef>
                <a:spcPts val="600"/>
              </a:spcBef>
              <a:buNone/>
            </a:pPr>
            <a:endParaRPr lang="en-US" sz="1600" dirty="0">
              <a:solidFill>
                <a:srgbClr val="003366"/>
              </a:solidFill>
            </a:endParaRPr>
          </a:p>
          <a:p>
            <a:pPr marL="0" indent="0">
              <a:lnSpc>
                <a:spcPct val="120000"/>
              </a:lnSpc>
              <a:spcBef>
                <a:spcPts val="600"/>
              </a:spcBef>
              <a:buNone/>
            </a:pPr>
            <a:r>
              <a:rPr lang="en-US" sz="1800" strike="sngStrike" dirty="0">
                <a:solidFill>
                  <a:srgbClr val="003366"/>
                </a:solidFill>
              </a:rPr>
              <a:t>[CON-LOG-REQ-20] The container </a:t>
            </a:r>
            <a:r>
              <a:rPr lang="en-US" sz="1800" b="1" strike="sngStrike" dirty="0"/>
              <a:t>MUST</a:t>
            </a:r>
            <a:r>
              <a:rPr lang="en-US" sz="1800" strike="sngStrike" dirty="0"/>
              <a:t> have the capability to securely transmit the security logs and security events to a remote system before they are purged from the system. [Reference: </a:t>
            </a:r>
            <a:r>
              <a:rPr lang="en-US" sz="1800" strike="sngStrike" dirty="0">
                <a:hlinkClick r:id="rId5" tooltip="R-703767"/>
              </a:rPr>
              <a:t>R-703767</a:t>
            </a:r>
            <a:r>
              <a:rPr lang="en-US" sz="1800" strike="sngStrike" dirty="0"/>
              <a:t>]</a:t>
            </a:r>
          </a:p>
          <a:p>
            <a:pPr marL="0" indent="0">
              <a:lnSpc>
                <a:spcPct val="120000"/>
              </a:lnSpc>
              <a:spcBef>
                <a:spcPts val="600"/>
              </a:spcBef>
              <a:buNone/>
            </a:pPr>
            <a:r>
              <a:rPr lang="en-US" sz="1800" dirty="0">
                <a:solidFill>
                  <a:srgbClr val="C00000"/>
                </a:solidFill>
              </a:rPr>
              <a:t>[CON-LOG-REQ-20</a:t>
            </a:r>
            <a:r>
              <a:rPr lang="en-US" sz="1800" strike="sngStrike" dirty="0">
                <a:solidFill>
                  <a:srgbClr val="C00000"/>
                </a:solidFill>
              </a:rPr>
              <a:t>F3</a:t>
            </a:r>
            <a:r>
              <a:rPr lang="en-US" sz="1800" dirty="0">
                <a:solidFill>
                  <a:srgbClr val="C00000"/>
                </a:solidFill>
              </a:rPr>
              <a:t>] The container and container application </a:t>
            </a:r>
            <a:r>
              <a:rPr lang="en-US" sz="1800" b="1" dirty="0">
                <a:solidFill>
                  <a:srgbClr val="C00000"/>
                </a:solidFill>
              </a:rPr>
              <a:t>MUST</a:t>
            </a:r>
            <a:r>
              <a:rPr lang="en-US" sz="1800" dirty="0">
                <a:solidFill>
                  <a:srgbClr val="C00000"/>
                </a:solidFill>
              </a:rPr>
              <a:t> use the STDOUT for security logs collection [Reference: REQ-374]</a:t>
            </a:r>
          </a:p>
          <a:p>
            <a:pPr marL="457200" lvl="1" indent="0">
              <a:lnSpc>
                <a:spcPct val="120000"/>
              </a:lnSpc>
              <a:spcBef>
                <a:spcPts val="600"/>
              </a:spcBef>
              <a:buNone/>
            </a:pPr>
            <a:r>
              <a:rPr lang="en-US" sz="1400" dirty="0">
                <a:solidFill>
                  <a:srgbClr val="C00000"/>
                </a:solidFill>
              </a:rPr>
              <a:t>How is the container identified?</a:t>
            </a:r>
          </a:p>
          <a:p>
            <a:pPr marL="0" indent="0">
              <a:lnSpc>
                <a:spcPct val="120000"/>
              </a:lnSpc>
              <a:spcBef>
                <a:spcPts val="600"/>
              </a:spcBef>
              <a:buNone/>
            </a:pPr>
            <a:endParaRPr lang="en-US" sz="1600" dirty="0">
              <a:solidFill>
                <a:srgbClr val="003366"/>
              </a:solidFill>
            </a:endParaRPr>
          </a:p>
          <a:p>
            <a:pPr marL="0" indent="0">
              <a:lnSpc>
                <a:spcPct val="120000"/>
              </a:lnSpc>
              <a:spcBef>
                <a:spcPts val="600"/>
              </a:spcBef>
              <a:buNone/>
            </a:pPr>
            <a:r>
              <a:rPr lang="en-US" sz="1800" dirty="0">
                <a:solidFill>
                  <a:srgbClr val="003366"/>
                </a:solidFill>
              </a:rPr>
              <a:t>[CON-LOG-REQ-21] The container </a:t>
            </a:r>
            <a:r>
              <a:rPr lang="en-US" sz="1800" b="1" dirty="0"/>
              <a:t>SHOULD</a:t>
            </a:r>
            <a:r>
              <a:rPr lang="en-US" sz="1800" dirty="0"/>
              <a:t> provide the capability of maintaining the integrity of its static files using a cryptographic method.</a:t>
            </a:r>
          </a:p>
          <a:p>
            <a:pPr marL="457200" lvl="1" indent="0">
              <a:lnSpc>
                <a:spcPct val="120000"/>
              </a:lnSpc>
              <a:spcBef>
                <a:spcPts val="600"/>
              </a:spcBef>
              <a:buNone/>
            </a:pPr>
            <a:r>
              <a:rPr lang="en-US" sz="1400" dirty="0">
                <a:solidFill>
                  <a:srgbClr val="C00000"/>
                </a:solidFill>
              </a:rPr>
              <a:t>Propose to remove because this is a hardening requirement, not a logging requirement</a:t>
            </a:r>
          </a:p>
        </p:txBody>
      </p:sp>
    </p:spTree>
    <p:extLst>
      <p:ext uri="{BB962C8B-B14F-4D97-AF65-F5344CB8AC3E}">
        <p14:creationId xmlns:p14="http://schemas.microsoft.com/office/powerpoint/2010/main" val="2726612445"/>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C6D56A-557A-48EF-BF18-08F867179CE8}"/>
              </a:ext>
            </a:extLst>
          </p:cNvPr>
          <p:cNvSpPr txBox="1"/>
          <p:nvPr/>
        </p:nvSpPr>
        <p:spPr>
          <a:xfrm>
            <a:off x="4025348" y="3140765"/>
            <a:ext cx="4999382" cy="584775"/>
          </a:xfrm>
          <a:prstGeom prst="rect">
            <a:avLst/>
          </a:prstGeom>
          <a:noFill/>
        </p:spPr>
        <p:txBody>
          <a:bodyPr wrap="square" rtlCol="0">
            <a:spAutoFit/>
          </a:bodyPr>
          <a:lstStyle/>
          <a:p>
            <a:pPr algn="ctr"/>
            <a:r>
              <a:rPr lang="en-US" sz="3200" dirty="0">
                <a:solidFill>
                  <a:schemeClr val="bg1"/>
                </a:solidFill>
              </a:rPr>
              <a:t>Fabian </a:t>
            </a:r>
            <a:r>
              <a:rPr lang="en-US" sz="3200" dirty="0" err="1">
                <a:solidFill>
                  <a:schemeClr val="bg1"/>
                </a:solidFill>
              </a:rPr>
              <a:t>Rouzaut</a:t>
            </a:r>
            <a:r>
              <a:rPr lang="en-US" sz="3200" dirty="0">
                <a:solidFill>
                  <a:schemeClr val="bg1"/>
                </a:solidFill>
              </a:rPr>
              <a:t> Slides</a:t>
            </a:r>
          </a:p>
        </p:txBody>
      </p:sp>
    </p:spTree>
    <p:extLst>
      <p:ext uri="{BB962C8B-B14F-4D97-AF65-F5344CB8AC3E}">
        <p14:creationId xmlns:p14="http://schemas.microsoft.com/office/powerpoint/2010/main" val="4288288110"/>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re 2"/>
          <p:cNvSpPr>
            <a:spLocks noGrp="1"/>
          </p:cNvSpPr>
          <p:nvPr>
            <p:ph type="title"/>
          </p:nvPr>
        </p:nvSpPr>
        <p:spPr/>
        <p:txBody>
          <a:bodyPr>
            <a:normAutofit fontScale="90000"/>
          </a:bodyPr>
          <a:lstStyle/>
          <a:p>
            <a:r>
              <a:rPr lang="en-US" b="1" dirty="0"/>
              <a:t>Container logging requirements – log management</a:t>
            </a:r>
            <a:br>
              <a:rPr lang="en-US" b="1" dirty="0"/>
            </a:br>
            <a:r>
              <a:rPr lang="en-US" sz="2800" u="sng" dirty="0"/>
              <a:t>REQ for Developers:</a:t>
            </a:r>
            <a:endParaRPr lang="en-US" dirty="0"/>
          </a:p>
        </p:txBody>
      </p:sp>
      <p:sp>
        <p:nvSpPr>
          <p:cNvPr id="4" name="Espace réservé du texte 3"/>
          <p:cNvSpPr>
            <a:spLocks noGrp="1"/>
          </p:cNvSpPr>
          <p:nvPr>
            <p:ph type="body" sz="quarter" idx="10"/>
          </p:nvPr>
        </p:nvSpPr>
        <p:spPr/>
        <p:txBody>
          <a:bodyPr>
            <a:normAutofit fontScale="92500" lnSpcReduction="20000"/>
          </a:bodyPr>
          <a:lstStyle/>
          <a:p>
            <a:r>
              <a:rPr lang="en-US" sz="1900" dirty="0">
                <a:solidFill>
                  <a:srgbClr val="003366"/>
                </a:solidFill>
              </a:rPr>
              <a:t>[CON-LOG-REQ-F1] Using systems and applications with native logging functionality is essential. This function MUST be taken into account during any design and development process.</a:t>
            </a:r>
          </a:p>
          <a:p>
            <a:endParaRPr lang="en-US" sz="1100" dirty="0">
              <a:solidFill>
                <a:srgbClr val="003366"/>
              </a:solidFill>
            </a:endParaRPr>
          </a:p>
          <a:p>
            <a:r>
              <a:rPr lang="en-US" sz="1900" dirty="0">
                <a:solidFill>
                  <a:srgbClr val="003366"/>
                </a:solidFill>
              </a:rPr>
              <a:t>[CON-LOG-REQ-F2] It is recommended that no processing MUST be performed on the logs before they are transferred. (no classification, it is not the behavior of an application to define the categories of an event)</a:t>
            </a:r>
          </a:p>
          <a:p>
            <a:endParaRPr lang="en-US" sz="1100" dirty="0">
              <a:solidFill>
                <a:srgbClr val="003366"/>
              </a:solidFill>
            </a:endParaRPr>
          </a:p>
          <a:p>
            <a:pPr>
              <a:lnSpc>
                <a:spcPct val="100000"/>
              </a:lnSpc>
            </a:pPr>
            <a:r>
              <a:rPr lang="en-US" sz="1900" dirty="0">
                <a:solidFill>
                  <a:srgbClr val="003366"/>
                </a:solidFill>
              </a:rPr>
              <a:t>[CON-LOG-REQ-F3] The container and container application MUST use the STDOUT for security logs collection [Reference: REQ-374]</a:t>
            </a:r>
          </a:p>
          <a:p>
            <a:endParaRPr lang="en-US" sz="1100" dirty="0">
              <a:solidFill>
                <a:srgbClr val="003366"/>
              </a:solidFill>
            </a:endParaRPr>
          </a:p>
          <a:p>
            <a:r>
              <a:rPr lang="en-US" sz="1900" dirty="0">
                <a:solidFill>
                  <a:srgbClr val="003366"/>
                </a:solidFill>
              </a:rPr>
              <a:t>[CON-LOG-REQ-F4] Access to logs MUST be write restricted to a limited number of accounts with a need to know</a:t>
            </a:r>
          </a:p>
          <a:p>
            <a:pPr lvl="1"/>
            <a:r>
              <a:rPr lang="en-US" sz="2100" dirty="0">
                <a:solidFill>
                  <a:srgbClr val="C00000"/>
                </a:solidFill>
              </a:rPr>
              <a:t>See CON-LOG-REQ-14</a:t>
            </a:r>
          </a:p>
          <a:p>
            <a:endParaRPr lang="en-US" sz="700" dirty="0">
              <a:solidFill>
                <a:srgbClr val="003366"/>
              </a:solidFill>
            </a:endParaRPr>
          </a:p>
          <a:p>
            <a:r>
              <a:rPr lang="en-US" sz="1900" dirty="0">
                <a:solidFill>
                  <a:schemeClr val="accent6">
                    <a:lumMod val="50000"/>
                  </a:schemeClr>
                </a:solidFill>
              </a:rPr>
              <a:t>[CON-LOG-REQ-F5] It is recommended the container application SHOULD  adopt a tree structure for the storage of event logs.</a:t>
            </a:r>
          </a:p>
          <a:p>
            <a:endParaRPr lang="en-US" sz="1100" dirty="0">
              <a:solidFill>
                <a:srgbClr val="003366"/>
              </a:solidFill>
            </a:endParaRPr>
          </a:p>
          <a:p>
            <a:r>
              <a:rPr lang="en-US" sz="1900" dirty="0">
                <a:solidFill>
                  <a:srgbClr val="003366"/>
                </a:solidFill>
              </a:rPr>
              <a:t>[CON-LOG-REQ-F6] the container application SHALL contextualizing the events (log enrichment)</a:t>
            </a:r>
          </a:p>
          <a:p>
            <a:pPr lvl="1"/>
            <a:r>
              <a:rPr lang="en-US" sz="1900" dirty="0" err="1">
                <a:solidFill>
                  <a:srgbClr val="003366"/>
                </a:solidFill>
              </a:rPr>
              <a:t>e.g</a:t>
            </a:r>
            <a:r>
              <a:rPr lang="en-US" sz="1900" dirty="0">
                <a:solidFill>
                  <a:srgbClr val="003366"/>
                </a:solidFill>
              </a:rPr>
              <a:t>: Timestamp, IP address having generated the logs, user concerned, functionality concerned, error of application, detail of the error, all access to a resource, success of application, </a:t>
            </a:r>
            <a:r>
              <a:rPr lang="en-US" sz="1900" dirty="0" err="1">
                <a:solidFill>
                  <a:srgbClr val="003366"/>
                </a:solidFill>
              </a:rPr>
              <a:t>etc</a:t>
            </a:r>
            <a:r>
              <a:rPr lang="en-US" sz="1900" dirty="0">
                <a:solidFill>
                  <a:srgbClr val="003366"/>
                </a:solidFill>
              </a:rPr>
              <a:t>…</a:t>
            </a:r>
          </a:p>
          <a:p>
            <a:pPr lvl="1"/>
            <a:r>
              <a:rPr lang="en-US" sz="1900" dirty="0">
                <a:solidFill>
                  <a:srgbClr val="C00000"/>
                </a:solidFill>
              </a:rPr>
              <a:t>See </a:t>
            </a:r>
            <a:r>
              <a:rPr lang="en-US" sz="2000" dirty="0">
                <a:solidFill>
                  <a:srgbClr val="C00000"/>
                </a:solidFill>
              </a:rPr>
              <a:t>CON-LOG-REQ-7 – CON-LOG-REQ-11</a:t>
            </a:r>
            <a:endParaRPr lang="en-US" sz="1900" dirty="0">
              <a:solidFill>
                <a:srgbClr val="C00000"/>
              </a:solidFill>
            </a:endParaRPr>
          </a:p>
          <a:p>
            <a:endParaRPr lang="en-US" sz="1500" dirty="0"/>
          </a:p>
          <a:p>
            <a:endParaRPr lang="en-US" sz="1500" dirty="0">
              <a:solidFill>
                <a:srgbClr val="FF0000"/>
              </a:solidFill>
            </a:endParaRPr>
          </a:p>
        </p:txBody>
      </p:sp>
    </p:spTree>
    <p:extLst>
      <p:ext uri="{BB962C8B-B14F-4D97-AF65-F5344CB8AC3E}">
        <p14:creationId xmlns:p14="http://schemas.microsoft.com/office/powerpoint/2010/main" val="355403486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re 2"/>
          <p:cNvSpPr>
            <a:spLocks noGrp="1"/>
          </p:cNvSpPr>
          <p:nvPr>
            <p:ph type="title"/>
          </p:nvPr>
        </p:nvSpPr>
        <p:spPr/>
        <p:txBody>
          <a:bodyPr>
            <a:normAutofit fontScale="90000"/>
          </a:bodyPr>
          <a:lstStyle/>
          <a:p>
            <a:r>
              <a:rPr lang="en-US" b="1" dirty="0"/>
              <a:t>Container logging requirements – log management</a:t>
            </a:r>
            <a:br>
              <a:rPr lang="en-US" b="1" dirty="0"/>
            </a:br>
            <a:r>
              <a:rPr lang="en-US" sz="2800" u="sng" dirty="0"/>
              <a:t>REQ for Developers:</a:t>
            </a:r>
            <a:endParaRPr lang="en-US" dirty="0"/>
          </a:p>
        </p:txBody>
      </p:sp>
      <p:sp>
        <p:nvSpPr>
          <p:cNvPr id="4" name="Espace réservé du texte 3"/>
          <p:cNvSpPr>
            <a:spLocks noGrp="1"/>
          </p:cNvSpPr>
          <p:nvPr>
            <p:ph type="body" sz="quarter" idx="10"/>
          </p:nvPr>
        </p:nvSpPr>
        <p:spPr/>
        <p:txBody>
          <a:bodyPr/>
          <a:lstStyle/>
          <a:p>
            <a:r>
              <a:rPr lang="en-US" sz="1900" dirty="0">
                <a:solidFill>
                  <a:srgbClr val="003366"/>
                </a:solidFill>
              </a:rPr>
              <a:t>[CON-LOG-REQ-12] The container and container application MUST NOT include an authentication credential, e.g., password, in the logs, even if encrypted. [Reference: </a:t>
            </a:r>
            <a:r>
              <a:rPr lang="en-US" sz="1900" dirty="0">
                <a:solidFill>
                  <a:srgbClr val="003366"/>
                </a:solidFill>
                <a:hlinkClick r:id="rId2" tooltip="R-04982"/>
              </a:rPr>
              <a:t>R-04982</a:t>
            </a:r>
            <a:r>
              <a:rPr lang="en-US" sz="1900" dirty="0">
                <a:solidFill>
                  <a:srgbClr val="003366"/>
                </a:solidFill>
              </a:rPr>
              <a:t>]</a:t>
            </a:r>
          </a:p>
          <a:p>
            <a:pPr lvl="1"/>
            <a:r>
              <a:rPr lang="en-US" sz="1500" dirty="0">
                <a:solidFill>
                  <a:srgbClr val="C00000"/>
                </a:solidFill>
              </a:rPr>
              <a:t>See </a:t>
            </a:r>
            <a:r>
              <a:rPr lang="en-US" sz="1600" dirty="0">
                <a:solidFill>
                  <a:srgbClr val="C00000"/>
                </a:solidFill>
              </a:rPr>
              <a:t>CON-LOG-REQ-12</a:t>
            </a:r>
            <a:endParaRPr lang="en-US" sz="1500" dirty="0">
              <a:solidFill>
                <a:srgbClr val="C00000"/>
              </a:solidFill>
            </a:endParaRPr>
          </a:p>
          <a:p>
            <a:r>
              <a:rPr lang="en-US" sz="1900" dirty="0">
                <a:solidFill>
                  <a:schemeClr val="accent6">
                    <a:lumMod val="50000"/>
                  </a:schemeClr>
                </a:solidFill>
              </a:rPr>
              <a:t>[CON-LOG-REQ-XX] The container and container application MUST NOT include a sensitive information in the log</a:t>
            </a:r>
          </a:p>
          <a:p>
            <a:r>
              <a:rPr lang="en-US" sz="1900" dirty="0">
                <a:solidFill>
                  <a:srgbClr val="003366"/>
                </a:solidFill>
              </a:rPr>
              <a:t>[CON-LOG-REQ-6] The container and container application MUST log the modification of configuration files. </a:t>
            </a:r>
          </a:p>
          <a:p>
            <a:r>
              <a:rPr lang="en-US" sz="1900" dirty="0">
                <a:solidFill>
                  <a:srgbClr val="003366"/>
                </a:solidFill>
              </a:rPr>
              <a:t>[CON-LOG-REQ-1] The container application MUST log successful and unsuccessful authentication attempts, e.g., authentication associated with a transaction, authentication to create a session. </a:t>
            </a:r>
          </a:p>
          <a:p>
            <a:endParaRPr lang="en-US" dirty="0"/>
          </a:p>
        </p:txBody>
      </p:sp>
    </p:spTree>
    <p:extLst>
      <p:ext uri="{BB962C8B-B14F-4D97-AF65-F5344CB8AC3E}">
        <p14:creationId xmlns:p14="http://schemas.microsoft.com/office/powerpoint/2010/main" val="2697590447"/>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8A63475175C404B88F6D4034EB823DF" ma:contentTypeVersion="10" ma:contentTypeDescription="Create a new document." ma:contentTypeScope="" ma:versionID="947a86b7f966fb8a9e9d491ed794a7c6">
  <xsd:schema xmlns:xsd="http://www.w3.org/2001/XMLSchema" xmlns:xs="http://www.w3.org/2001/XMLSchema" xmlns:p="http://schemas.microsoft.com/office/2006/metadata/properties" xmlns:ns3="99f66e42-97e2-4e6b-9df2-5dc93a2ec077" targetNamespace="http://schemas.microsoft.com/office/2006/metadata/properties" ma:root="true" ma:fieldsID="108c7e45c1692ad7bd0c773b7e5aa1c6" ns3:_="">
    <xsd:import namespace="99f66e42-97e2-4e6b-9df2-5dc93a2ec07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f66e42-97e2-4e6b-9df2-5dc93a2ec0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B8D088-CA74-4A6F-9EA2-10E67D46FD77}">
  <ds:schemaRefs>
    <ds:schemaRef ds:uri="http://purl.org/dc/dcmitype/"/>
    <ds:schemaRef ds:uri="http://purl.org/dc/elements/1.1/"/>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99f66e42-97e2-4e6b-9df2-5dc93a2ec077"/>
    <ds:schemaRef ds:uri="http://www.w3.org/XML/1998/namespace"/>
    <ds:schemaRef ds:uri="http://purl.org/dc/terms/"/>
  </ds:schemaRefs>
</ds:datastoreItem>
</file>

<file path=customXml/itemProps2.xml><?xml version="1.0" encoding="utf-8"?>
<ds:datastoreItem xmlns:ds="http://schemas.openxmlformats.org/officeDocument/2006/customXml" ds:itemID="{C0053E2B-9E3D-40F9-9C1E-F405CA5C4A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f66e42-97e2-4e6b-9df2-5dc93a2ec0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6476DF-2075-4509-9EC2-35794C6954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137187</TotalTime>
  <Words>1419</Words>
  <Application>Microsoft Office PowerPoint</Application>
  <PresentationFormat>Widescreen</PresentationFormat>
  <Paragraphs>103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.AppleSystemUIFont</vt:lpstr>
      <vt:lpstr>Arial</vt:lpstr>
      <vt:lpstr>Calibri</vt:lpstr>
      <vt:lpstr>Office Theme</vt:lpstr>
      <vt:lpstr>Proposed Container Logging Requirements</vt:lpstr>
      <vt:lpstr>Container logging requirements – event types from VNF Security Requirements</vt:lpstr>
      <vt:lpstr>Container logging requirements – log data from VNF Security Requirements</vt:lpstr>
      <vt:lpstr>Container logging requirements – log management from VNF Security Requirements</vt:lpstr>
      <vt:lpstr>Container logging requirements – log management from VNF Security Requirements</vt:lpstr>
      <vt:lpstr>Container logging requirements – log management from VNF Security Requirements</vt:lpstr>
      <vt:lpstr>PowerPoint Presentation</vt:lpstr>
      <vt:lpstr>Container logging requirements – log management REQ for Developers:</vt:lpstr>
      <vt:lpstr>Container logging requirements – log management REQ for Developers:</vt:lpstr>
      <vt:lpstr>Container logging requirements – log management REQ for infra:</vt:lpstr>
      <vt:lpstr>Container logging requirements – log management REQ for infra: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ZWARICO, AMY</cp:lastModifiedBy>
  <cp:revision>1146</cp:revision>
  <cp:lastPrinted>2017-08-07T21:14:23Z</cp:lastPrinted>
  <dcterms:created xsi:type="dcterms:W3CDTF">2017-02-27T16:23:08Z</dcterms:created>
  <dcterms:modified xsi:type="dcterms:W3CDTF">2021-04-20T14:05:30Z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y fmtid="{D5CDD505-2E9C-101B-9397-08002B2CF9AE}" pid="6" name="ContentTypeId">
    <vt:lpwstr>0x010100D8A63475175C404B88F6D4034EB823DF</vt:lpwstr>
  </property>
</Properties>
</file>