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5" r:id="rId9"/>
    <p:sldId id="277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1921" autoAdjust="0"/>
  </p:normalViewPr>
  <p:slideViewPr>
    <p:cSldViewPr snapToGrid="0" snapToObjects="1">
      <p:cViewPr varScale="1">
        <p:scale>
          <a:sx n="105" d="100"/>
          <a:sy n="105" d="100"/>
        </p:scale>
        <p:origin x="114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the threats we need to address? </a:t>
            </a:r>
            <a:r>
              <a:rPr lang="en-US" dirty="0" err="1" smtClean="0"/>
              <a:t>Disponibility</a:t>
            </a:r>
            <a:r>
              <a:rPr lang="en-US" baseline="0" dirty="0" smtClean="0"/>
              <a:t> example DIC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05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Onap</a:t>
            </a:r>
            <a:r>
              <a:rPr lang="en-US" baseline="0" dirty="0" smtClean="0"/>
              <a:t> or infrastructure need to provide this events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22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Onap</a:t>
            </a:r>
            <a:r>
              <a:rPr lang="en-US" dirty="0" smtClean="0"/>
              <a:t> is responsible for making available these events, </a:t>
            </a:r>
            <a:r>
              <a:rPr lang="en-US" dirty="0" err="1" smtClean="0"/>
              <a:t>wi</a:t>
            </a:r>
            <a:r>
              <a:rPr lang="en-US" dirty="0" smtClean="0"/>
              <a:t> </a:t>
            </a:r>
            <a:r>
              <a:rPr lang="en-US" dirty="0" err="1" smtClean="0"/>
              <a:t>th</a:t>
            </a:r>
            <a:r>
              <a:rPr lang="en-US" dirty="0" smtClean="0"/>
              <a:t> a secure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protocole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45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Several ways of making social security information available</a:t>
            </a:r>
          </a:p>
          <a:p>
            <a:r>
              <a:rPr lang="en-US" dirty="0" smtClean="0"/>
              <a:t>Due to the size</a:t>
            </a:r>
            <a:r>
              <a:rPr lang="en-US" baseline="0" dirty="0" smtClean="0"/>
              <a:t> of ONAP, you must define critical feature, the exposed API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83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Could SECCOM</a:t>
            </a:r>
            <a:r>
              <a:rPr lang="en-US" baseline="0" dirty="0" smtClean="0"/>
              <a:t> take a decision to perform a Secure MVP? for operational release?</a:t>
            </a:r>
            <a:endParaRPr lang="en-US" dirty="0" smtClean="0"/>
          </a:p>
          <a:p>
            <a:r>
              <a:rPr lang="en-US" dirty="0" smtClean="0"/>
              <a:t>Requirements management is not enough, it is not binding. (look the code quality, requirements about java, flow</a:t>
            </a:r>
            <a:r>
              <a:rPr lang="en-US" baseline="0" dirty="0" smtClean="0"/>
              <a:t> matrix etc..)</a:t>
            </a:r>
          </a:p>
          <a:p>
            <a:r>
              <a:rPr lang="en-US" baseline="0" dirty="0" smtClean="0"/>
              <a:t>what are the priorities?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11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Requirements management is not enough, it is not binding. (look the code quality, requirements about java, flow</a:t>
            </a:r>
            <a:r>
              <a:rPr lang="en-US" baseline="0" dirty="0" smtClean="0"/>
              <a:t> matrix etc..)</a:t>
            </a:r>
          </a:p>
          <a:p>
            <a:r>
              <a:rPr lang="en-US" dirty="0" smtClean="0"/>
              <a:t>To the operator have to pay an integrator?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38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xmlns="" id="{C532AAA1-C317-4649-B2D6-07A209238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Relationship Id="rId9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spc="-1" dirty="0">
                <a:solidFill>
                  <a:srgbClr val="FFFFFF"/>
                </a:solidFill>
                <a:latin typeface="Arial"/>
              </a:rPr>
              <a:t>ONAP Logs security </a:t>
            </a:r>
            <a:r>
              <a:rPr lang="en-US" sz="6000" spc="-1" dirty="0" smtClean="0">
                <a:solidFill>
                  <a:srgbClr val="FFFFFF"/>
                </a:solidFill>
                <a:latin typeface="Arial"/>
              </a:rPr>
              <a:t>Management</a:t>
            </a:r>
            <a:r>
              <a:rPr lang="en-US" sz="5400" spc="-1" dirty="0">
                <a:solidFill>
                  <a:srgbClr val="000000"/>
                </a:solidFill>
                <a:latin typeface="Calibri"/>
              </a:rPr>
              <a:t/>
            </a:r>
            <a:br>
              <a:rPr lang="en-US" sz="5400" spc="-1" dirty="0">
                <a:solidFill>
                  <a:srgbClr val="000000"/>
                </a:solidFill>
                <a:latin typeface="Calibri"/>
              </a:rPr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spc="-1" dirty="0">
                <a:solidFill>
                  <a:srgbClr val="FFFFFF"/>
                </a:solidFill>
                <a:latin typeface="Arial"/>
              </a:rPr>
              <a:t>Fabian </a:t>
            </a:r>
            <a:r>
              <a:rPr lang="en-US" sz="5400" spc="-1" dirty="0" err="1">
                <a:solidFill>
                  <a:srgbClr val="FFFFFF"/>
                </a:solidFill>
                <a:latin typeface="Arial"/>
              </a:rPr>
              <a:t>Rouzaut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66522" y="5073165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February,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ONAP, Global </a:t>
            </a:r>
            <a:r>
              <a:rPr lang="en-US" dirty="0" err="1" smtClean="0"/>
              <a:t>reflexion</a:t>
            </a:r>
            <a:r>
              <a:rPr lang="en-US" dirty="0" smtClean="0"/>
              <a:t> of security view</a:t>
            </a:r>
            <a:endParaRPr lang="en-US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9519760" y="1574128"/>
            <a:ext cx="513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0065157" y="2550138"/>
            <a:ext cx="1119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</a:t>
            </a:r>
          </a:p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</a:t>
            </a:r>
          </a:p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protected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Espace réservé du texte 9"/>
          <p:cNvSpPr txBox="1">
            <a:spLocks/>
          </p:cNvSpPr>
          <p:nvPr/>
        </p:nvSpPr>
        <p:spPr>
          <a:xfrm>
            <a:off x="10841745" y="5188964"/>
            <a:ext cx="1030638" cy="66377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Security</a:t>
            </a:r>
          </a:p>
          <a:p>
            <a:pPr marL="0" indent="0">
              <a:buNone/>
            </a:pPr>
            <a:r>
              <a:rPr lang="en-US" sz="1600" b="1" dirty="0" smtClean="0"/>
              <a:t> Update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10188063" y="4285598"/>
            <a:ext cx="1245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89318" y="1404851"/>
            <a:ext cx="5613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IAM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0747672" y="3599000"/>
            <a:ext cx="125547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Hardening </a:t>
            </a:r>
          </a:p>
          <a:p>
            <a:endParaRPr lang="en-US" dirty="0"/>
          </a:p>
        </p:txBody>
      </p:sp>
      <p:cxnSp>
        <p:nvCxnSpPr>
          <p:cNvPr id="20" name="Connecteur droit 19"/>
          <p:cNvCxnSpPr/>
          <p:nvPr/>
        </p:nvCxnSpPr>
        <p:spPr>
          <a:xfrm flipV="1">
            <a:off x="3773837" y="2874936"/>
            <a:ext cx="0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9624253" y="4576221"/>
            <a:ext cx="49256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0650690" y="1858558"/>
            <a:ext cx="1449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 </a:t>
            </a:r>
          </a:p>
          <a:p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9519760" y="1574128"/>
            <a:ext cx="131993" cy="3946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èche vers le bas 35"/>
          <p:cNvSpPr/>
          <p:nvPr/>
        </p:nvSpPr>
        <p:spPr>
          <a:xfrm>
            <a:off x="1316356" y="1883592"/>
            <a:ext cx="878408" cy="36720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 L  </a:t>
            </a:r>
            <a:r>
              <a:rPr lang="en-US" dirty="0" err="1" smtClean="0"/>
              <a:t>L</a:t>
            </a:r>
            <a:r>
              <a:rPr lang="en-US" dirty="0" smtClean="0"/>
              <a:t> ENG E</a:t>
            </a:r>
            <a:endParaRPr lang="en-US" dirty="0"/>
          </a:p>
        </p:txBody>
      </p:sp>
      <p:sp>
        <p:nvSpPr>
          <p:cNvPr id="40" name="ZoneTexte 39"/>
          <p:cNvSpPr txBox="1"/>
          <p:nvPr/>
        </p:nvSpPr>
        <p:spPr>
          <a:xfrm>
            <a:off x="925813" y="1144719"/>
            <a:ext cx="1659493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ONAP Today</a:t>
            </a:r>
          </a:p>
          <a:p>
            <a:r>
              <a:rPr lang="en-US" dirty="0" smtClean="0"/>
              <a:t>Innovation, </a:t>
            </a:r>
            <a:r>
              <a:rPr lang="en-US" dirty="0" err="1" smtClean="0"/>
              <a:t>PoC</a:t>
            </a:r>
            <a:endParaRPr lang="en-US" dirty="0"/>
          </a:p>
        </p:txBody>
      </p:sp>
      <p:sp>
        <p:nvSpPr>
          <p:cNvPr id="41" name="ZoneTexte 40"/>
          <p:cNvSpPr txBox="1"/>
          <p:nvPr/>
        </p:nvSpPr>
        <p:spPr>
          <a:xfrm>
            <a:off x="170349" y="5626650"/>
            <a:ext cx="3170420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ONAP Tomorrow</a:t>
            </a:r>
          </a:p>
          <a:p>
            <a:r>
              <a:rPr lang="en-US" dirty="0" smtClean="0"/>
              <a:t>Ready for Operator integration?</a:t>
            </a:r>
            <a:endParaRPr lang="en-US" dirty="0"/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986" y="3990204"/>
            <a:ext cx="4166849" cy="2282912"/>
          </a:xfrm>
          <a:prstGeom prst="rect">
            <a:avLst/>
          </a:prstGeom>
        </p:spPr>
      </p:pic>
      <p:cxnSp>
        <p:nvCxnSpPr>
          <p:cNvPr id="52" name="Connecteur droit 51"/>
          <p:cNvCxnSpPr/>
          <p:nvPr/>
        </p:nvCxnSpPr>
        <p:spPr>
          <a:xfrm>
            <a:off x="9548689" y="2150946"/>
            <a:ext cx="1076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9565913" y="2965636"/>
            <a:ext cx="523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9596753" y="3772304"/>
            <a:ext cx="11509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endCxn id="12" idx="1"/>
          </p:cNvCxnSpPr>
          <p:nvPr/>
        </p:nvCxnSpPr>
        <p:spPr>
          <a:xfrm flipV="1">
            <a:off x="9674559" y="5520850"/>
            <a:ext cx="1167186" cy="6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Image 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126" y="1084121"/>
            <a:ext cx="4972177" cy="1847769"/>
          </a:xfrm>
          <a:prstGeom prst="rect">
            <a:avLst/>
          </a:prstGeom>
        </p:spPr>
      </p:pic>
      <p:sp>
        <p:nvSpPr>
          <p:cNvPr id="81" name="Ellipse 80"/>
          <p:cNvSpPr/>
          <p:nvPr/>
        </p:nvSpPr>
        <p:spPr>
          <a:xfrm>
            <a:off x="6882098" y="1325949"/>
            <a:ext cx="1270861" cy="4773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cteur droit 4"/>
          <p:cNvCxnSpPr/>
          <p:nvPr/>
        </p:nvCxnSpPr>
        <p:spPr>
          <a:xfrm>
            <a:off x="1999716" y="3452501"/>
            <a:ext cx="7566197" cy="17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512970" y="3083169"/>
            <a:ext cx="511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Operator, Integrator, implication of the community? 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3801841" y="3497049"/>
            <a:ext cx="450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 we need to target an Operational release? </a:t>
            </a:r>
            <a:endParaRPr lang="en-US" dirty="0"/>
          </a:p>
        </p:txBody>
      </p:sp>
      <p:sp>
        <p:nvSpPr>
          <p:cNvPr id="11" name="Forme libre 10"/>
          <p:cNvSpPr/>
          <p:nvPr/>
        </p:nvSpPr>
        <p:spPr>
          <a:xfrm>
            <a:off x="7776179" y="1797767"/>
            <a:ext cx="3060595" cy="1971650"/>
          </a:xfrm>
          <a:custGeom>
            <a:avLst/>
            <a:gdLst>
              <a:gd name="connsiteX0" fmla="*/ 3060595 w 3060595"/>
              <a:gd name="connsiteY0" fmla="*/ 1949712 h 1971650"/>
              <a:gd name="connsiteX1" fmla="*/ 2320006 w 3060595"/>
              <a:gd name="connsiteY1" fmla="*/ 1942155 h 1971650"/>
              <a:gd name="connsiteX2" fmla="*/ 1571861 w 3060595"/>
              <a:gd name="connsiteY2" fmla="*/ 1662545 h 1971650"/>
              <a:gd name="connsiteX3" fmla="*/ 1088211 w 3060595"/>
              <a:gd name="connsiteY3" fmla="*/ 853944 h 1971650"/>
              <a:gd name="connsiteX4" fmla="*/ 0 w 3060595"/>
              <a:gd name="connsiteY4" fmla="*/ 0 h 19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0595" h="1971650">
                <a:moveTo>
                  <a:pt x="3060595" y="1949712"/>
                </a:moveTo>
                <a:cubicBezTo>
                  <a:pt x="2814361" y="1969864"/>
                  <a:pt x="2568128" y="1990016"/>
                  <a:pt x="2320006" y="1942155"/>
                </a:cubicBezTo>
                <a:cubicBezTo>
                  <a:pt x="2071884" y="1894294"/>
                  <a:pt x="1777160" y="1843913"/>
                  <a:pt x="1571861" y="1662545"/>
                </a:cubicBezTo>
                <a:cubicBezTo>
                  <a:pt x="1366562" y="1481177"/>
                  <a:pt x="1350188" y="1131035"/>
                  <a:pt x="1088211" y="853944"/>
                </a:cubicBezTo>
                <a:cubicBezTo>
                  <a:pt x="826234" y="576853"/>
                  <a:pt x="0" y="0"/>
                  <a:pt x="0" y="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/>
          <p:cNvSpPr txBox="1"/>
          <p:nvPr/>
        </p:nvSpPr>
        <p:spPr>
          <a:xfrm>
            <a:off x="8298702" y="2391335"/>
            <a:ext cx="977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3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Why security log management for ONAP?</a:t>
            </a:r>
            <a:endParaRPr lang="en-US" dirty="0" smtClean="0"/>
          </a:p>
          <a:p>
            <a:r>
              <a:rPr lang="fr-FR" altLang="fr-FR" dirty="0" smtClean="0">
                <a:latin typeface="Arial" charset="0"/>
              </a:rPr>
              <a:t>Security </a:t>
            </a:r>
            <a:r>
              <a:rPr lang="fr-FR" altLang="fr-FR" dirty="0" err="1">
                <a:latin typeface="Arial" charset="0"/>
              </a:rPr>
              <a:t>Stakes</a:t>
            </a:r>
            <a:endParaRPr lang="fr-FR" altLang="fr-FR" dirty="0">
              <a:latin typeface="Arial" charset="0"/>
            </a:endParaRPr>
          </a:p>
          <a:p>
            <a:r>
              <a:rPr lang="en-US" dirty="0" smtClean="0"/>
              <a:t>Perimeter</a:t>
            </a:r>
          </a:p>
          <a:p>
            <a:r>
              <a:rPr lang="en-US" dirty="0" smtClean="0"/>
              <a:t>A collect chain</a:t>
            </a:r>
          </a:p>
          <a:p>
            <a:r>
              <a:rPr lang="en-US" dirty="0" smtClean="0"/>
              <a:t>Next step</a:t>
            </a:r>
          </a:p>
          <a:p>
            <a:r>
              <a:rPr lang="en-US" dirty="0" smtClean="0"/>
              <a:t>Proposal to </a:t>
            </a:r>
            <a:r>
              <a:rPr lang="en-US" dirty="0"/>
              <a:t>e</a:t>
            </a:r>
            <a:r>
              <a:rPr lang="en-US" dirty="0" smtClean="0"/>
              <a:t>nhancement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90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751195" cy="5170487"/>
          </a:xfrm>
        </p:spPr>
        <p:txBody>
          <a:bodyPr/>
          <a:lstStyle/>
          <a:p>
            <a:r>
              <a:rPr lang="en-US" dirty="0"/>
              <a:t>ONAP has a central position in the orchestration chain of the network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a country or an operator, loss the control of ONAP </a:t>
            </a:r>
            <a:r>
              <a:rPr lang="en-US" dirty="0" smtClean="0"/>
              <a:t>would have a </a:t>
            </a:r>
            <a:r>
              <a:rPr lang="en-US" dirty="0" smtClean="0"/>
              <a:t>huge impact.</a:t>
            </a:r>
          </a:p>
          <a:p>
            <a:r>
              <a:rPr lang="en-US" dirty="0"/>
              <a:t>To reduce threats, there are several </a:t>
            </a:r>
            <a:r>
              <a:rPr lang="en-US" b="1" dirty="0"/>
              <a:t>levers</a:t>
            </a:r>
            <a:r>
              <a:rPr lang="en-US" dirty="0"/>
              <a:t>: code quality, strong passwords, flow </a:t>
            </a:r>
            <a:r>
              <a:rPr lang="en-US" dirty="0" smtClean="0"/>
              <a:t>protected, etc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security log management for ONAP?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519" y="1638125"/>
            <a:ext cx="5972937" cy="2937510"/>
          </a:xfrm>
          <a:prstGeom prst="rect">
            <a:avLst/>
          </a:prstGeom>
          <a:ln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6899330" y="4612733"/>
            <a:ext cx="43252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ONAP MDONS </a:t>
            </a:r>
            <a:r>
              <a:rPr lang="en-US" b="1" dirty="0" smtClean="0"/>
              <a:t>Architecture example</a:t>
            </a:r>
          </a:p>
          <a:p>
            <a:r>
              <a:rPr lang="en-US" sz="1200" b="1" dirty="0" smtClean="0"/>
              <a:t>Through ONAP, the hacker could have the control to the network</a:t>
            </a:r>
            <a:endParaRPr lang="en-US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559974" y="5562513"/>
            <a:ext cx="11011091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Arial Black" panose="020B0A04020102020204" pitchFamily="34" charset="0"/>
              </a:rPr>
              <a:t>Security log management is a part of this </a:t>
            </a:r>
            <a:r>
              <a:rPr lang="en-US" sz="32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levers</a:t>
            </a:r>
            <a:endParaRPr lang="en-US" sz="32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3" descr="C:\Users\afra6434\Documents\Exclus de la sauvegarde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91096" y="1468582"/>
            <a:ext cx="785623" cy="57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c 8"/>
          <p:cNvSpPr/>
          <p:nvPr/>
        </p:nvSpPr>
        <p:spPr>
          <a:xfrm>
            <a:off x="6359499" y="1856567"/>
            <a:ext cx="914400" cy="914400"/>
          </a:xfrm>
          <a:prstGeom prst="arc">
            <a:avLst/>
          </a:prstGeom>
          <a:ln w="3492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rme libre 9"/>
          <p:cNvSpPr/>
          <p:nvPr/>
        </p:nvSpPr>
        <p:spPr>
          <a:xfrm>
            <a:off x="6830008" y="1819469"/>
            <a:ext cx="1492898" cy="1614196"/>
          </a:xfrm>
          <a:custGeom>
            <a:avLst/>
            <a:gdLst>
              <a:gd name="connsiteX0" fmla="*/ 0 w 1492898"/>
              <a:gd name="connsiteY0" fmla="*/ 0 h 1614196"/>
              <a:gd name="connsiteX1" fmla="*/ 531845 w 1492898"/>
              <a:gd name="connsiteY1" fmla="*/ 130629 h 1614196"/>
              <a:gd name="connsiteX2" fmla="*/ 914400 w 1492898"/>
              <a:gd name="connsiteY2" fmla="*/ 671804 h 1614196"/>
              <a:gd name="connsiteX3" fmla="*/ 1492898 w 1492898"/>
              <a:gd name="connsiteY3" fmla="*/ 1614196 h 1614196"/>
              <a:gd name="connsiteX4" fmla="*/ 1492898 w 1492898"/>
              <a:gd name="connsiteY4" fmla="*/ 1614196 h 1614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2898" h="1614196">
                <a:moveTo>
                  <a:pt x="0" y="0"/>
                </a:moveTo>
                <a:cubicBezTo>
                  <a:pt x="189722" y="9331"/>
                  <a:pt x="379445" y="18662"/>
                  <a:pt x="531845" y="130629"/>
                </a:cubicBezTo>
                <a:cubicBezTo>
                  <a:pt x="684245" y="242596"/>
                  <a:pt x="754224" y="424543"/>
                  <a:pt x="914400" y="671804"/>
                </a:cubicBezTo>
                <a:cubicBezTo>
                  <a:pt x="1074576" y="919065"/>
                  <a:pt x="1492898" y="1614196"/>
                  <a:pt x="1492898" y="1614196"/>
                </a:cubicBezTo>
                <a:lnTo>
                  <a:pt x="1492898" y="1614196"/>
                </a:lnTo>
              </a:path>
            </a:pathLst>
          </a:custGeom>
          <a:noFill/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030" y="3422625"/>
            <a:ext cx="549818" cy="41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ct val="0"/>
              </a:spcAft>
            </a:pPr>
            <a:r>
              <a:rPr lang="fr-FR" altLang="fr-FR" dirty="0">
                <a:latin typeface="Arial" charset="0"/>
              </a:rPr>
              <a:t>Security </a:t>
            </a:r>
            <a:r>
              <a:rPr lang="fr-FR" altLang="fr-FR" dirty="0" err="1">
                <a:latin typeface="Arial" charset="0"/>
              </a:rPr>
              <a:t>Stakes</a:t>
            </a:r>
            <a:endParaRPr lang="fr-FR" altLang="fr-FR" dirty="0">
              <a:latin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1520" y="1135769"/>
            <a:ext cx="254248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Disponibility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934126" y="1150670"/>
            <a:ext cx="254248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Confidentiality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/>
          </p:nvPr>
        </p:nvGraphicFramePr>
        <p:xfrm>
          <a:off x="251520" y="1525536"/>
          <a:ext cx="8688288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097"/>
                <a:gridCol w="56261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Feared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events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Impacts</a:t>
                      </a:r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r>
                        <a:rPr lang="fr-FR" baseline="0" dirty="0" smtClean="0"/>
                        <a:t> loss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Management of the service’s templates KO</a:t>
                      </a:r>
                    </a:p>
                  </a:txBody>
                  <a:tcPr/>
                </a:tc>
              </a:tr>
              <a:tr h="2730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 stop of the production</a:t>
                      </a:r>
                    </a:p>
                  </a:txBody>
                  <a:tcPr/>
                </a:tc>
              </a:tr>
              <a:tr h="1803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Feedback mechanism </a:t>
                      </a:r>
                      <a:r>
                        <a:rPr lang="fr-FR" baseline="0" dirty="0" smtClean="0"/>
                        <a:t>KO</a:t>
                      </a:r>
                      <a:endParaRPr lang="fr-FR" dirty="0" smtClean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Interactions with</a:t>
                      </a:r>
                      <a:r>
                        <a:rPr lang="fr-FR" baseline="0" dirty="0" smtClean="0"/>
                        <a:t> the </a:t>
                      </a:r>
                      <a:r>
                        <a:rPr lang="fr-FR" dirty="0" smtClean="0"/>
                        <a:t>SI KO</a:t>
                      </a:r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Partia</a:t>
                      </a:r>
                      <a:r>
                        <a:rPr lang="fr-FR" baseline="0" dirty="0" smtClean="0"/>
                        <a:t>l loss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Instability of the process (latency, overload)</a:t>
                      </a: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Incomplete configuration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/>
          </p:nvPr>
        </p:nvGraphicFramePr>
        <p:xfrm>
          <a:off x="2387692" y="2399570"/>
          <a:ext cx="8640960" cy="238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24336"/>
                <a:gridCol w="5616624"/>
              </a:tblGrid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Type of scenarios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Scenarios</a:t>
                      </a:r>
                      <a:endParaRPr lang="fr-FR" dirty="0"/>
                    </a:p>
                  </a:txBody>
                  <a:tcPr/>
                </a:tc>
              </a:tr>
              <a:tr h="297180">
                <a:tc rowSpan="3"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smtClean="0"/>
                        <a:t>Unlawful</a:t>
                      </a:r>
                      <a:r>
                        <a:rPr lang="fr-FR" sz="1800" kern="1200" baseline="0" smtClean="0"/>
                        <a:t> actions</a:t>
                      </a:r>
                      <a:endParaRPr lang="fr-FR" sz="1800" kern="1200" smtClean="0"/>
                    </a:p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kern="1200" dirty="0" smtClean="0"/>
                    </a:p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smtClean="0"/>
                        <a:t>Information Compromise</a:t>
                      </a:r>
                      <a:endParaRPr lang="fr-FR" sz="1800" kern="1200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External attacks to orchestrator like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fuzzing,</a:t>
                      </a:r>
                      <a:r>
                        <a:rPr lang="fr-FR" baseline="0" dirty="0" smtClean="0"/>
                        <a:t> flooding (API, admin interface,…)</a:t>
                      </a:r>
                      <a:endParaRPr lang="fr-FR" dirty="0"/>
                    </a:p>
                  </a:txBody>
                  <a:tcPr/>
                </a:tc>
              </a:tr>
              <a:tr h="2971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Internal attacks by a compromised component</a:t>
                      </a:r>
                      <a:endParaRPr lang="fr-FR" dirty="0"/>
                    </a:p>
                  </a:txBody>
                  <a:tcPr/>
                </a:tc>
              </a:tr>
              <a:tr h="2971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Maintenance/Bug/Configuration of different orchestrator components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(VM, K8S, containers, software,…)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smtClean="0"/>
                        <a:t>Technical failures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Hardware failure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9513353" y="1517788"/>
            <a:ext cx="254248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Integrity</a:t>
            </a:r>
            <a:endParaRPr lang="fr-FR" sz="2400" dirty="0" smtClean="0">
              <a:solidFill>
                <a:srgbClr val="FFFF00"/>
              </a:solidFill>
            </a:endParaRPr>
          </a:p>
        </p:txBody>
      </p:sp>
      <p:sp>
        <p:nvSpPr>
          <p:cNvPr id="13" name="Flèche droite 12"/>
          <p:cNvSpPr/>
          <p:nvPr/>
        </p:nvSpPr>
        <p:spPr>
          <a:xfrm>
            <a:off x="3143815" y="5160474"/>
            <a:ext cx="5515632" cy="10360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Traceability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90070" y="5104353"/>
            <a:ext cx="2094523" cy="1182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Forensic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161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perimeter of event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Onap</a:t>
            </a:r>
            <a:r>
              <a:rPr lang="en-US" dirty="0" smtClean="0"/>
              <a:t> System</a:t>
            </a:r>
          </a:p>
          <a:p>
            <a:pPr lvl="1"/>
            <a:r>
              <a:rPr lang="fr-FR" dirty="0" smtClean="0"/>
              <a:t>AAA, </a:t>
            </a:r>
          </a:p>
          <a:p>
            <a:pPr lvl="1"/>
            <a:r>
              <a:rPr lang="fr-FR" dirty="0" err="1" smtClean="0"/>
              <a:t>attempted</a:t>
            </a:r>
            <a:r>
              <a:rPr lang="fr-FR" dirty="0" smtClean="0"/>
              <a:t> </a:t>
            </a:r>
            <a:r>
              <a:rPr lang="fr-FR" dirty="0"/>
              <a:t>SSH </a:t>
            </a:r>
            <a:r>
              <a:rPr lang="fr-FR" dirty="0" smtClean="0"/>
              <a:t>intrusion </a:t>
            </a:r>
            <a:r>
              <a:rPr lang="en-US" dirty="0"/>
              <a:t>(could be </a:t>
            </a:r>
            <a:r>
              <a:rPr lang="en-US" dirty="0" smtClean="0"/>
              <a:t>covered </a:t>
            </a:r>
            <a:r>
              <a:rPr lang="en-US" dirty="0"/>
              <a:t>by </a:t>
            </a:r>
            <a:r>
              <a:rPr lang="en-US" dirty="0" smtClean="0"/>
              <a:t>PAM)</a:t>
            </a:r>
            <a:endParaRPr lang="en-US" dirty="0"/>
          </a:p>
          <a:p>
            <a:pPr lvl="1"/>
            <a:r>
              <a:rPr lang="fr-FR" dirty="0" err="1" smtClean="0"/>
              <a:t>sudo</a:t>
            </a:r>
            <a:r>
              <a:rPr lang="fr-FR" dirty="0" smtClean="0"/>
              <a:t> </a:t>
            </a:r>
            <a:r>
              <a:rPr lang="fr-FR" dirty="0" err="1"/>
              <a:t>failure</a:t>
            </a:r>
            <a:endParaRPr lang="fr-FR" dirty="0"/>
          </a:p>
          <a:p>
            <a:pPr lvl="1"/>
            <a:r>
              <a:rPr lang="en-US" dirty="0" smtClean="0"/>
              <a:t>Configuration File modification (could be </a:t>
            </a:r>
            <a:r>
              <a:rPr lang="en-US" dirty="0" smtClean="0"/>
              <a:t>covered </a:t>
            </a:r>
            <a:r>
              <a:rPr lang="en-US" dirty="0" smtClean="0"/>
              <a:t>by AIDE)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Onap</a:t>
            </a:r>
            <a:r>
              <a:rPr lang="en-US" dirty="0" smtClean="0"/>
              <a:t> Service though API</a:t>
            </a:r>
          </a:p>
          <a:p>
            <a:pPr lvl="1"/>
            <a:r>
              <a:rPr lang="en-US" dirty="0" smtClean="0"/>
              <a:t>AAA, </a:t>
            </a:r>
          </a:p>
          <a:p>
            <a:pPr lvl="1"/>
            <a:r>
              <a:rPr lang="en-US" dirty="0" smtClean="0"/>
              <a:t>authentication failure</a:t>
            </a:r>
          </a:p>
          <a:p>
            <a:pPr lvl="1"/>
            <a:r>
              <a:rPr lang="en-US" dirty="0" smtClean="0"/>
              <a:t>Interface unavailable</a:t>
            </a:r>
          </a:p>
          <a:p>
            <a:pPr lvl="1"/>
            <a:r>
              <a:rPr lang="en-US" dirty="0" smtClean="0"/>
              <a:t>Too many requests </a:t>
            </a:r>
            <a:r>
              <a:rPr lang="fr-FR" dirty="0"/>
              <a:t>(e.g.10 per seconde</a:t>
            </a:r>
            <a:r>
              <a:rPr lang="fr-FR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/>
              <a:t>Monitoring </a:t>
            </a:r>
            <a:r>
              <a:rPr lang="en-US" dirty="0" smtClean="0"/>
              <a:t>behavior</a:t>
            </a:r>
          </a:p>
          <a:p>
            <a:pPr lvl="1"/>
            <a:r>
              <a:rPr lang="en-US" dirty="0" smtClean="0"/>
              <a:t>Process, file access, etc.. (could be </a:t>
            </a:r>
            <a:r>
              <a:rPr lang="en-US" dirty="0" smtClean="0"/>
              <a:t>covered </a:t>
            </a:r>
            <a:r>
              <a:rPr lang="en-US" dirty="0" smtClean="0"/>
              <a:t>by </a:t>
            </a:r>
            <a:r>
              <a:rPr lang="en-US" dirty="0" smtClean="0"/>
              <a:t>AUDITD)</a:t>
            </a:r>
            <a:endParaRPr lang="en-US" dirty="0" smtClean="0"/>
          </a:p>
          <a:p>
            <a:pPr lvl="1"/>
            <a:r>
              <a:rPr lang="en-US" dirty="0" smtClean="0"/>
              <a:t>Network activity (could be </a:t>
            </a:r>
            <a:r>
              <a:rPr lang="en-US" dirty="0" smtClean="0"/>
              <a:t>covered </a:t>
            </a:r>
            <a:r>
              <a:rPr lang="en-US" dirty="0" smtClean="0"/>
              <a:t>by FW, </a:t>
            </a:r>
            <a:r>
              <a:rPr lang="en-US" dirty="0" smtClean="0"/>
              <a:t>Ingress, etc..)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520" y="1483823"/>
            <a:ext cx="22383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="" xmlns:a16="http://schemas.microsoft.com/office/drawing/2014/main" id="{F06005B4-80DE-6642-9372-59F7F1548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="" xmlns:a16="http://schemas.microsoft.com/office/drawing/2014/main" id="{00917743-050E-504B-AFC7-FE674F7B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 chain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420502" y="1113505"/>
            <a:ext cx="868289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FF00"/>
                </a:solidFill>
              </a:rPr>
              <a:t>External</a:t>
            </a:r>
            <a:r>
              <a:rPr lang="fr-FR" sz="2400" b="1" dirty="0">
                <a:solidFill>
                  <a:srgbClr val="FFFF00"/>
                </a:solidFill>
              </a:rPr>
              <a:t> system must </a:t>
            </a:r>
            <a:r>
              <a:rPr lang="fr-FR" sz="2400" b="1" dirty="0" err="1">
                <a:solidFill>
                  <a:srgbClr val="FFFF00"/>
                </a:solidFill>
              </a:rPr>
              <a:t>be</a:t>
            </a:r>
            <a:r>
              <a:rPr lang="fr-FR" sz="2400" b="1" dirty="0">
                <a:solidFill>
                  <a:srgbClr val="FFFF00"/>
                </a:solidFill>
              </a:rPr>
              <a:t> use to </a:t>
            </a:r>
            <a:r>
              <a:rPr lang="fr-FR" sz="2400" b="1" dirty="0" err="1">
                <a:solidFill>
                  <a:srgbClr val="FFFF00"/>
                </a:solidFill>
              </a:rPr>
              <a:t>save</a:t>
            </a:r>
            <a:r>
              <a:rPr lang="fr-FR" sz="2400" b="1" dirty="0">
                <a:solidFill>
                  <a:srgbClr val="FFFF00"/>
                </a:solidFill>
              </a:rPr>
              <a:t> and display the </a:t>
            </a:r>
            <a:r>
              <a:rPr lang="fr-FR" sz="2400" b="1" dirty="0" smtClean="0">
                <a:solidFill>
                  <a:srgbClr val="FFFF00"/>
                </a:solidFill>
              </a:rPr>
              <a:t>log and </a:t>
            </a:r>
            <a:r>
              <a:rPr lang="fr-FR" sz="2400" b="1" dirty="0" err="1" smtClean="0">
                <a:solidFill>
                  <a:srgbClr val="FFFF00"/>
                </a:solidFill>
              </a:rPr>
              <a:t>event</a:t>
            </a:r>
            <a:r>
              <a:rPr lang="fr-FR" sz="2400" b="1" dirty="0" smtClean="0">
                <a:solidFill>
                  <a:srgbClr val="FFFF00"/>
                </a:solidFill>
              </a:rPr>
              <a:t>.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538" y="2379293"/>
            <a:ext cx="1809386" cy="13360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Monitoring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7901354" y="3237443"/>
            <a:ext cx="1297354" cy="765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HP-OV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901354" y="1934308"/>
            <a:ext cx="1297354" cy="765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SIEM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388339" y="2700215"/>
            <a:ext cx="1297354" cy="765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cxnSp>
        <p:nvCxnSpPr>
          <p:cNvPr id="16" name="Connecteur droit avec flèche 15"/>
          <p:cNvCxnSpPr>
            <a:stCxn id="5" idx="3"/>
            <a:endCxn id="14" idx="1"/>
          </p:cNvCxnSpPr>
          <p:nvPr/>
        </p:nvCxnSpPr>
        <p:spPr>
          <a:xfrm>
            <a:off x="2500924" y="3047323"/>
            <a:ext cx="1887415" cy="35846"/>
          </a:xfrm>
          <a:prstGeom prst="straightConnector1">
            <a:avLst/>
          </a:prstGeom>
          <a:ln w="1143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colade fermante 16"/>
          <p:cNvSpPr/>
          <p:nvPr/>
        </p:nvSpPr>
        <p:spPr>
          <a:xfrm rot="5400000">
            <a:off x="6773011" y="2046929"/>
            <a:ext cx="482592" cy="5251937"/>
          </a:xfrm>
          <a:prstGeom prst="rightBrac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colade fermante 17"/>
          <p:cNvSpPr/>
          <p:nvPr/>
        </p:nvSpPr>
        <p:spPr>
          <a:xfrm rot="5400000">
            <a:off x="1953728" y="3083494"/>
            <a:ext cx="561873" cy="3115377"/>
          </a:xfrm>
          <a:prstGeom prst="rightBrac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/>
          <p:cNvSpPr txBox="1"/>
          <p:nvPr/>
        </p:nvSpPr>
        <p:spPr>
          <a:xfrm>
            <a:off x="5761947" y="5343397"/>
            <a:ext cx="3109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Operator perimeter</a:t>
            </a:r>
            <a:endParaRPr lang="en-US" sz="28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1029225" y="5343397"/>
            <a:ext cx="3251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ONAP responsibility</a:t>
            </a:r>
            <a:endParaRPr lang="en-US" sz="2800" b="1" dirty="0"/>
          </a:p>
        </p:txBody>
      </p:sp>
      <p:sp>
        <p:nvSpPr>
          <p:cNvPr id="21" name="Forme libre 20"/>
          <p:cNvSpPr/>
          <p:nvPr/>
        </p:nvSpPr>
        <p:spPr>
          <a:xfrm>
            <a:off x="5717406" y="2306855"/>
            <a:ext cx="2213811" cy="744353"/>
          </a:xfrm>
          <a:custGeom>
            <a:avLst/>
            <a:gdLst>
              <a:gd name="connsiteX0" fmla="*/ 0 w 2213811"/>
              <a:gd name="connsiteY0" fmla="*/ 744353 h 744353"/>
              <a:gd name="connsiteX1" fmla="*/ 365760 w 2213811"/>
              <a:gd name="connsiteY1" fmla="*/ 571099 h 744353"/>
              <a:gd name="connsiteX2" fmla="*/ 866274 w 2213811"/>
              <a:gd name="connsiteY2" fmla="*/ 234214 h 744353"/>
              <a:gd name="connsiteX3" fmla="*/ 1828800 w 2213811"/>
              <a:gd name="connsiteY3" fmla="*/ 32084 h 744353"/>
              <a:gd name="connsiteX4" fmla="*/ 2213811 w 2213811"/>
              <a:gd name="connsiteY4" fmla="*/ 3208 h 744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3811" h="744353">
                <a:moveTo>
                  <a:pt x="0" y="744353"/>
                </a:moveTo>
                <a:cubicBezTo>
                  <a:pt x="110690" y="700237"/>
                  <a:pt x="221381" y="656122"/>
                  <a:pt x="365760" y="571099"/>
                </a:cubicBezTo>
                <a:cubicBezTo>
                  <a:pt x="510139" y="486076"/>
                  <a:pt x="622434" y="324050"/>
                  <a:pt x="866274" y="234214"/>
                </a:cubicBezTo>
                <a:cubicBezTo>
                  <a:pt x="1110114" y="144378"/>
                  <a:pt x="1604210" y="70585"/>
                  <a:pt x="1828800" y="32084"/>
                </a:cubicBezTo>
                <a:cubicBezTo>
                  <a:pt x="2053390" y="-6417"/>
                  <a:pt x="2133600" y="-1605"/>
                  <a:pt x="2213811" y="3208"/>
                </a:cubicBezTo>
              </a:path>
            </a:pathLst>
          </a:custGeom>
          <a:noFill/>
          <a:ln w="3492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orme libre 21"/>
          <p:cNvSpPr/>
          <p:nvPr/>
        </p:nvSpPr>
        <p:spPr>
          <a:xfrm>
            <a:off x="5727032" y="3041583"/>
            <a:ext cx="2175309" cy="619593"/>
          </a:xfrm>
          <a:custGeom>
            <a:avLst/>
            <a:gdLst>
              <a:gd name="connsiteX0" fmla="*/ 0 w 2175309"/>
              <a:gd name="connsiteY0" fmla="*/ 0 h 619593"/>
              <a:gd name="connsiteX1" fmla="*/ 664143 w 2175309"/>
              <a:gd name="connsiteY1" fmla="*/ 317634 h 619593"/>
              <a:gd name="connsiteX2" fmla="*/ 972151 w 2175309"/>
              <a:gd name="connsiteY2" fmla="*/ 577516 h 619593"/>
              <a:gd name="connsiteX3" fmla="*/ 2175309 w 2175309"/>
              <a:gd name="connsiteY3" fmla="*/ 616017 h 61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5309" h="619593">
                <a:moveTo>
                  <a:pt x="0" y="0"/>
                </a:moveTo>
                <a:cubicBezTo>
                  <a:pt x="251059" y="110690"/>
                  <a:pt x="502118" y="221381"/>
                  <a:pt x="664143" y="317634"/>
                </a:cubicBezTo>
                <a:cubicBezTo>
                  <a:pt x="826168" y="413887"/>
                  <a:pt x="720290" y="527786"/>
                  <a:pt x="972151" y="577516"/>
                </a:cubicBezTo>
                <a:cubicBezTo>
                  <a:pt x="1224012" y="627246"/>
                  <a:pt x="1699660" y="621631"/>
                  <a:pt x="2175309" y="616017"/>
                </a:cubicBezTo>
              </a:path>
            </a:pathLst>
          </a:custGeom>
          <a:noFill/>
          <a:ln w="11112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49280" y="3313368"/>
            <a:ext cx="627383" cy="75803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64293" y="1950050"/>
            <a:ext cx="517800" cy="583024"/>
          </a:xfrm>
          <a:prstGeom prst="rect">
            <a:avLst/>
          </a:prstGeom>
        </p:spPr>
      </p:pic>
      <p:sp>
        <p:nvSpPr>
          <p:cNvPr id="25" name="Forme libre 24"/>
          <p:cNvSpPr/>
          <p:nvPr/>
        </p:nvSpPr>
        <p:spPr>
          <a:xfrm>
            <a:off x="10087276" y="2367815"/>
            <a:ext cx="446876" cy="1347537"/>
          </a:xfrm>
          <a:custGeom>
            <a:avLst/>
            <a:gdLst>
              <a:gd name="connsiteX0" fmla="*/ 182880 w 446876"/>
              <a:gd name="connsiteY0" fmla="*/ 1347537 h 1347537"/>
              <a:gd name="connsiteX1" fmla="*/ 394636 w 446876"/>
              <a:gd name="connsiteY1" fmla="*/ 1029903 h 1347537"/>
              <a:gd name="connsiteX2" fmla="*/ 413886 w 446876"/>
              <a:gd name="connsiteY2" fmla="*/ 471638 h 1347537"/>
              <a:gd name="connsiteX3" fmla="*/ 0 w 446876"/>
              <a:gd name="connsiteY3" fmla="*/ 0 h 134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76" h="1347537">
                <a:moveTo>
                  <a:pt x="182880" y="1347537"/>
                </a:moveTo>
                <a:cubicBezTo>
                  <a:pt x="269507" y="1261711"/>
                  <a:pt x="356135" y="1175886"/>
                  <a:pt x="394636" y="1029903"/>
                </a:cubicBezTo>
                <a:cubicBezTo>
                  <a:pt x="433137" y="883920"/>
                  <a:pt x="479659" y="643288"/>
                  <a:pt x="413886" y="471638"/>
                </a:cubicBezTo>
                <a:cubicBezTo>
                  <a:pt x="348113" y="299988"/>
                  <a:pt x="174056" y="149994"/>
                  <a:pt x="0" y="0"/>
                </a:cubicBezTo>
              </a:path>
            </a:pathLst>
          </a:custGeom>
          <a:noFill/>
          <a:ln w="25400"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25"/>
          <p:cNvSpPr txBox="1"/>
          <p:nvPr/>
        </p:nvSpPr>
        <p:spPr>
          <a:xfrm>
            <a:off x="2847596" y="2475820"/>
            <a:ext cx="1304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Syslog, </a:t>
            </a:r>
            <a:r>
              <a:rPr lang="en-US" sz="1600" dirty="0" smtClean="0"/>
              <a:t>trap, SNMP</a:t>
            </a:r>
            <a:r>
              <a:rPr lang="en-US" sz="1600" dirty="0" smtClean="0"/>
              <a:t>, etc..</a:t>
            </a:r>
            <a:endParaRPr lang="en-US" dirty="0"/>
          </a:p>
        </p:txBody>
      </p:sp>
      <p:sp>
        <p:nvSpPr>
          <p:cNvPr id="27" name="ZoneTexte 26"/>
          <p:cNvSpPr txBox="1"/>
          <p:nvPr/>
        </p:nvSpPr>
        <p:spPr>
          <a:xfrm rot="20622360">
            <a:off x="6036911" y="2099548"/>
            <a:ext cx="1543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Security event</a:t>
            </a:r>
            <a:endParaRPr lang="en-US" dirty="0"/>
          </a:p>
        </p:txBody>
      </p:sp>
      <p:sp>
        <p:nvSpPr>
          <p:cNvPr id="28" name="ZoneTexte 27"/>
          <p:cNvSpPr txBox="1"/>
          <p:nvPr/>
        </p:nvSpPr>
        <p:spPr>
          <a:xfrm rot="962374">
            <a:off x="5685693" y="3646571"/>
            <a:ext cx="1942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Operational event</a:t>
            </a:r>
            <a:endParaRPr lang="en-US" dirty="0"/>
          </a:p>
        </p:txBody>
      </p:sp>
      <p:cxnSp>
        <p:nvCxnSpPr>
          <p:cNvPr id="34" name="Connecteur droit avec flèche 33"/>
          <p:cNvCxnSpPr/>
          <p:nvPr/>
        </p:nvCxnSpPr>
        <p:spPr>
          <a:xfrm flipV="1">
            <a:off x="3405886" y="3196497"/>
            <a:ext cx="0" cy="48137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2952420" y="3617826"/>
            <a:ext cx="1024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Secure</a:t>
            </a:r>
          </a:p>
          <a:p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37" name="ZoneTexte 36"/>
          <p:cNvSpPr txBox="1"/>
          <p:nvPr/>
        </p:nvSpPr>
        <p:spPr>
          <a:xfrm>
            <a:off x="9470414" y="253862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</a:t>
            </a:r>
            <a:endParaRPr lang="en-US" dirty="0"/>
          </a:p>
        </p:txBody>
      </p:sp>
      <p:sp>
        <p:nvSpPr>
          <p:cNvPr id="38" name="ZoneTexte 37"/>
          <p:cNvSpPr txBox="1"/>
          <p:nvPr/>
        </p:nvSpPr>
        <p:spPr>
          <a:xfrm>
            <a:off x="9514824" y="4062270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NOC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699181" y="2567627"/>
            <a:ext cx="342415" cy="71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260909"/>
            <a:ext cx="5451208" cy="5047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Deploy Logging </a:t>
            </a:r>
            <a:r>
              <a:rPr lang="en-US" sz="1600" b="1" dirty="0" smtClean="0"/>
              <a:t>Architecture</a:t>
            </a:r>
          </a:p>
          <a:p>
            <a:pPr marL="0" indent="0">
              <a:buNone/>
            </a:pPr>
            <a:r>
              <a:rPr lang="en-US" sz="1000" b="1" dirty="0"/>
              <a:t>https://kubernetes.io/docs/concepts/cluster-administration/logging/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753" y="1939234"/>
            <a:ext cx="4991100" cy="336232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754091" y="5483283"/>
            <a:ext cx="280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with Logging agent</a:t>
            </a:r>
            <a:endParaRPr lang="en-US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5987916" y="2021305"/>
            <a:ext cx="48126" cy="3147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218874" y="1329527"/>
            <a:ext cx="3676006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Analyze the events linked to threats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4302" y="2571266"/>
            <a:ext cx="1133305" cy="200200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179" y="2571266"/>
            <a:ext cx="3057525" cy="14954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607" y="3784817"/>
            <a:ext cx="2867025" cy="1590675"/>
          </a:xfrm>
          <a:prstGeom prst="rect">
            <a:avLst/>
          </a:prstGeom>
        </p:spPr>
      </p:pic>
      <p:pic>
        <p:nvPicPr>
          <p:cNvPr id="15" name="Picture 3" descr="C:\Users\afra6434\Documents\Exclus de la sauvegarde\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96309" y="1858532"/>
            <a:ext cx="785623" cy="57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06" y="3620396"/>
            <a:ext cx="542060" cy="54206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009" y="2585842"/>
            <a:ext cx="454237" cy="42584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8908246" y="2614099"/>
            <a:ext cx="94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435430" y="3718101"/>
            <a:ext cx="1272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Application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006236" y="5602157"/>
            <a:ext cx="478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Need to define: critical </a:t>
            </a:r>
            <a:r>
              <a:rPr lang="en-US" dirty="0"/>
              <a:t>feature </a:t>
            </a:r>
            <a:r>
              <a:rPr lang="en-US" dirty="0" smtClean="0"/>
              <a:t>, exposed API etc..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èche droite 12"/>
          <p:cNvSpPr/>
          <p:nvPr/>
        </p:nvSpPr>
        <p:spPr>
          <a:xfrm>
            <a:off x="3384468" y="5617029"/>
            <a:ext cx="2173184" cy="665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="" xmlns:a16="http://schemas.microsoft.com/office/drawing/2014/main" id="{F06005B4-80DE-6642-9372-59F7F1548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="" xmlns:a16="http://schemas.microsoft.com/office/drawing/2014/main" id="{00917743-050E-504B-AFC7-FE674F7B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 to enhancement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271" y="1383031"/>
            <a:ext cx="2109923" cy="365033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94912" y="5290323"/>
            <a:ext cx="1841658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TSC/PTL/SECCOM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5472" y="1330768"/>
            <a:ext cx="6900360" cy="124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 </a:t>
            </a: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complete </a:t>
            </a:r>
            <a:r>
              <a:rPr lang="en-US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help to deploy secure and detection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6518" y="2781702"/>
            <a:ext cx="2675823" cy="240631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SELINUX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PAM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/>
              <a:t>Auditd</a:t>
            </a:r>
            <a:endParaRPr lang="en-US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err="1"/>
              <a:t>Etc</a:t>
            </a:r>
            <a:r>
              <a:rPr lang="en-US" sz="2800" b="1" dirty="0"/>
              <a:t>…</a:t>
            </a:r>
          </a:p>
        </p:txBody>
      </p:sp>
      <p:sp>
        <p:nvSpPr>
          <p:cNvPr id="9" name="Flèche courbée vers le haut 8"/>
          <p:cNvSpPr/>
          <p:nvPr/>
        </p:nvSpPr>
        <p:spPr>
          <a:xfrm rot="10951875" flipH="1">
            <a:off x="3268254" y="2033960"/>
            <a:ext cx="2593531" cy="8855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432" y="3097565"/>
            <a:ext cx="3045394" cy="125305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300780" y="4230354"/>
            <a:ext cx="3692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SECCOM proposal: </a:t>
            </a:r>
            <a:endParaRPr lang="en-US" dirty="0" smtClean="0"/>
          </a:p>
          <a:p>
            <a:pPr algn="ctr"/>
            <a:r>
              <a:rPr lang="en-US" dirty="0" smtClean="0"/>
              <a:t>two included this tools inside of </a:t>
            </a:r>
            <a:r>
              <a:rPr lang="en-US" dirty="0" smtClean="0"/>
              <a:t>basic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image </a:t>
            </a:r>
            <a:r>
              <a:rPr lang="en-US" dirty="0" smtClean="0"/>
              <a:t>JAVA11</a:t>
            </a:r>
            <a:r>
              <a:rPr lang="en-US" dirty="0"/>
              <a:t>, </a:t>
            </a:r>
            <a:r>
              <a:rPr lang="en-US" dirty="0" smtClean="0"/>
              <a:t>Python3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457997" y="5735101"/>
            <a:ext cx="2159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Application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events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617306" y="5764872"/>
            <a:ext cx="2617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 into the </a:t>
            </a:r>
            <a:r>
              <a:rPr lang="en-US" dirty="0" smtClean="0"/>
              <a:t>code</a:t>
            </a:r>
            <a:r>
              <a:rPr lang="en-US" dirty="0" smtClean="0"/>
              <a:t>?</a:t>
            </a:r>
          </a:p>
          <a:p>
            <a:r>
              <a:rPr lang="en-US" dirty="0" smtClean="0"/>
              <a:t>Best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51AAE45B-23A0-5644-A7C0-FD87FA91D87B}"/>
              </a:ext>
            </a:extLst>
          </p:cNvPr>
          <p:cNvSpPr txBox="1"/>
          <p:nvPr/>
        </p:nvSpPr>
        <p:spPr>
          <a:xfrm>
            <a:off x="6096000" y="3220279"/>
            <a:ext cx="34042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bg1"/>
                </a:solidFill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26843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</TotalTime>
  <Words>604</Words>
  <Application>Microsoft Office PowerPoint</Application>
  <PresentationFormat>Grand écran</PresentationFormat>
  <Paragraphs>143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Arial Black</vt:lpstr>
      <vt:lpstr>Calibri</vt:lpstr>
      <vt:lpstr>Helvetica Neue Light</vt:lpstr>
      <vt:lpstr>Office Theme</vt:lpstr>
      <vt:lpstr>ONAP Logs security Management  Fabian Rouzaut</vt:lpstr>
      <vt:lpstr>Summary</vt:lpstr>
      <vt:lpstr>Why security log management for ONAP?</vt:lpstr>
      <vt:lpstr>Security Stakes</vt:lpstr>
      <vt:lpstr>The perimeter of event</vt:lpstr>
      <vt:lpstr>Collect chain</vt:lpstr>
      <vt:lpstr>Next step</vt:lpstr>
      <vt:lpstr>Proposal to enhancement</vt:lpstr>
      <vt:lpstr>Présentation PowerPoint</vt:lpstr>
      <vt:lpstr>ONAP, Global reflexion of security view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creator>Kenny Paul</dc:creator>
  <cp:lastModifiedBy>ROUZAUT Fabian TGI/OLN</cp:lastModifiedBy>
  <cp:revision>37</cp:revision>
  <dcterms:created xsi:type="dcterms:W3CDTF">2018-11-27T22:39:54Z</dcterms:created>
  <dcterms:modified xsi:type="dcterms:W3CDTF">2021-02-10T08:28:13Z</dcterms:modified>
</cp:coreProperties>
</file>