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4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5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8" r:id="rId2"/>
    <p:sldMasterId id="2147483676" r:id="rId3"/>
    <p:sldMasterId id="2147483684" r:id="rId4"/>
    <p:sldMasterId id="2147483692" r:id="rId5"/>
    <p:sldMasterId id="2147483699" r:id="rId6"/>
  </p:sldMasterIdLst>
  <p:notesMasterIdLst>
    <p:notesMasterId r:id="rId21"/>
  </p:notesMasterIdLst>
  <p:sldIdLst>
    <p:sldId id="276" r:id="rId7"/>
    <p:sldId id="289" r:id="rId8"/>
    <p:sldId id="278" r:id="rId9"/>
    <p:sldId id="277" r:id="rId10"/>
    <p:sldId id="280" r:id="rId11"/>
    <p:sldId id="281" r:id="rId12"/>
    <p:sldId id="286" r:id="rId13"/>
    <p:sldId id="282" r:id="rId14"/>
    <p:sldId id="284" r:id="rId15"/>
    <p:sldId id="285" r:id="rId16"/>
    <p:sldId id="283" r:id="rId17"/>
    <p:sldId id="274" r:id="rId18"/>
    <p:sldId id="288" r:id="rId19"/>
    <p:sldId id="287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205"/>
    <p:restoredTop sz="94654"/>
  </p:normalViewPr>
  <p:slideViewPr>
    <p:cSldViewPr snapToGrid="0" snapToObjects="1">
      <p:cViewPr varScale="1">
        <p:scale>
          <a:sx n="99" d="100"/>
          <a:sy n="99" d="100"/>
        </p:scale>
        <p:origin x="131" y="1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802F08-8398-DD44-8846-42EBE2FE30A3}" type="datetimeFigureOut">
              <a:rPr kumimoji="1" lang="zh-CN" altLang="en-US" smtClean="0"/>
              <a:t>2021/7/11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29D58A-B0E0-A445-85F7-FB3A439C8C6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1045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>
                <a:solidFill>
                  <a:prstClr val="black"/>
                </a:solidFill>
                <a:latin typeface="Calibri" panose="020F0502020204030204"/>
              </a:rPr>
              <a:pPr/>
              <a:t>1</a:t>
            </a:fld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1837113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>
                <a:solidFill>
                  <a:prstClr val="black"/>
                </a:solidFill>
                <a:latin typeface="Calibri" panose="020F0502020204030204"/>
              </a:rPr>
              <a:pPr/>
              <a:t>13</a:t>
            </a:fld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611741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/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637256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021262"/>
          </a:xfrm>
        </p:spPr>
        <p:txBody>
          <a:bodyPr/>
          <a:lstStyle>
            <a:lvl1pPr>
              <a:defRPr sz="2000"/>
            </a:lvl1pPr>
            <a:lvl2pPr marL="225425" indent="-225425">
              <a:spcBef>
                <a:spcPts val="800"/>
              </a:spcBef>
              <a:buFont typeface="Wingdings" charset="2"/>
              <a:buChar char="§"/>
              <a:defRPr sz="1800"/>
            </a:lvl2pPr>
            <a:lvl3pPr marL="571500" indent="-228600">
              <a:spcBef>
                <a:spcPts val="0"/>
              </a:spcBef>
              <a:buFont typeface="Wingdings" charset="2"/>
              <a:buChar char="§"/>
              <a:defRPr sz="1600"/>
            </a:lvl3pPr>
            <a:lvl4pPr marL="914400" indent="-231775">
              <a:spcBef>
                <a:spcPts val="0"/>
              </a:spcBef>
              <a:buFont typeface="Wingdings" charset="2"/>
              <a:buChar char="§"/>
              <a:defRPr sz="1400"/>
            </a:lvl4pPr>
            <a:lvl5pPr marL="1255713" indent="-230188">
              <a:spcBef>
                <a:spcPts val="0"/>
              </a:spcBef>
              <a:buFont typeface="Wingdings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231620"/>
            <a:ext cx="10972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06401" y="6640391"/>
            <a:ext cx="2224505" cy="201567"/>
          </a:xfrm>
          <a:prstGeom prst="rect">
            <a:avLst/>
          </a:prstGeom>
        </p:spPr>
        <p:txBody>
          <a:bodyPr/>
          <a:lstStyle/>
          <a:p>
            <a:fld id="{9271B49A-57FF-44FC-B189-A9CEF40C469C}" type="datetime1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7/11/2021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739052" y="6673078"/>
            <a:ext cx="1536192" cy="15716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defTabSz="914400" eaLnBrk="1" fontAlgn="auto" hangingPunct="1">
              <a:spcBef>
                <a:spcPts val="0"/>
              </a:spcBef>
              <a:spcAft>
                <a:spcPts val="0"/>
              </a:spcAft>
              <a:defRPr sz="1050" kern="0">
                <a:solidFill>
                  <a:sysClr val="window" lastClr="FFFFFF"/>
                </a:solidFill>
                <a:latin typeface="Intel Clear Light"/>
                <a:ea typeface="Geneva" charset="0"/>
                <a:cs typeface="Intel Clear Light"/>
              </a:defRPr>
            </a:lvl1pPr>
          </a:lstStyle>
          <a:p>
            <a:r>
              <a:rPr lang="en-US" dirty="0"/>
              <a:t>Intel Confidential </a:t>
            </a:r>
          </a:p>
        </p:txBody>
      </p:sp>
    </p:spTree>
    <p:extLst>
      <p:ext uri="{BB962C8B-B14F-4D97-AF65-F5344CB8AC3E}">
        <p14:creationId xmlns:p14="http://schemas.microsoft.com/office/powerpoint/2010/main" val="16680659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909BF1F1-8681-4731-A8F5-A5CC4091042E}" type="datetimeFigureOut">
              <a:rPr kumimoji="1" lang="ja-JP" altLang="en-US" smtClean="0">
                <a:solidFill>
                  <a:prstClr val="black">
                    <a:alpha val="50000"/>
                  </a:prstClr>
                </a:solidFill>
              </a:rPr>
              <a:pPr/>
              <a:t>2021/7/11</a:t>
            </a:fld>
            <a:endParaRPr kumimoji="1" lang="ja-JP" altLang="en-US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385590E5-57D4-4004-8489-08DEED0A8847}" type="slidenum">
              <a:rPr kumimoji="1" lang="ja-JP" alt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669039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271354"/>
      </p:ext>
    </p:extLst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48959841"/>
      </p:ext>
    </p:extLst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93280428"/>
      </p:ext>
    </p:extLst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814949"/>
      </p:ext>
    </p:extLst>
  </p:cSld>
  <p:clrMapOvr>
    <a:masterClrMapping/>
  </p:clrMapOvr>
  <p:transition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639592"/>
      </p:ext>
    </p:extLst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021262"/>
          </a:xfrm>
        </p:spPr>
        <p:txBody>
          <a:bodyPr/>
          <a:lstStyle>
            <a:lvl1pPr>
              <a:defRPr sz="2000"/>
            </a:lvl1pPr>
            <a:lvl2pPr marL="225425" indent="-225425">
              <a:spcBef>
                <a:spcPts val="800"/>
              </a:spcBef>
              <a:buFont typeface="Wingdings" charset="2"/>
              <a:buChar char="§"/>
              <a:defRPr sz="1800"/>
            </a:lvl2pPr>
            <a:lvl3pPr marL="571500" indent="-228600">
              <a:spcBef>
                <a:spcPts val="0"/>
              </a:spcBef>
              <a:buFont typeface="Wingdings" charset="2"/>
              <a:buChar char="§"/>
              <a:defRPr sz="1600"/>
            </a:lvl3pPr>
            <a:lvl4pPr marL="914400" indent="-231775">
              <a:spcBef>
                <a:spcPts val="0"/>
              </a:spcBef>
              <a:buFont typeface="Wingdings" charset="2"/>
              <a:buChar char="§"/>
              <a:defRPr sz="1400"/>
            </a:lvl4pPr>
            <a:lvl5pPr marL="1255713" indent="-230188">
              <a:spcBef>
                <a:spcPts val="0"/>
              </a:spcBef>
              <a:buFont typeface="Wingdings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231620"/>
            <a:ext cx="10972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06401" y="6640391"/>
            <a:ext cx="2224505" cy="201567"/>
          </a:xfrm>
          <a:prstGeom prst="rect">
            <a:avLst/>
          </a:prstGeom>
        </p:spPr>
        <p:txBody>
          <a:bodyPr/>
          <a:lstStyle/>
          <a:p>
            <a:fld id="{9271B49A-57FF-44FC-B189-A9CEF40C469C}" type="datetime1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7/11/2021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739052" y="6673078"/>
            <a:ext cx="1536192" cy="15716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defTabSz="914400" eaLnBrk="1" fontAlgn="auto" hangingPunct="1">
              <a:spcBef>
                <a:spcPts val="0"/>
              </a:spcBef>
              <a:spcAft>
                <a:spcPts val="0"/>
              </a:spcAft>
              <a:defRPr sz="1050" kern="0">
                <a:solidFill>
                  <a:sysClr val="window" lastClr="FFFFFF"/>
                </a:solidFill>
                <a:latin typeface="Intel Clear Light"/>
                <a:ea typeface="Geneva" charset="0"/>
                <a:cs typeface="Intel Clear Light"/>
              </a:defRPr>
            </a:lvl1pPr>
          </a:lstStyle>
          <a:p>
            <a:r>
              <a:rPr lang="en-US" dirty="0"/>
              <a:t>Intel Confidential </a:t>
            </a:r>
          </a:p>
        </p:txBody>
      </p:sp>
    </p:spTree>
    <p:extLst>
      <p:ext uri="{BB962C8B-B14F-4D97-AF65-F5344CB8AC3E}">
        <p14:creationId xmlns:p14="http://schemas.microsoft.com/office/powerpoint/2010/main" val="34025200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909BF1F1-8681-4731-A8F5-A5CC4091042E}" type="datetimeFigureOut">
              <a:rPr kumimoji="1" lang="ja-JP" altLang="en-US" smtClean="0">
                <a:solidFill>
                  <a:prstClr val="black">
                    <a:alpha val="50000"/>
                  </a:prstClr>
                </a:solidFill>
              </a:rPr>
              <a:pPr/>
              <a:t>2021/7/11</a:t>
            </a:fld>
            <a:endParaRPr kumimoji="1" lang="ja-JP" altLang="en-US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385590E5-57D4-4004-8489-08DEED0A8847}" type="slidenum">
              <a:rPr kumimoji="1" lang="ja-JP" alt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801266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194646"/>
      </p:ext>
    </p:extLst>
  </p:cSld>
  <p:clrMapOvr>
    <a:masterClrMapping/>
  </p:clrMapOvr>
  <p:transition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09610806"/>
      </p:ext>
    </p:extLst>
  </p:cSld>
  <p:clrMapOvr>
    <a:masterClrMapping/>
  </p:clrMapOvr>
  <p:transition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4438621"/>
      </p:ext>
    </p:extLst>
  </p:cSld>
  <p:clrMapOvr>
    <a:masterClrMapping/>
  </p:clrMapOvr>
  <p:transition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994083"/>
      </p:ext>
    </p:extLst>
  </p:cSld>
  <p:clrMapOvr>
    <a:masterClrMapping/>
  </p:clrMapOvr>
  <p:transition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214424"/>
            <a:ext cx="10972800" cy="5075501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n"/>
              <a:defRPr sz="2133" baseline="0">
                <a:latin typeface="微软雅黑" pitchFamily="34" charset="-122"/>
                <a:ea typeface="微软雅黑" pitchFamily="34" charset="-122"/>
              </a:defRPr>
            </a:lvl1pPr>
            <a:lvl2pPr marL="990575" indent="-380990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  <a:defRPr sz="1867" baseline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2pPr>
            <a:lvl3pPr marL="1432948" indent="-213779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ü"/>
              <a:defRPr sz="1600" baseline="0">
                <a:latin typeface="微软雅黑" pitchFamily="34" charset="-122"/>
                <a:ea typeface="微软雅黑" pitchFamily="34" charset="-122"/>
              </a:defRPr>
            </a:lvl3pPr>
            <a:lvl4pPr>
              <a:defRPr>
                <a:latin typeface="黑体" pitchFamily="49" charset="-122"/>
                <a:ea typeface="黑体" pitchFamily="49" charset="-122"/>
              </a:defRPr>
            </a:lvl4pPr>
            <a:lvl5pPr>
              <a:defRPr>
                <a:latin typeface="黑体" pitchFamily="49" charset="-122"/>
                <a:ea typeface="黑体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  <p:sp>
        <p:nvSpPr>
          <p:cNvPr id="5" name="标题占位符 12"/>
          <p:cNvSpPr>
            <a:spLocks noGrp="1"/>
          </p:cNvSpPr>
          <p:nvPr>
            <p:ph type="title"/>
          </p:nvPr>
        </p:nvSpPr>
        <p:spPr>
          <a:xfrm>
            <a:off x="609600" y="142855"/>
            <a:ext cx="9296427" cy="714380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 sz="3200" b="1" baseline="0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71492725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021262"/>
          </a:xfrm>
        </p:spPr>
        <p:txBody>
          <a:bodyPr/>
          <a:lstStyle>
            <a:lvl1pPr>
              <a:defRPr sz="2000"/>
            </a:lvl1pPr>
            <a:lvl2pPr marL="225425" indent="-225425">
              <a:spcBef>
                <a:spcPts val="800"/>
              </a:spcBef>
              <a:buFont typeface="Wingdings" charset="2"/>
              <a:buChar char="§"/>
              <a:defRPr sz="1800"/>
            </a:lvl2pPr>
            <a:lvl3pPr marL="571500" indent="-228600">
              <a:spcBef>
                <a:spcPts val="0"/>
              </a:spcBef>
              <a:buFont typeface="Wingdings" charset="2"/>
              <a:buChar char="§"/>
              <a:defRPr sz="1600"/>
            </a:lvl3pPr>
            <a:lvl4pPr marL="914400" indent="-231775">
              <a:spcBef>
                <a:spcPts val="0"/>
              </a:spcBef>
              <a:buFont typeface="Wingdings" charset="2"/>
              <a:buChar char="§"/>
              <a:defRPr sz="1400"/>
            </a:lvl4pPr>
            <a:lvl5pPr marL="1255713" indent="-230188">
              <a:spcBef>
                <a:spcPts val="0"/>
              </a:spcBef>
              <a:buFont typeface="Wingdings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231620"/>
            <a:ext cx="10972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06401" y="6640391"/>
            <a:ext cx="2224505" cy="201567"/>
          </a:xfrm>
          <a:prstGeom prst="rect">
            <a:avLst/>
          </a:prstGeom>
        </p:spPr>
        <p:txBody>
          <a:bodyPr/>
          <a:lstStyle/>
          <a:p>
            <a:fld id="{9271B49A-57FF-44FC-B189-A9CEF40C469C}" type="datetime1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7/11/2021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739052" y="6673078"/>
            <a:ext cx="1536192" cy="15716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defTabSz="914400" eaLnBrk="1" fontAlgn="auto" hangingPunct="1">
              <a:spcBef>
                <a:spcPts val="0"/>
              </a:spcBef>
              <a:spcAft>
                <a:spcPts val="0"/>
              </a:spcAft>
              <a:defRPr sz="1050" kern="0">
                <a:solidFill>
                  <a:sysClr val="window" lastClr="FFFFFF"/>
                </a:solidFill>
                <a:latin typeface="Intel Clear Light"/>
                <a:ea typeface="Geneva" charset="0"/>
                <a:cs typeface="Intel Clear Light"/>
              </a:defRPr>
            </a:lvl1pPr>
          </a:lstStyle>
          <a:p>
            <a:r>
              <a:rPr lang="en-US" dirty="0"/>
              <a:t>Intel Confidential </a:t>
            </a:r>
          </a:p>
        </p:txBody>
      </p:sp>
    </p:spTree>
    <p:extLst>
      <p:ext uri="{BB962C8B-B14F-4D97-AF65-F5344CB8AC3E}">
        <p14:creationId xmlns:p14="http://schemas.microsoft.com/office/powerpoint/2010/main" val="29653956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909BF1F1-8681-4731-A8F5-A5CC4091042E}" type="datetimeFigureOut">
              <a:rPr kumimoji="1" lang="ja-JP" altLang="en-US" smtClean="0">
                <a:solidFill>
                  <a:prstClr val="black">
                    <a:alpha val="50000"/>
                  </a:prstClr>
                </a:solidFill>
              </a:rPr>
              <a:pPr/>
              <a:t>2021/7/11</a:t>
            </a:fld>
            <a:endParaRPr kumimoji="1" lang="ja-JP" altLang="en-US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385590E5-57D4-4004-8489-08DEED0A8847}" type="slidenum">
              <a:rPr kumimoji="1" lang="ja-JP" alt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091616"/>
      </p:ext>
    </p:extLst>
  </p:cSld>
  <p:clrMapOvr>
    <a:masterClrMapping/>
  </p:clrMapOvr>
  <p:transition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762178"/>
      </p:ext>
    </p:extLst>
  </p:cSld>
  <p:clrMapOvr>
    <a:masterClrMapping/>
  </p:clrMapOvr>
  <p:transition>
    <p:wipe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12223318"/>
      </p:ext>
    </p:extLst>
  </p:cSld>
  <p:clrMapOvr>
    <a:masterClrMapping/>
  </p:clrMapOvr>
  <p:transition>
    <p:wipe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36430516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/>
  </p:cSld>
  <p:clrMapOvr>
    <a:masterClrMapping/>
  </p:clrMapOvr>
  <p:transition>
    <p:wipe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557521"/>
      </p:ext>
    </p:extLst>
  </p:cSld>
  <p:clrMapOvr>
    <a:masterClrMapping/>
  </p:clrMapOvr>
  <p:transition>
    <p:wipe dir="r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898607"/>
      </p:ext>
    </p:extLst>
  </p:cSld>
  <p:clrMapOvr>
    <a:masterClrMapping/>
  </p:clrMapOvr>
  <p:transition>
    <p:wipe dir="r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021262"/>
          </a:xfrm>
        </p:spPr>
        <p:txBody>
          <a:bodyPr/>
          <a:lstStyle>
            <a:lvl1pPr>
              <a:defRPr sz="2000"/>
            </a:lvl1pPr>
            <a:lvl2pPr marL="225425" indent="-225425">
              <a:spcBef>
                <a:spcPts val="800"/>
              </a:spcBef>
              <a:buFont typeface="Wingdings" charset="2"/>
              <a:buChar char="§"/>
              <a:defRPr sz="1800"/>
            </a:lvl2pPr>
            <a:lvl3pPr marL="571500" indent="-228600">
              <a:spcBef>
                <a:spcPts val="0"/>
              </a:spcBef>
              <a:buFont typeface="Wingdings" charset="2"/>
              <a:buChar char="§"/>
              <a:defRPr sz="1600"/>
            </a:lvl3pPr>
            <a:lvl4pPr marL="914400" indent="-231775">
              <a:spcBef>
                <a:spcPts val="0"/>
              </a:spcBef>
              <a:buFont typeface="Wingdings" charset="2"/>
              <a:buChar char="§"/>
              <a:defRPr sz="1400"/>
            </a:lvl4pPr>
            <a:lvl5pPr marL="1255713" indent="-230188">
              <a:spcBef>
                <a:spcPts val="0"/>
              </a:spcBef>
              <a:buFont typeface="Wingdings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231620"/>
            <a:ext cx="10972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06401" y="6640391"/>
            <a:ext cx="2224505" cy="201567"/>
          </a:xfrm>
          <a:prstGeom prst="rect">
            <a:avLst/>
          </a:prstGeom>
        </p:spPr>
        <p:txBody>
          <a:bodyPr/>
          <a:lstStyle/>
          <a:p>
            <a:fld id="{9271B49A-57FF-44FC-B189-A9CEF40C469C}" type="datetime1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7/11/2021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739052" y="6673078"/>
            <a:ext cx="1536192" cy="15716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defTabSz="914400" eaLnBrk="1" fontAlgn="auto" hangingPunct="1">
              <a:spcBef>
                <a:spcPts val="0"/>
              </a:spcBef>
              <a:spcAft>
                <a:spcPts val="0"/>
              </a:spcAft>
              <a:defRPr sz="1050" kern="0">
                <a:solidFill>
                  <a:sysClr val="window" lastClr="FFFFFF"/>
                </a:solidFill>
                <a:latin typeface="Intel Clear Light"/>
                <a:ea typeface="Geneva" charset="0"/>
                <a:cs typeface="Intel Clear Light"/>
              </a:defRPr>
            </a:lvl1pPr>
          </a:lstStyle>
          <a:p>
            <a:r>
              <a:rPr lang="en-US" dirty="0"/>
              <a:t>Intel Confidential </a:t>
            </a:r>
          </a:p>
        </p:txBody>
      </p:sp>
    </p:spTree>
    <p:extLst>
      <p:ext uri="{BB962C8B-B14F-4D97-AF65-F5344CB8AC3E}">
        <p14:creationId xmlns:p14="http://schemas.microsoft.com/office/powerpoint/2010/main" val="11187216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683880"/>
      </p:ext>
    </p:extLst>
  </p:cSld>
  <p:clrMapOvr>
    <a:masterClrMapping/>
  </p:clrMapOvr>
  <p:transition>
    <p:wipe dir="r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7768170"/>
      </p:ext>
    </p:extLst>
  </p:cSld>
  <p:clrMapOvr>
    <a:masterClrMapping/>
  </p:clrMapOvr>
  <p:transition>
    <p:wipe dir="r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35249938"/>
      </p:ext>
    </p:extLst>
  </p:cSld>
  <p:clrMapOvr>
    <a:masterClrMapping/>
  </p:clrMapOvr>
  <p:transition>
    <p:wipe dir="r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131365"/>
      </p:ext>
    </p:extLst>
  </p:cSld>
  <p:clrMapOvr>
    <a:masterClrMapping/>
  </p:clrMapOvr>
  <p:transition>
    <p:wipe dir="r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111618"/>
      </p:ext>
    </p:extLst>
  </p:cSld>
  <p:clrMapOvr>
    <a:masterClrMapping/>
  </p:clrMapOvr>
  <p:transition>
    <p:wipe dir="r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021262"/>
          </a:xfrm>
        </p:spPr>
        <p:txBody>
          <a:bodyPr/>
          <a:lstStyle>
            <a:lvl1pPr>
              <a:defRPr sz="2000"/>
            </a:lvl1pPr>
            <a:lvl2pPr marL="225425" indent="-225425">
              <a:spcBef>
                <a:spcPts val="800"/>
              </a:spcBef>
              <a:buFont typeface="Wingdings" charset="2"/>
              <a:buChar char="§"/>
              <a:defRPr sz="1800"/>
            </a:lvl2pPr>
            <a:lvl3pPr marL="571500" indent="-228600">
              <a:spcBef>
                <a:spcPts val="0"/>
              </a:spcBef>
              <a:buFont typeface="Wingdings" charset="2"/>
              <a:buChar char="§"/>
              <a:defRPr sz="1600"/>
            </a:lvl3pPr>
            <a:lvl4pPr marL="914400" indent="-231775">
              <a:spcBef>
                <a:spcPts val="0"/>
              </a:spcBef>
              <a:buFont typeface="Wingdings" charset="2"/>
              <a:buChar char="§"/>
              <a:defRPr sz="1400"/>
            </a:lvl4pPr>
            <a:lvl5pPr marL="1255713" indent="-230188">
              <a:spcBef>
                <a:spcPts val="0"/>
              </a:spcBef>
              <a:buFont typeface="Wingdings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231620"/>
            <a:ext cx="10972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06401" y="6640391"/>
            <a:ext cx="2224505" cy="201567"/>
          </a:xfrm>
          <a:prstGeom prst="rect">
            <a:avLst/>
          </a:prstGeom>
        </p:spPr>
        <p:txBody>
          <a:bodyPr/>
          <a:lstStyle/>
          <a:p>
            <a:fld id="{9271B49A-57FF-44FC-B189-A9CEF40C469C}" type="datetime1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7/11/2021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739052" y="6673078"/>
            <a:ext cx="1536192" cy="15716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defTabSz="914400" eaLnBrk="1" fontAlgn="auto" hangingPunct="1">
              <a:spcBef>
                <a:spcPts val="0"/>
              </a:spcBef>
              <a:spcAft>
                <a:spcPts val="0"/>
              </a:spcAft>
              <a:defRPr sz="1050" kern="0">
                <a:solidFill>
                  <a:sysClr val="window" lastClr="FFFFFF"/>
                </a:solidFill>
                <a:latin typeface="Intel Clear Light"/>
                <a:ea typeface="Geneva" charset="0"/>
                <a:cs typeface="Intel Clear Light"/>
              </a:defRPr>
            </a:lvl1pPr>
          </a:lstStyle>
          <a:p>
            <a:r>
              <a:rPr lang="en-US" dirty="0"/>
              <a:t>Intel Confidential </a:t>
            </a:r>
          </a:p>
        </p:txBody>
      </p:sp>
    </p:spTree>
    <p:extLst>
      <p:ext uri="{BB962C8B-B14F-4D97-AF65-F5344CB8AC3E}">
        <p14:creationId xmlns:p14="http://schemas.microsoft.com/office/powerpoint/2010/main" val="123793453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909BF1F1-8681-4731-A8F5-A5CC4091042E}" type="datetimeFigureOut">
              <a:rPr kumimoji="1" lang="ja-JP" altLang="en-US" smtClean="0">
                <a:solidFill>
                  <a:prstClr val="black">
                    <a:alpha val="50000"/>
                  </a:prstClr>
                </a:solidFill>
              </a:rPr>
              <a:pPr/>
              <a:t>2021/7/11</a:t>
            </a:fld>
            <a:endParaRPr kumimoji="1" lang="ja-JP" altLang="en-US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385590E5-57D4-4004-8489-08DEED0A8847}" type="slidenum">
              <a:rPr kumimoji="1" lang="ja-JP" alt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436581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/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/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255201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55218592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95591104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3520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10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9.xml"/><Relationship Id="rId9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17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24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23.xml"/><Relationship Id="rId9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29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5" Type="http://schemas.openxmlformats.org/officeDocument/2006/relationships/slideLayout" Target="../slideLayouts/slideLayout31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30.xml"/><Relationship Id="rId9" Type="http://schemas.openxmlformats.org/officeDocument/2006/relationships/image" Target="../media/image2.emf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37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36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504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1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229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1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083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1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778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0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178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1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370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tu.int/en/ITU-T/Workshops-and-Seminars/2019101416/Documents/Intent%20Based%20Networking%20the%20technology-ITU.pdf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761A4A-CB50-4903-A03C-204836853B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6522" y="2916294"/>
            <a:ext cx="11332718" cy="1514822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CCVPN Support for Intent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7082166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10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27" name="Title 2"/>
          <p:cNvSpPr>
            <a:spLocks noGrp="1"/>
          </p:cNvSpPr>
          <p:nvPr>
            <p:ph type="title"/>
          </p:nvPr>
        </p:nvSpPr>
        <p:spPr>
          <a:xfrm>
            <a:off x="59073" y="154497"/>
            <a:ext cx="11861101" cy="538770"/>
          </a:xfrm>
        </p:spPr>
        <p:txBody>
          <a:bodyPr>
            <a:noAutofit/>
          </a:bodyPr>
          <a:lstStyle/>
          <a:p>
            <a:r>
              <a:rPr lang="en-US" sz="3200" b="1" dirty="0">
                <a:latin typeface="+mn-lt"/>
              </a:rPr>
              <a:t>CCVPN closed-loop design (based on ZSM 009)</a:t>
            </a:r>
          </a:p>
        </p:txBody>
      </p:sp>
      <p:sp>
        <p:nvSpPr>
          <p:cNvPr id="6" name="Rectangle 5"/>
          <p:cNvSpPr/>
          <p:nvPr/>
        </p:nvSpPr>
        <p:spPr>
          <a:xfrm>
            <a:off x="768423" y="1874670"/>
            <a:ext cx="937071" cy="62723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SO</a:t>
            </a:r>
          </a:p>
        </p:txBody>
      </p:sp>
      <p:sp>
        <p:nvSpPr>
          <p:cNvPr id="7" name="Rectangle 6"/>
          <p:cNvSpPr/>
          <p:nvPr/>
        </p:nvSpPr>
        <p:spPr>
          <a:xfrm>
            <a:off x="760944" y="4728768"/>
            <a:ext cx="937071" cy="62723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SDNC</a:t>
            </a:r>
          </a:p>
        </p:txBody>
      </p:sp>
      <p:sp>
        <p:nvSpPr>
          <p:cNvPr id="9" name="Rectangle 8"/>
          <p:cNvSpPr/>
          <p:nvPr/>
        </p:nvSpPr>
        <p:spPr>
          <a:xfrm>
            <a:off x="3066218" y="3142902"/>
            <a:ext cx="937071" cy="62723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AAI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449876" y="1870653"/>
            <a:ext cx="937071" cy="62723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Policy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449877" y="4728768"/>
            <a:ext cx="937071" cy="62723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DCAE</a:t>
            </a:r>
          </a:p>
        </p:txBody>
      </p:sp>
      <p:cxnSp>
        <p:nvCxnSpPr>
          <p:cNvPr id="23" name="Straight Arrow Connector 22"/>
          <p:cNvCxnSpPr>
            <a:stCxn id="6" idx="2"/>
            <a:endCxn id="7" idx="0"/>
          </p:cNvCxnSpPr>
          <p:nvPr/>
        </p:nvCxnSpPr>
        <p:spPr>
          <a:xfrm flipH="1">
            <a:off x="1229480" y="2501904"/>
            <a:ext cx="7479" cy="2226864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7" idx="3"/>
            <a:endCxn id="13" idx="1"/>
          </p:cNvCxnSpPr>
          <p:nvPr/>
        </p:nvCxnSpPr>
        <p:spPr>
          <a:xfrm>
            <a:off x="1698015" y="5042385"/>
            <a:ext cx="3751862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3" idx="0"/>
            <a:endCxn id="11" idx="2"/>
          </p:cNvCxnSpPr>
          <p:nvPr/>
        </p:nvCxnSpPr>
        <p:spPr>
          <a:xfrm flipH="1" flipV="1">
            <a:off x="5918412" y="2497887"/>
            <a:ext cx="1" cy="2230881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11" idx="1"/>
            <a:endCxn id="6" idx="3"/>
          </p:cNvCxnSpPr>
          <p:nvPr/>
        </p:nvCxnSpPr>
        <p:spPr>
          <a:xfrm flipH="1">
            <a:off x="1705494" y="2184270"/>
            <a:ext cx="3744382" cy="4017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5669174" y="3521069"/>
            <a:ext cx="6403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3049151" y="1334310"/>
            <a:ext cx="95581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prstClr val="black"/>
                </a:solidFill>
              </a:rPr>
              <a:t>D2E</a:t>
            </a:r>
          </a:p>
          <a:p>
            <a:pPr algn="ctr"/>
            <a:r>
              <a:rPr lang="en-US" sz="1600" b="1" dirty="0">
                <a:solidFill>
                  <a:prstClr val="black"/>
                </a:solidFill>
              </a:rPr>
              <a:t>decision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573946" y="1870653"/>
            <a:ext cx="0" cy="6312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573946" y="4728768"/>
            <a:ext cx="0" cy="6272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027686" y="5396472"/>
            <a:ext cx="109251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prstClr val="black"/>
                </a:solidFill>
              </a:rPr>
              <a:t>M2A</a:t>
            </a:r>
          </a:p>
          <a:p>
            <a:pPr algn="ctr"/>
            <a:r>
              <a:rPr lang="en-US" sz="1600" b="1" dirty="0">
                <a:solidFill>
                  <a:prstClr val="black"/>
                </a:solidFill>
              </a:rPr>
              <a:t>monitoring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215121" y="3284074"/>
            <a:ext cx="95581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prstClr val="black"/>
                </a:solidFill>
              </a:rPr>
              <a:t>A2D</a:t>
            </a:r>
          </a:p>
          <a:p>
            <a:pPr algn="ctr"/>
            <a:r>
              <a:rPr lang="en-US" sz="1600" b="1" dirty="0">
                <a:solidFill>
                  <a:prstClr val="black"/>
                </a:solidFill>
              </a:rPr>
              <a:t>analysis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-39987" y="3559503"/>
            <a:ext cx="95581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prstClr val="black"/>
                </a:solidFill>
              </a:rPr>
              <a:t>E2M</a:t>
            </a:r>
          </a:p>
          <a:p>
            <a:pPr algn="ctr"/>
            <a:r>
              <a:rPr lang="en-US" sz="1600" b="1" dirty="0">
                <a:solidFill>
                  <a:prstClr val="black"/>
                </a:solidFill>
              </a:rPr>
              <a:t>execution</a:t>
            </a:r>
          </a:p>
        </p:txBody>
      </p:sp>
      <p:cxnSp>
        <p:nvCxnSpPr>
          <p:cNvPr id="32" name="Straight Connector 31"/>
          <p:cNvCxnSpPr/>
          <p:nvPr/>
        </p:nvCxnSpPr>
        <p:spPr>
          <a:xfrm>
            <a:off x="1705494" y="2497887"/>
            <a:ext cx="1360724" cy="64501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H="1">
            <a:off x="4003289" y="2466087"/>
            <a:ext cx="1469029" cy="67279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1698015" y="3770136"/>
            <a:ext cx="1368203" cy="95863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4003289" y="3776517"/>
            <a:ext cx="1445694" cy="95225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2988494" y="3755192"/>
            <a:ext cx="109251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prstClr val="black"/>
                </a:solidFill>
              </a:rPr>
              <a:t>data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7309717" y="1124716"/>
            <a:ext cx="4610457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>
                <a:solidFill>
                  <a:prstClr val="black"/>
                </a:solidFill>
              </a:rPr>
              <a:t>Closed loop control flow contains the following stages: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prstClr val="black"/>
                </a:solidFill>
              </a:rPr>
              <a:t>M2A (monitoring): </a:t>
            </a:r>
            <a:r>
              <a:rPr lang="en-US" dirty="0">
                <a:solidFill>
                  <a:prstClr val="black"/>
                </a:solidFill>
              </a:rPr>
              <a:t>SDNC receives (or collects) telemetry and performance data from the domain network controllers, and forwards the data to DCAE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prstClr val="black"/>
                </a:solidFill>
              </a:rPr>
              <a:t>A2D (analysis): </a:t>
            </a:r>
            <a:r>
              <a:rPr lang="en-US" dirty="0">
                <a:solidFill>
                  <a:prstClr val="black"/>
                </a:solidFill>
              </a:rPr>
              <a:t>DCAE performs data analytics on the received data changes, and generates and sends the data insights to Policy 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prstClr val="black"/>
                </a:solidFill>
              </a:rPr>
              <a:t>D2E (decision): </a:t>
            </a:r>
            <a:r>
              <a:rPr lang="en-US" dirty="0">
                <a:solidFill>
                  <a:prstClr val="black"/>
                </a:solidFill>
              </a:rPr>
              <a:t>Policy makes the decision on how to modify the existing services based on the data insights and calls SO to make service modification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prstClr val="black"/>
                </a:solidFill>
              </a:rPr>
              <a:t>E2M (execution): </a:t>
            </a:r>
            <a:r>
              <a:rPr lang="en-US" dirty="0">
                <a:solidFill>
                  <a:prstClr val="black"/>
                </a:solidFill>
              </a:rPr>
              <a:t>SO executes the service modification by instructing SDNC to apply new network configurations to domain controllers 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94273" y="5245040"/>
            <a:ext cx="521759" cy="338554"/>
          </a:xfrm>
          <a:prstGeom prst="rect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100" b="1" dirty="0">
                <a:solidFill>
                  <a:prstClr val="white"/>
                </a:solidFill>
              </a:rPr>
              <a:t>Service creation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264324" y="5211325"/>
            <a:ext cx="521759" cy="338554"/>
          </a:xfrm>
          <a:prstGeom prst="rect">
            <a:avLst/>
          </a:prstGeom>
          <a:solidFill>
            <a:srgbClr val="FF0000"/>
          </a:solidFill>
          <a:ln>
            <a:solidFill>
              <a:srgbClr val="92D050"/>
            </a:solidFill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100" b="1" dirty="0">
                <a:solidFill>
                  <a:prstClr val="white"/>
                </a:solidFill>
              </a:rPr>
              <a:t>Data collector</a:t>
            </a:r>
          </a:p>
        </p:txBody>
      </p:sp>
      <p:cxnSp>
        <p:nvCxnSpPr>
          <p:cNvPr id="34" name="Straight Arrow Connector 33"/>
          <p:cNvCxnSpPr>
            <a:stCxn id="29" idx="2"/>
          </p:cNvCxnSpPr>
          <p:nvPr/>
        </p:nvCxnSpPr>
        <p:spPr>
          <a:xfrm>
            <a:off x="955153" y="5583594"/>
            <a:ext cx="0" cy="642108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endCxn id="31" idx="2"/>
          </p:cNvCxnSpPr>
          <p:nvPr/>
        </p:nvCxnSpPr>
        <p:spPr>
          <a:xfrm flipV="1">
            <a:off x="1525203" y="5549879"/>
            <a:ext cx="1" cy="647412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44019" y="6267938"/>
            <a:ext cx="17023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Domain controllers</a:t>
            </a:r>
          </a:p>
        </p:txBody>
      </p:sp>
      <p:cxnSp>
        <p:nvCxnSpPr>
          <p:cNvPr id="14" name="Straight Arrow Connector 13"/>
          <p:cNvCxnSpPr>
            <a:stCxn id="41" idx="0"/>
          </p:cNvCxnSpPr>
          <p:nvPr/>
        </p:nvCxnSpPr>
        <p:spPr>
          <a:xfrm flipV="1">
            <a:off x="437922" y="2920131"/>
            <a:ext cx="727146" cy="6393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64931" y="4051946"/>
            <a:ext cx="640497" cy="18369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959074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494" y="4386887"/>
            <a:ext cx="11317823" cy="208597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11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27" name="Title 2"/>
          <p:cNvSpPr>
            <a:spLocks noGrp="1"/>
          </p:cNvSpPr>
          <p:nvPr>
            <p:ph type="title"/>
          </p:nvPr>
        </p:nvSpPr>
        <p:spPr>
          <a:xfrm>
            <a:off x="69910" y="186150"/>
            <a:ext cx="11984344" cy="53877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+mn-lt"/>
              </a:rPr>
              <a:t>Putting together: Intent-based system for Cloud Leased Line </a:t>
            </a:r>
            <a:r>
              <a:rPr lang="en-US" b="1" dirty="0" err="1">
                <a:latin typeface="+mn-lt"/>
              </a:rPr>
              <a:t>usecase</a:t>
            </a:r>
            <a:r>
              <a:rPr lang="en-US" b="1" dirty="0">
                <a:latin typeface="+mn-lt"/>
              </a:rPr>
              <a:t> </a:t>
            </a:r>
          </a:p>
        </p:txBody>
      </p:sp>
      <p:sp>
        <p:nvSpPr>
          <p:cNvPr id="8" name="Cube 7"/>
          <p:cNvSpPr/>
          <p:nvPr/>
        </p:nvSpPr>
        <p:spPr>
          <a:xfrm>
            <a:off x="3174023" y="2732600"/>
            <a:ext cx="5222631" cy="1151723"/>
          </a:xfrm>
          <a:prstGeom prst="cub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prstClr val="black"/>
                </a:solidFill>
              </a:rPr>
              <a:t>“Inner” intent loop</a:t>
            </a:r>
          </a:p>
        </p:txBody>
      </p:sp>
      <p:sp>
        <p:nvSpPr>
          <p:cNvPr id="38" name="Curved Left Arrow 37"/>
          <p:cNvSpPr/>
          <p:nvPr/>
        </p:nvSpPr>
        <p:spPr>
          <a:xfrm>
            <a:off x="5906046" y="3012670"/>
            <a:ext cx="1304522" cy="972069"/>
          </a:xfrm>
          <a:prstGeom prst="curvedLeftArrow">
            <a:avLst>
              <a:gd name="adj1" fmla="val 13686"/>
              <a:gd name="adj2" fmla="val 43930"/>
              <a:gd name="adj3" fmla="val 30195"/>
            </a:avLst>
          </a:prstGeom>
          <a:solidFill>
            <a:schemeClr val="accent1"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41" name="Curved Left Arrow 40"/>
          <p:cNvSpPr/>
          <p:nvPr/>
        </p:nvSpPr>
        <p:spPr>
          <a:xfrm rot="10800000">
            <a:off x="4318136" y="2941628"/>
            <a:ext cx="1236784" cy="896085"/>
          </a:xfrm>
          <a:prstGeom prst="curvedLeftArrow">
            <a:avLst>
              <a:gd name="adj1" fmla="val 14905"/>
              <a:gd name="adj2" fmla="val 46682"/>
              <a:gd name="adj3" fmla="val 31391"/>
            </a:avLst>
          </a:prstGeom>
          <a:solidFill>
            <a:schemeClr val="accent1"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3588526" y="3907956"/>
            <a:ext cx="1293805" cy="998031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7004101" y="3907956"/>
            <a:ext cx="1566321" cy="798527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ube 10"/>
          <p:cNvSpPr/>
          <p:nvPr/>
        </p:nvSpPr>
        <p:spPr>
          <a:xfrm>
            <a:off x="3276602" y="1076211"/>
            <a:ext cx="5222631" cy="950029"/>
          </a:xfrm>
          <a:prstGeom prst="cub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prstClr val="black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47582" y="2026240"/>
            <a:ext cx="0" cy="69371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4650650" y="2026240"/>
            <a:ext cx="0" cy="66508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endCxn id="11" idx="3"/>
          </p:cNvCxnSpPr>
          <p:nvPr/>
        </p:nvCxnSpPr>
        <p:spPr>
          <a:xfrm flipH="1" flipV="1">
            <a:off x="5769164" y="2026240"/>
            <a:ext cx="11593" cy="70636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 flipV="1">
            <a:off x="6631851" y="2026240"/>
            <a:ext cx="8312" cy="66508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 flipV="1">
            <a:off x="7582273" y="1971597"/>
            <a:ext cx="8312" cy="73077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3193657" y="2158657"/>
            <a:ext cx="955994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control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890225" y="2395862"/>
            <a:ext cx="139382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orchestration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020488" y="2132367"/>
            <a:ext cx="139382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intelligence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998007" y="2383807"/>
            <a:ext cx="139382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analytics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912167" y="2113464"/>
            <a:ext cx="139382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data collection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110529" y="3088224"/>
            <a:ext cx="95599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prstClr val="black"/>
                </a:solidFill>
              </a:rPr>
              <a:t>CCVPN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110529" y="1319390"/>
            <a:ext cx="95599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prstClr val="black"/>
                </a:solidFill>
              </a:rPr>
              <a:t>IBN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229513" y="1202770"/>
            <a:ext cx="1679650" cy="276999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Input/recognize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136042" y="1185984"/>
            <a:ext cx="1255785" cy="276999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instantiate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414308" y="1659701"/>
            <a:ext cx="955994" cy="276999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translate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284045" y="1651040"/>
            <a:ext cx="955994" cy="276999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verify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172653" y="1661013"/>
            <a:ext cx="955994" cy="276999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report</a:t>
            </a:r>
          </a:p>
        </p:txBody>
      </p:sp>
      <p:sp>
        <p:nvSpPr>
          <p:cNvPr id="40" name="Curved Left Arrow 39"/>
          <p:cNvSpPr/>
          <p:nvPr/>
        </p:nvSpPr>
        <p:spPr>
          <a:xfrm rot="10800000">
            <a:off x="3922695" y="968771"/>
            <a:ext cx="1777658" cy="1092395"/>
          </a:xfrm>
          <a:prstGeom prst="curvedLeftArrow">
            <a:avLst>
              <a:gd name="adj1" fmla="val 14905"/>
              <a:gd name="adj2" fmla="val 46682"/>
              <a:gd name="adj3" fmla="val 31391"/>
            </a:avLst>
          </a:prstGeom>
          <a:solidFill>
            <a:schemeClr val="accent6">
              <a:lumMod val="75000"/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42" name="Curved Left Arrow 41"/>
          <p:cNvSpPr/>
          <p:nvPr/>
        </p:nvSpPr>
        <p:spPr>
          <a:xfrm>
            <a:off x="5939523" y="1099657"/>
            <a:ext cx="1887993" cy="1084263"/>
          </a:xfrm>
          <a:prstGeom prst="curvedLeftArrow">
            <a:avLst>
              <a:gd name="adj1" fmla="val 14905"/>
              <a:gd name="adj2" fmla="val 50000"/>
              <a:gd name="adj3" fmla="val 31391"/>
            </a:avLst>
          </a:prstGeom>
          <a:solidFill>
            <a:schemeClr val="accent6">
              <a:lumMod val="75000"/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748286" y="4109888"/>
            <a:ext cx="2484119" cy="55399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rgbClr val="5B9BD5"/>
                </a:solidFill>
              </a:rPr>
              <a:t>Cloud leased line network configurations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960956" y="1414545"/>
            <a:ext cx="205878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prstClr val="black"/>
                </a:solidFill>
              </a:rPr>
              <a:t>“Outer” intent loop</a:t>
            </a:r>
          </a:p>
        </p:txBody>
      </p:sp>
    </p:spTree>
    <p:extLst>
      <p:ext uri="{BB962C8B-B14F-4D97-AF65-F5344CB8AC3E}">
        <p14:creationId xmlns:p14="http://schemas.microsoft.com/office/powerpoint/2010/main" val="988152144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3508872"/>
            <a:ext cx="121919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b="1" dirty="0">
                <a:solidFill>
                  <a:schemeClr val="bg1"/>
                </a:solidFill>
              </a:rPr>
              <a:t>Thanks!</a:t>
            </a:r>
            <a:endParaRPr lang="zh-CN" altLang="en-US" sz="8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807190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761A4A-CB50-4903-A03C-204836853B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6522" y="2916294"/>
            <a:ext cx="11332718" cy="1514822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Backup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6319914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E09B1010-649D-3F4A-83ED-7AD3099878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85590E5-57D4-4004-8489-08DEED0A8847}" type="slidenum">
              <a:rPr kumimoji="1" lang="ja-JP" altLang="en-US" smtClean="0">
                <a:solidFill>
                  <a:prstClr val="black">
                    <a:alpha val="50000"/>
                  </a:prstClr>
                </a:solidFill>
              </a:rPr>
              <a:pPr/>
              <a:t>14</a:t>
            </a:fld>
            <a:endParaRPr kumimoji="1" lang="ja-JP" altLang="en-US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B3B60219-2B09-764B-B843-6E944C1CFADD}"/>
              </a:ext>
            </a:extLst>
          </p:cNvPr>
          <p:cNvSpPr txBox="1"/>
          <p:nvPr/>
        </p:nvSpPr>
        <p:spPr>
          <a:xfrm>
            <a:off x="99634" y="94492"/>
            <a:ext cx="116644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prstClr val="white"/>
                </a:solidFill>
              </a:rPr>
              <a:t>Applicability of Intent CCVPN: Network Slicing </a:t>
            </a:r>
            <a:r>
              <a:rPr lang="en-US" altLang="zh-CN" sz="3200" b="1" dirty="0" err="1">
                <a:solidFill>
                  <a:prstClr val="white"/>
                </a:solidFill>
              </a:rPr>
              <a:t>usecase</a:t>
            </a:r>
            <a:endParaRPr kumimoji="1" lang="zh-CN" altLang="en-US" sz="3200" b="1" dirty="0">
              <a:solidFill>
                <a:prstClr val="white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638" y="1063870"/>
            <a:ext cx="10534073" cy="48777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5269" y="6084415"/>
            <a:ext cx="108145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hlinkClick r:id="rId3"/>
              </a:rPr>
              <a:t>https://www.itu.int/en/ITU-T/Workshops-and-Seminars/2019101416/Documents/Intent%20Based%20Networking%20the%20technology-ITU.pdf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1354" y="1160585"/>
            <a:ext cx="663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“E2E Network Slicing is too complex, transport part of it is a perfect candidate for intent based network”</a:t>
            </a:r>
          </a:p>
        </p:txBody>
      </p:sp>
      <p:sp>
        <p:nvSpPr>
          <p:cNvPr id="11" name="TextBox 10"/>
          <p:cNvSpPr txBox="1"/>
          <p:nvPr/>
        </p:nvSpPr>
        <p:spPr>
          <a:xfrm rot="19552226">
            <a:off x="4580791" y="4717072"/>
            <a:ext cx="1160586" cy="830997"/>
          </a:xfrm>
          <a:prstGeom prst="rect">
            <a:avLst/>
          </a:prstGeom>
          <a:solidFill>
            <a:srgbClr val="FFC000">
              <a:alpha val="70000"/>
            </a:srgb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prstClr val="black"/>
                </a:solidFill>
              </a:rPr>
              <a:t>CCVPN “inner” intent loop</a:t>
            </a:r>
          </a:p>
        </p:txBody>
      </p:sp>
      <p:sp>
        <p:nvSpPr>
          <p:cNvPr id="9" name="TextBox 8"/>
          <p:cNvSpPr txBox="1"/>
          <p:nvPr/>
        </p:nvSpPr>
        <p:spPr>
          <a:xfrm rot="19552226">
            <a:off x="8997621" y="2411468"/>
            <a:ext cx="1160586" cy="830997"/>
          </a:xfrm>
          <a:prstGeom prst="rect">
            <a:avLst/>
          </a:prstGeom>
          <a:solidFill>
            <a:srgbClr val="FFC000">
              <a:alpha val="79000"/>
            </a:srgb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prstClr val="black"/>
                </a:solidFill>
              </a:rPr>
              <a:t>ONAP IBN “outer” intent loop</a:t>
            </a:r>
          </a:p>
        </p:txBody>
      </p:sp>
    </p:spTree>
    <p:extLst>
      <p:ext uri="{BB962C8B-B14F-4D97-AF65-F5344CB8AC3E}">
        <p14:creationId xmlns:p14="http://schemas.microsoft.com/office/powerpoint/2010/main" val="1974609200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E09B1010-649D-3F4A-83ED-7AD3099878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85590E5-57D4-4004-8489-08DEED0A8847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Yu Gothic" panose="020B04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B3B60219-2B09-764B-B843-6E944C1CFADD}"/>
              </a:ext>
            </a:extLst>
          </p:cNvPr>
          <p:cNvSpPr txBox="1"/>
          <p:nvPr/>
        </p:nvSpPr>
        <p:spPr>
          <a:xfrm>
            <a:off x="99634" y="94492"/>
            <a:ext cx="116644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DengXian" panose="02010600030101010101" pitchFamily="2" charset="-122"/>
                <a:cs typeface="+mn-cs"/>
              </a:rPr>
              <a:t>Timeline of CCVPN and its relation with Net Slicing and IBN use-case</a:t>
            </a:r>
            <a:endParaRPr kumimoji="1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DengXian" panose="02010600030101010101" pitchFamily="2" charset="-122"/>
              <a:cs typeface="+mn-cs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3BEA35A-AECB-4DA0-B960-1680590442BC}"/>
              </a:ext>
            </a:extLst>
          </p:cNvPr>
          <p:cNvCxnSpPr/>
          <p:nvPr/>
        </p:nvCxnSpPr>
        <p:spPr>
          <a:xfrm flipV="1">
            <a:off x="1281441" y="4631330"/>
            <a:ext cx="10718848" cy="17592"/>
          </a:xfrm>
          <a:prstGeom prst="line">
            <a:avLst/>
          </a:prstGeom>
          <a:noFill/>
          <a:ln w="19050" cap="flat" cmpd="sng" algn="ctr">
            <a:solidFill>
              <a:srgbClr val="5B9BD5"/>
            </a:solidFill>
            <a:prstDash val="dash"/>
            <a:miter lim="800000"/>
            <a:tailEnd type="stealth" w="lg" len="lg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DF7012F-9DDA-4FCA-930F-4226EE6B9D77}"/>
              </a:ext>
            </a:extLst>
          </p:cNvPr>
          <p:cNvCxnSpPr/>
          <p:nvPr/>
        </p:nvCxnSpPr>
        <p:spPr>
          <a:xfrm>
            <a:off x="1330574" y="1704999"/>
            <a:ext cx="10190285" cy="26377"/>
          </a:xfrm>
          <a:prstGeom prst="line">
            <a:avLst/>
          </a:prstGeom>
          <a:noFill/>
          <a:ln w="34925" cap="flat" cmpd="sng" algn="ctr">
            <a:solidFill>
              <a:srgbClr val="5B9BD5"/>
            </a:solidFill>
            <a:prstDash val="solid"/>
            <a:miter lim="800000"/>
            <a:tailEnd type="stealth" w="lg" len="lg"/>
          </a:ln>
          <a:effectLst/>
        </p:spPr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C22EB3D-53D8-40B6-BC33-3AD0E6B665B5}"/>
              </a:ext>
            </a:extLst>
          </p:cNvPr>
          <p:cNvSpPr txBox="1"/>
          <p:nvPr/>
        </p:nvSpPr>
        <p:spPr>
          <a:xfrm>
            <a:off x="266631" y="4473203"/>
            <a:ext cx="1674310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effectLst/>
                <a:highlight>
                  <a:srgbClr val="FFFF00"/>
                </a:highlight>
                <a:uLnTx/>
                <a:uFillTx/>
                <a:ea typeface="黑体"/>
              </a:rPr>
              <a:t>CCVPN Use-case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1BE924F-CFE4-4A46-BA62-E50322F2F3A5}"/>
              </a:ext>
            </a:extLst>
          </p:cNvPr>
          <p:cNvSpPr txBox="1"/>
          <p:nvPr/>
        </p:nvSpPr>
        <p:spPr>
          <a:xfrm>
            <a:off x="175317" y="1467605"/>
            <a:ext cx="9622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  <a:ea typeface="黑体"/>
              </a:rPr>
              <a:t>ONAP Releases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F5B6C9F-CB32-4C6B-B5F6-7A8FAE7680E1}"/>
              </a:ext>
            </a:extLst>
          </p:cNvPr>
          <p:cNvSpPr txBox="1"/>
          <p:nvPr/>
        </p:nvSpPr>
        <p:spPr>
          <a:xfrm>
            <a:off x="1330574" y="1124133"/>
            <a:ext cx="2322912" cy="276999"/>
          </a:xfrm>
          <a:prstGeom prst="rect">
            <a:avLst/>
          </a:prstGeom>
          <a:solidFill>
            <a:srgbClr val="E7E6E6">
              <a:lumMod val="90000"/>
            </a:srgbClr>
          </a:solidFill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kern="0" dirty="0">
                <a:solidFill>
                  <a:prstClr val="black"/>
                </a:solidFill>
                <a:ea typeface="黑体"/>
              </a:rPr>
              <a:t>Year 2018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0A6D331-6179-460B-991B-86259473829F}"/>
              </a:ext>
            </a:extLst>
          </p:cNvPr>
          <p:cNvSpPr txBox="1"/>
          <p:nvPr/>
        </p:nvSpPr>
        <p:spPr>
          <a:xfrm>
            <a:off x="5633605" y="1572760"/>
            <a:ext cx="1610105" cy="276999"/>
          </a:xfrm>
          <a:prstGeom prst="rect">
            <a:avLst/>
          </a:prstGeom>
          <a:solidFill>
            <a:srgbClr val="FFC000"/>
          </a:solidFill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kern="0" dirty="0">
                <a:solidFill>
                  <a:prstClr val="black"/>
                </a:solidFill>
                <a:ea typeface="黑体"/>
              </a:rPr>
              <a:t>Frankfurt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5BB6B94-1F87-456C-B8E5-F2F16247166C}"/>
              </a:ext>
            </a:extLst>
          </p:cNvPr>
          <p:cNvSpPr txBox="1"/>
          <p:nvPr/>
        </p:nvSpPr>
        <p:spPr>
          <a:xfrm>
            <a:off x="7249616" y="1574961"/>
            <a:ext cx="1016601" cy="276999"/>
          </a:xfrm>
          <a:prstGeom prst="rect">
            <a:avLst/>
          </a:prstGeom>
          <a:solidFill>
            <a:srgbClr val="70AD47">
              <a:lumMod val="60000"/>
              <a:lumOff val="40000"/>
            </a:srgbClr>
          </a:solidFill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kern="0" dirty="0">
                <a:solidFill>
                  <a:prstClr val="black"/>
                </a:solidFill>
                <a:ea typeface="黑体"/>
              </a:rPr>
              <a:t>Guilin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69F835-9E4B-4AD3-AE37-02940C3148F3}"/>
              </a:ext>
            </a:extLst>
          </p:cNvPr>
          <p:cNvSpPr txBox="1"/>
          <p:nvPr/>
        </p:nvSpPr>
        <p:spPr>
          <a:xfrm>
            <a:off x="8274990" y="1572230"/>
            <a:ext cx="999339" cy="276999"/>
          </a:xfrm>
          <a:prstGeom prst="rect">
            <a:avLst/>
          </a:prstGeom>
          <a:solidFill>
            <a:srgbClr val="FFC000"/>
          </a:solidFill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kern="0" dirty="0">
                <a:solidFill>
                  <a:prstClr val="black"/>
                </a:solidFill>
                <a:ea typeface="黑体"/>
              </a:rPr>
              <a:t>Honolulu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58307AD-1D74-459F-A080-60FF596D4C20}"/>
              </a:ext>
            </a:extLst>
          </p:cNvPr>
          <p:cNvSpPr txBox="1"/>
          <p:nvPr/>
        </p:nvSpPr>
        <p:spPr>
          <a:xfrm>
            <a:off x="4960344" y="1576119"/>
            <a:ext cx="667634" cy="279222"/>
          </a:xfrm>
          <a:prstGeom prst="rect">
            <a:avLst/>
          </a:prstGeom>
          <a:solidFill>
            <a:srgbClr val="70AD47">
              <a:lumMod val="60000"/>
              <a:lumOff val="40000"/>
            </a:srgbClr>
          </a:solidFill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kern="0" dirty="0">
                <a:solidFill>
                  <a:prstClr val="black"/>
                </a:solidFill>
                <a:ea typeface="黑体"/>
              </a:rPr>
              <a:t>El Alto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B71CF70-FE47-426A-A933-054F31658F56}"/>
              </a:ext>
            </a:extLst>
          </p:cNvPr>
          <p:cNvSpPr txBox="1"/>
          <p:nvPr/>
        </p:nvSpPr>
        <p:spPr>
          <a:xfrm>
            <a:off x="5702502" y="3197111"/>
            <a:ext cx="1177369" cy="369332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>
            <a:spAutoFit/>
          </a:bodyPr>
          <a:lstStyle/>
          <a:p>
            <a:pPr marL="92075" indent="-92075">
              <a:buFont typeface="Arial" panose="020B0604020202020204" pitchFamily="34" charset="0"/>
              <a:buChar char="•"/>
              <a:defRPr/>
            </a:pPr>
            <a:r>
              <a:rPr lang="en-US" sz="1200" b="1" kern="0" dirty="0">
                <a:solidFill>
                  <a:prstClr val="black"/>
                </a:solidFill>
                <a:ea typeface="黑体"/>
              </a:rPr>
              <a:t>Developed CSMF and NSMF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CC39B17-C1F9-4427-B381-8B0489CF161C}"/>
              </a:ext>
            </a:extLst>
          </p:cNvPr>
          <p:cNvSpPr txBox="1"/>
          <p:nvPr/>
        </p:nvSpPr>
        <p:spPr>
          <a:xfrm>
            <a:off x="7429677" y="4935294"/>
            <a:ext cx="1686484" cy="553998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pPr marL="92075" indent="-92075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prstClr val="black"/>
                </a:solidFill>
                <a:ea typeface="黑体"/>
              </a:rPr>
              <a:t>Transport Slicing solution, integrated with E2E NS in Guilin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4C7F2A4-B5F9-4102-8C36-10016F994E88}"/>
              </a:ext>
            </a:extLst>
          </p:cNvPr>
          <p:cNvSpPr txBox="1"/>
          <p:nvPr/>
        </p:nvSpPr>
        <p:spPr>
          <a:xfrm>
            <a:off x="3653485" y="1127069"/>
            <a:ext cx="2351029" cy="276999"/>
          </a:xfrm>
          <a:prstGeom prst="rect">
            <a:avLst/>
          </a:prstGeom>
          <a:solidFill>
            <a:srgbClr val="E7E6E6">
              <a:lumMod val="90000"/>
            </a:srgbClr>
          </a:solidFill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kern="0" dirty="0">
                <a:solidFill>
                  <a:prstClr val="black"/>
                </a:solidFill>
                <a:ea typeface="黑体"/>
              </a:rPr>
              <a:t>Year 2019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1160579-ED65-4F1B-8962-D719D905098B}"/>
              </a:ext>
            </a:extLst>
          </p:cNvPr>
          <p:cNvSpPr txBox="1"/>
          <p:nvPr/>
        </p:nvSpPr>
        <p:spPr>
          <a:xfrm>
            <a:off x="6004514" y="1128297"/>
            <a:ext cx="2354512" cy="276999"/>
          </a:xfrm>
          <a:prstGeom prst="rect">
            <a:avLst/>
          </a:prstGeom>
          <a:solidFill>
            <a:srgbClr val="E7E6E6">
              <a:lumMod val="90000"/>
            </a:srgbClr>
          </a:solidFill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kern="0" dirty="0">
                <a:solidFill>
                  <a:prstClr val="black"/>
                </a:solidFill>
                <a:ea typeface="黑体"/>
              </a:rPr>
              <a:t>Year 2020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5A31CD7-54F7-4D5C-94CA-94C076A36DEA}"/>
              </a:ext>
            </a:extLst>
          </p:cNvPr>
          <p:cNvSpPr txBox="1"/>
          <p:nvPr/>
        </p:nvSpPr>
        <p:spPr>
          <a:xfrm>
            <a:off x="8376861" y="1123802"/>
            <a:ext cx="2322912" cy="276999"/>
          </a:xfrm>
          <a:prstGeom prst="rect">
            <a:avLst/>
          </a:prstGeom>
          <a:solidFill>
            <a:srgbClr val="E7E6E6">
              <a:lumMod val="90000"/>
            </a:srgbClr>
          </a:solidFill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kern="0" dirty="0">
                <a:solidFill>
                  <a:prstClr val="black"/>
                </a:solidFill>
                <a:ea typeface="黑体"/>
              </a:rPr>
              <a:t>Year 202</a:t>
            </a:r>
            <a:r>
              <a:rPr lang="en-US" altLang="zh-CN" kern="0" dirty="0">
                <a:solidFill>
                  <a:prstClr val="black"/>
                </a:solidFill>
                <a:ea typeface="黑体"/>
              </a:rPr>
              <a:t>1</a:t>
            </a:r>
            <a:endParaRPr lang="en-US" kern="0" dirty="0">
              <a:solidFill>
                <a:prstClr val="black"/>
              </a:solidFill>
              <a:ea typeface="黑体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EBA4E49-89A5-491E-BDF2-89636C478982}"/>
              </a:ext>
            </a:extLst>
          </p:cNvPr>
          <p:cNvSpPr txBox="1"/>
          <p:nvPr/>
        </p:nvSpPr>
        <p:spPr>
          <a:xfrm>
            <a:off x="3344429" y="1571754"/>
            <a:ext cx="1610105" cy="276999"/>
          </a:xfrm>
          <a:prstGeom prst="rect">
            <a:avLst/>
          </a:prstGeom>
          <a:solidFill>
            <a:srgbClr val="FFC000"/>
          </a:solidFill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CA" kern="0" dirty="0">
                <a:solidFill>
                  <a:prstClr val="black"/>
                </a:solidFill>
                <a:ea typeface="黑体"/>
              </a:rPr>
              <a:t>Dublin</a:t>
            </a:r>
            <a:endParaRPr lang="en-US" kern="0" dirty="0">
              <a:solidFill>
                <a:prstClr val="black"/>
              </a:solidFill>
              <a:ea typeface="黑体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C963428-AAEF-4CFF-87C2-A9633F9419A2}"/>
              </a:ext>
            </a:extLst>
          </p:cNvPr>
          <p:cNvSpPr txBox="1"/>
          <p:nvPr/>
        </p:nvSpPr>
        <p:spPr>
          <a:xfrm>
            <a:off x="2180844" y="1564604"/>
            <a:ext cx="1159075" cy="280834"/>
          </a:xfrm>
          <a:prstGeom prst="rect">
            <a:avLst/>
          </a:prstGeom>
          <a:solidFill>
            <a:srgbClr val="70AD47">
              <a:lumMod val="60000"/>
              <a:lumOff val="40000"/>
            </a:srgbClr>
          </a:solidFill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kern="0" dirty="0">
                <a:solidFill>
                  <a:prstClr val="black"/>
                </a:solidFill>
                <a:ea typeface="黑体"/>
              </a:rPr>
              <a:t>Casablanca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EA85F36-A9D5-4BCB-A09B-741CA0152B1E}"/>
              </a:ext>
            </a:extLst>
          </p:cNvPr>
          <p:cNvSpPr txBox="1"/>
          <p:nvPr/>
        </p:nvSpPr>
        <p:spPr>
          <a:xfrm>
            <a:off x="1162506" y="1564680"/>
            <a:ext cx="1012432" cy="276999"/>
          </a:xfrm>
          <a:prstGeom prst="rect">
            <a:avLst/>
          </a:prstGeom>
          <a:solidFill>
            <a:srgbClr val="FFC000"/>
          </a:solidFill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CA" kern="0" dirty="0">
                <a:solidFill>
                  <a:prstClr val="black"/>
                </a:solidFill>
                <a:ea typeface="黑体"/>
              </a:rPr>
              <a:t>Beijing</a:t>
            </a:r>
            <a:endParaRPr lang="en-US" kern="0" dirty="0">
              <a:solidFill>
                <a:prstClr val="black"/>
              </a:solidFill>
              <a:ea typeface="黑体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35378F0-4FEA-4D7D-8983-BB87B649A732}"/>
              </a:ext>
            </a:extLst>
          </p:cNvPr>
          <p:cNvSpPr txBox="1"/>
          <p:nvPr/>
        </p:nvSpPr>
        <p:spPr>
          <a:xfrm>
            <a:off x="9283102" y="1575427"/>
            <a:ext cx="996132" cy="276999"/>
          </a:xfrm>
          <a:prstGeom prst="rect">
            <a:avLst/>
          </a:prstGeom>
          <a:solidFill>
            <a:srgbClr val="70AD47">
              <a:lumMod val="60000"/>
              <a:lumOff val="40000"/>
            </a:srgbClr>
          </a:solidFill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kern="0" dirty="0">
                <a:solidFill>
                  <a:prstClr val="black"/>
                </a:solidFill>
                <a:ea typeface="黑体"/>
              </a:rPr>
              <a:t>Istanbul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80E7A57-D28D-472D-B361-51E425A15B53}"/>
              </a:ext>
            </a:extLst>
          </p:cNvPr>
          <p:cNvCxnSpPr>
            <a:stCxn id="26" idx="1"/>
            <a:endCxn id="45" idx="1"/>
          </p:cNvCxnSpPr>
          <p:nvPr/>
        </p:nvCxnSpPr>
        <p:spPr bwMode="auto">
          <a:xfrm flipH="1">
            <a:off x="2174938" y="1705021"/>
            <a:ext cx="5906" cy="2934205"/>
          </a:xfrm>
          <a:prstGeom prst="line">
            <a:avLst/>
          </a:prstGeom>
          <a:noFill/>
          <a:ln w="4763" cap="rnd">
            <a:solidFill>
              <a:srgbClr val="FF0000"/>
            </a:solidFill>
            <a:prstDash val="dash"/>
            <a:round/>
            <a:headEnd/>
            <a:tailEnd type="none" w="med" len="med"/>
          </a:ln>
        </p:spPr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FCBE24B-7E6B-474B-A53C-E93E38ABE582}"/>
              </a:ext>
            </a:extLst>
          </p:cNvPr>
          <p:cNvCxnSpPr>
            <a:endCxn id="45" idx="3"/>
          </p:cNvCxnSpPr>
          <p:nvPr/>
        </p:nvCxnSpPr>
        <p:spPr bwMode="auto">
          <a:xfrm flipH="1">
            <a:off x="4945068" y="1715892"/>
            <a:ext cx="5906" cy="2923334"/>
          </a:xfrm>
          <a:prstGeom prst="line">
            <a:avLst/>
          </a:prstGeom>
          <a:noFill/>
          <a:ln w="4763" cap="rnd">
            <a:solidFill>
              <a:srgbClr val="FF0000"/>
            </a:solidFill>
            <a:prstDash val="dash"/>
            <a:round/>
            <a:headEnd/>
            <a:tailEnd type="none" w="med" len="med"/>
          </a:ln>
        </p:spPr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21C1E07-2DF3-49C7-98C7-174030BC0B52}"/>
              </a:ext>
            </a:extLst>
          </p:cNvPr>
          <p:cNvCxnSpPr>
            <a:stCxn id="19" idx="3"/>
            <a:endCxn id="49" idx="1"/>
          </p:cNvCxnSpPr>
          <p:nvPr/>
        </p:nvCxnSpPr>
        <p:spPr bwMode="auto">
          <a:xfrm>
            <a:off x="5627978" y="1715730"/>
            <a:ext cx="0" cy="1161275"/>
          </a:xfrm>
          <a:prstGeom prst="line">
            <a:avLst/>
          </a:prstGeom>
          <a:noFill/>
          <a:ln w="4763" cap="rnd">
            <a:solidFill>
              <a:srgbClr val="FF0000"/>
            </a:solidFill>
            <a:prstDash val="dash"/>
            <a:round/>
            <a:headEnd/>
            <a:tailEnd type="none" w="med" len="med"/>
          </a:ln>
        </p:spPr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600B256E-2C93-44BD-9D50-EE30775557B2}"/>
              </a:ext>
            </a:extLst>
          </p:cNvPr>
          <p:cNvCxnSpPr>
            <a:stCxn id="16" idx="3"/>
            <a:endCxn id="43" idx="1"/>
          </p:cNvCxnSpPr>
          <p:nvPr/>
        </p:nvCxnSpPr>
        <p:spPr bwMode="auto">
          <a:xfrm>
            <a:off x="7243710" y="1711260"/>
            <a:ext cx="5673" cy="2929889"/>
          </a:xfrm>
          <a:prstGeom prst="line">
            <a:avLst/>
          </a:prstGeom>
          <a:noFill/>
          <a:ln w="4763" cap="rnd">
            <a:solidFill>
              <a:srgbClr val="FF0000"/>
            </a:solidFill>
            <a:prstDash val="dash"/>
            <a:round/>
            <a:headEnd/>
            <a:tailEnd type="none" w="med" len="med"/>
          </a:ln>
        </p:spPr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99E99451-F395-4B15-ACD8-49FD00B17DB5}"/>
              </a:ext>
            </a:extLst>
          </p:cNvPr>
          <p:cNvSpPr txBox="1"/>
          <p:nvPr/>
        </p:nvSpPr>
        <p:spPr>
          <a:xfrm>
            <a:off x="2006077" y="2065414"/>
            <a:ext cx="408764" cy="369332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>
            <a:spAutoFit/>
          </a:bodyPr>
          <a:lstStyle/>
          <a:p>
            <a:pPr>
              <a:defRPr/>
            </a:pPr>
            <a:r>
              <a:rPr lang="en-US" sz="1200" b="1" kern="0" dirty="0">
                <a:solidFill>
                  <a:prstClr val="black"/>
                </a:solidFill>
                <a:ea typeface="黑体"/>
              </a:rPr>
              <a:t>May 2018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09A349B-B51C-4A0C-B2C9-B8D72933FD08}"/>
              </a:ext>
            </a:extLst>
          </p:cNvPr>
          <p:cNvSpPr txBox="1"/>
          <p:nvPr/>
        </p:nvSpPr>
        <p:spPr>
          <a:xfrm>
            <a:off x="4773022" y="2067988"/>
            <a:ext cx="338882" cy="369332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>
            <a:spAutoFit/>
          </a:bodyPr>
          <a:lstStyle/>
          <a:p>
            <a:pPr>
              <a:defRPr/>
            </a:pPr>
            <a:r>
              <a:rPr lang="en-US" sz="1200" b="1" kern="0" dirty="0">
                <a:solidFill>
                  <a:prstClr val="black"/>
                </a:solidFill>
                <a:ea typeface="黑体"/>
              </a:rPr>
              <a:t>June 2019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F639783-C0E9-4C2D-A38A-18CD0FD32854}"/>
              </a:ext>
            </a:extLst>
          </p:cNvPr>
          <p:cNvSpPr txBox="1"/>
          <p:nvPr/>
        </p:nvSpPr>
        <p:spPr>
          <a:xfrm>
            <a:off x="5511819" y="2038958"/>
            <a:ext cx="341507" cy="369332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>
            <a:spAutoFit/>
          </a:bodyPr>
          <a:lstStyle/>
          <a:p>
            <a:pPr>
              <a:defRPr/>
            </a:pPr>
            <a:r>
              <a:rPr lang="en-US" sz="1200" b="1" kern="0" dirty="0">
                <a:solidFill>
                  <a:prstClr val="black"/>
                </a:solidFill>
                <a:ea typeface="黑体"/>
              </a:rPr>
              <a:t>Sept 2019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4F40FDE-B685-47C1-9753-3F1B6C8C0BEA}"/>
              </a:ext>
            </a:extLst>
          </p:cNvPr>
          <p:cNvSpPr txBox="1"/>
          <p:nvPr/>
        </p:nvSpPr>
        <p:spPr>
          <a:xfrm>
            <a:off x="7085542" y="2052237"/>
            <a:ext cx="316336" cy="369332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>
            <a:spAutoFit/>
          </a:bodyPr>
          <a:lstStyle/>
          <a:p>
            <a:pPr>
              <a:defRPr/>
            </a:pPr>
            <a:r>
              <a:rPr lang="en-US" sz="1200" b="1" kern="0" dirty="0">
                <a:solidFill>
                  <a:prstClr val="black"/>
                </a:solidFill>
                <a:ea typeface="黑体"/>
              </a:rPr>
              <a:t>June 2020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FD82A48-E0B6-4D39-83B1-9F3A2F6B9EFC}"/>
              </a:ext>
            </a:extLst>
          </p:cNvPr>
          <p:cNvSpPr txBox="1"/>
          <p:nvPr/>
        </p:nvSpPr>
        <p:spPr>
          <a:xfrm>
            <a:off x="7249383" y="4500732"/>
            <a:ext cx="2024946" cy="280834"/>
          </a:xfrm>
          <a:prstGeom prst="rect">
            <a:avLst/>
          </a:prstGeom>
          <a:solidFill>
            <a:srgbClr val="0070C0"/>
          </a:solidFill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b="1" kern="0" dirty="0">
                <a:solidFill>
                  <a:srgbClr val="FFFFFF"/>
                </a:solidFill>
                <a:ea typeface="黑体"/>
              </a:rPr>
              <a:t>Phase III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0F32D065-8BD0-4EED-ADB6-74BB3B47EDA9}"/>
              </a:ext>
            </a:extLst>
          </p:cNvPr>
          <p:cNvCxnSpPr>
            <a:endCxn id="50" idx="1"/>
          </p:cNvCxnSpPr>
          <p:nvPr/>
        </p:nvCxnSpPr>
        <p:spPr bwMode="auto">
          <a:xfrm flipH="1">
            <a:off x="9274329" y="1700444"/>
            <a:ext cx="15238" cy="2937986"/>
          </a:xfrm>
          <a:prstGeom prst="line">
            <a:avLst/>
          </a:prstGeom>
          <a:noFill/>
          <a:ln w="4763" cap="rnd">
            <a:solidFill>
              <a:srgbClr val="FF0000"/>
            </a:solidFill>
            <a:prstDash val="dash"/>
            <a:round/>
            <a:headEnd/>
            <a:tailEnd type="none" w="med" len="med"/>
          </a:ln>
        </p:spPr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ED616FFA-D2BF-4102-932E-CD7A6FD06DE7}"/>
              </a:ext>
            </a:extLst>
          </p:cNvPr>
          <p:cNvSpPr txBox="1"/>
          <p:nvPr/>
        </p:nvSpPr>
        <p:spPr>
          <a:xfrm>
            <a:off x="2174938" y="4498809"/>
            <a:ext cx="2770130" cy="280834"/>
          </a:xfrm>
          <a:prstGeom prst="rect">
            <a:avLst/>
          </a:prstGeom>
          <a:solidFill>
            <a:srgbClr val="0070C0"/>
          </a:solidFill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b="1" kern="0" dirty="0">
                <a:solidFill>
                  <a:srgbClr val="FFFFFF"/>
                </a:solidFill>
                <a:ea typeface="黑体"/>
              </a:rPr>
              <a:t>Phase I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E67F04A8-9924-4081-9DBA-12D1D16069AE}"/>
              </a:ext>
            </a:extLst>
          </p:cNvPr>
          <p:cNvCxnSpPr/>
          <p:nvPr/>
        </p:nvCxnSpPr>
        <p:spPr>
          <a:xfrm>
            <a:off x="1482974" y="2850628"/>
            <a:ext cx="10190286" cy="26377"/>
          </a:xfrm>
          <a:prstGeom prst="line">
            <a:avLst/>
          </a:prstGeom>
          <a:noFill/>
          <a:ln w="19050" cap="flat" cmpd="sng" algn="ctr">
            <a:solidFill>
              <a:srgbClr val="5B9BD5"/>
            </a:solidFill>
            <a:prstDash val="dash"/>
            <a:miter lim="800000"/>
            <a:tailEnd type="stealth" w="lg" len="lg"/>
          </a:ln>
          <a:effectLst/>
        </p:spPr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F2475AC4-F02F-49C8-9482-30C608F59931}"/>
              </a:ext>
            </a:extLst>
          </p:cNvPr>
          <p:cNvSpPr txBox="1"/>
          <p:nvPr/>
        </p:nvSpPr>
        <p:spPr>
          <a:xfrm>
            <a:off x="153264" y="2548911"/>
            <a:ext cx="1908774" cy="58477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黑体"/>
              </a:rPr>
              <a:t>E2E Network Slicing Use-case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2F6CE78-12D3-48C1-8F87-6DB4B64E921B}"/>
              </a:ext>
            </a:extLst>
          </p:cNvPr>
          <p:cNvSpPr txBox="1"/>
          <p:nvPr/>
        </p:nvSpPr>
        <p:spPr>
          <a:xfrm>
            <a:off x="7249383" y="2740423"/>
            <a:ext cx="1011771" cy="276999"/>
          </a:xfrm>
          <a:prstGeom prst="rect">
            <a:avLst/>
          </a:prstGeom>
          <a:solidFill>
            <a:srgbClr val="C00000"/>
          </a:solidFill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b="1" kern="0" dirty="0">
                <a:solidFill>
                  <a:srgbClr val="FFFFFF"/>
                </a:solidFill>
                <a:ea typeface="黑体"/>
              </a:rPr>
              <a:t>Phase II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FCFA55E-85B5-46F2-AD29-EE85FE201C98}"/>
              </a:ext>
            </a:extLst>
          </p:cNvPr>
          <p:cNvSpPr txBox="1"/>
          <p:nvPr/>
        </p:nvSpPr>
        <p:spPr>
          <a:xfrm>
            <a:off x="5627978" y="2736588"/>
            <a:ext cx="1615732" cy="280834"/>
          </a:xfrm>
          <a:prstGeom prst="rect">
            <a:avLst/>
          </a:prstGeom>
          <a:solidFill>
            <a:srgbClr val="0070C0"/>
          </a:solidFill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b="1" kern="0" dirty="0">
                <a:solidFill>
                  <a:srgbClr val="FFFFFF"/>
                </a:solidFill>
                <a:ea typeface="黑体"/>
              </a:rPr>
              <a:t>Phase I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57CEE07-1F60-40B9-AF71-C6EECEFC0AD8}"/>
              </a:ext>
            </a:extLst>
          </p:cNvPr>
          <p:cNvSpPr txBox="1"/>
          <p:nvPr/>
        </p:nvSpPr>
        <p:spPr>
          <a:xfrm>
            <a:off x="9274329" y="4499930"/>
            <a:ext cx="1512168" cy="276999"/>
          </a:xfrm>
          <a:prstGeom prst="rect">
            <a:avLst/>
          </a:prstGeom>
          <a:solidFill>
            <a:srgbClr val="C00000"/>
          </a:solidFill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b="1" kern="0" dirty="0">
                <a:solidFill>
                  <a:srgbClr val="FFFFFF"/>
                </a:solidFill>
                <a:ea typeface="黑体"/>
              </a:rPr>
              <a:t>Phase IV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9A0B0CF-FF40-4AAF-8328-F6987C0F45C3}"/>
              </a:ext>
            </a:extLst>
          </p:cNvPr>
          <p:cNvSpPr txBox="1"/>
          <p:nvPr/>
        </p:nvSpPr>
        <p:spPr>
          <a:xfrm>
            <a:off x="4945068" y="4499931"/>
            <a:ext cx="2298642" cy="276999"/>
          </a:xfrm>
          <a:prstGeom prst="rect">
            <a:avLst/>
          </a:prstGeom>
          <a:solidFill>
            <a:srgbClr val="C00000"/>
          </a:solidFill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b="1" kern="0" dirty="0">
                <a:solidFill>
                  <a:srgbClr val="FFFFFF"/>
                </a:solidFill>
                <a:ea typeface="黑体"/>
              </a:rPr>
              <a:t>Phase II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7EB437A0-CCAE-4ABE-914E-64DBB2BC23D8}"/>
              </a:ext>
            </a:extLst>
          </p:cNvPr>
          <p:cNvCxnSpPr>
            <a:stCxn id="18" idx="1"/>
            <a:endCxn id="53" idx="1"/>
          </p:cNvCxnSpPr>
          <p:nvPr/>
        </p:nvCxnSpPr>
        <p:spPr bwMode="auto">
          <a:xfrm flipH="1">
            <a:off x="8265224" y="1710730"/>
            <a:ext cx="9766" cy="1169989"/>
          </a:xfrm>
          <a:prstGeom prst="line">
            <a:avLst/>
          </a:prstGeom>
          <a:noFill/>
          <a:ln w="4763" cap="rnd">
            <a:solidFill>
              <a:srgbClr val="FF0000"/>
            </a:solidFill>
            <a:prstDash val="dash"/>
            <a:round/>
            <a:headEnd/>
            <a:tailEnd type="none" w="med" len="med"/>
          </a:ln>
        </p:spPr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D20211CD-930C-49EE-9398-7D887102DFA8}"/>
              </a:ext>
            </a:extLst>
          </p:cNvPr>
          <p:cNvSpPr txBox="1"/>
          <p:nvPr/>
        </p:nvSpPr>
        <p:spPr>
          <a:xfrm>
            <a:off x="8265224" y="2740302"/>
            <a:ext cx="1024343" cy="280834"/>
          </a:xfrm>
          <a:prstGeom prst="rect">
            <a:avLst/>
          </a:prstGeom>
          <a:solidFill>
            <a:srgbClr val="0070C0"/>
          </a:solidFill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b="1" kern="0" dirty="0">
                <a:solidFill>
                  <a:srgbClr val="FFFFFF"/>
                </a:solidFill>
                <a:ea typeface="黑体"/>
              </a:rPr>
              <a:t>Phase III</a:t>
            </a:r>
          </a:p>
        </p:txBody>
      </p:sp>
      <p:sp>
        <p:nvSpPr>
          <p:cNvPr id="54" name="Double Wave 53">
            <a:extLst>
              <a:ext uri="{FF2B5EF4-FFF2-40B4-BE49-F238E27FC236}">
                <a16:creationId xmlns:a16="http://schemas.microsoft.com/office/drawing/2014/main" id="{9FEFCF17-AC9B-492E-AE16-F1806A809C45}"/>
              </a:ext>
            </a:extLst>
          </p:cNvPr>
          <p:cNvSpPr/>
          <p:nvPr/>
        </p:nvSpPr>
        <p:spPr bwMode="auto">
          <a:xfrm rot="5400000">
            <a:off x="1040636" y="1526700"/>
            <a:ext cx="269924" cy="360040"/>
          </a:xfrm>
          <a:prstGeom prst="doubleWave">
            <a:avLst/>
          </a:prstGeom>
          <a:solidFill>
            <a:srgbClr val="FFC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000">
              <a:solidFill>
                <a:srgbClr val="080808"/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8436A54-7333-4918-B88F-906F74F01C02}"/>
              </a:ext>
            </a:extLst>
          </p:cNvPr>
          <p:cNvSpPr txBox="1"/>
          <p:nvPr/>
        </p:nvSpPr>
        <p:spPr>
          <a:xfrm>
            <a:off x="7198514" y="3145203"/>
            <a:ext cx="1199223" cy="1184940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>
            <a:spAutoFit/>
          </a:bodyPr>
          <a:lstStyle/>
          <a:p>
            <a:pPr marL="92075" indent="-92075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200" b="1" kern="0" dirty="0">
                <a:solidFill>
                  <a:prstClr val="black"/>
                </a:solidFill>
                <a:ea typeface="黑体"/>
              </a:rPr>
              <a:t>Developed AN, TN, CN NSSMF</a:t>
            </a:r>
          </a:p>
          <a:p>
            <a:pPr marL="92075" indent="-92075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200" b="1" kern="0" dirty="0">
                <a:solidFill>
                  <a:prstClr val="black"/>
                </a:solidFill>
                <a:ea typeface="黑体"/>
              </a:rPr>
              <a:t>Achieved E2E network slicing across AN, TN, and CN  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795C23D-ED3D-4B1D-8D89-50BC742A8142}"/>
              </a:ext>
            </a:extLst>
          </p:cNvPr>
          <p:cNvSpPr txBox="1"/>
          <p:nvPr/>
        </p:nvSpPr>
        <p:spPr>
          <a:xfrm>
            <a:off x="8422824" y="3156767"/>
            <a:ext cx="851506" cy="738664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>
            <a:spAutoFit/>
          </a:bodyPr>
          <a:lstStyle/>
          <a:p>
            <a:pPr marL="92075" indent="-92075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200" b="1" kern="0" dirty="0">
                <a:solidFill>
                  <a:prstClr val="black"/>
                </a:solidFill>
                <a:ea typeface="黑体"/>
              </a:rPr>
              <a:t>Modify and reuse of existing NSI and NSSI</a:t>
            </a:r>
          </a:p>
        </p:txBody>
      </p:sp>
      <p:sp>
        <p:nvSpPr>
          <p:cNvPr id="57" name="Double Wave 56">
            <a:extLst>
              <a:ext uri="{FF2B5EF4-FFF2-40B4-BE49-F238E27FC236}">
                <a16:creationId xmlns:a16="http://schemas.microsoft.com/office/drawing/2014/main" id="{4BAD5DFA-07C3-47B8-A82C-9D9D8C2C59FF}"/>
              </a:ext>
            </a:extLst>
          </p:cNvPr>
          <p:cNvSpPr/>
          <p:nvPr/>
        </p:nvSpPr>
        <p:spPr bwMode="auto">
          <a:xfrm rot="5400000">
            <a:off x="10224328" y="1538358"/>
            <a:ext cx="269924" cy="360040"/>
          </a:xfrm>
          <a:prstGeom prst="doubleWave">
            <a:avLst/>
          </a:prstGeom>
          <a:solidFill>
            <a:srgbClr val="A9D18E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000">
              <a:solidFill>
                <a:srgbClr val="080808"/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58" name="Double Wave 57">
            <a:extLst>
              <a:ext uri="{FF2B5EF4-FFF2-40B4-BE49-F238E27FC236}">
                <a16:creationId xmlns:a16="http://schemas.microsoft.com/office/drawing/2014/main" id="{539C0C95-54D5-466C-96E4-75C7FBE5CA4E}"/>
              </a:ext>
            </a:extLst>
          </p:cNvPr>
          <p:cNvSpPr/>
          <p:nvPr/>
        </p:nvSpPr>
        <p:spPr bwMode="auto">
          <a:xfrm rot="5400000">
            <a:off x="10651535" y="4467936"/>
            <a:ext cx="269924" cy="360040"/>
          </a:xfrm>
          <a:prstGeom prst="doubleWave">
            <a:avLst/>
          </a:prstGeom>
          <a:solidFill>
            <a:srgbClr val="C00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000">
              <a:solidFill>
                <a:srgbClr val="080808"/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8087C15-1F5F-453D-BA42-0D5DACDBC9F9}"/>
              </a:ext>
            </a:extLst>
          </p:cNvPr>
          <p:cNvSpPr txBox="1"/>
          <p:nvPr/>
        </p:nvSpPr>
        <p:spPr>
          <a:xfrm>
            <a:off x="9294513" y="2739287"/>
            <a:ext cx="1224178" cy="276999"/>
          </a:xfrm>
          <a:prstGeom prst="rect">
            <a:avLst/>
          </a:prstGeom>
          <a:solidFill>
            <a:srgbClr val="C00000"/>
          </a:solidFill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b="1" kern="0" dirty="0">
                <a:solidFill>
                  <a:srgbClr val="FFFFFF"/>
                </a:solidFill>
                <a:ea typeface="黑体"/>
              </a:rPr>
              <a:t>Phase IV</a:t>
            </a:r>
          </a:p>
        </p:txBody>
      </p:sp>
      <p:sp>
        <p:nvSpPr>
          <p:cNvPr id="60" name="Double Wave 59">
            <a:extLst>
              <a:ext uri="{FF2B5EF4-FFF2-40B4-BE49-F238E27FC236}">
                <a16:creationId xmlns:a16="http://schemas.microsoft.com/office/drawing/2014/main" id="{48EEAB84-AA77-4DE1-85DF-20E64153DDB3}"/>
              </a:ext>
            </a:extLst>
          </p:cNvPr>
          <p:cNvSpPr/>
          <p:nvPr/>
        </p:nvSpPr>
        <p:spPr bwMode="auto">
          <a:xfrm rot="5400000">
            <a:off x="10493226" y="2700431"/>
            <a:ext cx="269924" cy="360040"/>
          </a:xfrm>
          <a:prstGeom prst="doubleWave">
            <a:avLst/>
          </a:prstGeom>
          <a:solidFill>
            <a:srgbClr val="C00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000">
              <a:solidFill>
                <a:srgbClr val="080808"/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EF43772-96EB-40BD-89ED-98530AB35F3D}"/>
              </a:ext>
            </a:extLst>
          </p:cNvPr>
          <p:cNvSpPr txBox="1"/>
          <p:nvPr/>
        </p:nvSpPr>
        <p:spPr>
          <a:xfrm>
            <a:off x="8146062" y="2062800"/>
            <a:ext cx="316336" cy="369332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>
            <a:spAutoFit/>
          </a:bodyPr>
          <a:lstStyle/>
          <a:p>
            <a:pPr>
              <a:defRPr/>
            </a:pPr>
            <a:r>
              <a:rPr lang="en-US" sz="1200" b="1" kern="0" dirty="0">
                <a:solidFill>
                  <a:prstClr val="black"/>
                </a:solidFill>
                <a:ea typeface="黑体"/>
              </a:rPr>
              <a:t>Nov2020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33B7705-307B-4506-A0F9-D146A95577D7}"/>
              </a:ext>
            </a:extLst>
          </p:cNvPr>
          <p:cNvSpPr txBox="1"/>
          <p:nvPr/>
        </p:nvSpPr>
        <p:spPr>
          <a:xfrm>
            <a:off x="9116161" y="2046687"/>
            <a:ext cx="316336" cy="369332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>
            <a:spAutoFit/>
          </a:bodyPr>
          <a:lstStyle/>
          <a:p>
            <a:pPr>
              <a:defRPr/>
            </a:pPr>
            <a:r>
              <a:rPr lang="en-US" sz="1200" b="1" kern="0" dirty="0">
                <a:solidFill>
                  <a:prstClr val="black"/>
                </a:solidFill>
                <a:ea typeface="黑体"/>
              </a:rPr>
              <a:t>May2021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500E51B8-D196-4096-8B06-9BCD9943FEDF}"/>
              </a:ext>
            </a:extLst>
          </p:cNvPr>
          <p:cNvSpPr txBox="1"/>
          <p:nvPr/>
        </p:nvSpPr>
        <p:spPr>
          <a:xfrm>
            <a:off x="2414841" y="4927790"/>
            <a:ext cx="2034952" cy="553998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>
            <a:spAutoFit/>
          </a:bodyPr>
          <a:lstStyle/>
          <a:p>
            <a:pPr marL="92075" indent="-92075">
              <a:buFont typeface="Arial" panose="020B0604020202020204" pitchFamily="34" charset="0"/>
              <a:buChar char="•"/>
              <a:defRPr/>
            </a:pPr>
            <a:r>
              <a:rPr lang="en-US" sz="1200" b="1" kern="0" dirty="0">
                <a:solidFill>
                  <a:prstClr val="black"/>
                </a:solidFill>
                <a:ea typeface="黑体"/>
              </a:rPr>
              <a:t>Developed multi-domain L2 Service (EPL and EVPL service creation)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DE909FE-71EE-4298-890E-4FAB270A77E1}"/>
              </a:ext>
            </a:extLst>
          </p:cNvPr>
          <p:cNvSpPr txBox="1"/>
          <p:nvPr/>
        </p:nvSpPr>
        <p:spPr>
          <a:xfrm>
            <a:off x="5085702" y="4946718"/>
            <a:ext cx="1999839" cy="923330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>
            <a:spAutoFit/>
          </a:bodyPr>
          <a:lstStyle/>
          <a:p>
            <a:pPr marL="92075" indent="-92075">
              <a:buFont typeface="Arial" panose="020B0604020202020204" pitchFamily="34" charset="0"/>
              <a:buChar char="•"/>
              <a:defRPr/>
            </a:pPr>
            <a:r>
              <a:rPr lang="en-US" sz="1200" b="1" kern="0" dirty="0">
                <a:solidFill>
                  <a:prstClr val="black"/>
                </a:solidFill>
                <a:ea typeface="黑体"/>
              </a:rPr>
              <a:t>Developed Multi-domain L1 Service (OTN service creation)</a:t>
            </a:r>
          </a:p>
          <a:p>
            <a:pPr marL="92075" indent="-92075">
              <a:buFont typeface="Arial" panose="020B0604020202020204" pitchFamily="34" charset="0"/>
              <a:buChar char="•"/>
              <a:defRPr/>
            </a:pPr>
            <a:r>
              <a:rPr lang="en-US" sz="1200" b="1" kern="0" dirty="0">
                <a:solidFill>
                  <a:prstClr val="black"/>
                </a:solidFill>
                <a:ea typeface="黑体"/>
              </a:rPr>
              <a:t>Implemented both IETF/ACTN L1 and MEF/ONF L1 (i.e., MDONS use-case) 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C3268B1-8469-40C2-9FA6-DE48DEEAF7D2}"/>
              </a:ext>
            </a:extLst>
          </p:cNvPr>
          <p:cNvSpPr txBox="1"/>
          <p:nvPr/>
        </p:nvSpPr>
        <p:spPr>
          <a:xfrm>
            <a:off x="7429677" y="5514764"/>
            <a:ext cx="1686484" cy="369332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>
            <a:spAutoFit/>
          </a:bodyPr>
          <a:lstStyle/>
          <a:p>
            <a:pPr marL="92075" indent="-92075">
              <a:buFont typeface="Arial" panose="020B0604020202020204" pitchFamily="34" charset="0"/>
              <a:buChar char="•"/>
              <a:defRPr/>
            </a:pPr>
            <a:r>
              <a:rPr lang="en-US" sz="1200" b="1" kern="0" dirty="0">
                <a:solidFill>
                  <a:prstClr val="black"/>
                </a:solidFill>
                <a:ea typeface="黑体"/>
              </a:rPr>
              <a:t>Modify/reuse of existing TN NSSI (Honolulu)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C6732AE-A0BE-4564-81A3-2D413B39293D}"/>
              </a:ext>
            </a:extLst>
          </p:cNvPr>
          <p:cNvSpPr txBox="1"/>
          <p:nvPr/>
        </p:nvSpPr>
        <p:spPr>
          <a:xfrm>
            <a:off x="9459728" y="4960766"/>
            <a:ext cx="1974841" cy="553998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>
            <a:spAutoFit/>
          </a:bodyPr>
          <a:lstStyle/>
          <a:p>
            <a:pPr marL="92075" indent="-92075">
              <a:buFont typeface="Arial" panose="020B0604020202020204" pitchFamily="34" charset="0"/>
              <a:buChar char="•"/>
              <a:defRPr/>
            </a:pPr>
            <a:r>
              <a:rPr lang="en-US" sz="1200" b="1" kern="0" dirty="0">
                <a:solidFill>
                  <a:prstClr val="black"/>
                </a:solidFill>
                <a:ea typeface="黑体"/>
              </a:rPr>
              <a:t>FAN+OTN for cloud leased private line service</a:t>
            </a:r>
          </a:p>
          <a:p>
            <a:pPr marL="92075" indent="-92075">
              <a:buFont typeface="Arial" panose="020B0604020202020204" pitchFamily="34" charset="0"/>
              <a:buChar char="•"/>
              <a:defRPr/>
            </a:pPr>
            <a:r>
              <a:rPr lang="en-US" sz="1200" b="1" kern="0" dirty="0">
                <a:solidFill>
                  <a:prstClr val="black"/>
                </a:solidFill>
                <a:highlight>
                  <a:srgbClr val="FFFF00"/>
                </a:highlight>
                <a:ea typeface="黑体"/>
              </a:rPr>
              <a:t>Intent support for CCVPN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AC4C6723-3B2E-4768-A8EB-AF0584FB5EDF}"/>
              </a:ext>
            </a:extLst>
          </p:cNvPr>
          <p:cNvCxnSpPr/>
          <p:nvPr/>
        </p:nvCxnSpPr>
        <p:spPr>
          <a:xfrm>
            <a:off x="1491441" y="6051035"/>
            <a:ext cx="10190286" cy="26377"/>
          </a:xfrm>
          <a:prstGeom prst="line">
            <a:avLst/>
          </a:prstGeom>
          <a:noFill/>
          <a:ln w="19050" cap="flat" cmpd="sng" algn="ctr">
            <a:solidFill>
              <a:srgbClr val="5B9BD5"/>
            </a:solidFill>
            <a:prstDash val="dash"/>
            <a:miter lim="800000"/>
            <a:tailEnd type="stealth" w="lg" len="lg"/>
          </a:ln>
          <a:effectLst/>
        </p:spPr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F1D07970-11F7-4FA7-AFDD-6EB2C6A0E99C}"/>
              </a:ext>
            </a:extLst>
          </p:cNvPr>
          <p:cNvSpPr txBox="1"/>
          <p:nvPr/>
        </p:nvSpPr>
        <p:spPr>
          <a:xfrm>
            <a:off x="161731" y="5884787"/>
            <a:ext cx="1908774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黑体"/>
              </a:rPr>
              <a:t>IBN use-case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8630916-3BC8-4916-A3FB-F66B56F55A82}"/>
              </a:ext>
            </a:extLst>
          </p:cNvPr>
          <p:cNvSpPr txBox="1"/>
          <p:nvPr/>
        </p:nvSpPr>
        <p:spPr>
          <a:xfrm>
            <a:off x="7243711" y="5940709"/>
            <a:ext cx="2054324" cy="280834"/>
          </a:xfrm>
          <a:prstGeom prst="rect">
            <a:avLst/>
          </a:prstGeom>
          <a:solidFill>
            <a:srgbClr val="0070C0"/>
          </a:solidFill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b="1" kern="0" dirty="0">
                <a:solidFill>
                  <a:srgbClr val="FFFFFF"/>
                </a:solidFill>
                <a:ea typeface="黑体"/>
              </a:rPr>
              <a:t>Phase I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DBF3F0F9-AD5A-4C09-B34B-460BF68704F9}"/>
              </a:ext>
            </a:extLst>
          </p:cNvPr>
          <p:cNvSpPr txBox="1"/>
          <p:nvPr/>
        </p:nvSpPr>
        <p:spPr>
          <a:xfrm>
            <a:off x="9302980" y="5939694"/>
            <a:ext cx="1224178" cy="276999"/>
          </a:xfrm>
          <a:prstGeom prst="rect">
            <a:avLst/>
          </a:prstGeom>
          <a:solidFill>
            <a:srgbClr val="C00000"/>
          </a:solidFill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b="1" kern="0" dirty="0">
                <a:solidFill>
                  <a:srgbClr val="FFFFFF"/>
                </a:solidFill>
                <a:ea typeface="黑体"/>
              </a:rPr>
              <a:t>Phase II</a:t>
            </a:r>
          </a:p>
        </p:txBody>
      </p:sp>
      <p:sp>
        <p:nvSpPr>
          <p:cNvPr id="73" name="Double Wave 72">
            <a:extLst>
              <a:ext uri="{FF2B5EF4-FFF2-40B4-BE49-F238E27FC236}">
                <a16:creationId xmlns:a16="http://schemas.microsoft.com/office/drawing/2014/main" id="{BF573873-0279-444F-8EEE-DF5F80CAAEE3}"/>
              </a:ext>
            </a:extLst>
          </p:cNvPr>
          <p:cNvSpPr/>
          <p:nvPr/>
        </p:nvSpPr>
        <p:spPr bwMode="auto">
          <a:xfrm rot="5400000">
            <a:off x="10501693" y="5900838"/>
            <a:ext cx="269924" cy="360040"/>
          </a:xfrm>
          <a:prstGeom prst="doubleWave">
            <a:avLst/>
          </a:prstGeom>
          <a:solidFill>
            <a:srgbClr val="C00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000">
              <a:solidFill>
                <a:srgbClr val="080808"/>
              </a:solidFill>
              <a:latin typeface="华文中宋" pitchFamily="2" charset="-122"/>
              <a:ea typeface="华文中宋" pitchFamily="2" charset="-122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B1112990-B9CA-4254-93F8-B33266B602AE}"/>
              </a:ext>
            </a:extLst>
          </p:cNvPr>
          <p:cNvCxnSpPr>
            <a:stCxn id="66" idx="2"/>
          </p:cNvCxnSpPr>
          <p:nvPr/>
        </p:nvCxnSpPr>
        <p:spPr>
          <a:xfrm flipH="1">
            <a:off x="10354733" y="5514764"/>
            <a:ext cx="92416" cy="42493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D666ADF5-A797-4553-98BD-3A18594C5CEF}"/>
              </a:ext>
            </a:extLst>
          </p:cNvPr>
          <p:cNvCxnSpPr>
            <a:cxnSpLocks/>
            <a:stCxn id="21" idx="0"/>
          </p:cNvCxnSpPr>
          <p:nvPr/>
        </p:nvCxnSpPr>
        <p:spPr>
          <a:xfrm flipH="1" flipV="1">
            <a:off x="7967133" y="4148667"/>
            <a:ext cx="305786" cy="78662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008E0F55-32C9-41D4-8B93-53C8FA43DD35}"/>
              </a:ext>
            </a:extLst>
          </p:cNvPr>
          <p:cNvCxnSpPr>
            <a:cxnSpLocks/>
            <a:endCxn id="56" idx="2"/>
          </p:cNvCxnSpPr>
          <p:nvPr/>
        </p:nvCxnSpPr>
        <p:spPr>
          <a:xfrm flipV="1">
            <a:off x="8703733" y="3895431"/>
            <a:ext cx="144844" cy="169257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3895531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E09B1010-649D-3F4A-83ED-7AD3099878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85590E5-57D4-4004-8489-08DEED0A8847}" type="slidenum">
              <a:rPr kumimoji="1" lang="ja-JP" altLang="en-US" smtClean="0">
                <a:solidFill>
                  <a:prstClr val="black">
                    <a:alpha val="50000"/>
                  </a:prstClr>
                </a:solidFill>
              </a:rPr>
              <a:pPr/>
              <a:t>3</a:t>
            </a:fld>
            <a:endParaRPr kumimoji="1" lang="ja-JP" altLang="en-US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B3B60219-2B09-764B-B843-6E944C1CFADD}"/>
              </a:ext>
            </a:extLst>
          </p:cNvPr>
          <p:cNvSpPr txBox="1"/>
          <p:nvPr/>
        </p:nvSpPr>
        <p:spPr>
          <a:xfrm>
            <a:off x="99633" y="94492"/>
            <a:ext cx="11962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prstClr val="white"/>
                </a:solidFill>
              </a:rPr>
              <a:t>Background (1): CCVPN developed as ESTI ZSM Management Domain</a:t>
            </a:r>
            <a:endParaRPr kumimoji="1"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157258" y="2676665"/>
            <a:ext cx="4715125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>
                <a:solidFill>
                  <a:prstClr val="black"/>
                </a:solidFill>
              </a:rPr>
              <a:t>CCVPN can be implemented as a </a:t>
            </a:r>
            <a:r>
              <a:rPr lang="en-US" b="1" dirty="0">
                <a:solidFill>
                  <a:prstClr val="black"/>
                </a:solidFill>
              </a:rPr>
              <a:t>Transport Management Domain</a:t>
            </a:r>
            <a:r>
              <a:rPr lang="en-US" dirty="0">
                <a:solidFill>
                  <a:prstClr val="black"/>
                </a:solidFill>
              </a:rPr>
              <a:t>, which offers management services via standardized interfaces and also offers closed loop capability. </a:t>
            </a:r>
          </a:p>
          <a:p>
            <a:pPr>
              <a:spcBef>
                <a:spcPts val="600"/>
              </a:spcBef>
            </a:pPr>
            <a:r>
              <a:rPr lang="en-US" dirty="0">
                <a:solidFill>
                  <a:prstClr val="black"/>
                </a:solidFill>
              </a:rPr>
              <a:t>This modular design enables CCVPN services to be consumed by or work with other </a:t>
            </a:r>
            <a:r>
              <a:rPr lang="en-US" dirty="0" err="1">
                <a:solidFill>
                  <a:prstClr val="black"/>
                </a:solidFill>
              </a:rPr>
              <a:t>usecases</a:t>
            </a:r>
            <a:r>
              <a:rPr lang="en-US" dirty="0">
                <a:solidFill>
                  <a:prstClr val="black"/>
                </a:solidFill>
              </a:rPr>
              <a:t>. E.g.,  The IBN </a:t>
            </a:r>
            <a:r>
              <a:rPr lang="en-US" dirty="0" err="1">
                <a:solidFill>
                  <a:prstClr val="black"/>
                </a:solidFill>
              </a:rPr>
              <a:t>usecase</a:t>
            </a:r>
            <a:r>
              <a:rPr lang="en-US" dirty="0">
                <a:solidFill>
                  <a:prstClr val="black"/>
                </a:solidFill>
              </a:rPr>
              <a:t> can consume CCVPN management services to deliver a complete E2E intent solution.  </a:t>
            </a:r>
          </a:p>
          <a:p>
            <a:pPr>
              <a:spcBef>
                <a:spcPts val="600"/>
              </a:spcBef>
            </a:pP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029" y="2331027"/>
            <a:ext cx="6553200" cy="3276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39585" y="1322658"/>
            <a:ext cx="674993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</a:rPr>
              <a:t>Transport management services </a:t>
            </a:r>
            <a:r>
              <a:rPr lang="en-US" dirty="0">
                <a:solidFill>
                  <a:prstClr val="black"/>
                </a:solidFill>
              </a:rPr>
              <a:t>exposed by CCVPN to its consumers. </a:t>
            </a:r>
          </a:p>
        </p:txBody>
      </p:sp>
      <p:cxnSp>
        <p:nvCxnSpPr>
          <p:cNvPr id="7" name="Straight Arrow Connector 6"/>
          <p:cNvCxnSpPr>
            <a:stCxn id="4" idx="2"/>
          </p:cNvCxnSpPr>
          <p:nvPr/>
        </p:nvCxnSpPr>
        <p:spPr>
          <a:xfrm flipH="1">
            <a:off x="1745677" y="1599657"/>
            <a:ext cx="2468876" cy="6233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4" idx="2"/>
          </p:cNvCxnSpPr>
          <p:nvPr/>
        </p:nvCxnSpPr>
        <p:spPr>
          <a:xfrm flipH="1">
            <a:off x="2589447" y="1599657"/>
            <a:ext cx="1625106" cy="7313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4" idx="2"/>
          </p:cNvCxnSpPr>
          <p:nvPr/>
        </p:nvCxnSpPr>
        <p:spPr>
          <a:xfrm flipH="1">
            <a:off x="3649289" y="1599657"/>
            <a:ext cx="565264" cy="6233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4" idx="2"/>
          </p:cNvCxnSpPr>
          <p:nvPr/>
        </p:nvCxnSpPr>
        <p:spPr>
          <a:xfrm>
            <a:off x="4214553" y="1599657"/>
            <a:ext cx="1172095" cy="5994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4" idx="2"/>
          </p:cNvCxnSpPr>
          <p:nvPr/>
        </p:nvCxnSpPr>
        <p:spPr>
          <a:xfrm>
            <a:off x="4214553" y="1599657"/>
            <a:ext cx="224445" cy="5994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162606" y="4513811"/>
            <a:ext cx="1537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</a:rPr>
              <a:t>Closed loop</a:t>
            </a:r>
          </a:p>
        </p:txBody>
      </p:sp>
    </p:spTree>
    <p:extLst>
      <p:ext uri="{BB962C8B-B14F-4D97-AF65-F5344CB8AC3E}">
        <p14:creationId xmlns:p14="http://schemas.microsoft.com/office/powerpoint/2010/main" val="901398726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E09B1010-649D-3F4A-83ED-7AD3099878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85590E5-57D4-4004-8489-08DEED0A8847}" type="slidenum">
              <a:rPr kumimoji="1" lang="ja-JP" altLang="en-US" smtClean="0">
                <a:solidFill>
                  <a:prstClr val="black">
                    <a:alpha val="50000"/>
                  </a:prstClr>
                </a:solidFill>
              </a:rPr>
              <a:pPr/>
              <a:t>4</a:t>
            </a:fld>
            <a:endParaRPr kumimoji="1" lang="ja-JP" altLang="en-US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B3B60219-2B09-764B-B843-6E944C1CFADD}"/>
              </a:ext>
            </a:extLst>
          </p:cNvPr>
          <p:cNvSpPr txBox="1"/>
          <p:nvPr/>
        </p:nvSpPr>
        <p:spPr>
          <a:xfrm>
            <a:off x="99634" y="94492"/>
            <a:ext cx="116644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prstClr val="white"/>
                </a:solidFill>
              </a:rPr>
              <a:t>Background (2): Intent-based Networking Concepts </a:t>
            </a:r>
            <a:endParaRPr kumimoji="1"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5713" y="5682894"/>
            <a:ext cx="55735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[1] https://tools.ietf.org/html/draft-irtf-nmrg-ibn-concepts-definitions-03</a:t>
            </a: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952" y="1631944"/>
            <a:ext cx="6350918" cy="3835566"/>
          </a:xfrm>
          <a:prstGeom prst="rect">
            <a:avLst/>
          </a:prstGeom>
        </p:spPr>
      </p:pic>
      <p:sp>
        <p:nvSpPr>
          <p:cNvPr id="37" name="Curved Left Arrow 36"/>
          <p:cNvSpPr/>
          <p:nvPr/>
        </p:nvSpPr>
        <p:spPr>
          <a:xfrm>
            <a:off x="5383238" y="2842949"/>
            <a:ext cx="818058" cy="1138842"/>
          </a:xfrm>
          <a:prstGeom prst="curvedLeftArrow">
            <a:avLst>
              <a:gd name="adj1" fmla="val 17472"/>
              <a:gd name="adj2" fmla="val 49067"/>
              <a:gd name="adj3" fmla="val 26852"/>
            </a:avLst>
          </a:prstGeom>
          <a:solidFill>
            <a:schemeClr val="accent1">
              <a:alpha val="2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38" name="Curved Left Arrow 37"/>
          <p:cNvSpPr/>
          <p:nvPr/>
        </p:nvSpPr>
        <p:spPr>
          <a:xfrm rot="10800000">
            <a:off x="4466415" y="2759820"/>
            <a:ext cx="790114" cy="1064030"/>
          </a:xfrm>
          <a:prstGeom prst="curvedLeftArrow">
            <a:avLst>
              <a:gd name="adj1" fmla="val 18585"/>
              <a:gd name="adj2" fmla="val 50000"/>
              <a:gd name="adj3" fmla="val 25000"/>
            </a:avLst>
          </a:prstGeom>
          <a:solidFill>
            <a:schemeClr val="accent1">
              <a:alpha val="2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704791" y="1046024"/>
            <a:ext cx="539853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Based on draft-</a:t>
            </a:r>
            <a:r>
              <a:rPr lang="en-US" dirty="0" err="1">
                <a:solidFill>
                  <a:prstClr val="black"/>
                </a:solidFill>
              </a:rPr>
              <a:t>irtf</a:t>
            </a:r>
            <a:r>
              <a:rPr lang="en-US" dirty="0">
                <a:solidFill>
                  <a:prstClr val="black"/>
                </a:solidFill>
              </a:rPr>
              <a:t>-</a:t>
            </a:r>
            <a:r>
              <a:rPr lang="en-US" dirty="0" err="1">
                <a:solidFill>
                  <a:prstClr val="black"/>
                </a:solidFill>
              </a:rPr>
              <a:t>nmrg</a:t>
            </a:r>
            <a:r>
              <a:rPr lang="en-US" dirty="0">
                <a:solidFill>
                  <a:prstClr val="black"/>
                </a:solidFill>
              </a:rPr>
              <a:t>-ibn-concepts-definitions [1]: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prstClr val="black"/>
                </a:solidFill>
              </a:rPr>
              <a:t>Intent Fulfillment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prstClr val="black"/>
                </a:solidFill>
              </a:rPr>
              <a:t>Intent ingestion and interaction with users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prstClr val="black"/>
                </a:solidFill>
              </a:rPr>
              <a:t>Intent translation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prstClr val="black"/>
                </a:solidFill>
              </a:rPr>
              <a:t>Orchestration: configure/provision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prstClr val="black"/>
                </a:solidFill>
              </a:rPr>
              <a:t>Intent Assurance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prstClr val="black"/>
                </a:solidFill>
              </a:rPr>
              <a:t>Performance data monitoring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prstClr val="black"/>
                </a:solidFill>
              </a:rPr>
              <a:t>Intent compliance assessment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prstClr val="black"/>
                </a:solidFill>
              </a:rPr>
              <a:t>continuously monitor &amp; compare actual vs. intended </a:t>
            </a:r>
            <a:r>
              <a:rPr lang="en-US" dirty="0" err="1">
                <a:solidFill>
                  <a:prstClr val="black"/>
                </a:solidFill>
              </a:rPr>
              <a:t>configs</a:t>
            </a:r>
            <a:endParaRPr lang="en-US" dirty="0">
              <a:solidFill>
                <a:prstClr val="black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prstClr val="black"/>
                </a:solidFill>
              </a:rPr>
              <a:t>Intent compliance actions: learn/plan/render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prstClr val="black"/>
                </a:solidFill>
              </a:rPr>
              <a:t>Abstraction and reporting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prstClr val="black"/>
                </a:solidFill>
              </a:rPr>
              <a:t>Intent Control Loops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prstClr val="black"/>
                </a:solidFill>
              </a:rPr>
              <a:t>“Inner” loop: classic zero-touch closed loop within a management domain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prstClr val="black"/>
                </a:solidFill>
              </a:rPr>
              <a:t>“Outer” loop: E2E service manage domain closed loop; intent exchange – involves end user </a:t>
            </a:r>
          </a:p>
        </p:txBody>
      </p:sp>
      <p:sp>
        <p:nvSpPr>
          <p:cNvPr id="28" name="Curved Left Arrow 27"/>
          <p:cNvSpPr/>
          <p:nvPr/>
        </p:nvSpPr>
        <p:spPr>
          <a:xfrm rot="10800000">
            <a:off x="240266" y="1390268"/>
            <a:ext cx="2959336" cy="3803134"/>
          </a:xfrm>
          <a:prstGeom prst="curvedLeftArrow">
            <a:avLst>
              <a:gd name="adj1" fmla="val 4391"/>
              <a:gd name="adj2" fmla="val 13374"/>
              <a:gd name="adj3" fmla="val 14032"/>
            </a:avLst>
          </a:prstGeom>
          <a:solidFill>
            <a:srgbClr val="FF0000">
              <a:alpha val="45000"/>
            </a:srgb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30" name="Curved Left Arrow 29"/>
          <p:cNvSpPr/>
          <p:nvPr/>
        </p:nvSpPr>
        <p:spPr>
          <a:xfrm>
            <a:off x="3680013" y="1487970"/>
            <a:ext cx="2968328" cy="3731726"/>
          </a:xfrm>
          <a:prstGeom prst="curvedLeftArrow">
            <a:avLst>
              <a:gd name="adj1" fmla="val 3800"/>
              <a:gd name="adj2" fmla="val 12486"/>
              <a:gd name="adj3" fmla="val 14146"/>
            </a:avLst>
          </a:prstGeom>
          <a:solidFill>
            <a:srgbClr val="FF0000">
              <a:alpha val="4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400160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E09B1010-649D-3F4A-83ED-7AD3099878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85590E5-57D4-4004-8489-08DEED0A8847}" type="slidenum">
              <a:rPr kumimoji="1" lang="ja-JP" altLang="en-US" smtClean="0">
                <a:solidFill>
                  <a:prstClr val="black">
                    <a:alpha val="50000"/>
                  </a:prstClr>
                </a:solidFill>
              </a:rPr>
              <a:pPr/>
              <a:t>5</a:t>
            </a:fld>
            <a:endParaRPr kumimoji="1" lang="ja-JP" altLang="en-US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B3B60219-2B09-764B-B843-6E944C1CFADD}"/>
              </a:ext>
            </a:extLst>
          </p:cNvPr>
          <p:cNvSpPr txBox="1"/>
          <p:nvPr/>
        </p:nvSpPr>
        <p:spPr>
          <a:xfrm>
            <a:off x="99634" y="94492"/>
            <a:ext cx="12076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prstClr val="white"/>
                </a:solidFill>
              </a:rPr>
              <a:t>How IBN and CCVPN work together to offer an E2E intent solution</a:t>
            </a:r>
            <a:endParaRPr kumimoji="1"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9958" y="5433518"/>
            <a:ext cx="55735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[1] https://tools.ietf.org/html/draft-irtf-nmrg-ibn-concepts-definitions-03</a:t>
            </a:r>
          </a:p>
        </p:txBody>
      </p:sp>
      <p:sp>
        <p:nvSpPr>
          <p:cNvPr id="3" name="Rectangle 2"/>
          <p:cNvSpPr/>
          <p:nvPr/>
        </p:nvSpPr>
        <p:spPr>
          <a:xfrm>
            <a:off x="7708155" y="3669706"/>
            <a:ext cx="937071" cy="62723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SO</a:t>
            </a:r>
          </a:p>
        </p:txBody>
      </p:sp>
      <p:sp>
        <p:nvSpPr>
          <p:cNvPr id="9" name="Rectangle 8"/>
          <p:cNvSpPr/>
          <p:nvPr/>
        </p:nvSpPr>
        <p:spPr>
          <a:xfrm>
            <a:off x="7708155" y="4628620"/>
            <a:ext cx="937071" cy="62723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SDNC</a:t>
            </a:r>
          </a:p>
        </p:txBody>
      </p:sp>
      <p:sp>
        <p:nvSpPr>
          <p:cNvPr id="10" name="Rectangle 9"/>
          <p:cNvSpPr/>
          <p:nvPr/>
        </p:nvSpPr>
        <p:spPr>
          <a:xfrm>
            <a:off x="7549456" y="5532657"/>
            <a:ext cx="1110884" cy="62723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white"/>
                </a:solidFill>
              </a:rPr>
              <a:t>Domain network controllers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9317801" y="4139572"/>
            <a:ext cx="937071" cy="62723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AAI</a:t>
            </a:r>
          </a:p>
        </p:txBody>
      </p:sp>
      <p:sp>
        <p:nvSpPr>
          <p:cNvPr id="12" name="Rectangle 11"/>
          <p:cNvSpPr/>
          <p:nvPr/>
        </p:nvSpPr>
        <p:spPr>
          <a:xfrm>
            <a:off x="9317800" y="5094710"/>
            <a:ext cx="937071" cy="62723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CPS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633983" y="3669706"/>
            <a:ext cx="937071" cy="62723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Policy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633983" y="4573743"/>
            <a:ext cx="937071" cy="62723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Holmes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633982" y="5477780"/>
            <a:ext cx="937071" cy="62723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DCAE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7345418" y="3223842"/>
            <a:ext cx="4519101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1864519" y="3223842"/>
            <a:ext cx="0" cy="3189064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9000406" y="6412906"/>
            <a:ext cx="2864113" cy="16374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7345418" y="3240216"/>
            <a:ext cx="0" cy="2168111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9000406" y="5477780"/>
            <a:ext cx="0" cy="987271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7345418" y="5436390"/>
            <a:ext cx="1654988" cy="16374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7364312" y="3242314"/>
            <a:ext cx="1518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ONAP CCVPN</a:t>
            </a:r>
          </a:p>
        </p:txBody>
      </p:sp>
      <p:sp>
        <p:nvSpPr>
          <p:cNvPr id="34" name="Curved Left Arrow 33"/>
          <p:cNvSpPr/>
          <p:nvPr/>
        </p:nvSpPr>
        <p:spPr>
          <a:xfrm>
            <a:off x="9816563" y="3393588"/>
            <a:ext cx="2016467" cy="2654817"/>
          </a:xfrm>
          <a:prstGeom prst="curvedLeftArrow">
            <a:avLst>
              <a:gd name="adj1" fmla="val 10037"/>
              <a:gd name="adj2" fmla="val 21702"/>
              <a:gd name="adj3" fmla="val 31372"/>
            </a:avLst>
          </a:prstGeom>
          <a:solidFill>
            <a:schemeClr val="accent1">
              <a:alpha val="2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35" name="Curved Left Arrow 34"/>
          <p:cNvSpPr/>
          <p:nvPr/>
        </p:nvSpPr>
        <p:spPr>
          <a:xfrm rot="10800000">
            <a:off x="7383201" y="3303736"/>
            <a:ext cx="2010167" cy="2654817"/>
          </a:xfrm>
          <a:prstGeom prst="curvedLeftArrow">
            <a:avLst>
              <a:gd name="adj1" fmla="val 10037"/>
              <a:gd name="adj2" fmla="val 21702"/>
              <a:gd name="adj3" fmla="val 31372"/>
            </a:avLst>
          </a:prstGeom>
          <a:solidFill>
            <a:schemeClr val="accent1">
              <a:alpha val="2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377" y="2162066"/>
            <a:ext cx="5060228" cy="3056068"/>
          </a:xfrm>
          <a:prstGeom prst="rect">
            <a:avLst/>
          </a:prstGeom>
        </p:spPr>
      </p:pic>
      <p:sp>
        <p:nvSpPr>
          <p:cNvPr id="37" name="Curved Left Arrow 36"/>
          <p:cNvSpPr/>
          <p:nvPr/>
        </p:nvSpPr>
        <p:spPr>
          <a:xfrm>
            <a:off x="4371728" y="3158247"/>
            <a:ext cx="476093" cy="802665"/>
          </a:xfrm>
          <a:prstGeom prst="curvedLeftArrow">
            <a:avLst/>
          </a:prstGeom>
          <a:solidFill>
            <a:schemeClr val="accent1">
              <a:alpha val="2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38" name="Curved Left Arrow 37"/>
          <p:cNvSpPr/>
          <p:nvPr/>
        </p:nvSpPr>
        <p:spPr>
          <a:xfrm rot="10800000">
            <a:off x="3804191" y="3125409"/>
            <a:ext cx="476093" cy="802665"/>
          </a:xfrm>
          <a:prstGeom prst="curvedLeftArrow">
            <a:avLst/>
          </a:prstGeom>
          <a:solidFill>
            <a:schemeClr val="accent1">
              <a:alpha val="2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28" name="Curved Left Arrow 27"/>
          <p:cNvSpPr/>
          <p:nvPr/>
        </p:nvSpPr>
        <p:spPr>
          <a:xfrm rot="10800000">
            <a:off x="278081" y="2232170"/>
            <a:ext cx="2460071" cy="2654817"/>
          </a:xfrm>
          <a:prstGeom prst="curvedLeftArrow">
            <a:avLst>
              <a:gd name="adj1" fmla="val 10037"/>
              <a:gd name="adj2" fmla="val 21702"/>
              <a:gd name="adj3" fmla="val 31372"/>
            </a:avLst>
          </a:prstGeom>
          <a:solidFill>
            <a:srgbClr val="FF0000">
              <a:alpha val="45000"/>
            </a:srgb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30" name="Curved Left Arrow 29"/>
          <p:cNvSpPr/>
          <p:nvPr/>
        </p:nvSpPr>
        <p:spPr>
          <a:xfrm>
            <a:off x="2826319" y="2315502"/>
            <a:ext cx="2733232" cy="2654817"/>
          </a:xfrm>
          <a:prstGeom prst="curvedLeftArrow">
            <a:avLst>
              <a:gd name="adj1" fmla="val 10037"/>
              <a:gd name="adj2" fmla="val 21702"/>
              <a:gd name="adj3" fmla="val 31372"/>
            </a:avLst>
          </a:prstGeom>
          <a:solidFill>
            <a:srgbClr val="FF0000">
              <a:alpha val="4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190509" y="1080655"/>
            <a:ext cx="4674010" cy="123028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190509" y="1049521"/>
            <a:ext cx="1518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ONAP IBN</a:t>
            </a:r>
          </a:p>
        </p:txBody>
      </p:sp>
      <p:sp>
        <p:nvSpPr>
          <p:cNvPr id="41" name="Curved Left Arrow 40"/>
          <p:cNvSpPr/>
          <p:nvPr/>
        </p:nvSpPr>
        <p:spPr>
          <a:xfrm rot="10800000">
            <a:off x="7827043" y="1172989"/>
            <a:ext cx="1455239" cy="997518"/>
          </a:xfrm>
          <a:prstGeom prst="curvedLeftArrow">
            <a:avLst>
              <a:gd name="adj1" fmla="val 10037"/>
              <a:gd name="adj2" fmla="val 21702"/>
              <a:gd name="adj3" fmla="val 31372"/>
            </a:avLst>
          </a:prstGeom>
          <a:solidFill>
            <a:srgbClr val="FF0000">
              <a:alpha val="45000"/>
            </a:srgb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42" name="Curved Left Arrow 41"/>
          <p:cNvSpPr/>
          <p:nvPr/>
        </p:nvSpPr>
        <p:spPr>
          <a:xfrm rot="164262">
            <a:off x="9624286" y="1242095"/>
            <a:ext cx="1455239" cy="997518"/>
          </a:xfrm>
          <a:prstGeom prst="curvedLeftArrow">
            <a:avLst>
              <a:gd name="adj1" fmla="val 10037"/>
              <a:gd name="adj2" fmla="val 21702"/>
              <a:gd name="adj3" fmla="val 31372"/>
            </a:avLst>
          </a:prstGeom>
          <a:solidFill>
            <a:srgbClr val="FF0000">
              <a:alpha val="45000"/>
            </a:srgb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6" name="Straight Arrow Connector 15"/>
          <p:cNvCxnSpPr>
            <a:endCxn id="6" idx="1"/>
          </p:cNvCxnSpPr>
          <p:nvPr/>
        </p:nvCxnSpPr>
        <p:spPr>
          <a:xfrm flipV="1">
            <a:off x="5261956" y="1695797"/>
            <a:ext cx="1928553" cy="1248167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37" idx="4"/>
          </p:cNvCxnSpPr>
          <p:nvPr/>
        </p:nvCxnSpPr>
        <p:spPr>
          <a:xfrm>
            <a:off x="4847821" y="3529824"/>
            <a:ext cx="2495088" cy="896939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Up-Down Arrow 20"/>
          <p:cNvSpPr/>
          <p:nvPr/>
        </p:nvSpPr>
        <p:spPr>
          <a:xfrm>
            <a:off x="9317800" y="2319880"/>
            <a:ext cx="374840" cy="920336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9626146" y="2331857"/>
            <a:ext cx="24379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</a:rPr>
              <a:t>ZSM Management services exposed by CCVPN</a:t>
            </a:r>
          </a:p>
        </p:txBody>
      </p:sp>
    </p:spTree>
    <p:extLst>
      <p:ext uri="{BB962C8B-B14F-4D97-AF65-F5344CB8AC3E}">
        <p14:creationId xmlns:p14="http://schemas.microsoft.com/office/powerpoint/2010/main" val="3409092593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6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27" name="Title 2"/>
          <p:cNvSpPr>
            <a:spLocks noGrp="1"/>
          </p:cNvSpPr>
          <p:nvPr>
            <p:ph type="title"/>
          </p:nvPr>
        </p:nvSpPr>
        <p:spPr>
          <a:xfrm>
            <a:off x="59073" y="154497"/>
            <a:ext cx="11861101" cy="538770"/>
          </a:xfrm>
        </p:spPr>
        <p:txBody>
          <a:bodyPr>
            <a:noAutofit/>
          </a:bodyPr>
          <a:lstStyle/>
          <a:p>
            <a:r>
              <a:rPr lang="en-US" sz="3200" b="1" dirty="0">
                <a:latin typeface="+mn-lt"/>
              </a:rPr>
              <a:t>Proposed CCVPN Architecture as Transport MD supporting Intent</a:t>
            </a:r>
          </a:p>
        </p:txBody>
      </p:sp>
      <p:sp>
        <p:nvSpPr>
          <p:cNvPr id="6" name="Rectangle 5"/>
          <p:cNvSpPr/>
          <p:nvPr/>
        </p:nvSpPr>
        <p:spPr>
          <a:xfrm>
            <a:off x="5672089" y="2747089"/>
            <a:ext cx="937071" cy="62723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SO</a:t>
            </a:r>
          </a:p>
        </p:txBody>
      </p:sp>
      <p:sp>
        <p:nvSpPr>
          <p:cNvPr id="7" name="Rectangle 6"/>
          <p:cNvSpPr/>
          <p:nvPr/>
        </p:nvSpPr>
        <p:spPr>
          <a:xfrm>
            <a:off x="5672089" y="4126802"/>
            <a:ext cx="937071" cy="62723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SDNC</a:t>
            </a:r>
          </a:p>
        </p:txBody>
      </p:sp>
      <p:sp>
        <p:nvSpPr>
          <p:cNvPr id="8" name="Rectangle 7"/>
          <p:cNvSpPr/>
          <p:nvPr/>
        </p:nvSpPr>
        <p:spPr>
          <a:xfrm>
            <a:off x="5585183" y="5701669"/>
            <a:ext cx="1110884" cy="62723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white"/>
                </a:solidFill>
              </a:rPr>
              <a:t>Domain network controllers</a:t>
            </a:r>
          </a:p>
        </p:txBody>
      </p:sp>
      <p:sp>
        <p:nvSpPr>
          <p:cNvPr id="9" name="Rectangle 8"/>
          <p:cNvSpPr/>
          <p:nvPr/>
        </p:nvSpPr>
        <p:spPr>
          <a:xfrm>
            <a:off x="10013599" y="2859839"/>
            <a:ext cx="937071" cy="62723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AAI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003523" y="3978238"/>
            <a:ext cx="937071" cy="62723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CPS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597916" y="2747089"/>
            <a:ext cx="937071" cy="62723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Policy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597917" y="4142443"/>
            <a:ext cx="937071" cy="62723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DCAE</a:t>
            </a:r>
          </a:p>
        </p:txBody>
      </p:sp>
      <p:cxnSp>
        <p:nvCxnSpPr>
          <p:cNvPr id="23" name="Straight Arrow Connector 22"/>
          <p:cNvCxnSpPr>
            <a:stCxn id="6" idx="2"/>
            <a:endCxn id="7" idx="0"/>
          </p:cNvCxnSpPr>
          <p:nvPr/>
        </p:nvCxnSpPr>
        <p:spPr>
          <a:xfrm>
            <a:off x="6140625" y="3374323"/>
            <a:ext cx="0" cy="752479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7" idx="2"/>
            <a:endCxn id="8" idx="0"/>
          </p:cNvCxnSpPr>
          <p:nvPr/>
        </p:nvCxnSpPr>
        <p:spPr>
          <a:xfrm>
            <a:off x="6140625" y="4754036"/>
            <a:ext cx="0" cy="947633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6393031" y="4754036"/>
            <a:ext cx="8314" cy="947633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7" idx="3"/>
            <a:endCxn id="13" idx="1"/>
          </p:cNvCxnSpPr>
          <p:nvPr/>
        </p:nvCxnSpPr>
        <p:spPr>
          <a:xfrm>
            <a:off x="6609160" y="4440419"/>
            <a:ext cx="1988757" cy="15641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3" idx="0"/>
            <a:endCxn id="11" idx="2"/>
          </p:cNvCxnSpPr>
          <p:nvPr/>
        </p:nvCxnSpPr>
        <p:spPr>
          <a:xfrm flipH="1" flipV="1">
            <a:off x="9066452" y="3374323"/>
            <a:ext cx="1" cy="768120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11" idx="1"/>
            <a:endCxn id="6" idx="3"/>
          </p:cNvCxnSpPr>
          <p:nvPr/>
        </p:nvCxnSpPr>
        <p:spPr>
          <a:xfrm flipH="1">
            <a:off x="6609160" y="3060706"/>
            <a:ext cx="1988756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endCxn id="6" idx="0"/>
          </p:cNvCxnSpPr>
          <p:nvPr/>
        </p:nvCxnSpPr>
        <p:spPr>
          <a:xfrm>
            <a:off x="6140625" y="1648105"/>
            <a:ext cx="0" cy="1098984"/>
          </a:xfrm>
          <a:prstGeom prst="straightConnector1">
            <a:avLst/>
          </a:prstGeom>
          <a:ln w="2540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8685356" y="4789168"/>
            <a:ext cx="93269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400" dirty="0">
                <a:solidFill>
                  <a:prstClr val="black"/>
                </a:solidFill>
              </a:rPr>
              <a:t>AI analytics algorithms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5" name="Curved Right Arrow 4"/>
          <p:cNvSpPr/>
          <p:nvPr/>
        </p:nvSpPr>
        <p:spPr>
          <a:xfrm>
            <a:off x="6895193" y="3226187"/>
            <a:ext cx="539267" cy="1011115"/>
          </a:xfrm>
          <a:prstGeom prst="curv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31" name="Curved Right Arrow 30"/>
          <p:cNvSpPr/>
          <p:nvPr/>
        </p:nvSpPr>
        <p:spPr>
          <a:xfrm rot="10800000">
            <a:off x="7830009" y="3198735"/>
            <a:ext cx="539267" cy="1011115"/>
          </a:xfrm>
          <a:prstGeom prst="curv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236141" y="3384529"/>
            <a:ext cx="10938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Closed loop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455750" y="4957153"/>
            <a:ext cx="1207309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400" dirty="0">
                <a:solidFill>
                  <a:prstClr val="black"/>
                </a:solidFill>
              </a:rPr>
              <a:t>Network performance data and events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189667" y="4875234"/>
            <a:ext cx="824755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CA" sz="1400" dirty="0">
                <a:solidFill>
                  <a:prstClr val="black"/>
                </a:solidFill>
              </a:rPr>
              <a:t>Network service </a:t>
            </a:r>
            <a:r>
              <a:rPr lang="en-CA" sz="1400" dirty="0" err="1">
                <a:solidFill>
                  <a:prstClr val="black"/>
                </a:solidFill>
              </a:rPr>
              <a:t>config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37" name="Cube 36"/>
          <p:cNvSpPr/>
          <p:nvPr/>
        </p:nvSpPr>
        <p:spPr>
          <a:xfrm>
            <a:off x="5239049" y="1138428"/>
            <a:ext cx="5181917" cy="509677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ONAP IBN</a:t>
            </a:r>
          </a:p>
        </p:txBody>
      </p:sp>
      <p:cxnSp>
        <p:nvCxnSpPr>
          <p:cNvPr id="38" name="Straight Arrow Connector 37"/>
          <p:cNvCxnSpPr/>
          <p:nvPr/>
        </p:nvCxnSpPr>
        <p:spPr>
          <a:xfrm flipV="1">
            <a:off x="9775805" y="1655791"/>
            <a:ext cx="1" cy="2800269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endCxn id="13" idx="3"/>
          </p:cNvCxnSpPr>
          <p:nvPr/>
        </p:nvCxnSpPr>
        <p:spPr>
          <a:xfrm flipH="1" flipV="1">
            <a:off x="9534988" y="4456060"/>
            <a:ext cx="240818" cy="7686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4219573" y="2317170"/>
            <a:ext cx="7003154" cy="3000894"/>
          </a:xfrm>
          <a:prstGeom prst="rect">
            <a:avLst/>
          </a:prstGeom>
          <a:noFill/>
          <a:ln w="2222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86380" y="2410816"/>
            <a:ext cx="81464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</a:rPr>
              <a:t>CCVPN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5894267" y="2001285"/>
            <a:ext cx="4987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9534987" y="2001285"/>
            <a:ext cx="6403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6360710" y="1741987"/>
            <a:ext cx="200856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</a:rPr>
              <a:t>Transport domain Control &amp; orchestration 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0211433" y="1743038"/>
            <a:ext cx="151156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</a:rPr>
              <a:t>Transport domain analytics</a:t>
            </a:r>
          </a:p>
        </p:txBody>
      </p:sp>
      <p:sp>
        <p:nvSpPr>
          <p:cNvPr id="3" name="Down Arrow 2"/>
          <p:cNvSpPr/>
          <p:nvPr/>
        </p:nvSpPr>
        <p:spPr>
          <a:xfrm>
            <a:off x="5097806" y="2500391"/>
            <a:ext cx="254199" cy="3436501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418486" y="3427717"/>
            <a:ext cx="998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Intent service creation flow</a:t>
            </a:r>
          </a:p>
        </p:txBody>
      </p:sp>
      <p:sp>
        <p:nvSpPr>
          <p:cNvPr id="4" name="Left Brace 3"/>
          <p:cNvSpPr/>
          <p:nvPr/>
        </p:nvSpPr>
        <p:spPr>
          <a:xfrm>
            <a:off x="3383625" y="1990422"/>
            <a:ext cx="632298" cy="3520280"/>
          </a:xfrm>
          <a:prstGeom prst="leftBrace">
            <a:avLst>
              <a:gd name="adj1" fmla="val 32948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41" name="Left Brace 40"/>
          <p:cNvSpPr/>
          <p:nvPr/>
        </p:nvSpPr>
        <p:spPr>
          <a:xfrm>
            <a:off x="1513575" y="1108955"/>
            <a:ext cx="632298" cy="4876577"/>
          </a:xfrm>
          <a:prstGeom prst="leftBrace">
            <a:avLst>
              <a:gd name="adj1" fmla="val 32948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20630" y="2159919"/>
            <a:ext cx="173012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CCVPN (or Transport MD) offers the so-called “</a:t>
            </a:r>
            <a:r>
              <a:rPr lang="en-US" b="1" dirty="0">
                <a:solidFill>
                  <a:prstClr val="black"/>
                </a:solidFill>
              </a:rPr>
              <a:t>Service Intent</a:t>
            </a:r>
            <a:r>
              <a:rPr lang="en-US" dirty="0">
                <a:solidFill>
                  <a:prstClr val="black"/>
                </a:solidFill>
              </a:rPr>
              <a:t>”. Its NBI is a model-driven, intent-like interface. And it enables closed-loop to support service assurance.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52167" y="2233136"/>
            <a:ext cx="173012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IBN and CCVPN, when federated together, may offer the complete implementation of an </a:t>
            </a:r>
            <a:r>
              <a:rPr lang="en-US" b="1" dirty="0">
                <a:solidFill>
                  <a:prstClr val="black"/>
                </a:solidFill>
              </a:rPr>
              <a:t>Intent-Based System (IBS)</a:t>
            </a:r>
            <a:r>
              <a:rPr lang="en-US" dirty="0">
                <a:solidFill>
                  <a:prstClr val="black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540203617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/>
          <p:nvPr/>
        </p:nvSpPr>
        <p:spPr>
          <a:xfrm>
            <a:off x="5786019" y="2468905"/>
            <a:ext cx="3048828" cy="185517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7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27" name="Title 2"/>
          <p:cNvSpPr>
            <a:spLocks noGrp="1"/>
          </p:cNvSpPr>
          <p:nvPr>
            <p:ph type="title"/>
          </p:nvPr>
        </p:nvSpPr>
        <p:spPr>
          <a:xfrm>
            <a:off x="61118" y="98230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+mn-lt"/>
              </a:rPr>
              <a:t>Cloud Leased Line Use-case </a:t>
            </a:r>
          </a:p>
        </p:txBody>
      </p:sp>
      <p:sp>
        <p:nvSpPr>
          <p:cNvPr id="4" name="Cloud 3"/>
          <p:cNvSpPr/>
          <p:nvPr/>
        </p:nvSpPr>
        <p:spPr>
          <a:xfrm>
            <a:off x="501162" y="2879166"/>
            <a:ext cx="1828800" cy="92319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Enterprise/campus network</a:t>
            </a:r>
          </a:p>
        </p:txBody>
      </p:sp>
      <p:sp>
        <p:nvSpPr>
          <p:cNvPr id="5" name="Flowchart: Magnetic Disk 4"/>
          <p:cNvSpPr/>
          <p:nvPr/>
        </p:nvSpPr>
        <p:spPr>
          <a:xfrm>
            <a:off x="2145323" y="3144637"/>
            <a:ext cx="712177" cy="392249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CE</a:t>
            </a:r>
          </a:p>
        </p:txBody>
      </p:sp>
      <p:sp>
        <p:nvSpPr>
          <p:cNvPr id="26" name="Flowchart: Magnetic Disk 25"/>
          <p:cNvSpPr/>
          <p:nvPr/>
        </p:nvSpPr>
        <p:spPr>
          <a:xfrm>
            <a:off x="3490175" y="3153478"/>
            <a:ext cx="712177" cy="392249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OLT</a:t>
            </a:r>
          </a:p>
        </p:txBody>
      </p:sp>
      <p:sp>
        <p:nvSpPr>
          <p:cNvPr id="28" name="Flowchart: Magnetic Disk 27"/>
          <p:cNvSpPr/>
          <p:nvPr/>
        </p:nvSpPr>
        <p:spPr>
          <a:xfrm>
            <a:off x="5163282" y="3189970"/>
            <a:ext cx="712177" cy="392249"/>
          </a:xfrm>
          <a:prstGeom prst="flowChartMagneticDisk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CO</a:t>
            </a:r>
          </a:p>
        </p:txBody>
      </p:sp>
      <p:sp>
        <p:nvSpPr>
          <p:cNvPr id="29" name="Flowchart: Magnetic Disk 28"/>
          <p:cNvSpPr/>
          <p:nvPr/>
        </p:nvSpPr>
        <p:spPr>
          <a:xfrm>
            <a:off x="7255119" y="2076278"/>
            <a:ext cx="816219" cy="605061"/>
          </a:xfrm>
          <a:prstGeom prst="flowChartMagneticDisk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Cloud PE</a:t>
            </a:r>
          </a:p>
        </p:txBody>
      </p:sp>
      <p:sp>
        <p:nvSpPr>
          <p:cNvPr id="30" name="Flowchart: Magnetic Disk 29"/>
          <p:cNvSpPr/>
          <p:nvPr/>
        </p:nvSpPr>
        <p:spPr>
          <a:xfrm>
            <a:off x="8708780" y="3132963"/>
            <a:ext cx="816219" cy="605061"/>
          </a:xfrm>
          <a:prstGeom prst="flowChartMagneticDisk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Cloud PE</a:t>
            </a:r>
          </a:p>
        </p:txBody>
      </p:sp>
      <p:sp>
        <p:nvSpPr>
          <p:cNvPr id="31" name="Flowchart: Magnetic Disk 30"/>
          <p:cNvSpPr/>
          <p:nvPr/>
        </p:nvSpPr>
        <p:spPr>
          <a:xfrm>
            <a:off x="7255119" y="4066271"/>
            <a:ext cx="816219" cy="605061"/>
          </a:xfrm>
          <a:prstGeom prst="flowChartMagneticDisk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Cloud PE</a:t>
            </a:r>
          </a:p>
        </p:txBody>
      </p:sp>
      <p:sp>
        <p:nvSpPr>
          <p:cNvPr id="32" name="Cloud 31"/>
          <p:cNvSpPr/>
          <p:nvPr/>
        </p:nvSpPr>
        <p:spPr>
          <a:xfrm>
            <a:off x="6879980" y="5544522"/>
            <a:ext cx="1828800" cy="923192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Cloud 3</a:t>
            </a:r>
          </a:p>
        </p:txBody>
      </p:sp>
      <p:sp>
        <p:nvSpPr>
          <p:cNvPr id="33" name="Flowchart: Magnetic Disk 32"/>
          <p:cNvSpPr/>
          <p:nvPr/>
        </p:nvSpPr>
        <p:spPr>
          <a:xfrm>
            <a:off x="7198701" y="5171675"/>
            <a:ext cx="929054" cy="473480"/>
          </a:xfrm>
          <a:prstGeom prst="flowChartMagneticDisk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Cloud POP</a:t>
            </a:r>
          </a:p>
        </p:txBody>
      </p:sp>
      <p:sp>
        <p:nvSpPr>
          <p:cNvPr id="34" name="Cloud 33"/>
          <p:cNvSpPr/>
          <p:nvPr/>
        </p:nvSpPr>
        <p:spPr>
          <a:xfrm>
            <a:off x="10363200" y="3396494"/>
            <a:ext cx="1828800" cy="923192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Cloud 2</a:t>
            </a:r>
          </a:p>
        </p:txBody>
      </p:sp>
      <p:sp>
        <p:nvSpPr>
          <p:cNvPr id="35" name="Flowchart: Magnetic Disk 34"/>
          <p:cNvSpPr/>
          <p:nvPr/>
        </p:nvSpPr>
        <p:spPr>
          <a:xfrm>
            <a:off x="10213726" y="3174054"/>
            <a:ext cx="929054" cy="473480"/>
          </a:xfrm>
          <a:prstGeom prst="flowChartMagneticDisk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Cloud POP</a:t>
            </a:r>
          </a:p>
        </p:txBody>
      </p:sp>
      <p:sp>
        <p:nvSpPr>
          <p:cNvPr id="36" name="Cloud 35"/>
          <p:cNvSpPr/>
          <p:nvPr/>
        </p:nvSpPr>
        <p:spPr>
          <a:xfrm>
            <a:off x="8047892" y="813401"/>
            <a:ext cx="1828800" cy="923192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Cloud 1</a:t>
            </a:r>
          </a:p>
        </p:txBody>
      </p:sp>
      <p:sp>
        <p:nvSpPr>
          <p:cNvPr id="37" name="Flowchart: Magnetic Disk 36"/>
          <p:cNvSpPr/>
          <p:nvPr/>
        </p:nvSpPr>
        <p:spPr>
          <a:xfrm>
            <a:off x="7211157" y="1075563"/>
            <a:ext cx="929054" cy="473480"/>
          </a:xfrm>
          <a:prstGeom prst="flowChartMagneticDisk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Cloud POP</a:t>
            </a:r>
          </a:p>
        </p:txBody>
      </p:sp>
      <p:cxnSp>
        <p:nvCxnSpPr>
          <p:cNvPr id="15" name="Straight Connector 14"/>
          <p:cNvCxnSpPr>
            <a:stCxn id="5" idx="4"/>
            <a:endCxn id="26" idx="2"/>
          </p:cNvCxnSpPr>
          <p:nvPr/>
        </p:nvCxnSpPr>
        <p:spPr>
          <a:xfrm>
            <a:off x="2857500" y="3340762"/>
            <a:ext cx="632675" cy="8841"/>
          </a:xfrm>
          <a:prstGeom prst="curvedConnector3">
            <a:avLst>
              <a:gd name="adj1" fmla="val 50000"/>
            </a:avLst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26" idx="4"/>
            <a:endCxn id="28" idx="2"/>
          </p:cNvCxnSpPr>
          <p:nvPr/>
        </p:nvCxnSpPr>
        <p:spPr>
          <a:xfrm>
            <a:off x="4202352" y="3349603"/>
            <a:ext cx="960930" cy="364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28" idx="4"/>
            <a:endCxn id="29" idx="3"/>
          </p:cNvCxnSpPr>
          <p:nvPr/>
        </p:nvCxnSpPr>
        <p:spPr>
          <a:xfrm flipV="1">
            <a:off x="5875459" y="2681339"/>
            <a:ext cx="1787770" cy="7047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28" idx="4"/>
            <a:endCxn id="30" idx="2"/>
          </p:cNvCxnSpPr>
          <p:nvPr/>
        </p:nvCxnSpPr>
        <p:spPr>
          <a:xfrm>
            <a:off x="5875459" y="3386095"/>
            <a:ext cx="2833321" cy="493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28" idx="4"/>
            <a:endCxn id="31" idx="1"/>
          </p:cNvCxnSpPr>
          <p:nvPr/>
        </p:nvCxnSpPr>
        <p:spPr>
          <a:xfrm>
            <a:off x="5875459" y="3386095"/>
            <a:ext cx="1787770" cy="680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31" idx="3"/>
            <a:endCxn id="33" idx="1"/>
          </p:cNvCxnSpPr>
          <p:nvPr/>
        </p:nvCxnSpPr>
        <p:spPr>
          <a:xfrm flipH="1">
            <a:off x="7663228" y="4671332"/>
            <a:ext cx="1" cy="5003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29" idx="1"/>
            <a:endCxn id="37" idx="3"/>
          </p:cNvCxnSpPr>
          <p:nvPr/>
        </p:nvCxnSpPr>
        <p:spPr>
          <a:xfrm flipV="1">
            <a:off x="7663229" y="1549043"/>
            <a:ext cx="12455" cy="5272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30" idx="4"/>
            <a:endCxn id="35" idx="2"/>
          </p:cNvCxnSpPr>
          <p:nvPr/>
        </p:nvCxnSpPr>
        <p:spPr>
          <a:xfrm flipV="1">
            <a:off x="9524999" y="3410794"/>
            <a:ext cx="688727" cy="24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Oval 56"/>
          <p:cNvSpPr/>
          <p:nvPr/>
        </p:nvSpPr>
        <p:spPr>
          <a:xfrm>
            <a:off x="4202352" y="3132963"/>
            <a:ext cx="960930" cy="51457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5" name="Freeform 64"/>
          <p:cNvSpPr/>
          <p:nvPr/>
        </p:nvSpPr>
        <p:spPr>
          <a:xfrm>
            <a:off x="2857500" y="1520755"/>
            <a:ext cx="5006361" cy="1921231"/>
          </a:xfrm>
          <a:custGeom>
            <a:avLst/>
            <a:gdLst>
              <a:gd name="connsiteX0" fmla="*/ 0 w 5006361"/>
              <a:gd name="connsiteY0" fmla="*/ 1820007 h 1921231"/>
              <a:gd name="connsiteX1" fmla="*/ 3033346 w 5006361"/>
              <a:gd name="connsiteY1" fmla="*/ 1863969 h 1921231"/>
              <a:gd name="connsiteX2" fmla="*/ 4835769 w 5006361"/>
              <a:gd name="connsiteY2" fmla="*/ 1134207 h 1921231"/>
              <a:gd name="connsiteX3" fmla="*/ 4826977 w 5006361"/>
              <a:gd name="connsiteY3" fmla="*/ 0 h 1921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06361" h="1921231">
                <a:moveTo>
                  <a:pt x="0" y="1820007"/>
                </a:moveTo>
                <a:cubicBezTo>
                  <a:pt x="1113692" y="1899138"/>
                  <a:pt x="2227385" y="1978269"/>
                  <a:pt x="3033346" y="1863969"/>
                </a:cubicBezTo>
                <a:cubicBezTo>
                  <a:pt x="3839307" y="1749669"/>
                  <a:pt x="4536831" y="1444868"/>
                  <a:pt x="4835769" y="1134207"/>
                </a:cubicBezTo>
                <a:cubicBezTo>
                  <a:pt x="5134707" y="823546"/>
                  <a:pt x="4980842" y="411773"/>
                  <a:pt x="4826977" y="0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6" name="Freeform 65"/>
          <p:cNvSpPr/>
          <p:nvPr/>
        </p:nvSpPr>
        <p:spPr>
          <a:xfrm>
            <a:off x="5882053" y="3402308"/>
            <a:ext cx="4355079" cy="45719"/>
          </a:xfrm>
          <a:custGeom>
            <a:avLst/>
            <a:gdLst>
              <a:gd name="connsiteX0" fmla="*/ 0 w 2813538"/>
              <a:gd name="connsiteY0" fmla="*/ 0 h 17584"/>
              <a:gd name="connsiteX1" fmla="*/ 2813538 w 2813538"/>
              <a:gd name="connsiteY1" fmla="*/ 17584 h 1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13538" h="17584">
                <a:moveTo>
                  <a:pt x="0" y="0"/>
                </a:moveTo>
                <a:lnTo>
                  <a:pt x="2813538" y="17584"/>
                </a:ln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7" name="Freeform 66"/>
          <p:cNvSpPr/>
          <p:nvPr/>
        </p:nvSpPr>
        <p:spPr>
          <a:xfrm>
            <a:off x="5864469" y="3411101"/>
            <a:ext cx="1962001" cy="1960684"/>
          </a:xfrm>
          <a:custGeom>
            <a:avLst/>
            <a:gdLst>
              <a:gd name="connsiteX0" fmla="*/ 0 w 1962001"/>
              <a:gd name="connsiteY0" fmla="*/ 0 h 1960684"/>
              <a:gd name="connsiteX1" fmla="*/ 1767254 w 1962001"/>
              <a:gd name="connsiteY1" fmla="*/ 703384 h 1960684"/>
              <a:gd name="connsiteX2" fmla="*/ 1837593 w 1962001"/>
              <a:gd name="connsiteY2" fmla="*/ 1960684 h 1960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62001" h="1960684">
                <a:moveTo>
                  <a:pt x="0" y="0"/>
                </a:moveTo>
                <a:cubicBezTo>
                  <a:pt x="730494" y="188301"/>
                  <a:pt x="1460989" y="376603"/>
                  <a:pt x="1767254" y="703384"/>
                </a:cubicBezTo>
                <a:cubicBezTo>
                  <a:pt x="2073519" y="1030165"/>
                  <a:pt x="1955556" y="1495424"/>
                  <a:pt x="1837593" y="1960684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242262" y="3648875"/>
            <a:ext cx="11679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</a:rPr>
              <a:t>Access network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5817553" y="3867562"/>
            <a:ext cx="13214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</a:rPr>
              <a:t>Core network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61118" y="1427457"/>
            <a:ext cx="7058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One VPN service that connects an enterprise network to multiple clouds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Multiple VPNs can co-exist (service isolation; performance monitoring)</a:t>
            </a:r>
          </a:p>
        </p:txBody>
      </p:sp>
    </p:spTree>
    <p:extLst>
      <p:ext uri="{BB962C8B-B14F-4D97-AF65-F5344CB8AC3E}">
        <p14:creationId xmlns:p14="http://schemas.microsoft.com/office/powerpoint/2010/main" val="2769739136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8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27" name="Title 2"/>
          <p:cNvSpPr>
            <a:spLocks noGrp="1"/>
          </p:cNvSpPr>
          <p:nvPr>
            <p:ph type="title"/>
          </p:nvPr>
        </p:nvSpPr>
        <p:spPr>
          <a:xfrm>
            <a:off x="59073" y="154497"/>
            <a:ext cx="11861101" cy="538770"/>
          </a:xfrm>
        </p:spPr>
        <p:txBody>
          <a:bodyPr>
            <a:noAutofit/>
          </a:bodyPr>
          <a:lstStyle/>
          <a:p>
            <a:r>
              <a:rPr lang="en-US" sz="3200" b="1" dirty="0">
                <a:latin typeface="+mn-lt"/>
              </a:rPr>
              <a:t>CCVPN Support for Cloud Leased Line (CLL)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157" y="953392"/>
            <a:ext cx="11619780" cy="5570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025700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4455615" y="1945478"/>
            <a:ext cx="2194560" cy="216131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9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27" name="Title 2"/>
          <p:cNvSpPr>
            <a:spLocks noGrp="1"/>
          </p:cNvSpPr>
          <p:nvPr>
            <p:ph type="title"/>
          </p:nvPr>
        </p:nvSpPr>
        <p:spPr>
          <a:xfrm>
            <a:off x="59073" y="154497"/>
            <a:ext cx="12116989" cy="538770"/>
          </a:xfrm>
        </p:spPr>
        <p:txBody>
          <a:bodyPr>
            <a:noAutofit/>
          </a:bodyPr>
          <a:lstStyle/>
          <a:p>
            <a:r>
              <a:rPr lang="en-US" sz="3200" b="1" dirty="0">
                <a:latin typeface="+mn-lt"/>
              </a:rPr>
              <a:t>Intent Fulfillment for Cloud leased line (CLL)</a:t>
            </a:r>
          </a:p>
        </p:txBody>
      </p:sp>
      <p:sp>
        <p:nvSpPr>
          <p:cNvPr id="6" name="Rectangle 5"/>
          <p:cNvSpPr/>
          <p:nvPr/>
        </p:nvSpPr>
        <p:spPr>
          <a:xfrm>
            <a:off x="2030564" y="2067529"/>
            <a:ext cx="937071" cy="62723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prstClr val="black"/>
                </a:solidFill>
              </a:rPr>
              <a:t>SO</a:t>
            </a:r>
          </a:p>
        </p:txBody>
      </p:sp>
      <p:sp>
        <p:nvSpPr>
          <p:cNvPr id="7" name="Rectangle 6"/>
          <p:cNvSpPr/>
          <p:nvPr/>
        </p:nvSpPr>
        <p:spPr>
          <a:xfrm>
            <a:off x="2030564" y="3398767"/>
            <a:ext cx="937071" cy="62723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prstClr val="black"/>
                </a:solidFill>
              </a:rPr>
              <a:t>SDNC</a:t>
            </a:r>
          </a:p>
        </p:txBody>
      </p:sp>
      <p:sp>
        <p:nvSpPr>
          <p:cNvPr id="8" name="Rectangle 7"/>
          <p:cNvSpPr/>
          <p:nvPr/>
        </p:nvSpPr>
        <p:spPr>
          <a:xfrm>
            <a:off x="1959152" y="4878781"/>
            <a:ext cx="1110884" cy="62723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white"/>
                </a:solidFill>
              </a:rPr>
              <a:t>Domain network controllers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15551" y="2752436"/>
            <a:ext cx="15189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Intent Fulfillment call flow</a:t>
            </a:r>
          </a:p>
        </p:txBody>
      </p:sp>
      <p:cxnSp>
        <p:nvCxnSpPr>
          <p:cNvPr id="23" name="Straight Arrow Connector 22"/>
          <p:cNvCxnSpPr>
            <a:stCxn id="6" idx="2"/>
            <a:endCxn id="7" idx="0"/>
          </p:cNvCxnSpPr>
          <p:nvPr/>
        </p:nvCxnSpPr>
        <p:spPr>
          <a:xfrm>
            <a:off x="2499100" y="2694763"/>
            <a:ext cx="0" cy="704004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7" idx="2"/>
            <a:endCxn id="8" idx="0"/>
          </p:cNvCxnSpPr>
          <p:nvPr/>
        </p:nvCxnSpPr>
        <p:spPr>
          <a:xfrm>
            <a:off x="2499100" y="4026001"/>
            <a:ext cx="15494" cy="852780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1295971" y="1664292"/>
            <a:ext cx="24469" cy="4497186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4" idx="3"/>
            <a:endCxn id="6" idx="0"/>
          </p:cNvCxnSpPr>
          <p:nvPr/>
        </p:nvCxnSpPr>
        <p:spPr>
          <a:xfrm flipH="1">
            <a:off x="2499100" y="1493354"/>
            <a:ext cx="2729" cy="574175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ube 3"/>
          <p:cNvSpPr/>
          <p:nvPr/>
        </p:nvSpPr>
        <p:spPr>
          <a:xfrm>
            <a:off x="1634513" y="983677"/>
            <a:ext cx="1862051" cy="509677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ONAP IBN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310931" y="1780441"/>
            <a:ext cx="5320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186242" y="3026133"/>
            <a:ext cx="6567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2813760" y="1532611"/>
            <a:ext cx="20398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</a:rPr>
              <a:t>Intent-based API (technology agnostic)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854974" y="2745982"/>
            <a:ext cx="12695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</a:rPr>
              <a:t>ONAP Internal API</a:t>
            </a:r>
          </a:p>
        </p:txBody>
      </p:sp>
      <p:cxnSp>
        <p:nvCxnSpPr>
          <p:cNvPr id="44" name="Straight Connector 43"/>
          <p:cNvCxnSpPr/>
          <p:nvPr/>
        </p:nvCxnSpPr>
        <p:spPr>
          <a:xfrm>
            <a:off x="2235821" y="4476535"/>
            <a:ext cx="5320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2813760" y="4192531"/>
            <a:ext cx="8452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</a:rPr>
              <a:t>ACTN MPI</a:t>
            </a:r>
          </a:p>
        </p:txBody>
      </p:sp>
      <p:sp>
        <p:nvSpPr>
          <p:cNvPr id="24" name="Parallelogram 23"/>
          <p:cNvSpPr/>
          <p:nvPr/>
        </p:nvSpPr>
        <p:spPr>
          <a:xfrm>
            <a:off x="1443618" y="5866246"/>
            <a:ext cx="2110962" cy="602156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Physical network</a:t>
            </a:r>
          </a:p>
        </p:txBody>
      </p:sp>
      <p:cxnSp>
        <p:nvCxnSpPr>
          <p:cNvPr id="46" name="Straight Arrow Connector 45"/>
          <p:cNvCxnSpPr>
            <a:stCxn id="8" idx="2"/>
            <a:endCxn id="24" idx="0"/>
          </p:cNvCxnSpPr>
          <p:nvPr/>
        </p:nvCxnSpPr>
        <p:spPr>
          <a:xfrm flipH="1">
            <a:off x="2499099" y="5506015"/>
            <a:ext cx="15495" cy="360231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4610280" y="2432365"/>
            <a:ext cx="1765574" cy="627234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prstClr val="black"/>
                </a:solidFill>
              </a:rPr>
              <a:t>CLL definition model</a:t>
            </a:r>
          </a:p>
        </p:txBody>
      </p:sp>
      <p:sp>
        <p:nvSpPr>
          <p:cNvPr id="47" name="Rectangle 46"/>
          <p:cNvSpPr/>
          <p:nvPr/>
        </p:nvSpPr>
        <p:spPr>
          <a:xfrm>
            <a:off x="4643833" y="3210978"/>
            <a:ext cx="1732021" cy="627234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prstClr val="black"/>
                </a:solidFill>
              </a:rPr>
              <a:t>CLL implementation models</a:t>
            </a:r>
          </a:p>
        </p:txBody>
      </p:sp>
      <p:cxnSp>
        <p:nvCxnSpPr>
          <p:cNvPr id="33" name="Elbow Connector 32"/>
          <p:cNvCxnSpPr>
            <a:stCxn id="6" idx="3"/>
            <a:endCxn id="21" idx="1"/>
          </p:cNvCxnSpPr>
          <p:nvPr/>
        </p:nvCxnSpPr>
        <p:spPr>
          <a:xfrm>
            <a:off x="2967635" y="2381146"/>
            <a:ext cx="1642645" cy="364836"/>
          </a:xfrm>
          <a:prstGeom prst="bentConnector3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/>
          <p:cNvCxnSpPr>
            <a:stCxn id="7" idx="3"/>
            <a:endCxn id="47" idx="1"/>
          </p:cNvCxnSpPr>
          <p:nvPr/>
        </p:nvCxnSpPr>
        <p:spPr>
          <a:xfrm flipV="1">
            <a:off x="2967635" y="3524595"/>
            <a:ext cx="1676198" cy="187789"/>
          </a:xfrm>
          <a:prstGeom prst="bentConnector3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4746066" y="1933509"/>
            <a:ext cx="1005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prstClr val="black"/>
                </a:solidFill>
              </a:rPr>
              <a:t>AAI</a:t>
            </a:r>
          </a:p>
        </p:txBody>
      </p:sp>
      <p:sp>
        <p:nvSpPr>
          <p:cNvPr id="54" name="Oval 53"/>
          <p:cNvSpPr/>
          <p:nvPr/>
        </p:nvSpPr>
        <p:spPr>
          <a:xfrm>
            <a:off x="1713811" y="1117102"/>
            <a:ext cx="304800" cy="233708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lIns="0" tIns="0" rIns="0" bIns="0" rtlCol="0" anchor="ctr">
            <a:spAutoFit/>
          </a:bodyPr>
          <a:lstStyle/>
          <a:p>
            <a:pPr algn="ctr" defTabSz="912658">
              <a:lnSpc>
                <a:spcPct val="90000"/>
              </a:lnSpc>
              <a:spcAft>
                <a:spcPts val="1200"/>
              </a:spcAft>
              <a:buClr>
                <a:srgbClr val="FFFFFF"/>
              </a:buClr>
            </a:pPr>
            <a:r>
              <a:rPr lang="en-US" sz="1200" b="1" dirty="0">
                <a:solidFill>
                  <a:prstClr val="white"/>
                </a:solidFill>
              </a:rPr>
              <a:t>2</a:t>
            </a:r>
          </a:p>
        </p:txBody>
      </p:sp>
      <p:sp>
        <p:nvSpPr>
          <p:cNvPr id="55" name="Oval 54"/>
          <p:cNvSpPr/>
          <p:nvPr/>
        </p:nvSpPr>
        <p:spPr>
          <a:xfrm>
            <a:off x="2020986" y="1690161"/>
            <a:ext cx="304800" cy="233708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lIns="0" tIns="0" rIns="0" bIns="0" rtlCol="0" anchor="ctr">
            <a:spAutoFit/>
          </a:bodyPr>
          <a:lstStyle/>
          <a:p>
            <a:pPr algn="ctr" defTabSz="912658">
              <a:lnSpc>
                <a:spcPct val="90000"/>
              </a:lnSpc>
              <a:spcAft>
                <a:spcPts val="1200"/>
              </a:spcAft>
              <a:buClr>
                <a:srgbClr val="FFFFFF"/>
              </a:buClr>
            </a:pPr>
            <a:r>
              <a:rPr lang="en-US" sz="1200" b="1" dirty="0">
                <a:solidFill>
                  <a:prstClr val="white"/>
                </a:solidFill>
              </a:rPr>
              <a:t>3</a:t>
            </a:r>
          </a:p>
        </p:txBody>
      </p:sp>
      <p:sp>
        <p:nvSpPr>
          <p:cNvPr id="56" name="Oval 55"/>
          <p:cNvSpPr/>
          <p:nvPr/>
        </p:nvSpPr>
        <p:spPr>
          <a:xfrm>
            <a:off x="4072816" y="2609048"/>
            <a:ext cx="304800" cy="233708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lIns="0" tIns="0" rIns="0" bIns="0" rtlCol="0" anchor="ctr">
            <a:spAutoFit/>
          </a:bodyPr>
          <a:lstStyle/>
          <a:p>
            <a:pPr algn="ctr" defTabSz="912658">
              <a:lnSpc>
                <a:spcPct val="90000"/>
              </a:lnSpc>
              <a:spcAft>
                <a:spcPts val="1200"/>
              </a:spcAft>
              <a:buClr>
                <a:srgbClr val="FFFFFF"/>
              </a:buClr>
            </a:pPr>
            <a:r>
              <a:rPr lang="en-US" sz="1200" b="1" dirty="0">
                <a:solidFill>
                  <a:prstClr val="white"/>
                </a:solidFill>
              </a:rPr>
              <a:t>4</a:t>
            </a:r>
          </a:p>
        </p:txBody>
      </p:sp>
      <p:sp>
        <p:nvSpPr>
          <p:cNvPr id="57" name="Oval 56"/>
          <p:cNvSpPr/>
          <p:nvPr/>
        </p:nvSpPr>
        <p:spPr>
          <a:xfrm>
            <a:off x="1990383" y="2927315"/>
            <a:ext cx="304800" cy="233708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lIns="0" tIns="0" rIns="0" bIns="0" rtlCol="0" anchor="ctr">
            <a:spAutoFit/>
          </a:bodyPr>
          <a:lstStyle/>
          <a:p>
            <a:pPr algn="ctr" defTabSz="912658">
              <a:lnSpc>
                <a:spcPct val="90000"/>
              </a:lnSpc>
              <a:spcAft>
                <a:spcPts val="1200"/>
              </a:spcAft>
              <a:buClr>
                <a:srgbClr val="FFFFFF"/>
              </a:buClr>
            </a:pPr>
            <a:r>
              <a:rPr lang="en-US" sz="1200" b="1" dirty="0">
                <a:solidFill>
                  <a:prstClr val="white"/>
                </a:solidFill>
              </a:rPr>
              <a:t>5</a:t>
            </a:r>
          </a:p>
        </p:txBody>
      </p:sp>
      <p:sp>
        <p:nvSpPr>
          <p:cNvPr id="58" name="Oval 57"/>
          <p:cNvSpPr/>
          <p:nvPr/>
        </p:nvSpPr>
        <p:spPr>
          <a:xfrm>
            <a:off x="4022600" y="3398767"/>
            <a:ext cx="304800" cy="233708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lIns="0" tIns="0" rIns="0" bIns="0" rtlCol="0" anchor="ctr">
            <a:spAutoFit/>
          </a:bodyPr>
          <a:lstStyle/>
          <a:p>
            <a:pPr algn="ctr" defTabSz="912658">
              <a:lnSpc>
                <a:spcPct val="90000"/>
              </a:lnSpc>
              <a:spcAft>
                <a:spcPts val="1200"/>
              </a:spcAft>
              <a:buClr>
                <a:srgbClr val="FFFFFF"/>
              </a:buClr>
            </a:pPr>
            <a:r>
              <a:rPr lang="en-US" sz="1200" b="1" dirty="0">
                <a:solidFill>
                  <a:prstClr val="white"/>
                </a:solidFill>
              </a:rPr>
              <a:t>6</a:t>
            </a:r>
          </a:p>
        </p:txBody>
      </p:sp>
      <p:sp>
        <p:nvSpPr>
          <p:cNvPr id="51" name="Rectangle 50"/>
          <p:cNvSpPr/>
          <p:nvPr/>
        </p:nvSpPr>
        <p:spPr>
          <a:xfrm>
            <a:off x="323681" y="1121415"/>
            <a:ext cx="640080" cy="342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user</a:t>
            </a:r>
          </a:p>
        </p:txBody>
      </p:sp>
      <p:cxnSp>
        <p:nvCxnSpPr>
          <p:cNvPr id="60" name="Straight Connector 59"/>
          <p:cNvCxnSpPr>
            <a:stCxn id="51" idx="3"/>
            <a:endCxn id="4" idx="2"/>
          </p:cNvCxnSpPr>
          <p:nvPr/>
        </p:nvCxnSpPr>
        <p:spPr>
          <a:xfrm>
            <a:off x="963761" y="1292605"/>
            <a:ext cx="670752" cy="962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Oval 51"/>
          <p:cNvSpPr/>
          <p:nvPr/>
        </p:nvSpPr>
        <p:spPr>
          <a:xfrm>
            <a:off x="683485" y="986859"/>
            <a:ext cx="304800" cy="233708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lIns="0" tIns="0" rIns="0" bIns="0" rtlCol="0" anchor="ctr">
            <a:spAutoFit/>
          </a:bodyPr>
          <a:lstStyle/>
          <a:p>
            <a:pPr algn="ctr" defTabSz="912658">
              <a:lnSpc>
                <a:spcPct val="90000"/>
              </a:lnSpc>
              <a:spcAft>
                <a:spcPts val="1200"/>
              </a:spcAft>
              <a:buClr>
                <a:srgbClr val="FFFFFF"/>
              </a:buClr>
            </a:pPr>
            <a:r>
              <a:rPr lang="en-US" sz="1200" b="1" dirty="0">
                <a:solidFill>
                  <a:prstClr val="white"/>
                </a:solidFill>
              </a:rPr>
              <a:t>1</a:t>
            </a:r>
          </a:p>
        </p:txBody>
      </p:sp>
      <p:sp>
        <p:nvSpPr>
          <p:cNvPr id="62" name="Oval 61"/>
          <p:cNvSpPr/>
          <p:nvPr/>
        </p:nvSpPr>
        <p:spPr>
          <a:xfrm>
            <a:off x="2033842" y="4389928"/>
            <a:ext cx="304800" cy="233708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lIns="0" tIns="0" rIns="0" bIns="0" rtlCol="0" anchor="ctr">
            <a:spAutoFit/>
          </a:bodyPr>
          <a:lstStyle/>
          <a:p>
            <a:pPr algn="ctr" defTabSz="912658">
              <a:lnSpc>
                <a:spcPct val="90000"/>
              </a:lnSpc>
              <a:spcAft>
                <a:spcPts val="1200"/>
              </a:spcAft>
              <a:buClr>
                <a:srgbClr val="FFFFFF"/>
              </a:buClr>
            </a:pPr>
            <a:r>
              <a:rPr lang="en-US" sz="1200" b="1" dirty="0">
                <a:solidFill>
                  <a:prstClr val="white"/>
                </a:solidFill>
              </a:rPr>
              <a:t>7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944294" y="1117102"/>
            <a:ext cx="5109162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266700">
              <a:spcBef>
                <a:spcPts val="600"/>
              </a:spcBef>
              <a:buFont typeface="+mj-lt"/>
              <a:buAutoNum type="arabicPeriod"/>
            </a:pPr>
            <a:r>
              <a:rPr lang="en-US" sz="1600" dirty="0">
                <a:solidFill>
                  <a:prstClr val="black"/>
                </a:solidFill>
              </a:rPr>
              <a:t>User expresses his/her intent (in natural language? )</a:t>
            </a:r>
          </a:p>
          <a:p>
            <a:pPr marL="266700" indent="-266700">
              <a:spcBef>
                <a:spcPts val="600"/>
              </a:spcBef>
              <a:buFont typeface="+mj-lt"/>
              <a:buAutoNum type="arabicPeriod"/>
            </a:pPr>
            <a:r>
              <a:rPr lang="en-US" sz="1600" dirty="0">
                <a:solidFill>
                  <a:prstClr val="black"/>
                </a:solidFill>
              </a:rPr>
              <a:t>IBN does Intent Translation and maps natural language into the parameters needed by the CLL definition model (i.e., Intent model of CLL)</a:t>
            </a:r>
          </a:p>
          <a:p>
            <a:pPr marL="266700" indent="-266700">
              <a:spcBef>
                <a:spcPts val="600"/>
              </a:spcBef>
              <a:buFont typeface="+mj-lt"/>
              <a:buAutoNum type="arabicPeriod"/>
            </a:pPr>
            <a:r>
              <a:rPr lang="en-US" sz="1600" dirty="0">
                <a:solidFill>
                  <a:prstClr val="black"/>
                </a:solidFill>
              </a:rPr>
              <a:t>IBN calls SO NBI passing intent model parameters</a:t>
            </a:r>
          </a:p>
          <a:p>
            <a:pPr marL="266700" indent="-266700">
              <a:spcBef>
                <a:spcPts val="600"/>
              </a:spcBef>
              <a:buFont typeface="+mj-lt"/>
              <a:buAutoNum type="arabicPeriod"/>
            </a:pPr>
            <a:r>
              <a:rPr lang="en-US" sz="1600" dirty="0">
                <a:solidFill>
                  <a:prstClr val="black"/>
                </a:solidFill>
              </a:rPr>
              <a:t>SO creates CLL definition model based on the input parameters</a:t>
            </a:r>
          </a:p>
          <a:p>
            <a:pPr marL="266700" indent="-266700">
              <a:spcBef>
                <a:spcPts val="600"/>
              </a:spcBef>
              <a:buFont typeface="+mj-lt"/>
              <a:buAutoNum type="arabicPeriod"/>
            </a:pPr>
            <a:r>
              <a:rPr lang="en-US" sz="1600" dirty="0">
                <a:solidFill>
                  <a:prstClr val="black"/>
                </a:solidFill>
              </a:rPr>
              <a:t>SO calls SDNC for CLL service provisioning</a:t>
            </a:r>
          </a:p>
          <a:p>
            <a:pPr marL="266700" indent="-266700">
              <a:spcBef>
                <a:spcPts val="600"/>
              </a:spcBef>
              <a:buFont typeface="+mj-lt"/>
              <a:buAutoNum type="arabicPeriod"/>
            </a:pPr>
            <a:r>
              <a:rPr lang="en-US" sz="1600" dirty="0">
                <a:solidFill>
                  <a:prstClr val="black"/>
                </a:solidFill>
              </a:rPr>
              <a:t>SDNC renders CLL definition model into implementation models and writes them into AAI</a:t>
            </a:r>
          </a:p>
          <a:p>
            <a:pPr marL="266700" indent="-266700">
              <a:spcBef>
                <a:spcPts val="600"/>
              </a:spcBef>
              <a:buFont typeface="+mj-lt"/>
              <a:buAutoNum type="arabicPeriod"/>
            </a:pPr>
            <a:r>
              <a:rPr lang="en-US" sz="1600" dirty="0">
                <a:solidFill>
                  <a:prstClr val="black"/>
                </a:solidFill>
              </a:rPr>
              <a:t>SDNC calls Domain Network Controllers, based on the implementation models, to configure the physical network</a:t>
            </a:r>
          </a:p>
        </p:txBody>
      </p:sp>
    </p:spTree>
    <p:extLst>
      <p:ext uri="{BB962C8B-B14F-4D97-AF65-F5344CB8AC3E}">
        <p14:creationId xmlns:p14="http://schemas.microsoft.com/office/powerpoint/2010/main" val="1525976445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>
          <a:defRPr sz="12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NAP-Template" id="{43EA69F7-453A-544F-AAC6-5C4BE9D7F264}" vid="{53DAD054-6B9E-F24B-964C-1D889E41E4F0}"/>
    </a:ext>
  </a:extLst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14694</TotalTime>
  <Words>972</Words>
  <Application>Microsoft Office PowerPoint</Application>
  <PresentationFormat>Widescreen</PresentationFormat>
  <Paragraphs>204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14</vt:i4>
      </vt:variant>
    </vt:vector>
  </HeadingPairs>
  <TitlesOfParts>
    <vt:vector size="32" baseType="lpstr">
      <vt:lpstr>.AppleSystemUIFont</vt:lpstr>
      <vt:lpstr>Geneva</vt:lpstr>
      <vt:lpstr>Intel Clear Light</vt:lpstr>
      <vt:lpstr>Yu Gothic</vt:lpstr>
      <vt:lpstr>Yu Gothic Light</vt:lpstr>
      <vt:lpstr>华文中宋</vt:lpstr>
      <vt:lpstr>微软雅黑</vt:lpstr>
      <vt:lpstr>DengXian</vt:lpstr>
      <vt:lpstr>黑体</vt:lpstr>
      <vt:lpstr>Arial</vt:lpstr>
      <vt:lpstr>Calibri</vt:lpstr>
      <vt:lpstr>Wingdings</vt:lpstr>
      <vt:lpstr>Office Theme</vt:lpstr>
      <vt:lpstr>1_Office Theme</vt:lpstr>
      <vt:lpstr>2_Office Theme</vt:lpstr>
      <vt:lpstr>3_Office Theme</vt:lpstr>
      <vt:lpstr>4_Office Theme</vt:lpstr>
      <vt:lpstr>5_Office Theme</vt:lpstr>
      <vt:lpstr>CCVPN Support for Intent</vt:lpstr>
      <vt:lpstr>PowerPoint Presentation</vt:lpstr>
      <vt:lpstr>PowerPoint Presentation</vt:lpstr>
      <vt:lpstr>PowerPoint Presentation</vt:lpstr>
      <vt:lpstr>PowerPoint Presentation</vt:lpstr>
      <vt:lpstr>Proposed CCVPN Architecture as Transport MD supporting Intent</vt:lpstr>
      <vt:lpstr>Cloud Leased Line Use-case </vt:lpstr>
      <vt:lpstr>CCVPN Support for Cloud Leased Line (CLL)</vt:lpstr>
      <vt:lpstr>Intent Fulfillment for Cloud leased line (CLL)</vt:lpstr>
      <vt:lpstr>CCVPN closed-loop design (based on ZSM 009)</vt:lpstr>
      <vt:lpstr>Putting together: Intent-based system for Cloud Leased Line usecase </vt:lpstr>
      <vt:lpstr>PowerPoint Presentation</vt:lpstr>
      <vt:lpstr>Backup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Henry Yu</cp:lastModifiedBy>
  <cp:revision>34</cp:revision>
  <dcterms:created xsi:type="dcterms:W3CDTF">2021-05-14T02:27:09Z</dcterms:created>
  <dcterms:modified xsi:type="dcterms:W3CDTF">2021-07-12T00:04:24Z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1624396274</vt:lpwstr>
  </property>
</Properties>
</file>