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8" r:id="rId5"/>
    <p:sldId id="295" r:id="rId6"/>
    <p:sldId id="296" r:id="rId7"/>
    <p:sldId id="265" r:id="rId8"/>
    <p:sldId id="2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394" autoAdjust="0"/>
  </p:normalViewPr>
  <p:slideViewPr>
    <p:cSldViewPr snapToGrid="0" snapToObjects="1">
      <p:cViewPr>
        <p:scale>
          <a:sx n="66" d="100"/>
          <a:sy n="66" d="100"/>
        </p:scale>
        <p:origin x="552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863" TargetMode="External"/><Relationship Id="rId2" Type="http://schemas.openxmlformats.org/officeDocument/2006/relationships/hyperlink" Target="https://wiki.onap.org/pages/viewpage.action?pageId=10725136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nam02.safelinks.protection.outlook.com/?url=https%3A%2F%2Fjira.onap.org%2Fbrowse%2FCCSDK-3413&amp;data=04%7C01%7Cp.pawlak%40f5.com%7C93b7e15001c44daea8b008d95915aa01%7Cdd3dfd2f6a3b40d19be0bf8327d81c50%7C0%7C0%7C637638771859756057%7CUnknown%7CTWFpbGZsb3d8eyJWIjoiMC4wLjAwMDAiLCJQIjoiV2luMzIiLCJBTiI6Ik1haWwiLCJXVCI6Mn0%3D%7C1000&amp;sdata=6wSm5KV2JPjLj8OY4abRO2m2VvMClf%2FUc0hqqVoSqlY%3D&amp;reserved=0" TargetMode="External"/><Relationship Id="rId3" Type="http://schemas.openxmlformats.org/officeDocument/2006/relationships/hyperlink" Target="https://nam02.safelinks.protection.outlook.com/?url=https%3A%2F%2Fjira.onap.org%2Fbrowse%2FOPTFRA-988&amp;data=04%7C01%7Cp.pawlak%40f5.com%7C93b7e15001c44daea8b008d95915aa01%7Cdd3dfd2f6a3b40d19be0bf8327d81c50%7C0%7C0%7C637638771859736143%7CUnknown%7CTWFpbGZsb3d8eyJWIjoiMC4wLjAwMDAiLCJQIjoiV2luMzIiLCJBTiI6Ik1haWwiLCJXVCI6Mn0%3D%7C1000&amp;sdata=ik%2F6z9U4uFoq9wv%2F9JRwoEZgszFdEoat%2BWjP8G2RL9k%3D&amp;reserved=0" TargetMode="External"/><Relationship Id="rId7" Type="http://schemas.openxmlformats.org/officeDocument/2006/relationships/hyperlink" Target="https://nam02.safelinks.protection.outlook.com/?url=https%3A%2F%2Fjira.onap.org%2Fbrowse%2FSO-3724&amp;data=04%7C01%7Cp.pawlak%40f5.com%7C93b7e15001c44daea8b008d95915aa01%7Cdd3dfd2f6a3b40d19be0bf8327d81c50%7C0%7C0%7C637638771859756057%7CUnknown%7CTWFpbGZsb3d8eyJWIjoiMC4wLjAwMDAiLCJQIjoiV2luMzIiLCJBTiI6Ik1haWwiLCJXVCI6Mn0%3D%7C1000&amp;sdata=lnZGGvzrYU7Uk1Rb9GXDFk%2BS9kMj7Ddwe9LMrC5RTLY%3D&amp;reserved=0" TargetMode="External"/><Relationship Id="rId2" Type="http://schemas.openxmlformats.org/officeDocument/2006/relationships/hyperlink" Target="https://nam02.safelinks.protection.outlook.com/?url=https%3A%2F%2Fjira.onap.org%2Fbrowse%2FSECCOM-269&amp;data=04%7C01%7Cp.pawlak%40f5.com%7C93b7e15001c44daea8b008d95915aa01%7Cdd3dfd2f6a3b40d19be0bf8327d81c50%7C0%7C0%7C637638771859726186%7CUnknown%7CTWFpbGZsb3d8eyJWIjoiMC4wLjAwMDAiLCJQIjoiV2luMzIiLCJBTiI6Ik1haWwiLCJXVCI6Mn0%3D%7C1000&amp;sdata=MDt4wg%2FIszjI%2B0OqjHgl9rktdX73fU1iuSbf7MAiWNQ%3D&amp;reserved=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m02.safelinks.protection.outlook.com/?url=https%3A%2F%2Fjira.onap.org%2Fbrowse%2FMULTICLOUD-1380&amp;data=04%7C01%7Cp.pawlak%40f5.com%7C93b7e15001c44daea8b008d95915aa01%7Cdd3dfd2f6a3b40d19be0bf8327d81c50%7C0%7C0%7C637638771859746105%7CUnknown%7CTWFpbGZsb3d8eyJWIjoiMC4wLjAwMDAiLCJQIjoiV2luMzIiLCJBTiI6Ik1haWwiLCJXVCI6Mn0%3D%7C1000&amp;sdata=on3%2BfmHjq3RENAE7jZJefiIb3qBpXVvJAG2tfbUxQes%3D&amp;reserved=0" TargetMode="External"/><Relationship Id="rId5" Type="http://schemas.openxmlformats.org/officeDocument/2006/relationships/hyperlink" Target="https://nam02.safelinks.protection.outlook.com/?url=https%3A%2F%2Fjira.onap.org%2Fbrowse%2FINT-1955&amp;data=04%7C01%7Cp.pawlak%40f5.com%7C93b7e15001c44daea8b008d95915aa01%7Cdd3dfd2f6a3b40d19be0bf8327d81c50%7C0%7C0%7C637638771859746105%7CUnknown%7CTWFpbGZsb3d8eyJWIjoiMC4wLjAwMDAiLCJQIjoiV2luMzIiLCJBTiI6Ik1haWwiLCJXVCI6Mn0%3D%7C1000&amp;sdata=HzSk1nmIUScDC4N3Pl5IEeQwqkcAyTLnfJqQLq1oeBg%3D&amp;reserved=0" TargetMode="External"/><Relationship Id="rId4" Type="http://schemas.openxmlformats.org/officeDocument/2006/relationships/hyperlink" Target="https://nam02.safelinks.protection.outlook.com/?url=https%3A%2F%2Fjira.onap.org%2Fbrowse%2FINT-1953&amp;data=04%7C01%7Cp.pawlak%40f5.com%7C93b7e15001c44daea8b008d95915aa01%7Cdd3dfd2f6a3b40d19be0bf8327d81c50%7C0%7C0%7C637638771859736143%7CUnknown%7CTWFpbGZsb3d8eyJWIjoiMC4wLjAwMDAiLCJQIjoiV2luMzIiLCJBTiI6Ik1haWwiLCJXVCI6Mn0%3D%7C1000&amp;sdata=n2nzw70eKCjeD8lslPNt12XtcTUJPN4tpZFRo1o%2BCIo%3D&amp;reserved=0" TargetMode="External"/><Relationship Id="rId9" Type="http://schemas.openxmlformats.org/officeDocument/2006/relationships/hyperlink" Target="https://nam02.safelinks.protection.outlook.com/?url=https%3A%2F%2Fjira.onap.org%2Fbrowse%2FOOM-2796&amp;data=04%7C01%7Cp.pawlak%40f5.com%7C93b7e15001c44daea8b008d95915aa01%7Cdd3dfd2f6a3b40d19be0bf8327d81c50%7C0%7C0%7C637638771859766009%7CUnknown%7CTWFpbGZsb3d8eyJWIjoiMC4wLjAwMDAiLCJQIjoiV2luMzIiLCJBTiI6Ik1haWwiLCJXVCI6Mn0%3D%7C1000&amp;sdata=aFKELMq0scZ24s%2Br5VJfmzf%2BmfzqFmhAsnkXOs5VMic%3D&amp;reserved=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801" TargetMode="External"/><Relationship Id="rId2" Type="http://schemas.openxmlformats.org/officeDocument/2006/relationships/hyperlink" Target="https://jira.onap.org/browse/REQ-80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441" TargetMode="External"/><Relationship Id="rId5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REQ-86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3 PM CEST 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21</a:t>
            </a:r>
            <a:r>
              <a:rPr lang="en-GB" noProof="0" dirty="0"/>
              <a:t>-</a:t>
            </a:r>
            <a:r>
              <a:rPr lang="pl-PL" noProof="0" dirty="0"/>
              <a:t>08</a:t>
            </a:r>
            <a:r>
              <a:rPr lang="en-GB" noProof="0" dirty="0"/>
              <a:t>-</a:t>
            </a:r>
            <a:r>
              <a:rPr lang="pl-PL" noProof="0" dirty="0"/>
              <a:t>10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Minutes</a:t>
            </a:r>
            <a:r>
              <a:rPr lang="pl-PL" sz="2400" dirty="0"/>
              <a:t> of the Meeting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r>
              <a:rPr lang="pl-PL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Last</a:t>
            </a:r>
            <a:r>
              <a:rPr lang="pl-PL" sz="2400" dirty="0">
                <a:latin typeface="Calibri" panose="020F0502020204030204" pitchFamily="34" charset="0"/>
              </a:rPr>
              <a:t> TSC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Security </a:t>
            </a:r>
            <a:r>
              <a:rPr lang="pl-PL" sz="2000" dirty="0" err="1">
                <a:latin typeface="Calibri" panose="020F0502020204030204" pitchFamily="34" charset="0"/>
              </a:rPr>
              <a:t>checking</a:t>
            </a:r>
            <a:r>
              <a:rPr lang="pl-PL" sz="2000" dirty="0">
                <a:latin typeface="Calibri" panose="020F0502020204030204" pitchFamily="34" charset="0"/>
              </a:rPr>
              <a:t> and </a:t>
            </a:r>
            <a:r>
              <a:rPr lang="pl-PL" sz="2000" dirty="0" err="1">
                <a:latin typeface="Calibri" panose="020F0502020204030204" pitchFamily="34" charset="0"/>
              </a:rPr>
              <a:t>blocking</a:t>
            </a:r>
            <a:r>
              <a:rPr lang="pl-PL" sz="2000" dirty="0">
                <a:latin typeface="Calibri" panose="020F0502020204030204" pitchFamily="34" charset="0"/>
              </a:rPr>
              <a:t> – </a:t>
            </a:r>
            <a:r>
              <a:rPr lang="pl-PL" sz="2000" dirty="0" err="1">
                <a:latin typeface="Calibri" panose="020F0502020204030204" pitchFamily="34" charset="0"/>
              </a:rPr>
              <a:t>Jiras</a:t>
            </a:r>
            <a:r>
              <a:rPr lang="pl-PL" sz="2000" dirty="0">
                <a:latin typeface="Calibri" panose="020F0502020204030204" pitchFamily="34" charset="0"/>
              </a:rPr>
              <a:t> for David to </a:t>
            </a:r>
            <a:r>
              <a:rPr lang="pl-PL" sz="2000" dirty="0" err="1">
                <a:latin typeface="Calibri" panose="020F0502020204030204" pitchFamily="34" charset="0"/>
              </a:rPr>
              <a:t>track</a:t>
            </a:r>
            <a:endParaRPr lang="pl-PL" sz="20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err="1">
                <a:latin typeface="Calibri" panose="020F0502020204030204" pitchFamily="34" charset="0"/>
              </a:rPr>
              <a:t>Docs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progress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review</a:t>
            </a:r>
            <a:endParaRPr lang="pl-PL" sz="20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TSC </a:t>
            </a:r>
            <a:r>
              <a:rPr lang="pl-PL" sz="2000" dirty="0" err="1">
                <a:latin typeface="Calibri" panose="020F0502020204030204" pitchFamily="34" charset="0"/>
              </a:rPr>
              <a:t>approved</a:t>
            </a:r>
            <a:r>
              <a:rPr lang="pl-PL" sz="2000" dirty="0">
                <a:latin typeface="Calibri" panose="020F0502020204030204" pitchFamily="34" charset="0"/>
              </a:rPr>
              <a:t> ESR </a:t>
            </a:r>
            <a:r>
              <a:rPr lang="pl-PL" sz="2000" dirty="0" err="1">
                <a:latin typeface="Calibri" panose="020F0502020204030204" pitchFamily="34" charset="0"/>
              </a:rPr>
              <a:t>removed</a:t>
            </a:r>
            <a:r>
              <a:rPr lang="pl-PL" sz="2000" dirty="0">
                <a:latin typeface="Calibri" panose="020F0502020204030204" pitchFamily="34" charset="0"/>
              </a:rPr>
              <a:t> from Istanbul </a:t>
            </a:r>
            <a:r>
              <a:rPr lang="pl-PL" sz="2000" dirty="0" err="1">
                <a:latin typeface="Calibri" panose="020F0502020204030204" pitchFamily="34" charset="0"/>
              </a:rPr>
              <a:t>release</a:t>
            </a:r>
            <a:r>
              <a:rPr lang="pl-PL" sz="2000" dirty="0">
                <a:latin typeface="Calibri" panose="020F0502020204030204" pitchFamily="34" charset="0"/>
              </a:rPr>
              <a:t>!</a:t>
            </a: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Last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PTLs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: not </a:t>
            </a:r>
            <a:r>
              <a:rPr lang="pl-PL" sz="2400" dirty="0" err="1">
                <a:latin typeface="Calibri" panose="020F0502020204030204" pitchFamily="34" charset="0"/>
              </a:rPr>
              <a:t>executed</a:t>
            </a:r>
            <a:r>
              <a:rPr lang="pl-PL" sz="2400" dirty="0">
                <a:latin typeface="Calibri" panose="020F0502020204030204" pitchFamily="34" charset="0"/>
              </a:rPr>
              <a:t>, but SECCOM </a:t>
            </a:r>
            <a:r>
              <a:rPr lang="pl-PL" sz="2400" dirty="0" err="1">
                <a:latin typeface="Calibri" panose="020F0502020204030204" pitchFamily="34" charset="0"/>
              </a:rPr>
              <a:t>message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remains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lvl="1"/>
            <a:r>
              <a:rPr lang="en-US" sz="1400" b="0" i="0" dirty="0">
                <a:solidFill>
                  <a:srgbClr val="172B4D"/>
                </a:solidFill>
                <a:effectLst/>
                <a:latin typeface="-apple-system"/>
              </a:rPr>
              <a:t>Status update for Global Requirement (</a:t>
            </a:r>
            <a:r>
              <a:rPr lang="en-US" sz="1400" b="0" i="0" u="none" strike="noStrike" dirty="0">
                <a:solidFill>
                  <a:srgbClr val="0052CC"/>
                </a:solidFill>
                <a:effectLst/>
                <a:latin typeface="-apple-system"/>
                <a:hlinkClick r:id="rId3"/>
              </a:rPr>
              <a:t>https://jira.onap.org/browse/REQ-863</a:t>
            </a:r>
            <a:r>
              <a:rPr lang="en-US" sz="1400" b="0" i="0" dirty="0">
                <a:solidFill>
                  <a:srgbClr val="172B4D"/>
                </a:solidFill>
                <a:effectLst/>
                <a:latin typeface="-apple-system"/>
              </a:rPr>
              <a:t>):</a:t>
            </a:r>
          </a:p>
          <a:p>
            <a:pPr lvl="1"/>
            <a:r>
              <a:rPr lang="en-US" sz="1400" b="0" i="0" dirty="0">
                <a:solidFill>
                  <a:srgbClr val="172B4D"/>
                </a:solidFill>
                <a:effectLst/>
                <a:latin typeface="-apple-system"/>
              </a:rPr>
              <a:t>Thank you all the project taking part of recommended packages upgrades.</a:t>
            </a:r>
          </a:p>
          <a:p>
            <a:pPr lvl="1"/>
            <a:r>
              <a:rPr lang="en-US" sz="1400" b="1" i="0" dirty="0">
                <a:solidFill>
                  <a:srgbClr val="172B4D"/>
                </a:solidFill>
                <a:effectLst/>
                <a:latin typeface="-apple-system"/>
              </a:rPr>
              <a:t>All other projects not compliant with this requirement will have issues with SECCOM acceptance to be part of the Istanbul release.</a:t>
            </a:r>
            <a:endParaRPr lang="en-US" sz="14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r>
              <a:rPr lang="pl-PL" sz="2400" dirty="0">
                <a:latin typeface="Calibri" panose="020F0502020204030204" pitchFamily="34" charset="0"/>
              </a:rPr>
              <a:t>Software </a:t>
            </a:r>
            <a:r>
              <a:rPr lang="pl-PL" sz="2400" dirty="0" err="1">
                <a:latin typeface="Calibri" panose="020F0502020204030204" pitchFamily="34" charset="0"/>
              </a:rPr>
              <a:t>BOMs</a:t>
            </a:r>
            <a:r>
              <a:rPr lang="pl-PL" sz="2400" dirty="0">
                <a:latin typeface="Calibri" panose="020F0502020204030204" pitchFamily="34" charset="0"/>
              </a:rPr>
              <a:t>, HW </a:t>
            </a:r>
            <a:r>
              <a:rPr lang="pl-PL" sz="2400" dirty="0" err="1">
                <a:latin typeface="Calibri" panose="020F0502020204030204" pitchFamily="34" charset="0"/>
              </a:rPr>
              <a:t>BOMs</a:t>
            </a:r>
            <a:r>
              <a:rPr lang="pl-PL" sz="2400" dirty="0">
                <a:latin typeface="Calibri" panose="020F0502020204030204" pitchFamily="34" charset="0"/>
              </a:rPr>
              <a:t> – Muddasar</a:t>
            </a:r>
          </a:p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Security Event Generation Requirements </a:t>
            </a:r>
            <a:r>
              <a:rPr lang="pl-PL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review</a:t>
            </a:r>
            <a:r>
              <a:rPr lang="pl-PL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(</a:t>
            </a:r>
            <a:r>
              <a:rPr lang="pl-PL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Byung</a:t>
            </a:r>
            <a:r>
              <a:rPr lang="pl-PL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/Chaker/Fabian/Amy)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r>
              <a:rPr lang="en-US" sz="2400" dirty="0" err="1">
                <a:latin typeface="Calibri" panose="020F0502020204030204" pitchFamily="34" charset="0"/>
              </a:rPr>
              <a:t>Seccom</a:t>
            </a:r>
            <a:r>
              <a:rPr lang="en-US" sz="2400" dirty="0">
                <a:latin typeface="Calibri" panose="020F0502020204030204" pitchFamily="34" charset="0"/>
              </a:rPr>
              <a:t> criteria for the integration tests to pass a </a:t>
            </a:r>
            <a:r>
              <a:rPr lang="en-US" sz="2400" dirty="0" err="1">
                <a:latin typeface="Calibri" panose="020F0502020204030204" pitchFamily="34" charset="0"/>
              </a:rPr>
              <a:t>releas</a:t>
            </a:r>
            <a:r>
              <a:rPr lang="pl-PL" sz="2400" dirty="0">
                <a:latin typeface="Calibri" panose="020F0502020204030204" pitchFamily="34" charset="0"/>
              </a:rPr>
              <a:t>e:</a:t>
            </a: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Add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Python</a:t>
            </a:r>
            <a:r>
              <a:rPr lang="pl-PL" sz="2000" dirty="0">
                <a:latin typeface="Calibri" panose="020F0502020204030204" pitchFamily="34" charset="0"/>
              </a:rPr>
              <a:t> and Java version </a:t>
            </a:r>
            <a:r>
              <a:rPr lang="pl-PL" sz="2000" dirty="0" err="1">
                <a:latin typeface="Calibri" panose="020F0502020204030204" pitchFamily="34" charset="0"/>
              </a:rPr>
              <a:t>checks</a:t>
            </a:r>
            <a:endParaRPr lang="pl-PL" sz="2000" dirty="0">
              <a:latin typeface="Calibri" panose="020F0502020204030204" pitchFamily="34" charset="0"/>
            </a:endParaRPr>
          </a:p>
          <a:p>
            <a:pPr lvl="1"/>
            <a:r>
              <a:rPr lang="pl-PL" sz="2000" b="1" dirty="0" err="1">
                <a:latin typeface="Calibri" panose="020F0502020204030204" pitchFamily="34" charset="0"/>
              </a:rPr>
              <a:t>Achieve</a:t>
            </a:r>
            <a:r>
              <a:rPr lang="pl-PL" sz="2000" b="1" dirty="0">
                <a:latin typeface="Calibri" panose="020F0502020204030204" pitchFamily="34" charset="0"/>
              </a:rPr>
              <a:t> 100% </a:t>
            </a:r>
            <a:r>
              <a:rPr lang="pl-PL" sz="2000" b="1" dirty="0" err="1">
                <a:latin typeface="Calibri" panose="020F0502020204030204" pitchFamily="34" charset="0"/>
              </a:rPr>
              <a:t>level</a:t>
            </a:r>
            <a:r>
              <a:rPr lang="pl-PL" sz="2000" b="1" dirty="0">
                <a:latin typeface="Calibri" panose="020F0502020204030204" pitchFamily="34" charset="0"/>
              </a:rPr>
              <a:t> </a:t>
            </a:r>
            <a:r>
              <a:rPr lang="pl-PL" sz="2000" dirty="0">
                <a:latin typeface="Calibri" panose="020F0502020204030204" pitchFamily="34" charset="0"/>
              </a:rPr>
              <a:t>with TERN </a:t>
            </a:r>
            <a:r>
              <a:rPr lang="pl-PL" sz="2000" dirty="0" err="1">
                <a:latin typeface="Calibri" panose="020F0502020204030204" pitchFamily="34" charset="0"/>
              </a:rPr>
              <a:t>treated</a:t>
            </a:r>
            <a:r>
              <a:rPr lang="pl-PL" sz="2000" dirty="0">
                <a:latin typeface="Calibri" panose="020F0502020204030204" pitchFamily="34" charset="0"/>
              </a:rPr>
              <a:t> as </a:t>
            </a:r>
            <a:r>
              <a:rPr lang="pl-PL" sz="2000" dirty="0" err="1">
                <a:latin typeface="Calibri" panose="020F0502020204030204" pitchFamily="34" charset="0"/>
              </a:rPr>
              <a:t>informative</a:t>
            </a:r>
            <a:endParaRPr lang="pl-PL" sz="2000" dirty="0">
              <a:latin typeface="Calibri" panose="020F0502020204030204" pitchFamily="34" charset="0"/>
            </a:endParaRP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Follow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exception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process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if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relevant</a:t>
            </a:r>
            <a:endParaRPr lang="pl-PL" sz="20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pl-PL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Security Risk Assessment and Acceptance</a:t>
            </a:r>
            <a:r>
              <a:rPr lang="pl-PL" sz="2400" dirty="0">
                <a:latin typeface="Calibri" panose="020F0502020204030204" pitchFamily="34" charset="0"/>
              </a:rPr>
              <a:t> – </a:t>
            </a:r>
            <a:r>
              <a:rPr lang="pl-PL" sz="2400" dirty="0" err="1">
                <a:latin typeface="Calibri" panose="020F0502020204030204" pitchFamily="34" charset="0"/>
              </a:rPr>
              <a:t>revisit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Brian’s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statement</a:t>
            </a:r>
            <a:endParaRPr lang="pl-PL" sz="2400" dirty="0">
              <a:latin typeface="Calibri" panose="020F0502020204030204" pitchFamily="34" charset="0"/>
            </a:endParaRPr>
          </a:p>
          <a:p>
            <a:r>
              <a:rPr lang="pl-PL" sz="2400" dirty="0">
                <a:latin typeface="Calibri" panose="020F0502020204030204" pitchFamily="34" charset="0"/>
              </a:rPr>
              <a:t>CII </a:t>
            </a:r>
            <a:r>
              <a:rPr lang="pl-PL" sz="2400" dirty="0" err="1">
                <a:latin typeface="Calibri" panose="020F0502020204030204" pitchFamily="34" charset="0"/>
              </a:rPr>
              <a:t>Badging</a:t>
            </a:r>
            <a:r>
              <a:rPr lang="pl-PL" sz="2400" dirty="0">
                <a:latin typeface="Calibri" panose="020F0502020204030204" pitchFamily="34" charset="0"/>
              </a:rPr>
              <a:t> update - Tony</a:t>
            </a:r>
            <a:endParaRPr lang="pl-PL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Dependency confusion attacks vs. ONAP SW build process</a:t>
            </a:r>
            <a:r>
              <a:rPr lang="pl-PL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– status update (Samuli/Bob)</a:t>
            </a:r>
          </a:p>
          <a:p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Logging Requirements</a:t>
            </a:r>
            <a:r>
              <a:rPr lang="pl-PL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– </a:t>
            </a:r>
            <a:r>
              <a:rPr lang="pl-PL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update (Amy)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Code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quality</a:t>
            </a:r>
            <a:r>
              <a:rPr lang="pl-PL" sz="2400" dirty="0">
                <a:latin typeface="Calibri" panose="020F0502020204030204" pitchFamily="34" charset="0"/>
              </a:rPr>
              <a:t> and </a:t>
            </a:r>
            <a:r>
              <a:rPr lang="pl-PL" sz="2400" dirty="0" err="1">
                <a:latin typeface="Calibri" panose="020F0502020204030204" pitchFamily="34" charset="0"/>
              </a:rPr>
              <a:t>SonarCloud</a:t>
            </a:r>
            <a:r>
              <a:rPr lang="pl-PL" sz="2400" dirty="0">
                <a:latin typeface="Calibri" panose="020F0502020204030204" pitchFamily="34" charset="0"/>
              </a:rPr>
              <a:t> – </a:t>
            </a:r>
            <a:r>
              <a:rPr lang="pl-PL" sz="2400" dirty="0" err="1">
                <a:latin typeface="Calibri" panose="020F0502020204030204" pitchFamily="34" charset="0"/>
              </a:rPr>
              <a:t>achievements</a:t>
            </a:r>
            <a:r>
              <a:rPr lang="pl-PL" sz="2400" dirty="0">
                <a:latin typeface="Calibri" panose="020F0502020204030204" pitchFamily="34" charset="0"/>
              </a:rPr>
              <a:t> deck </a:t>
            </a:r>
            <a:r>
              <a:rPr lang="pl-PL" sz="2400" dirty="0" err="1">
                <a:latin typeface="Calibri" panose="020F0502020204030204" pitchFamily="34" charset="0"/>
              </a:rPr>
              <a:t>prepared</a:t>
            </a:r>
            <a:r>
              <a:rPr lang="pl-PL" sz="2400" dirty="0">
                <a:latin typeface="Calibri" panose="020F0502020204030204" pitchFamily="34" charset="0"/>
              </a:rPr>
              <a:t> by Fabian to be </a:t>
            </a:r>
            <a:r>
              <a:rPr lang="pl-PL" sz="2400" dirty="0" err="1">
                <a:latin typeface="Calibri" panose="020F0502020204030204" pitchFamily="34" charset="0"/>
              </a:rPr>
              <a:t>presented</a:t>
            </a:r>
            <a:r>
              <a:rPr lang="pl-PL" sz="2400" dirty="0">
                <a:latin typeface="Calibri" panose="020F0502020204030204" pitchFamily="34" charset="0"/>
              </a:rPr>
              <a:t> to TSC on August 12th.</a:t>
            </a:r>
          </a:p>
          <a:p>
            <a:r>
              <a:rPr lang="en-US" sz="2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SECCOM-269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is the epic for tracking security integration tests. It is blocked by the following project 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jiras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OPTFRA-988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INT-1953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INT-1955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MULTICLOUD-1380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SO-3724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CCSDK-3413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9"/>
              </a:rPr>
              <a:t>OOM-2796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pl-PL" sz="2400" dirty="0">
              <a:latin typeface="Calibri" panose="020F0502020204030204" pitchFamily="34" charset="0"/>
            </a:endParaRPr>
          </a:p>
          <a:p>
            <a:endParaRPr lang="pl-PL" sz="24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pl-PL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05577092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Istanbul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0760724" cy="4525963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 COMPLETION OF PYTHON LANGUAGE UPDATE (v2.7 → v3.8)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CONTINUATION OF CII BADGING SCORE IMPROVEMENTS FOR SILVER LEVEL</a:t>
            </a:r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LOGS MANAGEMENT - PHASE 1: COMMON PLACE FOR DATA</a:t>
            </a:r>
          </a:p>
          <a:p>
            <a:pPr lvl="0">
              <a:lnSpc>
                <a:spcPct val="110000"/>
              </a:lnSpc>
            </a:pPr>
            <a:r>
              <a:rPr lang="en-CA" sz="2667" dirty="0"/>
              <a:t>Define complete security logging requirement as part of the larger log management effort</a:t>
            </a:r>
          </a:p>
        </p:txBody>
      </p:sp>
    </p:spTree>
    <p:extLst>
      <p:ext uri="{BB962C8B-B14F-4D97-AF65-F5344CB8AC3E}">
        <p14:creationId xmlns:p14="http://schemas.microsoft.com/office/powerpoint/2010/main" val="47247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pl-PL" dirty="0"/>
              <a:t>New topics to be covered on next SECCOM (17th of August)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 sz="40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99f66e42-97e2-4e6b-9df2-5dc93a2ec07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305567</TotalTime>
  <Words>362</Words>
  <Application>Microsoft Office PowerPoint</Application>
  <PresentationFormat>Panoramiczny</PresentationFormat>
  <Paragraphs>47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.AppleSystemUIFont</vt:lpstr>
      <vt:lpstr>-apple-system</vt:lpstr>
      <vt:lpstr>Arial</vt:lpstr>
      <vt:lpstr>Calibri</vt:lpstr>
      <vt:lpstr>Symbol</vt:lpstr>
      <vt:lpstr>Office Theme</vt:lpstr>
      <vt:lpstr>ONAP Security Meeting  We start at 3 PM CEST </vt:lpstr>
      <vt:lpstr>Agenda &amp; Minutes 1/2 </vt:lpstr>
      <vt:lpstr>Agenda &amp; Minutes 2/2</vt:lpstr>
      <vt:lpstr>SECCOM Istanbul requirements</vt:lpstr>
      <vt:lpstr>New topics to be covered on next SECCOM (17th of August)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1458</cp:revision>
  <cp:lastPrinted>2017-08-07T21:14:23Z</cp:lastPrinted>
  <dcterms:created xsi:type="dcterms:W3CDTF">2017-02-27T16:23:08Z</dcterms:created>
  <dcterms:modified xsi:type="dcterms:W3CDTF">2021-08-10T14:24:24Z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