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5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8CAA"/>
    <a:srgbClr val="006F8D"/>
    <a:srgbClr val="7988A7"/>
    <a:srgbClr val="6DA4BC"/>
    <a:srgbClr val="5AAC9E"/>
    <a:srgbClr val="009893"/>
    <a:srgbClr val="7C8AA9"/>
    <a:srgbClr val="008080"/>
    <a:srgbClr val="009788"/>
    <a:srgbClr val="5482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8433" autoAdjust="0"/>
  </p:normalViewPr>
  <p:slideViewPr>
    <p:cSldViewPr snapToGrid="0">
      <p:cViewPr varScale="1">
        <p:scale>
          <a:sx n="109" d="100"/>
          <a:sy n="109" d="100"/>
        </p:scale>
        <p:origin x="67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D9C49-C990-40E4-B814-4FEB5E62F01D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DF5A3-78A4-4B05-914D-BDEE6EDF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60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DF5A3-78A4-4B05-914D-BDEE6EDFD6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3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9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5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3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4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3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29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5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1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1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08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1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BE37D-5567-4C91-ABCB-849513A37FD0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5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D94A98-0709-4A63-BD92-51C8881CA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218898" cy="6867137"/>
          </a:xfrm>
          <a:prstGeom prst="rect">
            <a:avLst/>
          </a:prstGeom>
        </p:spPr>
      </p:pic>
      <p:sp>
        <p:nvSpPr>
          <p:cNvPr id="6" name="Right Triangle 5">
            <a:extLst>
              <a:ext uri="{FF2B5EF4-FFF2-40B4-BE49-F238E27FC236}">
                <a16:creationId xmlns:a16="http://schemas.microsoft.com/office/drawing/2014/main" id="{E124EA08-699F-4184-847B-54E3BD72D1BB}"/>
              </a:ext>
            </a:extLst>
          </p:cNvPr>
          <p:cNvSpPr/>
          <p:nvPr/>
        </p:nvSpPr>
        <p:spPr>
          <a:xfrm rot="5400000">
            <a:off x="1184586" y="-1219951"/>
            <a:ext cx="3962399" cy="638536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1B5FA1-039A-4294-B0C2-8B3478E330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  <p:sp>
        <p:nvSpPr>
          <p:cNvPr id="8" name="L-Shape 7">
            <a:extLst>
              <a:ext uri="{FF2B5EF4-FFF2-40B4-BE49-F238E27FC236}">
                <a16:creationId xmlns:a16="http://schemas.microsoft.com/office/drawing/2014/main" id="{8768CF8B-F033-44BA-8CE7-6F13B7B2AD2E}"/>
              </a:ext>
            </a:extLst>
          </p:cNvPr>
          <p:cNvSpPr/>
          <p:nvPr/>
        </p:nvSpPr>
        <p:spPr>
          <a:xfrm>
            <a:off x="306440" y="1446447"/>
            <a:ext cx="11605050" cy="4920741"/>
          </a:xfrm>
          <a:prstGeom prst="corner">
            <a:avLst>
              <a:gd name="adj1" fmla="val 100000"/>
              <a:gd name="adj2" fmla="val 875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圆角矩形 31">
            <a:extLst>
              <a:ext uri="{FF2B5EF4-FFF2-40B4-BE49-F238E27FC236}">
                <a16:creationId xmlns:a16="http://schemas.microsoft.com/office/drawing/2014/main" id="{3C588CD4-7274-4991-9438-1D56CB4AD7BB}"/>
              </a:ext>
            </a:extLst>
          </p:cNvPr>
          <p:cNvSpPr/>
          <p:nvPr/>
        </p:nvSpPr>
        <p:spPr>
          <a:xfrm>
            <a:off x="681230" y="2199905"/>
            <a:ext cx="3122419" cy="44988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Self Optimized Network (SON) 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PCI </a:t>
            </a: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Optimization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" name="矩形 192">
            <a:extLst>
              <a:ext uri="{FF2B5EF4-FFF2-40B4-BE49-F238E27FC236}">
                <a16:creationId xmlns:a16="http://schemas.microsoft.com/office/drawing/2014/main" id="{E2AA9387-7633-44F5-A660-CC4C13199514}"/>
              </a:ext>
            </a:extLst>
          </p:cNvPr>
          <p:cNvSpPr/>
          <p:nvPr/>
        </p:nvSpPr>
        <p:spPr bwMode="auto">
          <a:xfrm>
            <a:off x="1447189" y="1665536"/>
            <a:ext cx="159050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5G Use Cases</a:t>
            </a:r>
          </a:p>
        </p:txBody>
      </p:sp>
      <p:sp>
        <p:nvSpPr>
          <p:cNvPr id="13" name="矩形 192">
            <a:extLst>
              <a:ext uri="{FF2B5EF4-FFF2-40B4-BE49-F238E27FC236}">
                <a16:creationId xmlns:a16="http://schemas.microsoft.com/office/drawing/2014/main" id="{F2D74C0D-3557-4890-8460-7B3A1645F0F7}"/>
              </a:ext>
            </a:extLst>
          </p:cNvPr>
          <p:cNvSpPr/>
          <p:nvPr/>
        </p:nvSpPr>
        <p:spPr bwMode="auto">
          <a:xfrm>
            <a:off x="5236629" y="1665536"/>
            <a:ext cx="171874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PNF Use Cases</a:t>
            </a:r>
          </a:p>
        </p:txBody>
      </p:sp>
      <p:sp>
        <p:nvSpPr>
          <p:cNvPr id="15" name="矩形 192">
            <a:extLst>
              <a:ext uri="{FF2B5EF4-FFF2-40B4-BE49-F238E27FC236}">
                <a16:creationId xmlns:a16="http://schemas.microsoft.com/office/drawing/2014/main" id="{BA136122-1EAD-4E2E-96D9-EC149E2B0C2F}"/>
              </a:ext>
            </a:extLst>
          </p:cNvPr>
          <p:cNvSpPr/>
          <p:nvPr/>
        </p:nvSpPr>
        <p:spPr bwMode="auto">
          <a:xfrm>
            <a:off x="8802970" y="1665536"/>
            <a:ext cx="2133084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20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General Use Cases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6F8D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45417896-A7D3-4D55-91E3-623CFC269DAB}"/>
              </a:ext>
            </a:extLst>
          </p:cNvPr>
          <p:cNvSpPr/>
          <p:nvPr/>
        </p:nvSpPr>
        <p:spPr>
          <a:xfrm flipV="1">
            <a:off x="315080" y="1446447"/>
            <a:ext cx="163278" cy="12164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7AD04377-9FDE-4D4B-B090-2188B504FF3B}"/>
              </a:ext>
            </a:extLst>
          </p:cNvPr>
          <p:cNvSpPr/>
          <p:nvPr/>
        </p:nvSpPr>
        <p:spPr>
          <a:xfrm flipV="1">
            <a:off x="414557" y="1554627"/>
            <a:ext cx="163278" cy="1216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EB97A984-CCC6-4545-8125-FA9313546C90}"/>
              </a:ext>
            </a:extLst>
          </p:cNvPr>
          <p:cNvSpPr/>
          <p:nvPr/>
        </p:nvSpPr>
        <p:spPr>
          <a:xfrm flipH="1" flipV="1">
            <a:off x="11727760" y="1436781"/>
            <a:ext cx="183087" cy="10146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ight Triangle 19">
            <a:extLst>
              <a:ext uri="{FF2B5EF4-FFF2-40B4-BE49-F238E27FC236}">
                <a16:creationId xmlns:a16="http://schemas.microsoft.com/office/drawing/2014/main" id="{4B5D1208-A767-4E84-883F-54297BBCF5D7}"/>
              </a:ext>
            </a:extLst>
          </p:cNvPr>
          <p:cNvSpPr/>
          <p:nvPr/>
        </p:nvSpPr>
        <p:spPr>
          <a:xfrm flipH="1">
            <a:off x="11742868" y="6251864"/>
            <a:ext cx="161345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id="{2D3F5C38-1984-49A4-B2B8-9A588335C14E}"/>
              </a:ext>
            </a:extLst>
          </p:cNvPr>
          <p:cNvSpPr/>
          <p:nvPr/>
        </p:nvSpPr>
        <p:spPr>
          <a:xfrm flipH="1">
            <a:off x="11637441" y="6144789"/>
            <a:ext cx="161345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5F177EC5-7FD6-42F4-9E6F-041A56A98152}"/>
              </a:ext>
            </a:extLst>
          </p:cNvPr>
          <p:cNvSpPr/>
          <p:nvPr/>
        </p:nvSpPr>
        <p:spPr>
          <a:xfrm>
            <a:off x="315080" y="6243806"/>
            <a:ext cx="126013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949D62A2-6700-4EF7-BFD1-ADD45AD71403}"/>
              </a:ext>
            </a:extLst>
          </p:cNvPr>
          <p:cNvSpPr/>
          <p:nvPr/>
        </p:nvSpPr>
        <p:spPr>
          <a:xfrm>
            <a:off x="416734" y="6144400"/>
            <a:ext cx="126013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圆角矩形 31">
            <a:extLst>
              <a:ext uri="{FF2B5EF4-FFF2-40B4-BE49-F238E27FC236}">
                <a16:creationId xmlns:a16="http://schemas.microsoft.com/office/drawing/2014/main" id="{84D8DE6B-E13E-477B-B548-EA028D16DACE}"/>
              </a:ext>
            </a:extLst>
          </p:cNvPr>
          <p:cNvSpPr/>
          <p:nvPr/>
        </p:nvSpPr>
        <p:spPr>
          <a:xfrm>
            <a:off x="679633" y="2782341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ONAP-ORAN 3GPP 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Standards Harmonization</a:t>
            </a:r>
          </a:p>
        </p:txBody>
      </p:sp>
      <p:sp>
        <p:nvSpPr>
          <p:cNvPr id="25" name="圆角矩形 31">
            <a:extLst>
              <a:ext uri="{FF2B5EF4-FFF2-40B4-BE49-F238E27FC236}">
                <a16:creationId xmlns:a16="http://schemas.microsoft.com/office/drawing/2014/main" id="{9724C4AD-99BE-463E-AF1C-7CAF1A8F416F}"/>
              </a:ext>
            </a:extLst>
          </p:cNvPr>
          <p:cNvSpPr/>
          <p:nvPr/>
        </p:nvSpPr>
        <p:spPr>
          <a:xfrm>
            <a:off x="681230" y="3364777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A1 Adaptor Policy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ONAP-ORAN 3GPP Harmonization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6" name="圆角矩形 31">
            <a:extLst>
              <a:ext uri="{FF2B5EF4-FFF2-40B4-BE49-F238E27FC236}">
                <a16:creationId xmlns:a16="http://schemas.microsoft.com/office/drawing/2014/main" id="{9C4F9B87-F160-44F4-8A61-22CE240E6BEB}"/>
              </a:ext>
            </a:extLst>
          </p:cNvPr>
          <p:cNvSpPr/>
          <p:nvPr/>
        </p:nvSpPr>
        <p:spPr>
          <a:xfrm>
            <a:off x="679633" y="3947213"/>
            <a:ext cx="3122419" cy="44988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5G End to End 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Network Slicing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7" name="圆角矩形 31">
            <a:extLst>
              <a:ext uri="{FF2B5EF4-FFF2-40B4-BE49-F238E27FC236}">
                <a16:creationId xmlns:a16="http://schemas.microsoft.com/office/drawing/2014/main" id="{F59D32ED-6860-429C-9165-C4B531E2A99D}"/>
              </a:ext>
            </a:extLst>
          </p:cNvPr>
          <p:cNvSpPr/>
          <p:nvPr/>
        </p:nvSpPr>
        <p:spPr>
          <a:xfrm>
            <a:off x="4534790" y="2199905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PNF pre-onboarding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&amp; onboarding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8" name="圆角矩形 31">
            <a:extLst>
              <a:ext uri="{FF2B5EF4-FFF2-40B4-BE49-F238E27FC236}">
                <a16:creationId xmlns:a16="http://schemas.microsoft.com/office/drawing/2014/main" id="{2EAD6DBB-C07E-4F1A-8BA4-EBC99803A6A4}"/>
              </a:ext>
            </a:extLst>
          </p:cNvPr>
          <p:cNvSpPr/>
          <p:nvPr/>
        </p:nvSpPr>
        <p:spPr>
          <a:xfrm>
            <a:off x="4533193" y="2799540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PNF Software Upgrade</a:t>
            </a:r>
          </a:p>
        </p:txBody>
      </p:sp>
      <p:sp>
        <p:nvSpPr>
          <p:cNvPr id="29" name="圆角矩形 31">
            <a:extLst>
              <a:ext uri="{FF2B5EF4-FFF2-40B4-BE49-F238E27FC236}">
                <a16:creationId xmlns:a16="http://schemas.microsoft.com/office/drawing/2014/main" id="{E854F580-C897-4E5D-9FDE-D328544A6BB1}"/>
              </a:ext>
            </a:extLst>
          </p:cNvPr>
          <p:cNvSpPr/>
          <p:nvPr/>
        </p:nvSpPr>
        <p:spPr>
          <a:xfrm>
            <a:off x="4534790" y="3399175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PNF Plug and Play</a:t>
            </a:r>
          </a:p>
        </p:txBody>
      </p:sp>
      <p:sp>
        <p:nvSpPr>
          <p:cNvPr id="30" name="圆角矩形 31">
            <a:extLst>
              <a:ext uri="{FF2B5EF4-FFF2-40B4-BE49-F238E27FC236}">
                <a16:creationId xmlns:a16="http://schemas.microsoft.com/office/drawing/2014/main" id="{D64C5A1C-D257-407C-B30F-43F0E8593C41}"/>
              </a:ext>
            </a:extLst>
          </p:cNvPr>
          <p:cNvSpPr/>
          <p:nvPr/>
        </p:nvSpPr>
        <p:spPr>
          <a:xfrm>
            <a:off x="4533193" y="3998810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 hangingPunct="0">
              <a:defRPr/>
            </a:pPr>
            <a:r>
              <a:rPr lang="en-US" sz="1200" b="1" dirty="0">
                <a:solidFill>
                  <a:srgbClr val="FFFFFF"/>
                </a:solidFill>
                <a:sym typeface="Calibri"/>
              </a:rPr>
              <a:t>PNF Bulk </a:t>
            </a:r>
          </a:p>
          <a:p>
            <a:pPr lvl="0" algn="ctr" defTabSz="457200" hangingPunct="0">
              <a:defRPr/>
            </a:pPr>
            <a:r>
              <a:rPr lang="en-US" sz="1200" b="1" dirty="0">
                <a:solidFill>
                  <a:srgbClr val="FFFFFF"/>
                </a:solidFill>
                <a:sym typeface="Calibri"/>
              </a:rPr>
              <a:t>Performance Measurements (PM)</a:t>
            </a:r>
          </a:p>
        </p:txBody>
      </p:sp>
      <p:sp>
        <p:nvSpPr>
          <p:cNvPr id="31" name="圆角矩形 31">
            <a:extLst>
              <a:ext uri="{FF2B5EF4-FFF2-40B4-BE49-F238E27FC236}">
                <a16:creationId xmlns:a16="http://schemas.microsoft.com/office/drawing/2014/main" id="{3E7AB9B6-8CA3-4B74-855B-ACE800648E2D}"/>
              </a:ext>
            </a:extLst>
          </p:cNvPr>
          <p:cNvSpPr/>
          <p:nvPr/>
        </p:nvSpPr>
        <p:spPr>
          <a:xfrm>
            <a:off x="679633" y="4529649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5G Service Modeling</a:t>
            </a:r>
          </a:p>
        </p:txBody>
      </p:sp>
      <p:sp>
        <p:nvSpPr>
          <p:cNvPr id="32" name="圆角矩形 31">
            <a:extLst>
              <a:ext uri="{FF2B5EF4-FFF2-40B4-BE49-F238E27FC236}">
                <a16:creationId xmlns:a16="http://schemas.microsoft.com/office/drawing/2014/main" id="{DE0A165B-C4E9-4172-B95E-9142796ACB4B}"/>
              </a:ext>
            </a:extLst>
          </p:cNvPr>
          <p:cNvSpPr/>
          <p:nvPr/>
        </p:nvSpPr>
        <p:spPr>
          <a:xfrm>
            <a:off x="8308303" y="2199905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ETSI Alignment</a:t>
            </a:r>
          </a:p>
        </p:txBody>
      </p:sp>
      <p:sp>
        <p:nvSpPr>
          <p:cNvPr id="33" name="圆角矩形 31">
            <a:extLst>
              <a:ext uri="{FF2B5EF4-FFF2-40B4-BE49-F238E27FC236}">
                <a16:creationId xmlns:a16="http://schemas.microsoft.com/office/drawing/2014/main" id="{5D80EDF9-0391-45C2-B108-55F81D6CF360}"/>
              </a:ext>
            </a:extLst>
          </p:cNvPr>
          <p:cNvSpPr/>
          <p:nvPr/>
        </p:nvSpPr>
        <p:spPr>
          <a:xfrm>
            <a:off x="8306706" y="2782341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CMP v2 X.509 Security</a:t>
            </a:r>
          </a:p>
        </p:txBody>
      </p:sp>
      <p:sp>
        <p:nvSpPr>
          <p:cNvPr id="34" name="圆角矩形 31">
            <a:extLst>
              <a:ext uri="{FF2B5EF4-FFF2-40B4-BE49-F238E27FC236}">
                <a16:creationId xmlns:a16="http://schemas.microsoft.com/office/drawing/2014/main" id="{228029A8-2F80-46C2-B8AD-318F9A441048}"/>
              </a:ext>
            </a:extLst>
          </p:cNvPr>
          <p:cNvSpPr/>
          <p:nvPr/>
        </p:nvSpPr>
        <p:spPr>
          <a:xfrm>
            <a:off x="8308303" y="3364777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MDONS</a:t>
            </a:r>
          </a:p>
        </p:txBody>
      </p:sp>
      <p:sp>
        <p:nvSpPr>
          <p:cNvPr id="35" name="圆角矩形 31">
            <a:extLst>
              <a:ext uri="{FF2B5EF4-FFF2-40B4-BE49-F238E27FC236}">
                <a16:creationId xmlns:a16="http://schemas.microsoft.com/office/drawing/2014/main" id="{2BA054C0-5B11-49B9-A86F-236EC9C390F6}"/>
              </a:ext>
            </a:extLst>
          </p:cNvPr>
          <p:cNvSpPr/>
          <p:nvPr/>
        </p:nvSpPr>
        <p:spPr>
          <a:xfrm>
            <a:off x="8306706" y="3947213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Intent Based Networking</a:t>
            </a:r>
          </a:p>
        </p:txBody>
      </p:sp>
      <p:sp>
        <p:nvSpPr>
          <p:cNvPr id="36" name="圆角矩形 31">
            <a:extLst>
              <a:ext uri="{FF2B5EF4-FFF2-40B4-BE49-F238E27FC236}">
                <a16:creationId xmlns:a16="http://schemas.microsoft.com/office/drawing/2014/main" id="{C2E348B9-A187-430C-A4C6-B31A9DE86870}"/>
              </a:ext>
            </a:extLst>
          </p:cNvPr>
          <p:cNvSpPr/>
          <p:nvPr/>
        </p:nvSpPr>
        <p:spPr>
          <a:xfrm>
            <a:off x="8308303" y="4529649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Vertical Industry Management</a:t>
            </a:r>
          </a:p>
        </p:txBody>
      </p:sp>
      <p:sp>
        <p:nvSpPr>
          <p:cNvPr id="37" name="圆角矩形 31">
            <a:extLst>
              <a:ext uri="{FF2B5EF4-FFF2-40B4-BE49-F238E27FC236}">
                <a16:creationId xmlns:a16="http://schemas.microsoft.com/office/drawing/2014/main" id="{61EDC3CB-B9DE-4489-9F87-B424AFE4FF6F}"/>
              </a:ext>
            </a:extLst>
          </p:cNvPr>
          <p:cNvSpPr/>
          <p:nvPr/>
        </p:nvSpPr>
        <p:spPr>
          <a:xfrm>
            <a:off x="8306706" y="5112085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Licensing Management</a:t>
            </a:r>
          </a:p>
        </p:txBody>
      </p:sp>
      <p:sp>
        <p:nvSpPr>
          <p:cNvPr id="38" name="圆角矩形 31">
            <a:extLst>
              <a:ext uri="{FF2B5EF4-FFF2-40B4-BE49-F238E27FC236}">
                <a16:creationId xmlns:a16="http://schemas.microsoft.com/office/drawing/2014/main" id="{D423F2A5-29E2-456E-812B-916B5ED61D0C}"/>
              </a:ext>
            </a:extLst>
          </p:cNvPr>
          <p:cNvSpPr/>
          <p:nvPr/>
        </p:nvSpPr>
        <p:spPr>
          <a:xfrm>
            <a:off x="4533193" y="4598445"/>
            <a:ext cx="3122419" cy="44988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 hangingPunct="0">
              <a:defRPr/>
            </a:pPr>
            <a:r>
              <a:rPr lang="en-US" sz="1200" b="1" dirty="0">
                <a:solidFill>
                  <a:srgbClr val="FFFFFF"/>
                </a:solidFill>
                <a:sym typeface="Calibri"/>
              </a:rPr>
              <a:t>PNF Real-Time </a:t>
            </a:r>
          </a:p>
          <a:p>
            <a:pPr lvl="0" algn="ctr" defTabSz="457200" hangingPunct="0">
              <a:defRPr/>
            </a:pPr>
            <a:r>
              <a:rPr lang="en-US" sz="1200" b="1" dirty="0">
                <a:solidFill>
                  <a:srgbClr val="FFFFFF"/>
                </a:solidFill>
                <a:sym typeface="Calibri"/>
              </a:rPr>
              <a:t>Performance Measurements (PM)</a:t>
            </a:r>
          </a:p>
        </p:txBody>
      </p:sp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B6B98261-CC1E-4A00-A6E5-F28B07858D0B}"/>
              </a:ext>
            </a:extLst>
          </p:cNvPr>
          <p:cNvSpPr/>
          <p:nvPr/>
        </p:nvSpPr>
        <p:spPr>
          <a:xfrm flipH="1" flipV="1">
            <a:off x="11636764" y="1552011"/>
            <a:ext cx="163278" cy="1216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圆角矩形 31">
            <a:extLst>
              <a:ext uri="{FF2B5EF4-FFF2-40B4-BE49-F238E27FC236}">
                <a16:creationId xmlns:a16="http://schemas.microsoft.com/office/drawing/2014/main" id="{75412F99-57DA-45CC-AF2A-65812B36C6DE}"/>
              </a:ext>
            </a:extLst>
          </p:cNvPr>
          <p:cNvSpPr/>
          <p:nvPr/>
        </p:nvSpPr>
        <p:spPr>
          <a:xfrm>
            <a:off x="679633" y="5112085"/>
            <a:ext cx="3122419" cy="449880"/>
          </a:xfrm>
          <a:prstGeom prst="rect">
            <a:avLst/>
          </a:prstGeom>
          <a:solidFill>
            <a:srgbClr val="54823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CCVPN Transport Slicing</a:t>
            </a:r>
          </a:p>
        </p:txBody>
      </p:sp>
      <p:sp>
        <p:nvSpPr>
          <p:cNvPr id="42" name="圆角矩形 31">
            <a:extLst>
              <a:ext uri="{FF2B5EF4-FFF2-40B4-BE49-F238E27FC236}">
                <a16:creationId xmlns:a16="http://schemas.microsoft.com/office/drawing/2014/main" id="{DA5CD2F2-B746-4554-A1E9-B0797445FFA5}"/>
              </a:ext>
            </a:extLst>
          </p:cNvPr>
          <p:cNvSpPr/>
          <p:nvPr/>
        </p:nvSpPr>
        <p:spPr>
          <a:xfrm>
            <a:off x="8308303" y="5694520"/>
            <a:ext cx="3122419" cy="449880"/>
          </a:xfrm>
          <a:prstGeom prst="rect">
            <a:avLst/>
          </a:prstGeom>
          <a:solidFill>
            <a:srgbClr val="7D8CA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Broadband Service Use Case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5CA066B-8D5C-4D0C-B8C2-8CFA8AEA2261}"/>
              </a:ext>
            </a:extLst>
          </p:cNvPr>
          <p:cNvSpPr txBox="1"/>
          <p:nvPr/>
        </p:nvSpPr>
        <p:spPr>
          <a:xfrm>
            <a:off x="8131803" y="5364327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R6-R8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A7E24F-270F-4CA7-805F-A90CF53AA3AB}"/>
              </a:ext>
            </a:extLst>
          </p:cNvPr>
          <p:cNvSpPr txBox="1"/>
          <p:nvPr/>
        </p:nvSpPr>
        <p:spPr>
          <a:xfrm>
            <a:off x="474905" y="6462612"/>
            <a:ext cx="1847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>
              <a:solidFill>
                <a:srgbClr val="FFFF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4022A4-40A8-4848-BC12-BDEE34FA9EC8}"/>
              </a:ext>
            </a:extLst>
          </p:cNvPr>
          <p:cNvSpPr txBox="1"/>
          <p:nvPr/>
        </p:nvSpPr>
        <p:spPr>
          <a:xfrm>
            <a:off x="441205" y="2452103"/>
            <a:ext cx="5277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R1-R9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8910C4-E34A-44FA-B3A3-C91C4094E306}"/>
              </a:ext>
            </a:extLst>
          </p:cNvPr>
          <p:cNvSpPr txBox="1"/>
          <p:nvPr/>
        </p:nvSpPr>
        <p:spPr>
          <a:xfrm>
            <a:off x="438064" y="3088857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R4-R8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B1DC144-AC20-4856-9B94-938817FB8E2D}"/>
              </a:ext>
            </a:extLst>
          </p:cNvPr>
          <p:cNvSpPr txBox="1"/>
          <p:nvPr/>
        </p:nvSpPr>
        <p:spPr>
          <a:xfrm>
            <a:off x="461041" y="3610815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R4-R9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F7EFBA7-A309-42F9-A86A-D129A138F894}"/>
              </a:ext>
            </a:extLst>
          </p:cNvPr>
          <p:cNvSpPr txBox="1"/>
          <p:nvPr/>
        </p:nvSpPr>
        <p:spPr>
          <a:xfrm>
            <a:off x="461042" y="4172014"/>
            <a:ext cx="474246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R1-R9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9C16266-9525-43E2-AABC-154D23E42DE7}"/>
              </a:ext>
            </a:extLst>
          </p:cNvPr>
          <p:cNvSpPr txBox="1"/>
          <p:nvPr/>
        </p:nvSpPr>
        <p:spPr>
          <a:xfrm>
            <a:off x="496196" y="4774227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R1-R9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BED84E-71F4-4AE6-BEF8-CAAB0E9C1CE7}"/>
              </a:ext>
            </a:extLst>
          </p:cNvPr>
          <p:cNvSpPr txBox="1"/>
          <p:nvPr/>
        </p:nvSpPr>
        <p:spPr>
          <a:xfrm>
            <a:off x="474905" y="5356706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R2-R4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2C6E908-9A37-4773-9BD5-A54D5AE727F8}"/>
              </a:ext>
            </a:extLst>
          </p:cNvPr>
          <p:cNvSpPr txBox="1"/>
          <p:nvPr/>
        </p:nvSpPr>
        <p:spPr>
          <a:xfrm>
            <a:off x="4365624" y="2485956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R3-R6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A4ADA9E-C062-4D52-8F0D-4C3B320581F5}"/>
              </a:ext>
            </a:extLst>
          </p:cNvPr>
          <p:cNvSpPr txBox="1"/>
          <p:nvPr/>
        </p:nvSpPr>
        <p:spPr>
          <a:xfrm>
            <a:off x="4356657" y="3032120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R2-R9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85481E7-6996-4CF3-A4BC-EC74FFE5C87A}"/>
              </a:ext>
            </a:extLst>
          </p:cNvPr>
          <p:cNvSpPr txBox="1"/>
          <p:nvPr/>
        </p:nvSpPr>
        <p:spPr>
          <a:xfrm>
            <a:off x="4360698" y="3658136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R2-R9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0978B25-05C4-44BF-924B-63CB1C03507C}"/>
              </a:ext>
            </a:extLst>
          </p:cNvPr>
          <p:cNvSpPr txBox="1"/>
          <p:nvPr/>
        </p:nvSpPr>
        <p:spPr>
          <a:xfrm>
            <a:off x="4362947" y="4257771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R2-R4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8241DBC-99EA-4D0F-8C6B-53E0D8A2B074}"/>
              </a:ext>
            </a:extLst>
          </p:cNvPr>
          <p:cNvSpPr txBox="1"/>
          <p:nvPr/>
        </p:nvSpPr>
        <p:spPr>
          <a:xfrm>
            <a:off x="4356657" y="4855974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R2-R4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153FDE2-DA85-4ED6-8680-46BCE60C0FA3}"/>
              </a:ext>
            </a:extLst>
          </p:cNvPr>
          <p:cNvSpPr txBox="1"/>
          <p:nvPr/>
        </p:nvSpPr>
        <p:spPr>
          <a:xfrm>
            <a:off x="8134318" y="2471198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R6-R9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FCA64A6-48FB-4951-8C15-408D356F63B1}"/>
              </a:ext>
            </a:extLst>
          </p:cNvPr>
          <p:cNvSpPr txBox="1"/>
          <p:nvPr/>
        </p:nvSpPr>
        <p:spPr>
          <a:xfrm>
            <a:off x="8131769" y="3042978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R6-R9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A00FB71-B6F2-4DF3-A6FF-89E954BE6825}"/>
              </a:ext>
            </a:extLst>
          </p:cNvPr>
          <p:cNvSpPr txBox="1"/>
          <p:nvPr/>
        </p:nvSpPr>
        <p:spPr>
          <a:xfrm>
            <a:off x="8131769" y="3636590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R3-R6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5546A9-DCC1-40A2-8CEE-6BD95579778B}"/>
              </a:ext>
            </a:extLst>
          </p:cNvPr>
          <p:cNvSpPr txBox="1"/>
          <p:nvPr/>
        </p:nvSpPr>
        <p:spPr>
          <a:xfrm>
            <a:off x="8131769" y="4217875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R8-R9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6229FEB-8632-4106-856A-1CDF2F6A9D42}"/>
              </a:ext>
            </a:extLst>
          </p:cNvPr>
          <p:cNvSpPr txBox="1"/>
          <p:nvPr/>
        </p:nvSpPr>
        <p:spPr>
          <a:xfrm>
            <a:off x="8138393" y="4789868"/>
            <a:ext cx="46038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R8-R9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CB5D953-044D-4A09-8374-FEA38E919615}"/>
              </a:ext>
            </a:extLst>
          </p:cNvPr>
          <p:cNvSpPr txBox="1"/>
          <p:nvPr/>
        </p:nvSpPr>
        <p:spPr>
          <a:xfrm>
            <a:off x="8139833" y="5934707"/>
            <a:ext cx="30489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R4</a:t>
            </a:r>
          </a:p>
        </p:txBody>
      </p:sp>
      <p:sp>
        <p:nvSpPr>
          <p:cNvPr id="54" name="圆角矩形 31">
            <a:extLst>
              <a:ext uri="{FF2B5EF4-FFF2-40B4-BE49-F238E27FC236}">
                <a16:creationId xmlns:a16="http://schemas.microsoft.com/office/drawing/2014/main" id="{A26674B9-32DD-4808-AB9A-ED45808FCFF4}"/>
              </a:ext>
            </a:extLst>
          </p:cNvPr>
          <p:cNvSpPr/>
          <p:nvPr/>
        </p:nvSpPr>
        <p:spPr>
          <a:xfrm>
            <a:off x="691232" y="5675234"/>
            <a:ext cx="3122419" cy="44988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Calibri"/>
                <a:sym typeface="Calibri"/>
              </a:rPr>
              <a:t>[LF]: 5G Super Blueprint (ONAP)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5910061-3646-4D14-82F8-1FF9A11B6801}"/>
              </a:ext>
            </a:extLst>
          </p:cNvPr>
          <p:cNvSpPr txBox="1"/>
          <p:nvPr/>
        </p:nvSpPr>
        <p:spPr>
          <a:xfrm>
            <a:off x="529289" y="5938560"/>
            <a:ext cx="304892" cy="2308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R9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C09025-EB64-45B3-ABAE-2F08B9483A12}"/>
              </a:ext>
            </a:extLst>
          </p:cNvPr>
          <p:cNvSpPr txBox="1"/>
          <p:nvPr/>
        </p:nvSpPr>
        <p:spPr>
          <a:xfrm>
            <a:off x="10636793" y="-4038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</a:rPr>
              <a:t>May 04, 2022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B4934D3-5DB4-4842-AF35-6F21D12A362F}"/>
              </a:ext>
            </a:extLst>
          </p:cNvPr>
          <p:cNvSpPr/>
          <p:nvPr/>
        </p:nvSpPr>
        <p:spPr>
          <a:xfrm>
            <a:off x="7806453" y="942753"/>
            <a:ext cx="4106536" cy="44220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20">
            <a:extLst>
              <a:ext uri="{FF2B5EF4-FFF2-40B4-BE49-F238E27FC236}">
                <a16:creationId xmlns:a16="http://schemas.microsoft.com/office/drawing/2014/main" id="{A29FD1BF-206C-4B11-A6F1-B35C9C7FFBAB}"/>
              </a:ext>
            </a:extLst>
          </p:cNvPr>
          <p:cNvSpPr txBox="1"/>
          <p:nvPr/>
        </p:nvSpPr>
        <p:spPr>
          <a:xfrm>
            <a:off x="7833632" y="1055886"/>
            <a:ext cx="53526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9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Legend</a:t>
            </a:r>
          </a:p>
        </p:txBody>
      </p:sp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BEDC877E-691A-499D-8351-A35A09E67F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965994"/>
              </p:ext>
            </p:extLst>
          </p:nvPr>
        </p:nvGraphicFramePr>
        <p:xfrm>
          <a:off x="8374238" y="1007693"/>
          <a:ext cx="3450093" cy="1581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1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185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Approved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Pending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Scheduled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5" name="Table 64">
            <a:extLst>
              <a:ext uri="{FF2B5EF4-FFF2-40B4-BE49-F238E27FC236}">
                <a16:creationId xmlns:a16="http://schemas.microsoft.com/office/drawing/2014/main" id="{D1ADE96B-022D-4389-AFBC-625D7D7BB1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463199"/>
              </p:ext>
            </p:extLst>
          </p:nvPr>
        </p:nvGraphicFramePr>
        <p:xfrm>
          <a:off x="8364820" y="1197819"/>
          <a:ext cx="3450094" cy="17340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36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677635116"/>
                    </a:ext>
                  </a:extLst>
                </a:gridCol>
                <a:gridCol w="875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407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Not Approved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l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No Impact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 PTL</a:t>
                      </a: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Deprecated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6" name="圆角矩形 31">
            <a:extLst>
              <a:ext uri="{FF2B5EF4-FFF2-40B4-BE49-F238E27FC236}">
                <a16:creationId xmlns:a16="http://schemas.microsoft.com/office/drawing/2014/main" id="{DD5FF1AC-E374-4127-83C7-95ED4C90BA01}"/>
              </a:ext>
            </a:extLst>
          </p:cNvPr>
          <p:cNvSpPr/>
          <p:nvPr/>
        </p:nvSpPr>
        <p:spPr>
          <a:xfrm>
            <a:off x="5335231" y="678528"/>
            <a:ext cx="1581605" cy="543847"/>
          </a:xfrm>
          <a:prstGeom prst="rect">
            <a:avLst/>
          </a:prstGeom>
          <a:solidFill>
            <a:srgbClr val="7988A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FFFFFF"/>
                </a:solidFill>
                <a:latin typeface="Calibri"/>
                <a:sym typeface="Calibri"/>
              </a:rPr>
              <a:t>Use Cases Landing Page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433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24866</TotalTime>
  <Words>135</Words>
  <Application>Microsoft Office PowerPoint</Application>
  <PresentationFormat>Widescreen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Cheung, Ben (Nokia - US/Murray Hill)</dc:creator>
  <cp:lastModifiedBy>Chaker Al-Hakim</cp:lastModifiedBy>
  <cp:revision>45</cp:revision>
  <dcterms:created xsi:type="dcterms:W3CDTF">2019-02-26T11:11:27Z</dcterms:created>
  <dcterms:modified xsi:type="dcterms:W3CDTF">2022-05-04T16:13:32Z</dcterms:modified>
</cp:coreProperties>
</file>