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24"/>
  </p:notesMasterIdLst>
  <p:sldIdLst>
    <p:sldId id="275" r:id="rId3"/>
    <p:sldId id="276" r:id="rId4"/>
    <p:sldId id="292" r:id="rId5"/>
    <p:sldId id="277" r:id="rId6"/>
    <p:sldId id="278" r:id="rId7"/>
    <p:sldId id="290" r:id="rId8"/>
    <p:sldId id="303" r:id="rId9"/>
    <p:sldId id="293" r:id="rId10"/>
    <p:sldId id="279" r:id="rId11"/>
    <p:sldId id="280" r:id="rId12"/>
    <p:sldId id="294" r:id="rId13"/>
    <p:sldId id="295" r:id="rId14"/>
    <p:sldId id="296" r:id="rId15"/>
    <p:sldId id="297" r:id="rId16"/>
    <p:sldId id="301" r:id="rId17"/>
    <p:sldId id="302" r:id="rId18"/>
    <p:sldId id="287" r:id="rId19"/>
    <p:sldId id="304" r:id="rId20"/>
    <p:sldId id="305" r:id="rId21"/>
    <p:sldId id="274" r:id="rId22"/>
    <p:sldId id="29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92D050"/>
    <a:srgbClr val="FF9900"/>
    <a:srgbClr val="005E27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057" autoAdjust="0"/>
    <p:restoredTop sz="96252" autoAdjust="0"/>
  </p:normalViewPr>
  <p:slideViewPr>
    <p:cSldViewPr snapToGrid="0" snapToObjects="1">
      <p:cViewPr>
        <p:scale>
          <a:sx n="75" d="100"/>
          <a:sy n="75" d="100"/>
        </p:scale>
        <p:origin x="1926" y="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120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38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365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994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7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EA4813-B4EB-4FA7-9E48-875C670093E2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sym typeface="Calibri"/>
              </a:rPr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36879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849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71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95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21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4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4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62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81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488211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935006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05706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996527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20566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281910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610676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301383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964715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205163"/>
      </p:ext>
    </p:extLst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369218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3452"/>
            <a:ext cx="9702033" cy="4870798"/>
          </a:xfrm>
        </p:spPr>
        <p:txBody>
          <a:bodyPr lIns="0" tIns="0" rIns="0" bIns="0"/>
          <a:lstStyle>
            <a:lvl1pPr>
              <a:lnSpc>
                <a:spcPct val="100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3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3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3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3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15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73779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841705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443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5G Network Deployment, Slicing, Network Optimization and Automation Framework – Use Case Deep Dive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1191011"/>
          </a:xfrm>
        </p:spPr>
        <p:txBody>
          <a:bodyPr>
            <a:normAutofit/>
          </a:bodyPr>
          <a:lstStyle/>
          <a:p>
            <a:r>
              <a:rPr lang="en-US" dirty="0"/>
              <a:t>5G Use Case Team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/>
          <p:cNvSpPr/>
          <p:nvPr/>
        </p:nvSpPr>
        <p:spPr>
          <a:xfrm>
            <a:off x="400434" y="5175849"/>
            <a:ext cx="10943301" cy="841188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Access Network</a:t>
            </a:r>
          </a:p>
        </p:txBody>
      </p:sp>
      <p:sp>
        <p:nvSpPr>
          <p:cNvPr id="79" name="Rectangle 78"/>
          <p:cNvSpPr/>
          <p:nvPr/>
        </p:nvSpPr>
        <p:spPr>
          <a:xfrm>
            <a:off x="373524" y="3718604"/>
            <a:ext cx="10970212" cy="9144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Core Network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B: Slicing – Network Architecture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</a:p>
        </p:txBody>
      </p:sp>
      <p:sp>
        <p:nvSpPr>
          <p:cNvPr id="2" name="Rectangle 1"/>
          <p:cNvSpPr/>
          <p:nvPr/>
        </p:nvSpPr>
        <p:spPr>
          <a:xfrm>
            <a:off x="373524" y="1302590"/>
            <a:ext cx="11548182" cy="94890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Communication Services</a:t>
            </a:r>
          </a:p>
        </p:txBody>
      </p:sp>
      <p:sp>
        <p:nvSpPr>
          <p:cNvPr id="76" name="Rectangle 75"/>
          <p:cNvSpPr/>
          <p:nvPr/>
        </p:nvSpPr>
        <p:spPr>
          <a:xfrm>
            <a:off x="2857995" y="1420755"/>
            <a:ext cx="2634677" cy="7490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Service 1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919743" y="1420755"/>
            <a:ext cx="2634677" cy="7490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Service 2</a:t>
            </a:r>
          </a:p>
        </p:txBody>
      </p:sp>
      <p:sp>
        <p:nvSpPr>
          <p:cNvPr id="78" name="Rectangle 77"/>
          <p:cNvSpPr/>
          <p:nvPr/>
        </p:nvSpPr>
        <p:spPr>
          <a:xfrm>
            <a:off x="8981490" y="1420755"/>
            <a:ext cx="2634677" cy="7490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Service 3</a:t>
            </a:r>
          </a:p>
        </p:txBody>
      </p:sp>
      <p:sp>
        <p:nvSpPr>
          <p:cNvPr id="80" name="Rectangle 79"/>
          <p:cNvSpPr/>
          <p:nvPr/>
        </p:nvSpPr>
        <p:spPr>
          <a:xfrm>
            <a:off x="3211062" y="4028536"/>
            <a:ext cx="2057400" cy="3881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NSSI - Best Effort</a:t>
            </a:r>
          </a:p>
        </p:txBody>
      </p:sp>
      <p:sp>
        <p:nvSpPr>
          <p:cNvPr id="81" name="Rectangle 80"/>
          <p:cNvSpPr/>
          <p:nvPr/>
        </p:nvSpPr>
        <p:spPr>
          <a:xfrm>
            <a:off x="6453870" y="4028536"/>
            <a:ext cx="2057400" cy="3881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NSSI - Normal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981490" y="4028536"/>
            <a:ext cx="2057400" cy="3881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NSSI - Premium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211062" y="5344289"/>
            <a:ext cx="205740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NSSI - HB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702270" y="5344289"/>
            <a:ext cx="2057400" cy="457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NSSI - Normal</a:t>
            </a:r>
          </a:p>
        </p:txBody>
      </p:sp>
      <p:sp>
        <p:nvSpPr>
          <p:cNvPr id="97" name="Rectangle 96"/>
          <p:cNvSpPr/>
          <p:nvPr/>
        </p:nvSpPr>
        <p:spPr>
          <a:xfrm>
            <a:off x="2857995" y="2550929"/>
            <a:ext cx="2634677" cy="7490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NSI A</a:t>
            </a:r>
          </a:p>
        </p:txBody>
      </p:sp>
      <p:sp>
        <p:nvSpPr>
          <p:cNvPr id="98" name="Rectangle 97"/>
          <p:cNvSpPr/>
          <p:nvPr/>
        </p:nvSpPr>
        <p:spPr>
          <a:xfrm>
            <a:off x="5919743" y="2550929"/>
            <a:ext cx="2634677" cy="7490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NSI B</a:t>
            </a:r>
          </a:p>
        </p:txBody>
      </p:sp>
      <p:sp>
        <p:nvSpPr>
          <p:cNvPr id="99" name="Rectangle 98"/>
          <p:cNvSpPr/>
          <p:nvPr/>
        </p:nvSpPr>
        <p:spPr>
          <a:xfrm>
            <a:off x="8981490" y="2550929"/>
            <a:ext cx="2634677" cy="7490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NSI C</a:t>
            </a:r>
          </a:p>
        </p:txBody>
      </p:sp>
      <p:sp>
        <p:nvSpPr>
          <p:cNvPr id="16" name="Up Arrow 15"/>
          <p:cNvSpPr/>
          <p:nvPr/>
        </p:nvSpPr>
        <p:spPr>
          <a:xfrm>
            <a:off x="3943330" y="2176384"/>
            <a:ext cx="435629" cy="374545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Up Arrow 105"/>
          <p:cNvSpPr/>
          <p:nvPr/>
        </p:nvSpPr>
        <p:spPr>
          <a:xfrm>
            <a:off x="7019266" y="2176384"/>
            <a:ext cx="435629" cy="374545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Up Arrow 106"/>
          <p:cNvSpPr/>
          <p:nvPr/>
        </p:nvSpPr>
        <p:spPr>
          <a:xfrm>
            <a:off x="10095202" y="2176384"/>
            <a:ext cx="435629" cy="374545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885028" y="3369678"/>
            <a:ext cx="534154" cy="2513719"/>
          </a:xfrm>
          <a:prstGeom prst="rect">
            <a:avLst/>
          </a:prstGeom>
          <a:solidFill>
            <a:schemeClr val="accent1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 rot="19891361">
            <a:off x="7470937" y="3341547"/>
            <a:ext cx="534154" cy="2569979"/>
          </a:xfrm>
          <a:prstGeom prst="rect">
            <a:avLst/>
          </a:prstGeom>
          <a:solidFill>
            <a:schemeClr val="accent1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 rot="1648045">
            <a:off x="9338385" y="3348014"/>
            <a:ext cx="534154" cy="2569979"/>
          </a:xfrm>
          <a:prstGeom prst="rect">
            <a:avLst/>
          </a:prstGeom>
          <a:solidFill>
            <a:schemeClr val="accent1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Up Arrow 104"/>
          <p:cNvSpPr/>
          <p:nvPr/>
        </p:nvSpPr>
        <p:spPr>
          <a:xfrm rot="2923800">
            <a:off x="5471640" y="2035497"/>
            <a:ext cx="435629" cy="841702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43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4603" y="1005840"/>
            <a:ext cx="11877869" cy="5394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Key Assumptions &amp; Observations</a:t>
            </a:r>
          </a:p>
          <a:p>
            <a:pPr>
              <a:spcBef>
                <a:spcPts val="1500"/>
              </a:spcBef>
            </a:pPr>
            <a:r>
              <a:rPr lang="en-US" sz="1800" dirty="0"/>
              <a:t>In order to enable both an e2e service view and re-usable services from the different segments/domains in the network, the design must be done in such a way as to support:</a:t>
            </a:r>
          </a:p>
          <a:p>
            <a:pPr lvl="2">
              <a:spcBef>
                <a:spcPts val="1500"/>
              </a:spcBef>
            </a:pPr>
            <a:r>
              <a:rPr lang="en-US" dirty="0"/>
              <a:t>Abstraction of the services offered by the different domains/segments</a:t>
            </a:r>
          </a:p>
          <a:p>
            <a:pPr marL="1028701" lvl="4" indent="-117475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Ability to tie the services offered by the different domains/segments into an e2e service</a:t>
            </a:r>
          </a:p>
          <a:p>
            <a:pPr marL="1028701" lvl="4" indent="-117475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Support the network to provide isolation of physical resources and between the slices (to the extent that is reasonable according to the networks capabilities)</a:t>
            </a:r>
          </a:p>
          <a:p>
            <a:pPr>
              <a:spcBef>
                <a:spcPts val="1500"/>
              </a:spcBef>
            </a:pPr>
            <a:r>
              <a:rPr lang="en-US" sz="1800" dirty="0"/>
              <a:t>In order simplify the use case, a network plan containing only a few participating network elements will be used</a:t>
            </a:r>
          </a:p>
          <a:p>
            <a:pPr marL="0" lvl="0" indent="0">
              <a:spcBef>
                <a:spcPts val="1500"/>
              </a:spcBef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B: Network Slice Support</a:t>
            </a:r>
          </a:p>
        </p:txBody>
      </p:sp>
    </p:spTree>
    <p:extLst>
      <p:ext uri="{BB962C8B-B14F-4D97-AF65-F5344CB8AC3E}">
        <p14:creationId xmlns:p14="http://schemas.microsoft.com/office/powerpoint/2010/main" val="485533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4444" y="1005840"/>
            <a:ext cx="11706129" cy="50212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ONAP Design Platform Requirements</a:t>
            </a:r>
          </a:p>
          <a:p>
            <a:pPr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q"/>
            </a:pPr>
            <a:r>
              <a:rPr lang="en-US" sz="1600" dirty="0"/>
              <a:t>The ONAP Service Designer define TOSCA templates for the reusable tasks, examples could be:</a:t>
            </a:r>
          </a:p>
          <a:p>
            <a:pPr marL="344488" lvl="2" indent="-117475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Create a VLAN to be used for control and user data within an NSI</a:t>
            </a:r>
          </a:p>
          <a:p>
            <a:pPr marL="344488" lvl="2" indent="-117475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Per CN node type: Create template connect to the proper VLAN</a:t>
            </a:r>
          </a:p>
          <a:p>
            <a:pPr marL="344488" lvl="2" indent="-117475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Per RAN resource to be shared (e.g. the </a:t>
            </a:r>
            <a:r>
              <a:rPr lang="en-US" sz="1400" dirty="0" err="1"/>
              <a:t>EUtranCell</a:t>
            </a:r>
            <a:r>
              <a:rPr lang="en-US" sz="1400" dirty="0"/>
              <a:t>): Reconfigure to use yet another PLMN and a specific VLAN for that PLMN</a:t>
            </a:r>
          </a:p>
          <a:p>
            <a:pPr marL="344488" lvl="2" indent="-117475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Create a CN NSSI using provided VLAN tags and PLMNI-ID value with a specified “capacity” (the “capacity” value to be used to select number of CN nodes to spin up).</a:t>
            </a:r>
            <a:br>
              <a:rPr lang="en-US" sz="1400" dirty="0"/>
            </a:br>
            <a:r>
              <a:rPr lang="en-US" sz="1400" i="1" dirty="0">
                <a:solidFill>
                  <a:srgbClr val="7030A0"/>
                </a:solidFill>
              </a:rPr>
              <a:t>This also includes filtering or aggregation rules for DCAE to produce NSSI related FM/PM/Event data.</a:t>
            </a:r>
          </a:p>
          <a:p>
            <a:pPr marL="344488" lvl="2" indent="-117475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Create a RAN NSSI template using provided VLAN tags and PLMN-ID covering a specified set of cells.</a:t>
            </a:r>
          </a:p>
          <a:p>
            <a:pPr marL="227013" lvl="2" indent="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n-US" sz="1400" dirty="0"/>
              <a:t>  </a:t>
            </a:r>
            <a:r>
              <a:rPr lang="en-US" sz="1400" i="1" dirty="0">
                <a:solidFill>
                  <a:srgbClr val="7030A0"/>
                </a:solidFill>
              </a:rPr>
              <a:t>This also includes filtering or aggregation rules for DCAE to produce NSSI related FM/PM/Event data.</a:t>
            </a:r>
          </a:p>
          <a:p>
            <a:pPr marL="344488" lvl="2" indent="-117475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Create a Service model for NSI used to instantiate, modify, and remove. </a:t>
            </a:r>
          </a:p>
          <a:p>
            <a:pPr marL="227013" lvl="2" indent="0"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buNone/>
            </a:pPr>
            <a:r>
              <a:rPr lang="en-US" sz="1400" i="1" dirty="0">
                <a:solidFill>
                  <a:srgbClr val="7030A0"/>
                </a:solidFill>
              </a:rPr>
              <a:t>  This also includes filtering or aggregation rules for DCAE to produce NSI related FM/PM/Event data, aggregating that data into KPI values for SLA evaluation.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B: Slice Definition and Design:</a:t>
            </a:r>
          </a:p>
        </p:txBody>
      </p:sp>
    </p:spTree>
    <p:extLst>
      <p:ext uri="{BB962C8B-B14F-4D97-AF65-F5344CB8AC3E}">
        <p14:creationId xmlns:p14="http://schemas.microsoft.com/office/powerpoint/2010/main" val="1253833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2550" y="1005839"/>
            <a:ext cx="11786574" cy="52176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B050"/>
                </a:solidFill>
              </a:rPr>
              <a:t>ONAP Execution Platform Requirements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Service Operator Initiates Creation of one or more Needed Slice Segments (NSSI) in Radio Access Network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Orchestrator executes Slice Segment Creation / Modification recipe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Pass configuration specifications, as per abstraction standards, to RAN controller for radio slice segment created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Service Operator Initiates Creation of one or more Needed Slice Segments (NSSI) in Core Network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Orchestrator executes Slice Segment Creation / Modification recipe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Pass configuration specifications, as per abstraction standards, to App-C controller for EPC Slice Segment Creation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Service Operator Initiates Creation of E2E Slice Segment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Establish net VLAN connectivity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Pass </a:t>
            </a:r>
            <a:r>
              <a:rPr lang="en-US" sz="1400" dirty="0" err="1"/>
              <a:t>QoS</a:t>
            </a:r>
            <a:r>
              <a:rPr lang="en-US" sz="1400" dirty="0"/>
              <a:t>, bandwidth, resiliency requirements for transport network to SDN-Controller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Start data collection and SLA / SLO monitoring with right DCAE(s)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Monitor Needed KPI / Counter to Monitor Each Slice Segment and Compute Needed SLA / SLO Values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Take Needed Corrective Action when SLA / SLOs are violated by any Slice Segment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Compute and Validate SLA / SLO for active E2E slices and Services</a:t>
            </a: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Take Needed Corrective Action when SLA / SLOs are violated by any Slice Segment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B: Slice Instantiation &amp; Monitoring</a:t>
            </a:r>
          </a:p>
        </p:txBody>
      </p:sp>
    </p:spTree>
    <p:extLst>
      <p:ext uri="{BB962C8B-B14F-4D97-AF65-F5344CB8AC3E}">
        <p14:creationId xmlns:p14="http://schemas.microsoft.com/office/powerpoint/2010/main" val="1417820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358" y="1100327"/>
            <a:ext cx="11781453" cy="50858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Requirement Statement</a:t>
            </a:r>
            <a:endParaRPr lang="en-US" dirty="0"/>
          </a:p>
          <a:p>
            <a:pPr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Service Provider (SP) must, in real-time, optimize the performance of the 5G Radio Access Network (RAN)</a:t>
            </a:r>
          </a:p>
          <a:p>
            <a:pPr marL="344488" indent="117475"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This optimization may be effected via dynamic configuration of relevant 5G radio and backhaul network parameters</a:t>
            </a:r>
          </a:p>
          <a:p>
            <a:pPr marL="344488" indent="117475"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Such optimization is part of the so-called “Self-Organized Networking” or SON</a:t>
            </a:r>
          </a:p>
          <a:p>
            <a:pPr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ONAP will enable the design and implementation of an open SON ecosystem for 5G RAN optimization by providing a common open framework</a:t>
            </a:r>
          </a:p>
          <a:p>
            <a:pPr marL="461963" lvl="2" indent="-119063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Enables multiple identity (Vendor, Open Source, SPs, etc.) to design &amp; implement their SON solutions using Open ONAP Platform</a:t>
            </a:r>
          </a:p>
          <a:p>
            <a:pPr marL="461963" lvl="2" indent="-119063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ONAP must provide facilities for managing and coordinating the concurrent application of multiple independently developed and deployed these algorithms, identifying, avoiding or resolving conflicts that might arise</a:t>
            </a:r>
          </a:p>
          <a:p>
            <a:pPr marL="796925" lvl="3" indent="-1143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Conflict Resolution Must be Done at Design as well as Execution Time (Not all conflicts can be identified and resolved during design time)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5636" y="231620"/>
            <a:ext cx="11576364" cy="640080"/>
          </a:xfrm>
        </p:spPr>
        <p:txBody>
          <a:bodyPr>
            <a:normAutofit/>
          </a:bodyPr>
          <a:lstStyle/>
          <a:p>
            <a:r>
              <a:rPr lang="en-US" dirty="0"/>
              <a:t>C: Optimization Framework Need</a:t>
            </a:r>
          </a:p>
        </p:txBody>
      </p:sp>
    </p:spTree>
    <p:extLst>
      <p:ext uri="{BB962C8B-B14F-4D97-AF65-F5344CB8AC3E}">
        <p14:creationId xmlns:p14="http://schemas.microsoft.com/office/powerpoint/2010/main" val="3688972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0657" y="1005840"/>
            <a:ext cx="11301743" cy="50212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ONAP Design Platform Requirements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 ONAP Design Studio (SDC) must support the following Capabilities:</a:t>
            </a:r>
          </a:p>
          <a:p>
            <a:pPr marL="461963" lvl="0" indent="-234950">
              <a:lnSpc>
                <a:spcPct val="100000"/>
              </a:lnSpc>
              <a:tabLst>
                <a:tab pos="461963" algn="l"/>
              </a:tabLst>
            </a:pPr>
            <a:r>
              <a:rPr lang="en-US" sz="1500" dirty="0"/>
              <a:t>Design per slice segment Data Collection, Analytics, SLA / SLO calculations</a:t>
            </a:r>
          </a:p>
          <a:p>
            <a:pPr marL="461963" lvl="0" indent="-234950">
              <a:lnSpc>
                <a:spcPct val="100000"/>
              </a:lnSpc>
              <a:tabLst>
                <a:tab pos="461963" algn="l"/>
              </a:tabLst>
            </a:pPr>
            <a:r>
              <a:rPr lang="en-US" sz="1500" dirty="0"/>
              <a:t>Design E2E Slice &amp; Services Analytics and SLA / SLO calculation</a:t>
            </a:r>
          </a:p>
          <a:p>
            <a:pPr marL="461963" lvl="0" indent="-234950">
              <a:lnSpc>
                <a:spcPct val="100000"/>
              </a:lnSpc>
              <a:tabLst>
                <a:tab pos="461963" algn="l"/>
              </a:tabLst>
            </a:pPr>
            <a:r>
              <a:rPr lang="en-US" sz="1500" dirty="0"/>
              <a:t>Define policies / anomalies that indicate sub-optimal slice segment / E2E slice, and service performance</a:t>
            </a:r>
          </a:p>
          <a:p>
            <a:pPr marL="461963" lvl="0" indent="-234950">
              <a:lnSpc>
                <a:spcPct val="100000"/>
              </a:lnSpc>
              <a:tabLst>
                <a:tab pos="461963" algn="l"/>
              </a:tabLst>
            </a:pPr>
            <a:r>
              <a:rPr lang="en-US" sz="1500" dirty="0"/>
              <a:t>Define policy evaluation to identify best possible slice / slice segment and service optimization action(s)</a:t>
            </a:r>
          </a:p>
          <a:p>
            <a:pPr marL="461963" lvl="0" indent="-234950">
              <a:lnSpc>
                <a:spcPct val="100000"/>
              </a:lnSpc>
              <a:tabLst>
                <a:tab pos="461963" algn="l"/>
              </a:tabLst>
            </a:pPr>
            <a:r>
              <a:rPr lang="en-US" sz="1500" dirty="0"/>
              <a:t>Create recipes for addressing slice / slice segment performance degradation</a:t>
            </a:r>
          </a:p>
          <a:p>
            <a:pPr marL="461963" lvl="0" indent="-234950">
              <a:lnSpc>
                <a:spcPct val="100000"/>
              </a:lnSpc>
              <a:tabLst>
                <a:tab pos="461963" algn="l"/>
              </a:tabLst>
            </a:pPr>
            <a:r>
              <a:rPr lang="en-US" sz="1500" dirty="0"/>
              <a:t>Design data collection and analytics for various network optimization functions</a:t>
            </a:r>
          </a:p>
          <a:p>
            <a:pPr marL="461963" lvl="0" indent="-234950">
              <a:lnSpc>
                <a:spcPct val="100000"/>
              </a:lnSpc>
              <a:tabLst>
                <a:tab pos="461963" algn="l"/>
              </a:tabLst>
            </a:pPr>
            <a:r>
              <a:rPr lang="en-US" sz="1500" dirty="0"/>
              <a:t>Define policies / anomalies that indicate sub-optimal network performance</a:t>
            </a:r>
          </a:p>
          <a:p>
            <a:pPr marL="461963" lvl="0" indent="-234950">
              <a:lnSpc>
                <a:spcPct val="100000"/>
              </a:lnSpc>
              <a:tabLst>
                <a:tab pos="461963" algn="l"/>
              </a:tabLst>
            </a:pPr>
            <a:r>
              <a:rPr lang="en-US" sz="1500" dirty="0"/>
              <a:t>Define policy evaluation to identify the best possible optimization action(s)</a:t>
            </a:r>
          </a:p>
          <a:p>
            <a:pPr marL="461963" lvl="0" indent="-234950">
              <a:lnSpc>
                <a:spcPct val="100000"/>
              </a:lnSpc>
              <a:tabLst>
                <a:tab pos="461963" algn="l"/>
              </a:tabLst>
            </a:pPr>
            <a:r>
              <a:rPr lang="en-US" sz="1500" dirty="0"/>
              <a:t>Define SON coordination policies for the prevention, detection and resolution of conflicts or negative interactions of individual SON functions</a:t>
            </a:r>
          </a:p>
          <a:p>
            <a:pPr marL="461963" lvl="0" indent="-234950">
              <a:lnSpc>
                <a:spcPct val="100000"/>
              </a:lnSpc>
              <a:tabLst>
                <a:tab pos="461963" algn="l"/>
              </a:tabLst>
            </a:pPr>
            <a:r>
              <a:rPr lang="en-US" sz="1500" dirty="0"/>
              <a:t>Create recipes for executing network optimization steps (e.g. new configurations for RAN elements)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0657" y="231620"/>
            <a:ext cx="11301743" cy="640080"/>
          </a:xfrm>
        </p:spPr>
        <p:txBody>
          <a:bodyPr>
            <a:normAutofit/>
          </a:bodyPr>
          <a:lstStyle/>
          <a:p>
            <a:r>
              <a:rPr lang="en-US" dirty="0"/>
              <a:t>C: RAN Network &amp; Slice Optimization:</a:t>
            </a:r>
          </a:p>
        </p:txBody>
      </p:sp>
    </p:spTree>
    <p:extLst>
      <p:ext uri="{BB962C8B-B14F-4D97-AF65-F5344CB8AC3E}">
        <p14:creationId xmlns:p14="http://schemas.microsoft.com/office/powerpoint/2010/main" val="798108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005839"/>
            <a:ext cx="11777520" cy="5614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ONAP Execution Platform Requirements</a:t>
            </a:r>
          </a:p>
          <a:p>
            <a:pPr>
              <a:lnSpc>
                <a:spcPct val="10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ONAP execution framework should provide all needed support to the optimization micro-services developed by multiple organizations: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Access to the network performance data via certain DCAE instances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Access to historical data when needed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Access to the analytics needed for SON operations e.g. for computation of the KPIs and KQIs that are targeted in the optimization and/or involved in optimization conditions (restrictions). The micro services (MSs) implementing such analytics can be directly called or set to generate an event if/when certain condition is met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Access to the configuration management (controllers) in the network domains where the SON actions are executed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Access to the policies, defined by the operator, that influence (e.g. restrict) execution of SON actions</a:t>
            </a:r>
            <a:endParaRPr lang="en-US" sz="1400" dirty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C: RAN Network &amp; Slice Optimization:</a:t>
            </a:r>
          </a:p>
        </p:txBody>
      </p:sp>
    </p:spTree>
    <p:extLst>
      <p:ext uri="{BB962C8B-B14F-4D97-AF65-F5344CB8AC3E}">
        <p14:creationId xmlns:p14="http://schemas.microsoft.com/office/powerpoint/2010/main" val="2080389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Platform Impact: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630940"/>
              </p:ext>
            </p:extLst>
          </p:nvPr>
        </p:nvGraphicFramePr>
        <p:xfrm>
          <a:off x="190123" y="1061335"/>
          <a:ext cx="11631037" cy="50831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92166">
                  <a:extLst>
                    <a:ext uri="{9D8B030D-6E8A-4147-A177-3AD203B41FA5}">
                      <a16:colId xmlns:a16="http://schemas.microsoft.com/office/drawing/2014/main" val="125481918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25751417"/>
                    </a:ext>
                  </a:extLst>
                </a:gridCol>
                <a:gridCol w="860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48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91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29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1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10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859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68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47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Functional Platform Requirements</a:t>
                      </a:r>
                      <a:endParaRPr lang="en-US" sz="14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SDC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AAI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SDN-C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APP-C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Portal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DCAE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Policy</a:t>
                      </a: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OOF</a:t>
                      </a:r>
                    </a:p>
                  </a:txBody>
                  <a:tcPr marL="9525" marR="9525" marT="9525" anchor="ctr"/>
                </a:tc>
                <a:extLst>
                  <a:ext uri="{0D108BD9-81ED-4DB2-BD59-A6C34878D82A}">
                    <a16:rowId xmlns:a16="http://schemas.microsoft.com/office/drawing/2014/main" val="290988770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 for PNF - Onboarding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marL="0" indent="0" algn="l" fontAlgn="b">
                        <a:buFont typeface="Wingdings" panose="05000000000000000000" pitchFamily="2" charset="2"/>
                        <a:buNone/>
                      </a:pP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725407168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 for PNF - Configuration &amp; Control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947256237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Support for PNF - Data Collection &amp; Monitoring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483793025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Slice Management - Definition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720893506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Slice Management - Composition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61702622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Slice Management - Orchestration &amp; Control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010698064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Slice Management - Data Collection &amp; Monitoring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579566328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Optimization - Onboarding</a:t>
                      </a:r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960226232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Optimization - Configuration &amp; Control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752408070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Optimization - Data Collection &amp; Monitoring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772289766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Optimization - Conflict Resolution 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665721330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OOF - Multi-cloud 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32851415"/>
                  </a:ext>
                </a:extLst>
              </a:tr>
              <a:tr h="356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OOF - Optimization </a:t>
                      </a:r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162184486"/>
                  </a:ext>
                </a:extLst>
              </a:tr>
            </a:tbl>
          </a:graphicData>
        </a:graphic>
      </p:graphicFrame>
      <p:sp>
        <p:nvSpPr>
          <p:cNvPr id="4" name="5-Point Star 3"/>
          <p:cNvSpPr/>
          <p:nvPr/>
        </p:nvSpPr>
        <p:spPr>
          <a:xfrm>
            <a:off x="3945788" y="1602464"/>
            <a:ext cx="181069" cy="18107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945788" y="1935934"/>
            <a:ext cx="181069" cy="18107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945788" y="2305621"/>
            <a:ext cx="181069" cy="18107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3945788" y="5880218"/>
            <a:ext cx="181069" cy="18107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1880089" y="6224263"/>
            <a:ext cx="181069" cy="18107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037038" y="6188056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New / Enhancement</a:t>
            </a:r>
          </a:p>
        </p:txBody>
      </p:sp>
      <p:pic>
        <p:nvPicPr>
          <p:cNvPr id="3075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1529704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032" y="1510088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60" y="1863174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188967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869" y="1844223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898" y="1871050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5" y="1897877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032" y="1861667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223286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5" y="2259360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352" y="2224466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2576522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032" y="2626803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5" y="2953392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2953392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327998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60" y="327998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898" y="327998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5" y="327998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869" y="3292325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3618914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792" y="3631258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5" y="3643602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4054299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460" y="4354391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4380888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869" y="4335440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898" y="4362267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5" y="4389094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5283" y="4378537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4715683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9168" y="4723889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755" y="4732095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5283" y="4732094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05" y="5058684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1773" y="5401685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4362" y="5744686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9524" y="5807458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C:\Users\begwani\AppData\Local\Microsoft\Windows\INetCache\IE\5HDHGM5D\Kliponious-green-tick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434" y="5110802"/>
            <a:ext cx="285360" cy="32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200808" y="6188056"/>
            <a:ext cx="244443" cy="217277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4445251" y="6144502"/>
            <a:ext cx="2954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Applicable to Slicing Subcase Only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90123" y="2590591"/>
            <a:ext cx="11631038" cy="1427496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857816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矩形 54"/>
          <p:cNvSpPr/>
          <p:nvPr/>
        </p:nvSpPr>
        <p:spPr bwMode="auto">
          <a:xfrm>
            <a:off x="3774034" y="1130875"/>
            <a:ext cx="8260488" cy="4026426"/>
          </a:xfrm>
          <a:prstGeom prst="rect">
            <a:avLst/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         Run-time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43847" y="1845567"/>
            <a:ext cx="2289165" cy="1116037"/>
          </a:xfrm>
          <a:prstGeom prst="rect">
            <a:avLst/>
          </a:prstGeom>
          <a:solidFill>
            <a:srgbClr val="CC9900"/>
          </a:solidFill>
          <a:ln w="635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8539" y="49856"/>
            <a:ext cx="11454614" cy="500166"/>
          </a:xfrm>
        </p:spPr>
        <p:txBody>
          <a:bodyPr>
            <a:normAutofit fontScale="90000"/>
          </a:bodyPr>
          <a:lstStyle/>
          <a:p>
            <a:r>
              <a:rPr lang="en-US" altLang="zh-CN" sz="3599" b="1" dirty="0">
                <a:latin typeface="Arial" panose="020B0604020202020204"/>
              </a:rPr>
              <a:t>ONAP R2+ Architecture – Current Draft View </a:t>
            </a:r>
            <a:endParaRPr lang="zh-CN" altLang="en-US" sz="3599" b="1" dirty="0">
              <a:latin typeface="Arial" panose="020B0604020202020204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4848236" y="5675923"/>
            <a:ext cx="6894314" cy="406751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4" name="矩形 69"/>
          <p:cNvSpPr/>
          <p:nvPr/>
        </p:nvSpPr>
        <p:spPr bwMode="auto">
          <a:xfrm>
            <a:off x="4490827" y="6103013"/>
            <a:ext cx="7251723" cy="366395"/>
          </a:xfrm>
          <a:prstGeom prst="rect">
            <a:avLst/>
          </a:prstGeom>
          <a:solidFill>
            <a:srgbClr val="6699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Infrastructure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6079770" y="6163896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9361171" y="6163896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7204019" y="6163896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8257012" y="6163896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RackSpace</a:t>
            </a:r>
          </a:p>
        </p:txBody>
      </p:sp>
      <p:sp>
        <p:nvSpPr>
          <p:cNvPr id="138" name="圆角矩形 68"/>
          <p:cNvSpPr/>
          <p:nvPr/>
        </p:nvSpPr>
        <p:spPr bwMode="auto">
          <a:xfrm>
            <a:off x="10208762" y="6163896"/>
            <a:ext cx="1055071" cy="247650"/>
          </a:xfrm>
          <a:prstGeom prst="roundRect">
            <a:avLst>
              <a:gd name="adj" fmla="val 12823"/>
            </a:avLst>
          </a:prstGeom>
          <a:solidFill>
            <a:srgbClr val="92D05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Peripherals</a:t>
            </a:r>
          </a:p>
        </p:txBody>
      </p:sp>
      <p:sp>
        <p:nvSpPr>
          <p:cNvPr id="139" name="Arrow: Down 138"/>
          <p:cNvSpPr/>
          <p:nvPr/>
        </p:nvSpPr>
        <p:spPr>
          <a:xfrm>
            <a:off x="4560320" y="5089884"/>
            <a:ext cx="239161" cy="1003986"/>
          </a:xfrm>
          <a:prstGeom prst="downArrow">
            <a:avLst>
              <a:gd name="adj1" fmla="val 42198"/>
              <a:gd name="adj2" fmla="val 50000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140" name="Arrow: Down 139"/>
          <p:cNvSpPr/>
          <p:nvPr/>
        </p:nvSpPr>
        <p:spPr>
          <a:xfrm>
            <a:off x="7207384" y="5055738"/>
            <a:ext cx="239161" cy="609934"/>
          </a:xfrm>
          <a:prstGeom prst="downArrow">
            <a:avLst>
              <a:gd name="adj1" fmla="val 42198"/>
              <a:gd name="adj2" fmla="val 50000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141" name="Arrow: Down 140"/>
          <p:cNvSpPr/>
          <p:nvPr/>
        </p:nvSpPr>
        <p:spPr>
          <a:xfrm>
            <a:off x="9143232" y="5043011"/>
            <a:ext cx="239161" cy="640193"/>
          </a:xfrm>
          <a:prstGeom prst="downArrow">
            <a:avLst>
              <a:gd name="adj1" fmla="val 42198"/>
              <a:gd name="adj2" fmla="val 50000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150" name="Arrow: Down 149"/>
          <p:cNvSpPr/>
          <p:nvPr/>
        </p:nvSpPr>
        <p:spPr>
          <a:xfrm>
            <a:off x="10933505" y="5509926"/>
            <a:ext cx="239161" cy="195738"/>
          </a:xfrm>
          <a:prstGeom prst="downArrow">
            <a:avLst>
              <a:gd name="adj1" fmla="val 42198"/>
              <a:gd name="adj2" fmla="val 50000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1141100" y="1502492"/>
            <a:ext cx="2519869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2857" y="1117238"/>
            <a:ext cx="3206124" cy="368680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Design-time (SDC)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1158841" y="2495914"/>
            <a:ext cx="2502127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5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1158841" y="2944897"/>
            <a:ext cx="2484259" cy="35172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Analytic Application Design</a:t>
            </a:r>
          </a:p>
        </p:txBody>
      </p:sp>
      <p:sp>
        <p:nvSpPr>
          <p:cNvPr id="177" name="圆角矩形 27"/>
          <p:cNvSpPr/>
          <p:nvPr/>
        </p:nvSpPr>
        <p:spPr>
          <a:xfrm>
            <a:off x="521519" y="4804040"/>
            <a:ext cx="2691541" cy="708004"/>
          </a:xfrm>
          <a:prstGeom prst="roundRect">
            <a:avLst>
              <a:gd name="adj" fmla="val 9873"/>
            </a:avLst>
          </a:prstGeom>
          <a:solidFill>
            <a:srgbClr val="F2DEAC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Recipe / Engineering Rules &amp; Policy Distribution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9558" y="2018124"/>
            <a:ext cx="1629714" cy="60579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VNF/PNF SDK</a:t>
            </a:r>
          </a:p>
        </p:txBody>
      </p:sp>
      <p:sp>
        <p:nvSpPr>
          <p:cNvPr id="240" name="圆角矩形 55"/>
          <p:cNvSpPr/>
          <p:nvPr/>
        </p:nvSpPr>
        <p:spPr>
          <a:xfrm>
            <a:off x="521519" y="745588"/>
            <a:ext cx="5495336" cy="377458"/>
          </a:xfrm>
          <a:prstGeom prst="roundRect">
            <a:avLst>
              <a:gd name="adj" fmla="val 16483"/>
            </a:avLst>
          </a:prstGeom>
          <a:solidFill>
            <a:schemeClr val="accent1">
              <a:lumMod val="10000"/>
              <a:lumOff val="9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ONAP Portal – Design Studio &amp; Dashboard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1158841" y="1590687"/>
            <a:ext cx="2515917" cy="4420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1158841" y="2066226"/>
            <a:ext cx="2515917" cy="396246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Service &amp; Product Design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69" name="圆角矩形 55"/>
          <p:cNvSpPr/>
          <p:nvPr/>
        </p:nvSpPr>
        <p:spPr>
          <a:xfrm>
            <a:off x="6552609" y="561706"/>
            <a:ext cx="2120048" cy="380617"/>
          </a:xfrm>
          <a:prstGeom prst="roundRect">
            <a:avLst>
              <a:gd name="adj" fmla="val 16483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OSS</a:t>
            </a:r>
          </a:p>
        </p:txBody>
      </p:sp>
      <p:sp>
        <p:nvSpPr>
          <p:cNvPr id="70" name="圆角矩形 55"/>
          <p:cNvSpPr/>
          <p:nvPr/>
        </p:nvSpPr>
        <p:spPr>
          <a:xfrm>
            <a:off x="9081156" y="554120"/>
            <a:ext cx="2318714" cy="380617"/>
          </a:xfrm>
          <a:prstGeom prst="roundRect">
            <a:avLst>
              <a:gd name="adj" fmla="val 16483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BSS</a:t>
            </a:r>
          </a:p>
        </p:txBody>
      </p:sp>
      <p:sp>
        <p:nvSpPr>
          <p:cNvPr id="3" name="Flowchart: Magnetic Disk 2"/>
          <p:cNvSpPr/>
          <p:nvPr/>
        </p:nvSpPr>
        <p:spPr>
          <a:xfrm>
            <a:off x="1223409" y="3326826"/>
            <a:ext cx="2372692" cy="1354993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33345" y="3378101"/>
            <a:ext cx="885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Catalog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88462" y="3807464"/>
            <a:ext cx="1049593" cy="746234"/>
            <a:chOff x="1490235" y="3827528"/>
            <a:chExt cx="1049593" cy="746234"/>
          </a:xfrm>
        </p:grpSpPr>
        <p:sp>
          <p:nvSpPr>
            <p:cNvPr id="85" name="Rounded Rectangle 314"/>
            <p:cNvSpPr/>
            <p:nvPr/>
          </p:nvSpPr>
          <p:spPr>
            <a:xfrm>
              <a:off x="1490235" y="3827528"/>
              <a:ext cx="1049593" cy="227669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Products</a:t>
              </a:r>
            </a:p>
          </p:txBody>
        </p:sp>
        <p:sp>
          <p:nvSpPr>
            <p:cNvPr id="89" name="Rounded Rectangle 314"/>
            <p:cNvSpPr/>
            <p:nvPr/>
          </p:nvSpPr>
          <p:spPr>
            <a:xfrm>
              <a:off x="1490235" y="4080662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Resources</a:t>
              </a:r>
            </a:p>
          </p:txBody>
        </p:sp>
        <p:sp>
          <p:nvSpPr>
            <p:cNvPr id="91" name="Rounded Rectangle 314"/>
            <p:cNvSpPr/>
            <p:nvPr/>
          </p:nvSpPr>
          <p:spPr>
            <a:xfrm>
              <a:off x="1490235" y="4332398"/>
              <a:ext cx="1049593" cy="241364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Eng. Rules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389489" y="3807464"/>
            <a:ext cx="1105269" cy="749719"/>
            <a:chOff x="2591262" y="3849063"/>
            <a:chExt cx="1105269" cy="749719"/>
          </a:xfrm>
        </p:grpSpPr>
        <p:sp>
          <p:nvSpPr>
            <p:cNvPr id="88" name="Rounded Rectangle 314"/>
            <p:cNvSpPr/>
            <p:nvPr/>
          </p:nvSpPr>
          <p:spPr>
            <a:xfrm>
              <a:off x="2591262" y="3849063"/>
              <a:ext cx="1098521" cy="227471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Services</a:t>
              </a:r>
            </a:p>
          </p:txBody>
        </p:sp>
        <p:sp>
          <p:nvSpPr>
            <p:cNvPr id="90" name="Rounded Rectangle 314"/>
            <p:cNvSpPr/>
            <p:nvPr/>
          </p:nvSpPr>
          <p:spPr>
            <a:xfrm>
              <a:off x="2591262" y="4101584"/>
              <a:ext cx="1098497" cy="238008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Policies</a:t>
              </a:r>
            </a:p>
          </p:txBody>
        </p:sp>
        <p:sp>
          <p:nvSpPr>
            <p:cNvPr id="92" name="Rounded Rectangle 314"/>
            <p:cNvSpPr/>
            <p:nvPr/>
          </p:nvSpPr>
          <p:spPr>
            <a:xfrm>
              <a:off x="2591262" y="4348979"/>
              <a:ext cx="1105269" cy="249803"/>
            </a:xfrm>
            <a:prstGeom prst="roundRect">
              <a:avLst/>
            </a:prstGeom>
            <a:gradFill rotWithShape="1">
              <a:gsLst>
                <a:gs pos="0">
                  <a:srgbClr val="7CC6FF">
                    <a:tint val="50000"/>
                    <a:satMod val="300000"/>
                  </a:srgbClr>
                </a:gs>
                <a:gs pos="35000">
                  <a:srgbClr val="7CC6FF">
                    <a:tint val="37000"/>
                    <a:satMod val="300000"/>
                  </a:srgbClr>
                </a:gs>
                <a:gs pos="100000">
                  <a:srgbClr val="7CC6F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CC6F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121615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Analytics</a:t>
              </a:r>
            </a:p>
          </p:txBody>
        </p:sp>
      </p:grpSp>
      <p:sp>
        <p:nvSpPr>
          <p:cNvPr id="93" name="圆角矩形 29"/>
          <p:cNvSpPr/>
          <p:nvPr/>
        </p:nvSpPr>
        <p:spPr>
          <a:xfrm rot="16200000">
            <a:off x="39088" y="3651886"/>
            <a:ext cx="1570653" cy="60579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Testing &amp; Certification</a:t>
            </a:r>
          </a:p>
        </p:txBody>
      </p:sp>
      <p:sp>
        <p:nvSpPr>
          <p:cNvPr id="5" name="Arrow: Right 4"/>
          <p:cNvSpPr/>
          <p:nvPr/>
        </p:nvSpPr>
        <p:spPr>
          <a:xfrm>
            <a:off x="3213060" y="4844912"/>
            <a:ext cx="564073" cy="620659"/>
          </a:xfrm>
          <a:prstGeom prst="rightArrow">
            <a:avLst>
              <a:gd name="adj1" fmla="val 37017"/>
              <a:gd name="adj2" fmla="val 43333"/>
            </a:avLst>
          </a:prstGeom>
          <a:solidFill>
            <a:srgbClr val="F2DEAC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2" name="Arrow: Up-Down 11"/>
          <p:cNvSpPr/>
          <p:nvPr/>
        </p:nvSpPr>
        <p:spPr>
          <a:xfrm>
            <a:off x="7571998" y="942323"/>
            <a:ext cx="58762" cy="168417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  <a:ln w="25400" cap="flat">
            <a:solidFill>
              <a:schemeClr val="tx1">
                <a:lumMod val="50000"/>
                <a:lumOff val="50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27" name="Arrow: Up-Down 126"/>
          <p:cNvSpPr/>
          <p:nvPr/>
        </p:nvSpPr>
        <p:spPr>
          <a:xfrm>
            <a:off x="10028952" y="945565"/>
            <a:ext cx="58762" cy="168417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  <a:ln w="25400" cap="flat">
            <a:solidFill>
              <a:schemeClr val="tx1">
                <a:lumMod val="50000"/>
                <a:lumOff val="50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980822" y="1167143"/>
            <a:ext cx="1920536" cy="415223"/>
          </a:xfrm>
          <a:prstGeom prst="roundRect">
            <a:avLst>
              <a:gd name="adj" fmla="val 9045"/>
            </a:avLst>
          </a:prstGeom>
          <a:solidFill>
            <a:schemeClr val="accent3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ONAP Operations Management (OOM)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6167201" y="1924809"/>
            <a:ext cx="1892894" cy="1067523"/>
          </a:xfrm>
          <a:prstGeom prst="round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90" name="圆角矩形 32"/>
          <p:cNvSpPr/>
          <p:nvPr/>
        </p:nvSpPr>
        <p:spPr>
          <a:xfrm>
            <a:off x="3907172" y="1924594"/>
            <a:ext cx="2214844" cy="385466"/>
          </a:xfrm>
          <a:prstGeom prst="roundRect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7041234" y="1174587"/>
            <a:ext cx="4500048" cy="407779"/>
          </a:xfrm>
          <a:prstGeom prst="roundRect">
            <a:avLst/>
          </a:prstGeom>
          <a:solidFill>
            <a:schemeClr val="accent1">
              <a:lumMod val="10000"/>
              <a:lumOff val="90000"/>
            </a:schemeClr>
          </a:solidFill>
          <a:ln w="9525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External Data Movement &amp; APIs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4182575" y="3048201"/>
            <a:ext cx="7409250" cy="449875"/>
          </a:xfrm>
          <a:prstGeom prst="roundRect">
            <a:avLst/>
          </a:prstGeom>
          <a:solidFill>
            <a:schemeClr val="tx2">
              <a:lumMod val="7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  <a:sym typeface="Calibri"/>
              </a:rPr>
              <a:t>Common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  <a:sym typeface="Calibri"/>
              </a:rPr>
              <a:t> Services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Arial" panose="020B0604020202020204" pitchFamily="34" charset="0"/>
              <a:sym typeface="Calibri"/>
            </a:endParaRPr>
          </a:p>
        </p:txBody>
      </p:sp>
      <p:sp>
        <p:nvSpPr>
          <p:cNvPr id="196" name="圆角矩形 51"/>
          <p:cNvSpPr/>
          <p:nvPr/>
        </p:nvSpPr>
        <p:spPr>
          <a:xfrm>
            <a:off x="8140855" y="3144088"/>
            <a:ext cx="1657345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Micro Services Bus</a:t>
            </a:r>
          </a:p>
        </p:txBody>
      </p:sp>
      <p:sp>
        <p:nvSpPr>
          <p:cNvPr id="224" name="圆角矩形 51"/>
          <p:cNvSpPr/>
          <p:nvPr/>
        </p:nvSpPr>
        <p:spPr>
          <a:xfrm>
            <a:off x="5505639" y="3132361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DMaaP</a:t>
            </a:r>
          </a:p>
        </p:txBody>
      </p:sp>
      <p:sp>
        <p:nvSpPr>
          <p:cNvPr id="225" name="圆角矩形 51"/>
          <p:cNvSpPr/>
          <p:nvPr/>
        </p:nvSpPr>
        <p:spPr>
          <a:xfrm>
            <a:off x="6371459" y="3132139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AAF</a:t>
            </a:r>
          </a:p>
        </p:txBody>
      </p:sp>
      <p:sp>
        <p:nvSpPr>
          <p:cNvPr id="94" name="圆角矩形 31"/>
          <p:cNvSpPr/>
          <p:nvPr/>
        </p:nvSpPr>
        <p:spPr>
          <a:xfrm>
            <a:off x="8126837" y="1924592"/>
            <a:ext cx="2185569" cy="108476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7240076" y="3146236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Logging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8221869" y="2746013"/>
            <a:ext cx="2009971" cy="215591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Data Collection Layer</a:t>
            </a:r>
          </a:p>
        </p:txBody>
      </p:sp>
      <p:sp>
        <p:nvSpPr>
          <p:cNvPr id="105" name="TextBox 104"/>
          <p:cNvSpPr txBox="1"/>
          <p:nvPr/>
        </p:nvSpPr>
        <p:spPr>
          <a:xfrm flipH="1">
            <a:off x="8172017" y="1622685"/>
            <a:ext cx="214038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Data &amp; Analytics (DCAE)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8221868" y="2276653"/>
            <a:ext cx="2009971" cy="25413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8221868" y="2546470"/>
            <a:ext cx="2009971" cy="1849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Data Distribution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10364610" y="1938217"/>
            <a:ext cx="1262806" cy="1067523"/>
          </a:xfrm>
          <a:prstGeom prst="round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8" name="Rectangle: Rounded Corners 7"/>
          <p:cNvSpPr/>
          <p:nvPr/>
        </p:nvSpPr>
        <p:spPr>
          <a:xfrm>
            <a:off x="8305057" y="1971868"/>
            <a:ext cx="223268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292194" y="2297435"/>
            <a:ext cx="379269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CDAP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968499" y="2288481"/>
            <a:ext cx="48506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Holmes</a:t>
            </a:r>
          </a:p>
        </p:txBody>
      </p:sp>
      <p:sp>
        <p:nvSpPr>
          <p:cNvPr id="115" name="Rectangle: Rounded Corners 114"/>
          <p:cNvSpPr/>
          <p:nvPr/>
        </p:nvSpPr>
        <p:spPr>
          <a:xfrm>
            <a:off x="8709343" y="1971868"/>
            <a:ext cx="190795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6" name="Rectangle: Rounded Corners 115"/>
          <p:cNvSpPr/>
          <p:nvPr/>
        </p:nvSpPr>
        <p:spPr>
          <a:xfrm>
            <a:off x="9081156" y="1971868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7" name="Rectangle: Rounded Corners 116"/>
          <p:cNvSpPr/>
          <p:nvPr/>
        </p:nvSpPr>
        <p:spPr>
          <a:xfrm>
            <a:off x="9475326" y="1971868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8" name="Rectangle: Rounded Corners 117"/>
          <p:cNvSpPr/>
          <p:nvPr/>
        </p:nvSpPr>
        <p:spPr>
          <a:xfrm>
            <a:off x="9869497" y="1971868"/>
            <a:ext cx="213152" cy="295454"/>
          </a:xfrm>
          <a:prstGeom prst="roundRect">
            <a:avLst/>
          </a:prstGeom>
          <a:ln w="63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26448" y="1975687"/>
            <a:ext cx="1943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8CEA">
                    <a:lumMod val="75000"/>
                  </a:srgb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DCAE Analytic µServices</a:t>
            </a:r>
          </a:p>
        </p:txBody>
      </p:sp>
      <p:sp>
        <p:nvSpPr>
          <p:cNvPr id="119" name="TextBox 118"/>
          <p:cNvSpPr txBox="1"/>
          <p:nvPr/>
        </p:nvSpPr>
        <p:spPr>
          <a:xfrm flipH="1">
            <a:off x="10371209" y="2044678"/>
            <a:ext cx="1256206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Policy Execution Engine</a:t>
            </a:r>
          </a:p>
        </p:txBody>
      </p:sp>
      <p:sp>
        <p:nvSpPr>
          <p:cNvPr id="123" name="Rounded Rectangle 269"/>
          <p:cNvSpPr/>
          <p:nvPr/>
        </p:nvSpPr>
        <p:spPr>
          <a:xfrm>
            <a:off x="6204326" y="2495914"/>
            <a:ext cx="1824833" cy="243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rtl="0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Arial" charset="0"/>
                <a:sym typeface="Calibri"/>
              </a:rPr>
              <a:t>Resource / Service Topology</a:t>
            </a:r>
          </a:p>
        </p:txBody>
      </p:sp>
      <p:sp>
        <p:nvSpPr>
          <p:cNvPr id="124" name="Flowchart: Magnetic Disk 123"/>
          <p:cNvSpPr/>
          <p:nvPr/>
        </p:nvSpPr>
        <p:spPr>
          <a:xfrm>
            <a:off x="6434995" y="1993439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rtl="0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Arial" charset="0"/>
                <a:sym typeface="Calibri"/>
              </a:rPr>
              <a:t>Active / Available</a:t>
            </a:r>
          </a:p>
        </p:txBody>
      </p:sp>
      <p:sp>
        <p:nvSpPr>
          <p:cNvPr id="125" name="Flowchart: Magnetic Disk 124"/>
          <p:cNvSpPr/>
          <p:nvPr/>
        </p:nvSpPr>
        <p:spPr>
          <a:xfrm>
            <a:off x="6428399" y="2207935"/>
            <a:ext cx="1324499" cy="274034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>
            <a:solidFill>
              <a:sysClr val="windowText" lastClr="000000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90869" tIns="73075" rIns="90869" bIns="45433" rtlCol="0" anchor="ctr"/>
          <a:lstStyle/>
          <a:p>
            <a:pPr marL="0" marR="0" lvl="0" indent="0" algn="ctr" defTabSz="1210032" rtl="0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Arial" charset="0"/>
                <a:sym typeface="Calibri"/>
              </a:rPr>
              <a:t>Entitlements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6128077" y="1626835"/>
            <a:ext cx="20183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Inventory/Topology (AAI)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9758251" y="2281589"/>
            <a:ext cx="180496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…</a:t>
            </a:r>
          </a:p>
        </p:txBody>
      </p:sp>
      <p:sp>
        <p:nvSpPr>
          <p:cNvPr id="132" name="TextBox 131"/>
          <p:cNvSpPr txBox="1"/>
          <p:nvPr/>
        </p:nvSpPr>
        <p:spPr>
          <a:xfrm flipH="1">
            <a:off x="10465512" y="1651912"/>
            <a:ext cx="1026512" cy="2593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Policy</a:t>
            </a:r>
          </a:p>
        </p:txBody>
      </p:sp>
      <p:sp>
        <p:nvSpPr>
          <p:cNvPr id="134" name="Rounded Rectangle 269"/>
          <p:cNvSpPr/>
          <p:nvPr/>
        </p:nvSpPr>
        <p:spPr>
          <a:xfrm>
            <a:off x="6207419" y="2767973"/>
            <a:ext cx="1824833" cy="17012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90869" tIns="45433" rIns="90869" bIns="45433" rtlCol="0" anchor="ctr"/>
          <a:lstStyle/>
          <a:p>
            <a:pPr marL="0" marR="0" lvl="0" indent="0" algn="ctr" defTabSz="1210032" rtl="0" eaLnBrk="1" fontAlgn="base" latinLnBrk="0" hangingPunct="1">
              <a:lnSpc>
                <a:spcPts val="898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99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cs typeface="Arial" charset="0"/>
                <a:sym typeface="Calibri"/>
              </a:rPr>
              <a:t>ESR</a:t>
            </a:r>
          </a:p>
        </p:txBody>
      </p:sp>
      <p:sp>
        <p:nvSpPr>
          <p:cNvPr id="129" name="TextBox 128"/>
          <p:cNvSpPr txBox="1"/>
          <p:nvPr/>
        </p:nvSpPr>
        <p:spPr>
          <a:xfrm flipH="1">
            <a:off x="4064974" y="1571474"/>
            <a:ext cx="1894014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Orchestration (SO)</a:t>
            </a:r>
          </a:p>
        </p:txBody>
      </p:sp>
      <p:sp>
        <p:nvSpPr>
          <p:cNvPr id="146" name="Arrow: Down 145"/>
          <p:cNvSpPr/>
          <p:nvPr/>
        </p:nvSpPr>
        <p:spPr>
          <a:xfrm>
            <a:off x="10914564" y="5049895"/>
            <a:ext cx="239161" cy="195738"/>
          </a:xfrm>
          <a:prstGeom prst="downArrow">
            <a:avLst>
              <a:gd name="adj1" fmla="val 42198"/>
              <a:gd name="adj2" fmla="val 50000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147" name="圆角矩形 65"/>
          <p:cNvSpPr/>
          <p:nvPr/>
        </p:nvSpPr>
        <p:spPr bwMode="auto">
          <a:xfrm>
            <a:off x="10579222" y="524193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sVNFM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8" name="圆角矩形 65"/>
          <p:cNvSpPr/>
          <p:nvPr/>
        </p:nvSpPr>
        <p:spPr bwMode="auto">
          <a:xfrm>
            <a:off x="10670467" y="5254374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sVNFM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9" name="圆角矩形 65"/>
          <p:cNvSpPr/>
          <p:nvPr/>
        </p:nvSpPr>
        <p:spPr bwMode="auto">
          <a:xfrm>
            <a:off x="10767835" y="5264544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sym typeface="Calibri"/>
              </a:rPr>
              <a:t>sVNFM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3" name="Rectangle: Rounded Corners 12"/>
          <p:cNvSpPr/>
          <p:nvPr/>
        </p:nvSpPr>
        <p:spPr>
          <a:xfrm>
            <a:off x="6112326" y="5738513"/>
            <a:ext cx="821018" cy="2894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VNF2</a:t>
            </a:r>
          </a:p>
        </p:txBody>
      </p:sp>
      <p:sp>
        <p:nvSpPr>
          <p:cNvPr id="153" name="Rectangle: Rounded Corners 152"/>
          <p:cNvSpPr/>
          <p:nvPr/>
        </p:nvSpPr>
        <p:spPr>
          <a:xfrm>
            <a:off x="5154422" y="5738513"/>
            <a:ext cx="821018" cy="2894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VNF1</a:t>
            </a:r>
          </a:p>
        </p:txBody>
      </p:sp>
      <p:sp>
        <p:nvSpPr>
          <p:cNvPr id="154" name="Rectangle: Rounded Corners 153"/>
          <p:cNvSpPr/>
          <p:nvPr/>
        </p:nvSpPr>
        <p:spPr>
          <a:xfrm>
            <a:off x="7036036" y="5738513"/>
            <a:ext cx="821018" cy="2894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VNF3</a:t>
            </a:r>
          </a:p>
        </p:txBody>
      </p:sp>
      <p:sp>
        <p:nvSpPr>
          <p:cNvPr id="155" name="Rectangle: Rounded Corners 154"/>
          <p:cNvSpPr/>
          <p:nvPr/>
        </p:nvSpPr>
        <p:spPr>
          <a:xfrm>
            <a:off x="10642577" y="5738513"/>
            <a:ext cx="821018" cy="28943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VNFn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56" name="Rectangle: Rounded Corners 155"/>
          <p:cNvSpPr/>
          <p:nvPr/>
        </p:nvSpPr>
        <p:spPr>
          <a:xfrm>
            <a:off x="8223205" y="5738513"/>
            <a:ext cx="821018" cy="28943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PNF 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536194" y="5590351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8357223" y="3623099"/>
            <a:ext cx="2371112" cy="143263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843176" y="3617751"/>
            <a:ext cx="2462178" cy="145359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882398" y="3580434"/>
            <a:ext cx="2380685" cy="1406450"/>
            <a:chOff x="6103977" y="3638524"/>
            <a:chExt cx="2380685" cy="1406450"/>
          </a:xfrm>
        </p:grpSpPr>
        <p:sp>
          <p:nvSpPr>
            <p:cNvPr id="53" name="Rectangle 52"/>
            <p:cNvSpPr/>
            <p:nvPr/>
          </p:nvSpPr>
          <p:spPr>
            <a:xfrm>
              <a:off x="6103977" y="4492808"/>
              <a:ext cx="233757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Cylinder 53"/>
            <p:cNvSpPr/>
            <p:nvPr/>
          </p:nvSpPr>
          <p:spPr>
            <a:xfrm>
              <a:off x="6121058" y="3905542"/>
              <a:ext cx="653130" cy="532512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810448" y="3963627"/>
              <a:ext cx="850516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822116" y="4502915"/>
              <a:ext cx="103650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Adaption Layer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815219" y="3969992"/>
              <a:ext cx="893832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Service Logic</a:t>
              </a:r>
            </a:p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 Interpreter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103977" y="3979395"/>
              <a:ext cx="70095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Config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Database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6132391" y="4752229"/>
              <a:ext cx="2309165" cy="2528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783743" y="4752229"/>
              <a:ext cx="34400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Yang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38434" y="4752229"/>
              <a:ext cx="510714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Netconf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157798" y="4761513"/>
              <a:ext cx="247823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CLI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671298" y="3963980"/>
              <a:ext cx="813364" cy="46191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Life Cycle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Mgmt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Func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132391" y="3638524"/>
              <a:ext cx="2294170" cy="2923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L0-3 Network Controller (SDN-C)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373795" y="4747045"/>
              <a:ext cx="1044515" cy="2975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3</a:t>
              </a:r>
              <a:r>
                <a:rPr kumimoji="0" lang="en-US" sz="1000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rd</a:t>
              </a: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  Party Network</a:t>
              </a:r>
            </a:p>
            <a:p>
              <a:pPr marL="0" marR="0" lvl="0" indent="0" algn="ctr" defTabSz="457200" rtl="0" eaLnBrk="1" fontAlgn="auto" latinLnBrk="0" hangingPunct="0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 controller</a:t>
              </a:r>
            </a:p>
          </p:txBody>
        </p:sp>
      </p:grpSp>
      <p:sp>
        <p:nvSpPr>
          <p:cNvPr id="74" name="Rectangle 73"/>
          <p:cNvSpPr/>
          <p:nvPr/>
        </p:nvSpPr>
        <p:spPr>
          <a:xfrm>
            <a:off x="8404909" y="4408492"/>
            <a:ext cx="1339951" cy="567784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75" name="Cylinder 74"/>
          <p:cNvSpPr/>
          <p:nvPr/>
        </p:nvSpPr>
        <p:spPr>
          <a:xfrm>
            <a:off x="8371008" y="3899956"/>
            <a:ext cx="671025" cy="505202"/>
          </a:xfrm>
          <a:prstGeom prst="can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328774" y="3968696"/>
            <a:ext cx="72778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Config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Database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422117" y="4381991"/>
            <a:ext cx="1323918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Standard Adaption Layer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051820" y="3923651"/>
            <a:ext cx="830299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Logic Interpreter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896277" y="3923651"/>
            <a:ext cx="775446" cy="461915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Life Cycle Mgmt funcs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514568" y="4738831"/>
            <a:ext cx="21075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Chef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834984" y="4738831"/>
            <a:ext cx="325010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Netconf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263837" y="4730057"/>
            <a:ext cx="300527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Ansible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8315206" y="3597320"/>
            <a:ext cx="240547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 L4-7 Controller (App-C)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9768215" y="4421952"/>
            <a:ext cx="818365" cy="5631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Vendor OA&amp;M Adaptor</a:t>
            </a:r>
          </a:p>
        </p:txBody>
      </p:sp>
      <p:sp>
        <p:nvSpPr>
          <p:cNvPr id="159" name="圆角矩形 32"/>
          <p:cNvSpPr/>
          <p:nvPr/>
        </p:nvSpPr>
        <p:spPr>
          <a:xfrm>
            <a:off x="10788925" y="3607086"/>
            <a:ext cx="1171695" cy="143263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10854267" y="4609667"/>
            <a:ext cx="990047" cy="336200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1361581" y="4573752"/>
            <a:ext cx="475449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Vendor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B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0858499" y="4564746"/>
            <a:ext cx="475448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Vendor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10844641" y="3629930"/>
            <a:ext cx="1050288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Vendor VNFM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Adaption Layer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(VF-C)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10882157" y="4194156"/>
            <a:ext cx="962157" cy="363648"/>
          </a:xfrm>
          <a:prstGeom prst="rect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Life Cycle Mgmt funcs</a:t>
            </a:r>
          </a:p>
        </p:txBody>
      </p:sp>
      <p:grpSp>
        <p:nvGrpSpPr>
          <p:cNvPr id="130" name="Group 129"/>
          <p:cNvGrpSpPr/>
          <p:nvPr/>
        </p:nvGrpSpPr>
        <p:grpSpPr>
          <a:xfrm>
            <a:off x="3912831" y="3573671"/>
            <a:ext cx="1889901" cy="1517381"/>
            <a:chOff x="3754204" y="3573671"/>
            <a:chExt cx="1889901" cy="1517381"/>
          </a:xfrm>
        </p:grpSpPr>
        <p:sp>
          <p:nvSpPr>
            <p:cNvPr id="133" name="圆角矩形 32"/>
            <p:cNvSpPr/>
            <p:nvPr/>
          </p:nvSpPr>
          <p:spPr>
            <a:xfrm>
              <a:off x="3754205" y="3573671"/>
              <a:ext cx="1889900" cy="1517381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sym typeface="Calibri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3754204" y="3623099"/>
              <a:ext cx="1886275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sym typeface="Calibri"/>
                </a:rPr>
                <a:t>Multi-VIM Interface</a:t>
              </a: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3788760" y="4623779"/>
              <a:ext cx="514983" cy="35885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Open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sym typeface="Calibri"/>
                </a:rPr>
                <a:t>Stack</a:t>
              </a: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4326788" y="4617473"/>
              <a:ext cx="399214" cy="371462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AWS</a:t>
              </a: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4749047" y="4613902"/>
              <a:ext cx="399214" cy="37860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Azure</a:t>
              </a: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5171307" y="4613902"/>
              <a:ext cx="399214" cy="37860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MEC</a:t>
              </a: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3795062" y="3969778"/>
              <a:ext cx="1762329" cy="5521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3795062" y="3995576"/>
              <a:ext cx="1753403" cy="5232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Infrastructure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rPr>
                <a:t> Adaption Layer</a:t>
              </a:r>
            </a:p>
          </p:txBody>
        </p:sp>
      </p:grpSp>
      <p:sp>
        <p:nvSpPr>
          <p:cNvPr id="136" name="圆角矩形 32"/>
          <p:cNvSpPr/>
          <p:nvPr/>
        </p:nvSpPr>
        <p:spPr>
          <a:xfrm>
            <a:off x="3897247" y="2393625"/>
            <a:ext cx="2214844" cy="385466"/>
          </a:xfrm>
          <a:prstGeom prst="roundRect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3891333" y="1981346"/>
            <a:ext cx="2229869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sym typeface="Calibri"/>
              </a:rPr>
              <a:t>Service Level Orchestration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3843848" y="2452700"/>
            <a:ext cx="236730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sym typeface="Calibri"/>
              </a:rPr>
              <a:t>Resource Level Orchestration</a:t>
            </a:r>
          </a:p>
        </p:txBody>
      </p:sp>
      <p:sp>
        <p:nvSpPr>
          <p:cNvPr id="19" name="Speech Bubble: Rectangle 18"/>
          <p:cNvSpPr/>
          <p:nvPr/>
        </p:nvSpPr>
        <p:spPr>
          <a:xfrm>
            <a:off x="634482" y="5461854"/>
            <a:ext cx="3121973" cy="338552"/>
          </a:xfrm>
          <a:prstGeom prst="wedgeRectCallout">
            <a:avLst>
              <a:gd name="adj1" fmla="val -43933"/>
              <a:gd name="adj2" fmla="val -832443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Expand 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scope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of SDK</a:t>
            </a:r>
            <a:r>
              <a:rPr kumimoji="0" lang="en-US" sz="1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to include PNFs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9" name="Speech Bubble: Rectangle 168"/>
          <p:cNvSpPr/>
          <p:nvPr/>
        </p:nvSpPr>
        <p:spPr>
          <a:xfrm>
            <a:off x="997220" y="1910026"/>
            <a:ext cx="3207657" cy="1138175"/>
          </a:xfrm>
          <a:prstGeom prst="wedgeRectCallout">
            <a:avLst>
              <a:gd name="adj1" fmla="val -40208"/>
              <a:gd name="adj2" fmla="val -99026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Enhance SDC to support PNF onboarding, PNF management design, slice / slice segment</a:t>
            </a:r>
            <a:r>
              <a:rPr kumimoji="0" lang="en-US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modeling and management.  Network Optimization design and conflict detection / resolution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7" name="Speech Bubble: Rectangle 168"/>
          <p:cNvSpPr/>
          <p:nvPr/>
        </p:nvSpPr>
        <p:spPr>
          <a:xfrm>
            <a:off x="2665272" y="3127616"/>
            <a:ext cx="2894112" cy="740599"/>
          </a:xfrm>
          <a:prstGeom prst="wedgeRectCallout">
            <a:avLst>
              <a:gd name="adj1" fmla="val 20752"/>
              <a:gd name="adj2" fmla="val -234194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Enhance SO to support PNF,</a:t>
            </a:r>
            <a:r>
              <a:rPr kumimoji="0" lang="en-US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slice segment and slice instantiation </a:t>
            </a:r>
            <a:r>
              <a:rPr kumimoji="0" lang="en-US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and life cycle management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68" name="Speech Bubble: Rectangle 168"/>
          <p:cNvSpPr/>
          <p:nvPr/>
        </p:nvSpPr>
        <p:spPr>
          <a:xfrm>
            <a:off x="5756963" y="3356327"/>
            <a:ext cx="2894112" cy="740599"/>
          </a:xfrm>
          <a:prstGeom prst="wedgeRectCallout">
            <a:avLst>
              <a:gd name="adj1" fmla="val -2795"/>
              <a:gd name="adj2" fmla="val -217887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Enhance AAI to support PNF,</a:t>
            </a:r>
            <a:r>
              <a:rPr kumimoji="0" lang="en-US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slice segment and slice </a:t>
            </a:r>
            <a:r>
              <a:rPr kumimoji="0" lang="en-US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inventory and topology 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0" name="Speech Bubble: Rectangle 168"/>
          <p:cNvSpPr/>
          <p:nvPr/>
        </p:nvSpPr>
        <p:spPr>
          <a:xfrm>
            <a:off x="8834984" y="3258699"/>
            <a:ext cx="2894112" cy="895909"/>
          </a:xfrm>
          <a:prstGeom prst="wedgeRectCallout">
            <a:avLst>
              <a:gd name="adj1" fmla="val -65985"/>
              <a:gd name="adj2" fmla="val -176048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Expand DCAE to monitor PNF, Slice Segment,</a:t>
            </a:r>
            <a:r>
              <a:rPr kumimoji="0" lang="en-US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E2E slices and services monitoring.  Open Platform for hosting optimization micro services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1" name="Speech Bubble: Rectangle 168"/>
          <p:cNvSpPr/>
          <p:nvPr/>
        </p:nvSpPr>
        <p:spPr>
          <a:xfrm>
            <a:off x="6249120" y="844841"/>
            <a:ext cx="2894112" cy="657651"/>
          </a:xfrm>
          <a:prstGeom prst="wedgeRectCallout">
            <a:avLst>
              <a:gd name="adj1" fmla="val 99741"/>
              <a:gd name="adj2" fmla="val 134552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Support run time conflict detection &amp; resolution</a:t>
            </a:r>
          </a:p>
        </p:txBody>
      </p:sp>
      <p:sp>
        <p:nvSpPr>
          <p:cNvPr id="172" name="Speech Bubble: Rectangle 168"/>
          <p:cNvSpPr/>
          <p:nvPr/>
        </p:nvSpPr>
        <p:spPr>
          <a:xfrm>
            <a:off x="4039232" y="5247505"/>
            <a:ext cx="2894112" cy="657651"/>
          </a:xfrm>
          <a:prstGeom prst="wedgeRectCallout">
            <a:avLst>
              <a:gd name="adj1" fmla="val -708"/>
              <a:gd name="adj2" fmla="val -85814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VIM to support interfaces to Mobile Edge Cloud (MEC)</a:t>
            </a:r>
          </a:p>
        </p:txBody>
      </p:sp>
      <p:sp>
        <p:nvSpPr>
          <p:cNvPr id="174" name="Speech Bubble: Rectangle 168"/>
          <p:cNvSpPr/>
          <p:nvPr/>
        </p:nvSpPr>
        <p:spPr>
          <a:xfrm>
            <a:off x="7659685" y="5212790"/>
            <a:ext cx="2894112" cy="657651"/>
          </a:xfrm>
          <a:prstGeom prst="wedgeRectCallout">
            <a:avLst>
              <a:gd name="adj1" fmla="val -27832"/>
              <a:gd name="adj2" fmla="val -117295"/>
            </a:avLst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App-C &amp; SDN-C to support RAN elements,</a:t>
            </a:r>
            <a:r>
              <a:rPr kumimoji="0" lang="en-US" sz="1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Slice Segments, E2E slices and services configuration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4597241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9" grpId="0" animBg="1"/>
      <p:bldP spid="167" grpId="0" animBg="1"/>
      <p:bldP spid="168" grpId="0" animBg="1"/>
      <p:bldP spid="170" grpId="0" animBg="1"/>
      <p:bldP spid="171" grpId="0" animBg="1"/>
      <p:bldP spid="172" grpId="0" animBg="1"/>
      <p:bldP spid="17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9560" y="1005840"/>
            <a:ext cx="11292840" cy="5288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Supporting Companies</a:t>
            </a:r>
            <a:endParaRPr lang="en-US" dirty="0"/>
          </a:p>
          <a:p>
            <a:pPr marL="0" indent="0">
              <a:buNone/>
            </a:pPr>
            <a:endParaRPr lang="en-US" sz="3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Contributing Members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pPr marL="857250" lvl="2" indent="-285750"/>
            <a:endParaRPr lang="en-US" sz="1700" dirty="0"/>
          </a:p>
          <a:p>
            <a:endParaRPr lang="en-US" sz="1700" dirty="0"/>
          </a:p>
          <a:p>
            <a:pPr lv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Contributors: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186145"/>
              </p:ext>
            </p:extLst>
          </p:nvPr>
        </p:nvGraphicFramePr>
        <p:xfrm>
          <a:off x="371192" y="2313991"/>
          <a:ext cx="11353046" cy="39176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86599">
                  <a:extLst>
                    <a:ext uri="{9D8B030D-6E8A-4147-A177-3AD203B41FA5}">
                      <a16:colId xmlns:a16="http://schemas.microsoft.com/office/drawing/2014/main" val="2190029231"/>
                    </a:ext>
                  </a:extLst>
                </a:gridCol>
                <a:gridCol w="3665649">
                  <a:extLst>
                    <a:ext uri="{9D8B030D-6E8A-4147-A177-3AD203B41FA5}">
                      <a16:colId xmlns:a16="http://schemas.microsoft.com/office/drawing/2014/main" val="3242107661"/>
                    </a:ext>
                  </a:extLst>
                </a:gridCol>
                <a:gridCol w="4000798">
                  <a:extLst>
                    <a:ext uri="{9D8B030D-6E8A-4147-A177-3AD203B41FA5}">
                      <a16:colId xmlns:a16="http://schemas.microsoft.com/office/drawing/2014/main" val="3553087594"/>
                    </a:ext>
                  </a:extLst>
                </a:gridCol>
              </a:tblGrid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Alla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Goldner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Kaniz Mahdi 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Erik Westerberg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383083011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Trung Nguyen 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Tim Strickland 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Oskar </a:t>
                      </a:r>
                      <a:r>
                        <a:rPr lang="en-US" sz="1600" u="none" strike="noStrike" dirty="0" err="1">
                          <a:effectLst/>
                        </a:rPr>
                        <a:t>Malm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850994262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Karpura Suryadevara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Paul Bullock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Peter Loborg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01018402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Vimal Begwani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Denis Fluet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Vivien Yang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444684189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Shekar Sundaramurthy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Todd Morris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Ranjit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err="1">
                          <a:effectLst/>
                        </a:rPr>
                        <a:t>Cavatur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119491300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Tom Tofigh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Alex Dodin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Rajesh Gadiyar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353263061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Gil Bullard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Rodney Wilson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Eng Wei Koo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746783603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Sarat Puthenpura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Raghu Ranganathan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Dmitriy Andrushko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823092101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Cagatay Buyukkoc 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Stephen Terrill 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George </a:t>
                      </a:r>
                      <a:r>
                        <a:rPr lang="en-US" sz="1600" u="none" strike="noStrike" dirty="0" err="1">
                          <a:effectLst/>
                        </a:rPr>
                        <a:t>Lapiotis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310039765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Slawek Stawiarski</a:t>
                      </a:r>
                      <a:endParaRPr lang="en-US" sz="1600" b="0" i="0" u="none" strike="noStrike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John Quilty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Vladimir </a:t>
                      </a:r>
                      <a:r>
                        <a:rPr lang="en-US" sz="1600" u="none" strike="noStrike" dirty="0" err="1">
                          <a:effectLst/>
                        </a:rPr>
                        <a:t>Yanover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003036849"/>
                  </a:ext>
                </a:extLst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34" y="1069211"/>
            <a:ext cx="2099054" cy="1175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141" y="1322073"/>
            <a:ext cx="1339486" cy="66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438" y="1450276"/>
            <a:ext cx="783575" cy="41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347" y="1367806"/>
            <a:ext cx="1551486" cy="614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992" y="1321407"/>
            <a:ext cx="769283" cy="671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528" y="1204189"/>
            <a:ext cx="1811031" cy="90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585" y="1491074"/>
            <a:ext cx="1638999" cy="331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8144" y="1350591"/>
            <a:ext cx="1750603" cy="612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0861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65610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>
                <a:solidFill>
                  <a:schemeClr val="bg1"/>
                </a:solidFill>
              </a:rPr>
              <a:t>BACKUP SLIDES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55424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0657" y="1177290"/>
            <a:ext cx="11111243" cy="50212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Support a hybrid network consisting of PNF &amp; VNF across RAN, WAN and EPC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Support Design, Deploy, Monitor and Management of  Network Slice(s)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Design studio (SDC) enhancement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Component models: e.g., RAN VNFs, Core VNFs, PNFs, etc.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E2E model(s): e.g. service chain (</a:t>
            </a:r>
            <a:r>
              <a:rPr lang="en-US" sz="1600" dirty="0" err="1"/>
              <a:t>tosca</a:t>
            </a:r>
            <a:r>
              <a:rPr lang="en-US" sz="1600" dirty="0"/>
              <a:t>) topology, policy model(s)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AAI enhancements to capture topology &amp; inventory 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SO / App-C / DCAE / Policy enhancements to support for PNF and slice lifecycle management, slice deployment and management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DCAE / Policy enhancements to support open framework for near-real time network optimization, conflict resolution during design time as well as run time across multiple </a:t>
            </a:r>
            <a:r>
              <a:rPr lang="en-US" sz="1600" dirty="0" err="1"/>
              <a:t>microservices</a:t>
            </a:r>
            <a:endParaRPr lang="en-US" sz="16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OOF enhancements to support multi-cloud and 5G network optimizations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Challenges in 5G Use Case</a:t>
            </a:r>
          </a:p>
        </p:txBody>
      </p:sp>
    </p:spTree>
    <p:extLst>
      <p:ext uri="{BB962C8B-B14F-4D97-AF65-F5344CB8AC3E}">
        <p14:creationId xmlns:p14="http://schemas.microsoft.com/office/powerpoint/2010/main" val="1789702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120296" cy="50212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5G and network slicing are emerging technologies that are complex and distributed</a:t>
            </a:r>
          </a:p>
          <a:p>
            <a:pPr marL="569913" indent="-22542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Multiple service providers are getting ready to deploy </a:t>
            </a:r>
          </a:p>
          <a:p>
            <a:pPr marL="569913" indent="-22542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This will help 5G technology vendors to understand ONAP requirements and deliver PNF / VNF capabilities that can be managed using ONAP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This use case is expected to: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Enhance ONAP platform capabilities for supporting hybrid network consisting of PNFs &amp; VNFs in a multi-domain (RAN vs WAN vs EPC) scenario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demonstrate use of ONAP platform to realize following:</a:t>
            </a:r>
          </a:p>
          <a:p>
            <a:pPr lvl="3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A planned list of 5G Nodes are on-boarded into ONAP, and ONAP configures the Nodes to the level they are ready to handle traffic. ONAP begins to actively monitor and manage the nodes</a:t>
            </a:r>
          </a:p>
          <a:p>
            <a:pPr lvl="3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CRUD operations on RAN-only slice(s) and RAN-to-EPC slice(s)</a:t>
            </a:r>
          </a:p>
          <a:p>
            <a:pPr lvl="3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Optimizations of 5G &amp; E2E Slice, Slice Segment, etc.</a:t>
            </a:r>
            <a:endParaRPr lang="en-US" dirty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Business Drivers:</a:t>
            </a:r>
          </a:p>
        </p:txBody>
      </p:sp>
    </p:spTree>
    <p:extLst>
      <p:ext uri="{BB962C8B-B14F-4D97-AF65-F5344CB8AC3E}">
        <p14:creationId xmlns:p14="http://schemas.microsoft.com/office/powerpoint/2010/main" val="3916166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Scope of Use Case</a:t>
            </a:r>
          </a:p>
        </p:txBody>
      </p:sp>
      <p:sp>
        <p:nvSpPr>
          <p:cNvPr id="7" name="Rectangle 6"/>
          <p:cNvSpPr/>
          <p:nvPr/>
        </p:nvSpPr>
        <p:spPr>
          <a:xfrm>
            <a:off x="637122" y="1447930"/>
            <a:ext cx="10574103" cy="1289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Onboard, Deploy &amp; Manage Disaggregated 5G Radio Access Network Elements</a:t>
            </a:r>
          </a:p>
        </p:txBody>
      </p:sp>
      <p:sp>
        <p:nvSpPr>
          <p:cNvPr id="8" name="Rectangle 7"/>
          <p:cNvSpPr/>
          <p:nvPr/>
        </p:nvSpPr>
        <p:spPr>
          <a:xfrm>
            <a:off x="637123" y="3055208"/>
            <a:ext cx="10574102" cy="1289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Design, Deploy and Manage Network Slices Supporting Multiple Services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37123" y="4771122"/>
            <a:ext cx="10574103" cy="12855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Enhance ONAP Platform to Create an Open Environment for Optimization of Network / Services / Slices using µServices from Multiple Sources</a:t>
            </a: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457605" y="1283156"/>
            <a:ext cx="365760" cy="36576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48552" y="2890434"/>
            <a:ext cx="365760" cy="36576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412340" y="4561083"/>
            <a:ext cx="365760" cy="36576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93298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358" y="989403"/>
            <a:ext cx="11781453" cy="3014494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8000" dirty="0">
                <a:solidFill>
                  <a:srgbClr val="00B050"/>
                </a:solidFill>
              </a:rPr>
              <a:t>Requirement Statement</a:t>
            </a:r>
            <a:endParaRPr lang="en-US" sz="80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5600" dirty="0"/>
              <a:t>The use case describes a Service Provider (SP) need to deploy a disaggregated 5G Radio Access Network (3GPP 5G Option 2-2 configuration).  Some of the disaggregated network functions are expected to be virtualized (VNF), running on a cloud infrastructure and while others will be PNF (e.g. appliance based peripherals)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5600" dirty="0"/>
              <a:t>The network elements in scope for such a disaggregated 5G RAN (in this release) are:</a:t>
            </a:r>
          </a:p>
          <a:p>
            <a:pPr marL="519112" lvl="1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5600" dirty="0"/>
              <a:t>Distributed Radio Element</a:t>
            </a:r>
          </a:p>
          <a:p>
            <a:pPr marL="519112" lvl="1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5600" dirty="0"/>
              <a:t>Distributed BBU</a:t>
            </a:r>
          </a:p>
          <a:p>
            <a:pPr marL="519112" lvl="1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5600" dirty="0"/>
              <a:t>Virtualized Centralized BBU and nrt-L2 function (CU-UP)</a:t>
            </a:r>
          </a:p>
          <a:p>
            <a:pPr marL="519112" lvl="1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5600" dirty="0"/>
              <a:t>Virtualized Centralized Radio Control Unit (CU-CP)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5600" dirty="0"/>
              <a:t>This disaggregation can include moving processing closer to the edge, and require deployment of Multi-access Edge Computing (MEC) components and applications in order to meet 5G performance goals</a:t>
            </a:r>
          </a:p>
          <a:p>
            <a:pPr lvl="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A: 5G Radio Access Network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52500" y="4133483"/>
            <a:ext cx="10452100" cy="38194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2000" b="1" u="sng" dirty="0">
                <a:solidFill>
                  <a:srgbClr val="00B0F0"/>
                </a:solidFill>
              </a:rPr>
              <a:t>An Illustrative Example of Disaggregated Radio Access Network</a:t>
            </a:r>
          </a:p>
        </p:txBody>
      </p:sp>
      <p:sp>
        <p:nvSpPr>
          <p:cNvPr id="4" name="Rectangle 3"/>
          <p:cNvSpPr/>
          <p:nvPr/>
        </p:nvSpPr>
        <p:spPr>
          <a:xfrm>
            <a:off x="1385159" y="5495456"/>
            <a:ext cx="2423160" cy="787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Distributed Radio Unit 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</a:rPr>
              <a:t>(UP + CP)</a:t>
            </a:r>
          </a:p>
        </p:txBody>
      </p:sp>
      <p:sp>
        <p:nvSpPr>
          <p:cNvPr id="7" name="Rectangle 6"/>
          <p:cNvSpPr/>
          <p:nvPr/>
        </p:nvSpPr>
        <p:spPr>
          <a:xfrm>
            <a:off x="4540942" y="5495456"/>
            <a:ext cx="2418783" cy="787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Distributed BBU-DU, L1+L2rt Function (UP+CP)</a:t>
            </a:r>
          </a:p>
        </p:txBody>
      </p:sp>
      <p:sp>
        <p:nvSpPr>
          <p:cNvPr id="8" name="Rectangle 7"/>
          <p:cNvSpPr/>
          <p:nvPr/>
        </p:nvSpPr>
        <p:spPr>
          <a:xfrm>
            <a:off x="7692348" y="5495456"/>
            <a:ext cx="2418783" cy="7876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Virtualized BBU-CU &amp; UP</a:t>
            </a:r>
          </a:p>
          <a:p>
            <a:pPr algn="ctr"/>
            <a:r>
              <a:rPr lang="en-US" sz="1600" b="1" dirty="0">
                <a:solidFill>
                  <a:schemeClr val="tx2"/>
                </a:solidFill>
              </a:rPr>
              <a:t>L2nrt Components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7692347" y="4515426"/>
            <a:ext cx="2418783" cy="7876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Virtualized Radio Control Function (CU-UP)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3808319" y="5889282"/>
            <a:ext cx="732623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959725" y="5889282"/>
            <a:ext cx="732623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7" idx="0"/>
            <a:endCxn id="9" idx="1"/>
          </p:cNvCxnSpPr>
          <p:nvPr/>
        </p:nvCxnSpPr>
        <p:spPr>
          <a:xfrm flipV="1">
            <a:off x="5750334" y="4909252"/>
            <a:ext cx="1942013" cy="586204"/>
          </a:xfrm>
          <a:prstGeom prst="line">
            <a:avLst/>
          </a:prstGeom>
          <a:ln w="3175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8" idx="0"/>
            <a:endCxn id="9" idx="2"/>
          </p:cNvCxnSpPr>
          <p:nvPr/>
        </p:nvCxnSpPr>
        <p:spPr>
          <a:xfrm flipH="1" flipV="1">
            <a:off x="8901739" y="5303078"/>
            <a:ext cx="1" cy="192378"/>
          </a:xfrm>
          <a:prstGeom prst="line">
            <a:avLst/>
          </a:prstGeom>
          <a:ln w="3175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005840"/>
            <a:ext cx="11310796" cy="3702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ONAP Design Platform Requirements: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A: 5G Radio Access Network Deployment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1946494" y="1457618"/>
            <a:ext cx="9788305" cy="209134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2000"/>
              </a:spcAft>
            </a:pPr>
            <a:r>
              <a:rPr lang="en-US" sz="1400" dirty="0"/>
              <a:t>Onboard SW packages, descriptors and any other artefacts provided by the RAN vendor</a:t>
            </a:r>
          </a:p>
          <a:p>
            <a:pPr>
              <a:lnSpc>
                <a:spcPct val="100000"/>
              </a:lnSpc>
              <a:spcAft>
                <a:spcPts val="2000"/>
              </a:spcAft>
            </a:pPr>
            <a:r>
              <a:rPr lang="en-US" sz="1400" dirty="0"/>
              <a:t>Design RAN-level templates, recipes and workflows covering common network elements, transport network, data collection and analytics, policies and corrective actions</a:t>
            </a:r>
          </a:p>
          <a:p>
            <a:pPr>
              <a:lnSpc>
                <a:spcPct val="100000"/>
              </a:lnSpc>
              <a:spcAft>
                <a:spcPts val="2000"/>
              </a:spcAft>
            </a:pPr>
            <a:r>
              <a:rPr lang="en-US" sz="1400" dirty="0"/>
              <a:t>Design node-level templates, recipes and workflows covering network elements (PNFs and VNFs), transport network, placement or </a:t>
            </a:r>
            <a:r>
              <a:rPr lang="en-US" sz="1400" dirty="0" err="1"/>
              <a:t>QoS</a:t>
            </a:r>
            <a:r>
              <a:rPr lang="en-US" sz="1400" dirty="0"/>
              <a:t> constraints, data collection and analytics, policies and corrective actions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71187" y="1457618"/>
            <a:ext cx="1572769" cy="20913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Design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197091" y="1309834"/>
            <a:ext cx="339634" cy="3200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1187" y="3777569"/>
            <a:ext cx="157276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Verify Design</a:t>
            </a: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97091" y="3629785"/>
            <a:ext cx="339634" cy="3200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71187" y="5112366"/>
            <a:ext cx="1572769" cy="1143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 Shared Services</a:t>
            </a: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206144" y="4986970"/>
            <a:ext cx="339634" cy="3200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6" name="Content Placeholder 1"/>
          <p:cNvSpPr txBox="1">
            <a:spLocks/>
          </p:cNvSpPr>
          <p:nvPr/>
        </p:nvSpPr>
        <p:spPr>
          <a:xfrm>
            <a:off x="1946493" y="3777569"/>
            <a:ext cx="9788305" cy="11430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Verify templates and recipes from step 1, using dedicated test environment or limited trial following steps below. If necessary, make adjustments accordingly to step 1</a:t>
            </a: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1946492" y="5112366"/>
            <a:ext cx="9788305" cy="11430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Distribute the completed design as well as vendor-provided artefacts to the various run-time components</a:t>
            </a:r>
          </a:p>
        </p:txBody>
      </p:sp>
    </p:spTree>
    <p:extLst>
      <p:ext uri="{BB962C8B-B14F-4D97-AF65-F5344CB8AC3E}">
        <p14:creationId xmlns:p14="http://schemas.microsoft.com/office/powerpoint/2010/main" val="492385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005840"/>
            <a:ext cx="11310796" cy="3702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ONAP Execution Platform Requirements: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1604" y="231620"/>
            <a:ext cx="11920396" cy="640080"/>
          </a:xfrm>
        </p:spPr>
        <p:txBody>
          <a:bodyPr>
            <a:normAutofit/>
          </a:bodyPr>
          <a:lstStyle/>
          <a:p>
            <a:r>
              <a:rPr lang="en-US" dirty="0"/>
              <a:t>A: 5G Radio Access Network Deployment – Continued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1946494" y="1436576"/>
            <a:ext cx="9788305" cy="240209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sz="1400" dirty="0"/>
              <a:t>On receiving service instantiation request via Portal or external API, SO will decompose the request, and allocate and connect the various resources</a:t>
            </a:r>
          </a:p>
          <a:p>
            <a:pPr marL="569913" indent="-1714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sz="1400" dirty="0"/>
              <a:t>A sub-flow includes the onboarding process for related PNFs</a:t>
            </a:r>
          </a:p>
          <a:p>
            <a:pPr marL="569913" indent="-1714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sz="1400" dirty="0"/>
              <a:t>In this step node-specific data from planning is also inserted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sz="1400" dirty="0"/>
              <a:t>Application Controller will Configure RAN VNF / PNF in scope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sz="1400" dirty="0"/>
              <a:t>Update Inventory and VNF / PNF State in AAI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sz="1400" dirty="0"/>
              <a:t>DCAE will start fault, performance, and log data collection as described during design time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sz="1400" dirty="0"/>
              <a:t>DCAE will perform data analytics as configured in recipes, to monitor the environment and detect anomalous conditions. Output from analytics is forwarded to Policy and dashboard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71187" y="1436576"/>
            <a:ext cx="1572769" cy="24020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Instantiate 5G Radio Access Network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197091" y="1309834"/>
            <a:ext cx="339634" cy="3200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71187" y="4022070"/>
            <a:ext cx="1572769" cy="8576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Verify Operation</a:t>
            </a: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97091" y="3856110"/>
            <a:ext cx="339634" cy="3200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71187" y="5068447"/>
            <a:ext cx="1572769" cy="13323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 to Incident</a:t>
            </a: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206144" y="4932652"/>
            <a:ext cx="339634" cy="3200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6" name="Content Placeholder 1"/>
          <p:cNvSpPr txBox="1">
            <a:spLocks/>
          </p:cNvSpPr>
          <p:nvPr/>
        </p:nvSpPr>
        <p:spPr>
          <a:xfrm>
            <a:off x="1946493" y="4022070"/>
            <a:ext cx="9788305" cy="85768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Verify that service is provided and can be monitored through dashboard using basic observability data and calculated KPIs</a:t>
            </a: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1946492" y="5068447"/>
            <a:ext cx="9788305" cy="133234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Corrective/remedial action for network impairments or for violations of service levels as described by defined policies are initiated using the SO and/or controllers</a:t>
            </a:r>
          </a:p>
          <a:p>
            <a:r>
              <a:rPr lang="en-US" sz="1400" dirty="0"/>
              <a:t>For verification purposes this may require fault injection</a:t>
            </a:r>
          </a:p>
          <a:p>
            <a:r>
              <a:rPr lang="en-US" sz="1400" dirty="0"/>
              <a:t>Verify that policy definitions and their corrective actions have intended effect</a:t>
            </a:r>
          </a:p>
        </p:txBody>
      </p:sp>
    </p:spTree>
    <p:extLst>
      <p:ext uri="{BB962C8B-B14F-4D97-AF65-F5344CB8AC3E}">
        <p14:creationId xmlns:p14="http://schemas.microsoft.com/office/powerpoint/2010/main" val="3077935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358" y="1100327"/>
            <a:ext cx="11781453" cy="327549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buNone/>
            </a:pPr>
            <a:r>
              <a:rPr lang="en-US" sz="2900" dirty="0">
                <a:solidFill>
                  <a:srgbClr val="00B050"/>
                </a:solidFill>
              </a:rPr>
              <a:t>Requirement Statement</a:t>
            </a:r>
            <a:endParaRPr lang="en-US" sz="2900" dirty="0"/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Each Service Provider (SP) needs to support a rich set of advanced 5G wireless services, such as enhanced Mobile Broad Band (</a:t>
            </a:r>
            <a:r>
              <a:rPr lang="en-US" dirty="0" err="1"/>
              <a:t>eMBB</a:t>
            </a:r>
            <a:r>
              <a:rPr lang="en-US" dirty="0"/>
              <a:t>), massive Internet of Things (</a:t>
            </a:r>
            <a:r>
              <a:rPr lang="en-US" dirty="0" err="1"/>
              <a:t>mIoT</a:t>
            </a:r>
            <a:r>
              <a:rPr lang="en-US" dirty="0"/>
              <a:t>), and Ultra-Reliable, Low-latency Communications (URLLC ), for mission critical communications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These services have very different requirements on latency, reliability, availability, mobility, and bandwidth</a:t>
            </a:r>
          </a:p>
          <a:p>
            <a:pPr marL="344488" indent="-117475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Deploying multiple separate networks to support these varying requirements is not practical</a:t>
            </a:r>
          </a:p>
          <a:p>
            <a:pPr marL="344488" indent="-117475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End to End network slicing as defined by 3GPP provides specifications for efficient creation of multiple logical networks sharing a common network infrastructure while meeting the specified service levels for each of the services</a:t>
            </a:r>
          </a:p>
          <a:p>
            <a:pPr marL="344488" indent="-117475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ONAP must support the complete lifecycle management of such network slicing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Automated configuration of a slice during the instantiation, configuration, and activation phases, a newly created set of identifying parameters collection is automatically configured</a:t>
            </a:r>
          </a:p>
          <a:p>
            <a:pPr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dirty="0"/>
              <a:t>Automated reconfiguration happens during run-time e.g. an active slice can be reconfigured automatically because of a change in the service requirements or service conditions</a:t>
            </a:r>
          </a:p>
          <a:p>
            <a:pPr lvl="0">
              <a:lnSpc>
                <a:spcPct val="120000"/>
              </a:lnSpc>
              <a:spcBef>
                <a:spcPts val="200"/>
              </a:spcBef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2358" y="231620"/>
            <a:ext cx="11899641" cy="640080"/>
          </a:xfrm>
        </p:spPr>
        <p:txBody>
          <a:bodyPr>
            <a:normAutofit fontScale="90000"/>
          </a:bodyPr>
          <a:lstStyle/>
          <a:p>
            <a:r>
              <a:rPr lang="en-US" dirty="0"/>
              <a:t>B: Slice &amp; Service Definition, Deployment, and Management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6855" y="3996800"/>
            <a:ext cx="7509045" cy="264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69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0" y="315520"/>
            <a:ext cx="11506201" cy="538770"/>
          </a:xfrm>
        </p:spPr>
        <p:txBody>
          <a:bodyPr>
            <a:noAutofit/>
          </a:bodyPr>
          <a:lstStyle/>
          <a:p>
            <a:r>
              <a:rPr lang="en-US" dirty="0"/>
              <a:t>B: Terminology and Abbreviations 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099518"/>
              </p:ext>
            </p:extLst>
          </p:nvPr>
        </p:nvGraphicFramePr>
        <p:xfrm>
          <a:off x="314960" y="1241248"/>
          <a:ext cx="11327795" cy="49482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35873">
                  <a:extLst>
                    <a:ext uri="{9D8B030D-6E8A-4147-A177-3AD203B41FA5}">
                      <a16:colId xmlns:a16="http://schemas.microsoft.com/office/drawing/2014/main" val="2190029231"/>
                    </a:ext>
                  </a:extLst>
                </a:gridCol>
                <a:gridCol w="8591922">
                  <a:extLst>
                    <a:ext uri="{9D8B030D-6E8A-4147-A177-3AD203B41FA5}">
                      <a16:colId xmlns:a16="http://schemas.microsoft.com/office/drawing/2014/main" val="3242107661"/>
                    </a:ext>
                  </a:extLst>
                </a:gridCol>
              </a:tblGrid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Term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</a:rPr>
                        <a:t>Definition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Network Slice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 logical network that provides specific network capabilities and network characteristics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383083011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Network Slice Instance </a:t>
                      </a:r>
                    </a:p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(NSI)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 set of Network Function instances and the required resources (e.g. compute, storage and networking resources) which form a deployed Network Slice</a:t>
                      </a:r>
                    </a:p>
                    <a:p>
                      <a:pPr algn="l" fontAlgn="b"/>
                      <a:endParaRPr lang="en-US" sz="1600" u="none" strike="noStrike" dirty="0">
                        <a:effectLst/>
                      </a:endParaRPr>
                    </a:p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NSI contains Core Network part and Access Network part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850994262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NSSI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Network Slice Subnet Instance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01018402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Network Slice Template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444684189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NSST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Network Slice Subnet Template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119491300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NSMF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Network Slice Management Function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353263061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NSSAI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Network Slice Selection Assistance Information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746783603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PNF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Physical Network Function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823092101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DP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Data Plane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310039765"/>
                  </a:ext>
                </a:extLst>
              </a:tr>
              <a:tr h="3917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OOB</a:t>
                      </a:r>
                      <a:endParaRPr lang="en-US" sz="1600" b="0" i="0" u="none" strike="noStrike" dirty="0">
                        <a:solidFill>
                          <a:srgbClr val="3333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Out of Band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003036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04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6134</TotalTime>
  <Words>2345</Words>
  <Application>Microsoft Office PowerPoint</Application>
  <PresentationFormat>Widescreen</PresentationFormat>
  <Paragraphs>379</Paragraphs>
  <Slides>21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微软雅黑</vt:lpstr>
      <vt:lpstr>MS PGothic</vt:lpstr>
      <vt:lpstr>.AppleSystemUIFont</vt:lpstr>
      <vt:lpstr>Arial</vt:lpstr>
      <vt:lpstr>Calibri</vt:lpstr>
      <vt:lpstr>DengXian</vt:lpstr>
      <vt:lpstr>Geneva</vt:lpstr>
      <vt:lpstr>Intel Clear Light</vt:lpstr>
      <vt:lpstr>Open Sans Light</vt:lpstr>
      <vt:lpstr>Wingdings</vt:lpstr>
      <vt:lpstr>Office Theme</vt:lpstr>
      <vt:lpstr>1_Office Theme</vt:lpstr>
      <vt:lpstr>5G Network Deployment, Slicing, Network Optimization and Automation Framework – Use Case Deep Dive</vt:lpstr>
      <vt:lpstr>Contributors:</vt:lpstr>
      <vt:lpstr>Business Drivers:</vt:lpstr>
      <vt:lpstr>Scope of Use Case</vt:lpstr>
      <vt:lpstr>A: 5G Radio Access Network</vt:lpstr>
      <vt:lpstr>A: 5G Radio Access Network Deployment</vt:lpstr>
      <vt:lpstr>A: 5G Radio Access Network Deployment – Continued</vt:lpstr>
      <vt:lpstr>B: Slice &amp; Service Definition, Deployment, and Management</vt:lpstr>
      <vt:lpstr>B: Terminology and Abbreviations  </vt:lpstr>
      <vt:lpstr>B: Slicing – Network Architecture</vt:lpstr>
      <vt:lpstr>B: Network Slice Support</vt:lpstr>
      <vt:lpstr>B: Slice Definition and Design:</vt:lpstr>
      <vt:lpstr>B: Slice Instantiation &amp; Monitoring</vt:lpstr>
      <vt:lpstr>C: Optimization Framework Need</vt:lpstr>
      <vt:lpstr>C: RAN Network &amp; Slice Optimization:</vt:lpstr>
      <vt:lpstr>C: RAN Network &amp; Slice Optimization:</vt:lpstr>
      <vt:lpstr>ONAP Platform Impact:</vt:lpstr>
      <vt:lpstr>ONAP R2+ Architecture – Current Draft View </vt:lpstr>
      <vt:lpstr>PowerPoint Presentation</vt:lpstr>
      <vt:lpstr>PowerPoint Presentation</vt:lpstr>
      <vt:lpstr>New Challenges in 5G Use Case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BEGWANI, VIMAL</cp:lastModifiedBy>
  <cp:revision>275</cp:revision>
  <cp:lastPrinted>2017-09-21T21:17:08Z</cp:lastPrinted>
  <dcterms:created xsi:type="dcterms:W3CDTF">2017-02-27T16:23:08Z</dcterms:created>
  <dcterms:modified xsi:type="dcterms:W3CDTF">2017-09-25T18:55:43Z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</Properties>
</file>