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89" r:id="rId3"/>
    <p:sldId id="284" r:id="rId4"/>
    <p:sldId id="280" r:id="rId5"/>
    <p:sldId id="281" r:id="rId6"/>
    <p:sldId id="294" r:id="rId7"/>
    <p:sldId id="293" r:id="rId8"/>
    <p:sldId id="267" r:id="rId9"/>
    <p:sldId id="271" r:id="rId10"/>
    <p:sldId id="286" r:id="rId11"/>
    <p:sldId id="295" r:id="rId12"/>
    <p:sldId id="285" r:id="rId13"/>
    <p:sldId id="296" r:id="rId14"/>
    <p:sldId id="288" r:id="rId15"/>
    <p:sldId id="287" r:id="rId16"/>
    <p:sldId id="290" r:id="rId17"/>
    <p:sldId id="282" r:id="rId18"/>
    <p:sldId id="257" r:id="rId19"/>
    <p:sldId id="266" r:id="rId20"/>
    <p:sldId id="269" r:id="rId21"/>
    <p:sldId id="270" r:id="rId22"/>
    <p:sldId id="268" r:id="rId23"/>
    <p:sldId id="272" r:id="rId24"/>
    <p:sldId id="258" r:id="rId25"/>
    <p:sldId id="274" r:id="rId26"/>
    <p:sldId id="275" r:id="rId27"/>
    <p:sldId id="276" r:id="rId28"/>
    <p:sldId id="277" r:id="rId29"/>
    <p:sldId id="273" r:id="rId30"/>
    <p:sldId id="260" r:id="rId31"/>
    <p:sldId id="261" r:id="rId32"/>
    <p:sldId id="283" r:id="rId33"/>
    <p:sldId id="292" r:id="rId34"/>
    <p:sldId id="297" r:id="rId35"/>
    <p:sldId id="298" r:id="rId36"/>
    <p:sldId id="299" r:id="rId3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124191"/>
    <a:srgbClr val="68717A"/>
    <a:srgbClr val="00C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705" autoAdjust="0"/>
    <p:restoredTop sz="95345" autoAdjust="0"/>
  </p:normalViewPr>
  <p:slideViewPr>
    <p:cSldViewPr snapToGrid="0">
      <p:cViewPr varScale="1">
        <p:scale>
          <a:sx n="87" d="100"/>
          <a:sy n="87" d="100"/>
        </p:scale>
        <p:origin x="8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7E70ED3-4135-4C54-9276-C671DE6B2FB8}" type="datetimeFigureOut">
              <a:rPr lang="en-US" smtClean="0"/>
              <a:t>4/5/2018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174230" y="6547804"/>
            <a:ext cx="2057400" cy="365125"/>
          </a:xfrm>
        </p:spPr>
        <p:txBody>
          <a:bodyPr/>
          <a:lstStyle/>
          <a:p>
            <a:fld id="{4BD98997-D6DA-46B1-9BD6-E4DBB777992D}" type="slidenum">
              <a:rPr lang="en-US" smtClean="0"/>
              <a:t>‹#›</a:t>
            </a:fld>
            <a:endParaRPr lang="en-US"/>
          </a:p>
        </p:txBody>
      </p:sp>
      <p:pic>
        <p:nvPicPr>
          <p:cNvPr id="7" name="Picture 6">
            <a:extLst>
              <a:ext uri="{FF2B5EF4-FFF2-40B4-BE49-F238E27FC236}">
                <a16:creationId xmlns:a16="http://schemas.microsoft.com/office/drawing/2014/main" id="{885373ED-40EA-4748-89B5-A2B535753DC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09600"/>
          </a:xfrm>
          <a:prstGeom prst="rect">
            <a:avLst/>
          </a:prstGeom>
        </p:spPr>
      </p:pic>
      <p:pic>
        <p:nvPicPr>
          <p:cNvPr id="8" name="Picture 7">
            <a:extLst>
              <a:ext uri="{FF2B5EF4-FFF2-40B4-BE49-F238E27FC236}">
                <a16:creationId xmlns:a16="http://schemas.microsoft.com/office/drawing/2014/main" id="{620CAF32-0FD9-4622-B92A-1CF972C26FF9}"/>
              </a:ext>
            </a:extLst>
          </p:cNvPr>
          <p:cNvPicPr>
            <a:picLocks noChangeAspect="1"/>
          </p:cNvPicPr>
          <p:nvPr userDrawn="1"/>
        </p:nvPicPr>
        <p:blipFill>
          <a:blip r:embed="rId3"/>
          <a:stretch>
            <a:fillRect/>
          </a:stretch>
        </p:blipFill>
        <p:spPr>
          <a:xfrm>
            <a:off x="37068" y="6626783"/>
            <a:ext cx="2747319" cy="199454"/>
          </a:xfrm>
          <a:prstGeom prst="rect">
            <a:avLst/>
          </a:prstGeom>
        </p:spPr>
      </p:pic>
      <p:grpSp>
        <p:nvGrpSpPr>
          <p:cNvPr id="9" name="Group 8">
            <a:extLst>
              <a:ext uri="{FF2B5EF4-FFF2-40B4-BE49-F238E27FC236}">
                <a16:creationId xmlns:a16="http://schemas.microsoft.com/office/drawing/2014/main" id="{83CCFA07-B313-4E2B-8478-149744D40C2D}"/>
              </a:ext>
            </a:extLst>
          </p:cNvPr>
          <p:cNvGrpSpPr/>
          <p:nvPr userDrawn="1"/>
        </p:nvGrpSpPr>
        <p:grpSpPr>
          <a:xfrm>
            <a:off x="8004543" y="6634881"/>
            <a:ext cx="945329" cy="225343"/>
            <a:chOff x="1524814" y="5809921"/>
            <a:chExt cx="945329" cy="225343"/>
          </a:xfrm>
        </p:grpSpPr>
        <p:pic>
          <p:nvPicPr>
            <p:cNvPr id="10" name="Picture 9">
              <a:extLst>
                <a:ext uri="{FF2B5EF4-FFF2-40B4-BE49-F238E27FC236}">
                  <a16:creationId xmlns:a16="http://schemas.microsoft.com/office/drawing/2014/main" id="{204775A3-AA12-4339-9B33-747F0F7576EB}"/>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1" name="Picture 10">
              <a:extLst>
                <a:ext uri="{FF2B5EF4-FFF2-40B4-BE49-F238E27FC236}">
                  <a16:creationId xmlns:a16="http://schemas.microsoft.com/office/drawing/2014/main" id="{5CE6D45B-D351-4140-B8DF-25083DB524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Tree>
    <p:extLst>
      <p:ext uri="{BB962C8B-B14F-4D97-AF65-F5344CB8AC3E}">
        <p14:creationId xmlns:p14="http://schemas.microsoft.com/office/powerpoint/2010/main" val="23004266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7E70ED3-4135-4C54-9276-C671DE6B2FB8}" type="datetimeFigureOut">
              <a:rPr lang="en-US" smtClean="0"/>
              <a:t>4/5/2018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D98997-D6DA-46B1-9BD6-E4DBB777992D}" type="slidenum">
              <a:rPr lang="en-US" smtClean="0"/>
              <a:t>‹#›</a:t>
            </a:fld>
            <a:endParaRPr lang="en-US"/>
          </a:p>
        </p:txBody>
      </p:sp>
    </p:spTree>
    <p:extLst>
      <p:ext uri="{BB962C8B-B14F-4D97-AF65-F5344CB8AC3E}">
        <p14:creationId xmlns:p14="http://schemas.microsoft.com/office/powerpoint/2010/main" val="23713802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7E70ED3-4135-4C54-9276-C671DE6B2FB8}" type="datetimeFigureOut">
              <a:rPr lang="en-US" smtClean="0"/>
              <a:t>4/5/2018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D98997-D6DA-46B1-9BD6-E4DBB777992D}" type="slidenum">
              <a:rPr lang="en-US" smtClean="0"/>
              <a:t>‹#›</a:t>
            </a:fld>
            <a:endParaRPr lang="en-US"/>
          </a:p>
        </p:txBody>
      </p:sp>
    </p:spTree>
    <p:extLst>
      <p:ext uri="{BB962C8B-B14F-4D97-AF65-F5344CB8AC3E}">
        <p14:creationId xmlns:p14="http://schemas.microsoft.com/office/powerpoint/2010/main" val="1841364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7E70ED3-4135-4C54-9276-C671DE6B2FB8}" type="datetimeFigureOut">
              <a:rPr lang="en-US" smtClean="0"/>
              <a:t>4/5/2018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D98997-D6DA-46B1-9BD6-E4DBB777992D}" type="slidenum">
              <a:rPr lang="en-US" smtClean="0"/>
              <a:t>‹#›</a:t>
            </a:fld>
            <a:endParaRPr lang="en-US"/>
          </a:p>
        </p:txBody>
      </p:sp>
    </p:spTree>
    <p:extLst>
      <p:ext uri="{BB962C8B-B14F-4D97-AF65-F5344CB8AC3E}">
        <p14:creationId xmlns:p14="http://schemas.microsoft.com/office/powerpoint/2010/main" val="3649535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7E70ED3-4135-4C54-9276-C671DE6B2FB8}" type="datetimeFigureOut">
              <a:rPr lang="en-US" smtClean="0"/>
              <a:t>4/5/2018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D98997-D6DA-46B1-9BD6-E4DBB777992D}" type="slidenum">
              <a:rPr lang="en-US" smtClean="0"/>
              <a:t>‹#›</a:t>
            </a:fld>
            <a:endParaRPr lang="en-US"/>
          </a:p>
        </p:txBody>
      </p:sp>
    </p:spTree>
    <p:extLst>
      <p:ext uri="{BB962C8B-B14F-4D97-AF65-F5344CB8AC3E}">
        <p14:creationId xmlns:p14="http://schemas.microsoft.com/office/powerpoint/2010/main" val="2278208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7E70ED3-4135-4C54-9276-C671DE6B2FB8}" type="datetimeFigureOut">
              <a:rPr lang="en-US" smtClean="0"/>
              <a:t>4/5/2018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D98997-D6DA-46B1-9BD6-E4DBB777992D}" type="slidenum">
              <a:rPr lang="en-US" smtClean="0"/>
              <a:t>‹#›</a:t>
            </a:fld>
            <a:endParaRPr lang="en-US"/>
          </a:p>
        </p:txBody>
      </p:sp>
    </p:spTree>
    <p:extLst>
      <p:ext uri="{BB962C8B-B14F-4D97-AF65-F5344CB8AC3E}">
        <p14:creationId xmlns:p14="http://schemas.microsoft.com/office/powerpoint/2010/main" val="1783509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7E70ED3-4135-4C54-9276-C671DE6B2FB8}" type="datetimeFigureOut">
              <a:rPr lang="en-US" smtClean="0"/>
              <a:t>4/5/2018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D98997-D6DA-46B1-9BD6-E4DBB777992D}" type="slidenum">
              <a:rPr lang="en-US" smtClean="0"/>
              <a:t>‹#›</a:t>
            </a:fld>
            <a:endParaRPr lang="en-US"/>
          </a:p>
        </p:txBody>
      </p:sp>
    </p:spTree>
    <p:extLst>
      <p:ext uri="{BB962C8B-B14F-4D97-AF65-F5344CB8AC3E}">
        <p14:creationId xmlns:p14="http://schemas.microsoft.com/office/powerpoint/2010/main" val="2081938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7E70ED3-4135-4C54-9276-C671DE6B2FB8}" type="datetimeFigureOut">
              <a:rPr lang="en-US" smtClean="0"/>
              <a:t>4/5/2018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D98997-D6DA-46B1-9BD6-E4DBB777992D}" type="slidenum">
              <a:rPr lang="en-US" smtClean="0"/>
              <a:t>‹#›</a:t>
            </a:fld>
            <a:endParaRPr lang="en-US"/>
          </a:p>
        </p:txBody>
      </p:sp>
    </p:spTree>
    <p:extLst>
      <p:ext uri="{BB962C8B-B14F-4D97-AF65-F5344CB8AC3E}">
        <p14:creationId xmlns:p14="http://schemas.microsoft.com/office/powerpoint/2010/main" val="37322937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E70ED3-4135-4C54-9276-C671DE6B2FB8}" type="datetimeFigureOut">
              <a:rPr lang="en-US" smtClean="0"/>
              <a:t>4/5/2018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D98997-D6DA-46B1-9BD6-E4DBB777992D}" type="slidenum">
              <a:rPr lang="en-US" smtClean="0"/>
              <a:t>‹#›</a:t>
            </a:fld>
            <a:endParaRPr lang="en-US"/>
          </a:p>
        </p:txBody>
      </p:sp>
    </p:spTree>
    <p:extLst>
      <p:ext uri="{BB962C8B-B14F-4D97-AF65-F5344CB8AC3E}">
        <p14:creationId xmlns:p14="http://schemas.microsoft.com/office/powerpoint/2010/main" val="205095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7E70ED3-4135-4C54-9276-C671DE6B2FB8}" type="datetimeFigureOut">
              <a:rPr lang="en-US" smtClean="0"/>
              <a:t>4/5/2018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D98997-D6DA-46B1-9BD6-E4DBB777992D}" type="slidenum">
              <a:rPr lang="en-US" smtClean="0"/>
              <a:t>‹#›</a:t>
            </a:fld>
            <a:endParaRPr lang="en-US"/>
          </a:p>
        </p:txBody>
      </p:sp>
    </p:spTree>
    <p:extLst>
      <p:ext uri="{BB962C8B-B14F-4D97-AF65-F5344CB8AC3E}">
        <p14:creationId xmlns:p14="http://schemas.microsoft.com/office/powerpoint/2010/main" val="1606298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7E70ED3-4135-4C54-9276-C671DE6B2FB8}" type="datetimeFigureOut">
              <a:rPr lang="en-US" smtClean="0"/>
              <a:t>4/5/2018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D98997-D6DA-46B1-9BD6-E4DBB777992D}" type="slidenum">
              <a:rPr lang="en-US" smtClean="0"/>
              <a:t>‹#›</a:t>
            </a:fld>
            <a:endParaRPr lang="en-US"/>
          </a:p>
        </p:txBody>
      </p:sp>
    </p:spTree>
    <p:extLst>
      <p:ext uri="{BB962C8B-B14F-4D97-AF65-F5344CB8AC3E}">
        <p14:creationId xmlns:p14="http://schemas.microsoft.com/office/powerpoint/2010/main" val="3232528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E70ED3-4135-4C54-9276-C671DE6B2FB8}" type="datetimeFigureOut">
              <a:rPr lang="en-US" smtClean="0"/>
              <a:t>4/5/2018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D98997-D6DA-46B1-9BD6-E4DBB777992D}" type="slidenum">
              <a:rPr lang="en-US" smtClean="0"/>
              <a:t>‹#›</a:t>
            </a:fld>
            <a:endParaRPr lang="en-US"/>
          </a:p>
        </p:txBody>
      </p:sp>
    </p:spTree>
    <p:extLst>
      <p:ext uri="{BB962C8B-B14F-4D97-AF65-F5344CB8AC3E}">
        <p14:creationId xmlns:p14="http://schemas.microsoft.com/office/powerpoint/2010/main" val="28181349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tiff"/><Relationship Id="rId1" Type="http://schemas.openxmlformats.org/officeDocument/2006/relationships/slideLayout" Target="../slideLayouts/slideLayout1.xml"/><Relationship Id="rId6" Type="http://schemas.openxmlformats.org/officeDocument/2006/relationships/image" Target="../media/image13.jpg"/><Relationship Id="rId5" Type="http://schemas.openxmlformats.org/officeDocument/2006/relationships/image" Target="../media/image12.png"/><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tiff"/><Relationship Id="rId1" Type="http://schemas.openxmlformats.org/officeDocument/2006/relationships/slideLayout" Target="../slideLayouts/slideLayout1.xml"/><Relationship Id="rId6" Type="http://schemas.openxmlformats.org/officeDocument/2006/relationships/image" Target="../media/image13.jpg"/><Relationship Id="rId5" Type="http://schemas.openxmlformats.org/officeDocument/2006/relationships/image" Target="../media/image12.png"/><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20.jpg"/><Relationship Id="rId11" Type="http://schemas.openxmlformats.org/officeDocument/2006/relationships/image" Target="../media/image24.png"/><Relationship Id="rId5" Type="http://schemas.openxmlformats.org/officeDocument/2006/relationships/image" Target="../media/image19.png"/><Relationship Id="rId10" Type="http://schemas.openxmlformats.org/officeDocument/2006/relationships/image" Target="../media/image3.png"/><Relationship Id="rId4" Type="http://schemas.openxmlformats.org/officeDocument/2006/relationships/image" Target="../media/image18.jpg"/><Relationship Id="rId9" Type="http://schemas.openxmlformats.org/officeDocument/2006/relationships/image" Target="../media/image2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g"/><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BFB5F10-5875-40A9-BE1B-D60177EF5D8D}"/>
              </a:ext>
            </a:extLst>
          </p:cNvPr>
          <p:cNvSpPr/>
          <p:nvPr/>
        </p:nvSpPr>
        <p:spPr>
          <a:xfrm>
            <a:off x="0" y="0"/>
            <a:ext cx="9144000" cy="701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70944575-7232-49EA-829C-4226EB2551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074199"/>
            <a:ext cx="9164174" cy="4783802"/>
          </a:xfrm>
          <a:prstGeom prst="rect">
            <a:avLst/>
          </a:prstGeom>
        </p:spPr>
      </p:pic>
      <p:sp>
        <p:nvSpPr>
          <p:cNvPr id="3" name="Заголовок 1">
            <a:extLst>
              <a:ext uri="{FF2B5EF4-FFF2-40B4-BE49-F238E27FC236}">
                <a16:creationId xmlns:a16="http://schemas.microsoft.com/office/drawing/2014/main" id="{CB39CCE1-8E6F-4DA5-893B-D0EFE703D293}"/>
              </a:ext>
            </a:extLst>
          </p:cNvPr>
          <p:cNvSpPr txBox="1">
            <a:spLocks/>
          </p:cNvSpPr>
          <p:nvPr/>
        </p:nvSpPr>
        <p:spPr>
          <a:xfrm>
            <a:off x="208776" y="1965282"/>
            <a:ext cx="8475409"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effectLst>
                  <a:outerShdw blurRad="50800" dist="50800" dir="5400000" algn="ctr" rotWithShape="0">
                    <a:schemeClr val="tx1"/>
                  </a:outerShdw>
                </a:effectLst>
              </a:rPr>
              <a:t>ONAP 5G USE CASE ENHANCEMENTS FOR PNF DEPLOYMENTS</a:t>
            </a:r>
          </a:p>
        </p:txBody>
      </p:sp>
      <p:grpSp>
        <p:nvGrpSpPr>
          <p:cNvPr id="5" name="Group 4">
            <a:extLst>
              <a:ext uri="{FF2B5EF4-FFF2-40B4-BE49-F238E27FC236}">
                <a16:creationId xmlns:a16="http://schemas.microsoft.com/office/drawing/2014/main" id="{89457D4C-8717-41C7-A329-F14CB80CA7F2}"/>
              </a:ext>
            </a:extLst>
          </p:cNvPr>
          <p:cNvGrpSpPr/>
          <p:nvPr/>
        </p:nvGrpSpPr>
        <p:grpSpPr>
          <a:xfrm>
            <a:off x="152158" y="306333"/>
            <a:ext cx="3669840" cy="811305"/>
            <a:chOff x="1524814" y="5809921"/>
            <a:chExt cx="945329" cy="208987"/>
          </a:xfrm>
        </p:grpSpPr>
        <p:pic>
          <p:nvPicPr>
            <p:cNvPr id="6" name="Picture 5">
              <a:extLst>
                <a:ext uri="{FF2B5EF4-FFF2-40B4-BE49-F238E27FC236}">
                  <a16:creationId xmlns:a16="http://schemas.microsoft.com/office/drawing/2014/main" id="{7EAC11AB-893A-4515-A385-47CD372F0961}"/>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7" name="Picture 6">
              <a:extLst>
                <a:ext uri="{FF2B5EF4-FFF2-40B4-BE49-F238E27FC236}">
                  <a16:creationId xmlns:a16="http://schemas.microsoft.com/office/drawing/2014/main" id="{7C5444EE-3035-4DE3-8FC6-2720888F93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8" name="TextBox 7">
            <a:extLst>
              <a:ext uri="{FF2B5EF4-FFF2-40B4-BE49-F238E27FC236}">
                <a16:creationId xmlns:a16="http://schemas.microsoft.com/office/drawing/2014/main" id="{44707D89-01F1-4046-B2DA-F97BA9653A7C}"/>
              </a:ext>
            </a:extLst>
          </p:cNvPr>
          <p:cNvSpPr txBox="1"/>
          <p:nvPr/>
        </p:nvSpPr>
        <p:spPr>
          <a:xfrm>
            <a:off x="471491" y="6472243"/>
            <a:ext cx="1821332" cy="307777"/>
          </a:xfrm>
          <a:prstGeom prst="rect">
            <a:avLst/>
          </a:prstGeom>
          <a:noFill/>
        </p:spPr>
        <p:txBody>
          <a:bodyPr wrap="none" rtlCol="0">
            <a:spAutoFit/>
          </a:bodyPr>
          <a:lstStyle/>
          <a:p>
            <a:r>
              <a:rPr lang="en-US" sz="1400" dirty="0">
                <a:solidFill>
                  <a:schemeClr val="bg1"/>
                </a:solidFill>
              </a:rPr>
              <a:t>Apr 05, 2018 version 3</a:t>
            </a:r>
          </a:p>
        </p:txBody>
      </p:sp>
      <p:sp>
        <p:nvSpPr>
          <p:cNvPr id="4" name="Подзаголовок 2">
            <a:extLst>
              <a:ext uri="{FF2B5EF4-FFF2-40B4-BE49-F238E27FC236}">
                <a16:creationId xmlns:a16="http://schemas.microsoft.com/office/drawing/2014/main" id="{EBC29DDF-598A-4A7C-A753-D9CE676E8543}"/>
              </a:ext>
            </a:extLst>
          </p:cNvPr>
          <p:cNvSpPr txBox="1">
            <a:spLocks/>
          </p:cNvSpPr>
          <p:nvPr/>
        </p:nvSpPr>
        <p:spPr>
          <a:xfrm>
            <a:off x="274891" y="3371186"/>
            <a:ext cx="7203147" cy="3023076"/>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800" dirty="0">
                <a:solidFill>
                  <a:schemeClr val="bg1"/>
                </a:solidFill>
                <a:effectLst>
                  <a:outerShdw blurRad="50800" dist="50800" dir="5400000" algn="ctr" rotWithShape="0">
                    <a:schemeClr val="tx1"/>
                  </a:outerShdw>
                </a:effectLst>
              </a:rPr>
              <a:t>ONAP and 5G USE CASE Enhancements</a:t>
            </a:r>
          </a:p>
          <a:p>
            <a:r>
              <a:rPr lang="en-US" sz="1800" dirty="0">
                <a:solidFill>
                  <a:schemeClr val="bg1"/>
                </a:solidFill>
                <a:effectLst>
                  <a:outerShdw blurRad="50800" dist="50800" dir="5400000" algn="ctr" rotWithShape="0">
                    <a:schemeClr val="tx1"/>
                  </a:outerShdw>
                </a:effectLst>
              </a:rPr>
              <a:t>PNF (Radio Network) Deployments</a:t>
            </a:r>
          </a:p>
          <a:p>
            <a:r>
              <a:rPr lang="en-US" sz="1800" dirty="0">
                <a:solidFill>
                  <a:schemeClr val="bg1"/>
                </a:solidFill>
                <a:effectLst>
                  <a:outerShdw blurRad="50800" dist="50800" dir="5400000" algn="ctr" rotWithShape="0">
                    <a:schemeClr val="tx1"/>
                  </a:outerShdw>
                </a:effectLst>
              </a:rPr>
              <a:t>R3 CASABLANCA RELEASE</a:t>
            </a:r>
          </a:p>
          <a:p>
            <a:endParaRPr lang="en-US" sz="1800" dirty="0">
              <a:solidFill>
                <a:schemeClr val="bg1"/>
              </a:solidFill>
              <a:effectLst>
                <a:outerShdw blurRad="50800" dist="50800" dir="5400000" algn="ctr" rotWithShape="0">
                  <a:schemeClr val="tx1"/>
                </a:outerShdw>
              </a:effectLst>
            </a:endParaRPr>
          </a:p>
          <a:p>
            <a:endParaRPr lang="en-US" sz="1800" dirty="0">
              <a:solidFill>
                <a:schemeClr val="bg1"/>
              </a:solidFill>
              <a:effectLst>
                <a:outerShdw blurRad="50800" dist="50800" dir="5400000" algn="ctr" rotWithShape="0">
                  <a:schemeClr val="tx1"/>
                </a:outerShdw>
              </a:effectLst>
            </a:endParaRPr>
          </a:p>
          <a:p>
            <a:endParaRPr lang="en-US" sz="1800" dirty="0">
              <a:solidFill>
                <a:schemeClr val="bg1"/>
              </a:solidFill>
              <a:effectLst>
                <a:outerShdw blurRad="50800" dist="50800" dir="5400000" algn="ctr" rotWithShape="0">
                  <a:schemeClr val="tx1"/>
                </a:outerShdw>
              </a:effectLst>
            </a:endParaRPr>
          </a:p>
          <a:p>
            <a:pPr marL="0" indent="0">
              <a:buNone/>
            </a:pPr>
            <a:endParaRPr lang="en-US" sz="1800" dirty="0">
              <a:solidFill>
                <a:schemeClr val="bg1"/>
              </a:solidFill>
              <a:effectLst>
                <a:outerShdw blurRad="50800" dist="50800" dir="5400000" algn="ctr" rotWithShape="0">
                  <a:schemeClr val="tx1"/>
                </a:outerShdw>
              </a:effectLst>
            </a:endParaRPr>
          </a:p>
          <a:p>
            <a:r>
              <a:rPr lang="en-US" sz="1800" dirty="0">
                <a:solidFill>
                  <a:schemeClr val="bg1"/>
                </a:solidFill>
                <a:effectLst>
                  <a:outerShdw blurRad="50800" dist="50800" dir="5400000" algn="ctr" rotWithShape="0">
                    <a:schemeClr val="tx1"/>
                  </a:outerShdw>
                </a:effectLst>
              </a:rPr>
              <a:t>5G Use Case Team</a:t>
            </a:r>
            <a:endParaRPr lang="ru-RU" sz="1000" dirty="0">
              <a:solidFill>
                <a:schemeClr val="bg1"/>
              </a:solidFill>
              <a:effectLst>
                <a:outerShdw blurRad="50800" dist="50800" dir="5400000" algn="ctr" rotWithShape="0">
                  <a:schemeClr val="tx1"/>
                </a:outerShdw>
              </a:effectLst>
            </a:endParaRPr>
          </a:p>
        </p:txBody>
      </p:sp>
    </p:spTree>
    <p:extLst>
      <p:ext uri="{BB962C8B-B14F-4D97-AF65-F5344CB8AC3E}">
        <p14:creationId xmlns:p14="http://schemas.microsoft.com/office/powerpoint/2010/main" val="42876203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BFB5F10-5875-40A9-BE1B-D60177EF5D8D}"/>
              </a:ext>
            </a:extLst>
          </p:cNvPr>
          <p:cNvSpPr/>
          <p:nvPr/>
        </p:nvSpPr>
        <p:spPr>
          <a:xfrm>
            <a:off x="0" y="0"/>
            <a:ext cx="9144000" cy="701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70944575-7232-49EA-829C-4226EB2551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074199"/>
            <a:ext cx="9164174" cy="4783802"/>
          </a:xfrm>
          <a:prstGeom prst="rect">
            <a:avLst/>
          </a:prstGeom>
        </p:spPr>
      </p:pic>
      <p:sp>
        <p:nvSpPr>
          <p:cNvPr id="3" name="Заголовок 1">
            <a:extLst>
              <a:ext uri="{FF2B5EF4-FFF2-40B4-BE49-F238E27FC236}">
                <a16:creationId xmlns:a16="http://schemas.microsoft.com/office/drawing/2014/main" id="{CB39CCE1-8E6F-4DA5-893B-D0EFE703D293}"/>
              </a:ext>
            </a:extLst>
          </p:cNvPr>
          <p:cNvSpPr txBox="1">
            <a:spLocks/>
          </p:cNvSpPr>
          <p:nvPr/>
        </p:nvSpPr>
        <p:spPr>
          <a:xfrm>
            <a:off x="274891" y="1794798"/>
            <a:ext cx="7591454" cy="1514822"/>
          </a:xfrm>
          <a:prstGeom prst="rect">
            <a:avLst/>
          </a:prstGeom>
          <a:effectLst>
            <a:outerShdw blurRad="50800" dist="50800" dir="5400000" algn="ctr" rotWithShape="0">
              <a:schemeClr val="tx1"/>
            </a:outerShdw>
          </a:effectLst>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5G USE CASE: OPTIMIZATION </a:t>
            </a:r>
          </a:p>
        </p:txBody>
      </p:sp>
      <p:sp>
        <p:nvSpPr>
          <p:cNvPr id="4" name="Подзаголовок 2">
            <a:extLst>
              <a:ext uri="{FF2B5EF4-FFF2-40B4-BE49-F238E27FC236}">
                <a16:creationId xmlns:a16="http://schemas.microsoft.com/office/drawing/2014/main" id="{EBC29DDF-598A-4A7C-A753-D9CE676E8543}"/>
              </a:ext>
            </a:extLst>
          </p:cNvPr>
          <p:cNvSpPr txBox="1">
            <a:spLocks/>
          </p:cNvSpPr>
          <p:nvPr/>
        </p:nvSpPr>
        <p:spPr>
          <a:xfrm>
            <a:off x="274891" y="3371186"/>
            <a:ext cx="7762798" cy="2762914"/>
          </a:xfrm>
          <a:prstGeom prst="rect">
            <a:avLst/>
          </a:prstGeom>
          <a:effectLst>
            <a:outerShdw blurRad="50800" dist="50800" dir="5400000" algn="ctr" rotWithShape="0">
              <a:schemeClr val="tx1"/>
            </a:outerShdw>
          </a:effectLst>
        </p:spPr>
        <p:txBody>
          <a:bodyPr vert="horz" lIns="91440" tIns="45720" rIns="91440" bIns="45720" rtlCol="0">
            <a:normAutofit fontScale="92500"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Event Collection</a:t>
            </a:r>
          </a:p>
          <a:p>
            <a:r>
              <a:rPr lang="en-US" dirty="0">
                <a:solidFill>
                  <a:schemeClr val="bg1"/>
                </a:solidFill>
              </a:rPr>
              <a:t>PNF (Radio Network) Deployments</a:t>
            </a:r>
          </a:p>
          <a:p>
            <a:endParaRPr lang="en-US" dirty="0">
              <a:solidFill>
                <a:schemeClr val="bg1"/>
              </a:solidFill>
            </a:endParaRPr>
          </a:p>
          <a:p>
            <a:endParaRPr lang="en-US" dirty="0">
              <a:solidFill>
                <a:schemeClr val="bg1"/>
              </a:solidFill>
            </a:endParaRPr>
          </a:p>
          <a:p>
            <a:endParaRPr lang="en-US" dirty="0">
              <a:solidFill>
                <a:schemeClr val="bg1"/>
              </a:solidFill>
            </a:endParaRPr>
          </a:p>
          <a:p>
            <a:endParaRPr lang="en-US" dirty="0">
              <a:solidFill>
                <a:schemeClr val="bg1"/>
              </a:solidFill>
            </a:endParaRP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grpSp>
        <p:nvGrpSpPr>
          <p:cNvPr id="5" name="Group 4">
            <a:extLst>
              <a:ext uri="{FF2B5EF4-FFF2-40B4-BE49-F238E27FC236}">
                <a16:creationId xmlns:a16="http://schemas.microsoft.com/office/drawing/2014/main" id="{89457D4C-8717-41C7-A329-F14CB80CA7F2}"/>
              </a:ext>
            </a:extLst>
          </p:cNvPr>
          <p:cNvGrpSpPr/>
          <p:nvPr/>
        </p:nvGrpSpPr>
        <p:grpSpPr>
          <a:xfrm>
            <a:off x="152158" y="306333"/>
            <a:ext cx="3669840" cy="811305"/>
            <a:chOff x="1524814" y="5809921"/>
            <a:chExt cx="945329" cy="208987"/>
          </a:xfrm>
        </p:grpSpPr>
        <p:pic>
          <p:nvPicPr>
            <p:cNvPr id="6" name="Picture 5">
              <a:extLst>
                <a:ext uri="{FF2B5EF4-FFF2-40B4-BE49-F238E27FC236}">
                  <a16:creationId xmlns:a16="http://schemas.microsoft.com/office/drawing/2014/main" id="{7EAC11AB-893A-4515-A385-47CD372F0961}"/>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7" name="Picture 6">
              <a:extLst>
                <a:ext uri="{FF2B5EF4-FFF2-40B4-BE49-F238E27FC236}">
                  <a16:creationId xmlns:a16="http://schemas.microsoft.com/office/drawing/2014/main" id="{7C5444EE-3035-4DE3-8FC6-2720888F93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8" name="TextBox 7">
            <a:extLst>
              <a:ext uri="{FF2B5EF4-FFF2-40B4-BE49-F238E27FC236}">
                <a16:creationId xmlns:a16="http://schemas.microsoft.com/office/drawing/2014/main" id="{44707D89-01F1-4046-B2DA-F97BA9653A7C}"/>
              </a:ext>
            </a:extLst>
          </p:cNvPr>
          <p:cNvSpPr txBox="1"/>
          <p:nvPr/>
        </p:nvSpPr>
        <p:spPr>
          <a:xfrm>
            <a:off x="471491" y="6472243"/>
            <a:ext cx="1863011" cy="307777"/>
          </a:xfrm>
          <a:prstGeom prst="rect">
            <a:avLst/>
          </a:prstGeom>
          <a:noFill/>
        </p:spPr>
        <p:txBody>
          <a:bodyPr wrap="none" rtlCol="0">
            <a:spAutoFit/>
          </a:bodyPr>
          <a:lstStyle/>
          <a:p>
            <a:r>
              <a:rPr lang="en-US" sz="1400" dirty="0">
                <a:solidFill>
                  <a:schemeClr val="bg1"/>
                </a:solidFill>
              </a:rPr>
              <a:t>Apr 05, 2018 version 3</a:t>
            </a:r>
          </a:p>
        </p:txBody>
      </p:sp>
    </p:spTree>
    <p:extLst>
      <p:ext uri="{BB962C8B-B14F-4D97-AF65-F5344CB8AC3E}">
        <p14:creationId xmlns:p14="http://schemas.microsoft.com/office/powerpoint/2010/main" val="34836712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50800" y="651354"/>
            <a:ext cx="8978900" cy="5787546"/>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5065810"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EVENT COLLECTION OVERVIEW</a:t>
            </a:r>
          </a:p>
        </p:txBody>
      </p:sp>
      <p:sp>
        <p:nvSpPr>
          <p:cNvPr id="11" name="TextBox 10">
            <a:extLst>
              <a:ext uri="{FF2B5EF4-FFF2-40B4-BE49-F238E27FC236}">
                <a16:creationId xmlns:a16="http://schemas.microsoft.com/office/drawing/2014/main" id="{A5FB0615-46F6-4CB4-AE5D-8372F941E189}"/>
              </a:ext>
            </a:extLst>
          </p:cNvPr>
          <p:cNvSpPr txBox="1"/>
          <p:nvPr/>
        </p:nvSpPr>
        <p:spPr>
          <a:xfrm>
            <a:off x="87143" y="677479"/>
            <a:ext cx="9007872" cy="1508105"/>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VNF &amp; PNF EVENT COLLECTION OVERVIEW FOR CASABLANCA</a:t>
            </a:r>
            <a:endParaRPr lang="en-US" dirty="0"/>
          </a:p>
          <a:p>
            <a:endParaRPr lang="en-US" dirty="0"/>
          </a:p>
          <a:p>
            <a:r>
              <a:rPr lang="en-US" dirty="0"/>
              <a:t>FAULT MANAGEMENT</a:t>
            </a:r>
          </a:p>
          <a:p>
            <a:r>
              <a:rPr lang="en-US" dirty="0"/>
              <a:t>PERFORMANCE MANAGEMENT</a:t>
            </a:r>
          </a:p>
          <a:p>
            <a:r>
              <a:rPr lang="en-US" dirty="0"/>
              <a:t>HIGH-VOLUME DATA COLLECTION</a:t>
            </a:r>
          </a:p>
        </p:txBody>
      </p:sp>
    </p:spTree>
    <p:extLst>
      <p:ext uri="{BB962C8B-B14F-4D97-AF65-F5344CB8AC3E}">
        <p14:creationId xmlns:p14="http://schemas.microsoft.com/office/powerpoint/2010/main" val="7716445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8425705"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EVENT COLLECTION – PERFORMANCE MANAGEMENT</a:t>
            </a:r>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11" name="TextBox 10">
            <a:extLst>
              <a:ext uri="{FF2B5EF4-FFF2-40B4-BE49-F238E27FC236}">
                <a16:creationId xmlns:a16="http://schemas.microsoft.com/office/drawing/2014/main" id="{A5FB0615-46F6-4CB4-AE5D-8372F941E189}"/>
              </a:ext>
            </a:extLst>
          </p:cNvPr>
          <p:cNvSpPr txBox="1"/>
          <p:nvPr/>
        </p:nvSpPr>
        <p:spPr>
          <a:xfrm>
            <a:off x="21828" y="651353"/>
            <a:ext cx="4662906" cy="3754874"/>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r>
              <a:rPr lang="en-US" dirty="0"/>
              <a:t>Events Collection with ONAP. Development and evolution of event collection through VES collector.</a:t>
            </a:r>
          </a:p>
          <a:p>
            <a:endParaRPr lang="en-US" dirty="0"/>
          </a:p>
          <a:p>
            <a:r>
              <a:rPr lang="en-US" dirty="0"/>
              <a:t>Forms basis of Performance Measurements collection through ONAP.</a:t>
            </a:r>
          </a:p>
          <a:p>
            <a:endParaRPr lang="en-US" dirty="0"/>
          </a:p>
          <a:p>
            <a:pPr marL="342900" indent="-342900">
              <a:buAutoNum type="arabicParenBoth"/>
            </a:pPr>
            <a:r>
              <a:rPr lang="en-US" b="1" dirty="0">
                <a:solidFill>
                  <a:srgbClr val="0000CC"/>
                </a:solidFill>
              </a:rPr>
              <a:t>COLLECTION MECHANISM </a:t>
            </a:r>
            <a:r>
              <a:rPr lang="en-US" dirty="0"/>
              <a:t>– How will data be moved to ONAP in RAN domain.</a:t>
            </a:r>
          </a:p>
          <a:p>
            <a:pPr marL="342900" indent="-342900">
              <a:buAutoNum type="arabicParenBoth"/>
            </a:pPr>
            <a:r>
              <a:rPr lang="en-US" b="1" dirty="0">
                <a:solidFill>
                  <a:srgbClr val="0000CC"/>
                </a:solidFill>
              </a:rPr>
              <a:t>VOLUMETRICS</a:t>
            </a:r>
            <a:r>
              <a:rPr lang="en-US" dirty="0"/>
              <a:t> – Volume of data. </a:t>
            </a:r>
          </a:p>
          <a:p>
            <a:pPr marL="342900" indent="-342900">
              <a:buAutoNum type="arabicParenBoth"/>
            </a:pPr>
            <a:endParaRPr lang="en-US" dirty="0"/>
          </a:p>
        </p:txBody>
      </p:sp>
      <p:sp>
        <p:nvSpPr>
          <p:cNvPr id="12" name="TextBox 11">
            <a:extLst>
              <a:ext uri="{FF2B5EF4-FFF2-40B4-BE49-F238E27FC236}">
                <a16:creationId xmlns:a16="http://schemas.microsoft.com/office/drawing/2014/main" id="{99ABF5B4-0BF6-4F35-A869-627AE97B2EF2}"/>
              </a:ext>
            </a:extLst>
          </p:cNvPr>
          <p:cNvSpPr txBox="1"/>
          <p:nvPr/>
        </p:nvSpPr>
        <p:spPr>
          <a:xfrm>
            <a:off x="117385" y="5874706"/>
            <a:ext cx="4662906" cy="400110"/>
          </a:xfrm>
          <a:prstGeom prst="rect">
            <a:avLst/>
          </a:prstGeom>
          <a:noFill/>
        </p:spPr>
        <p:txBody>
          <a:bodyPr wrap="square" rtlCol="0">
            <a:spAutoFit/>
          </a:bodyPr>
          <a:lstStyle/>
          <a:p>
            <a:r>
              <a:rPr lang="en-US" sz="2000" dirty="0"/>
              <a:t>DCAE, </a:t>
            </a:r>
            <a:r>
              <a:rPr lang="en-US" sz="2000" dirty="0" err="1"/>
              <a:t>DMaaP</a:t>
            </a:r>
            <a:r>
              <a:rPr lang="en-US" sz="2000" dirty="0"/>
              <a:t>, VES</a:t>
            </a:r>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20" name="Rectangle 19">
            <a:extLst>
              <a:ext uri="{FF2B5EF4-FFF2-40B4-BE49-F238E27FC236}">
                <a16:creationId xmlns:a16="http://schemas.microsoft.com/office/drawing/2014/main" id="{B6BBD25B-5BF5-4E33-BE6A-4342EEFA1A68}"/>
              </a:ext>
            </a:extLst>
          </p:cNvPr>
          <p:cNvSpPr/>
          <p:nvPr/>
        </p:nvSpPr>
        <p:spPr>
          <a:xfrm>
            <a:off x="5943600" y="4051300"/>
            <a:ext cx="1701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73559BD6-DE08-4F44-B05D-2052C7B054CC}"/>
              </a:ext>
            </a:extLst>
          </p:cNvPr>
          <p:cNvSpPr txBox="1"/>
          <p:nvPr/>
        </p:nvSpPr>
        <p:spPr>
          <a:xfrm>
            <a:off x="6506513" y="4247634"/>
            <a:ext cx="566181" cy="369332"/>
          </a:xfrm>
          <a:prstGeom prst="rect">
            <a:avLst/>
          </a:prstGeom>
          <a:noFill/>
        </p:spPr>
        <p:txBody>
          <a:bodyPr wrap="none" rtlCol="0">
            <a:spAutoFit/>
          </a:bodyPr>
          <a:lstStyle/>
          <a:p>
            <a:r>
              <a:rPr lang="en-US" b="1" dirty="0">
                <a:solidFill>
                  <a:schemeClr val="bg1"/>
                </a:solidFill>
              </a:rPr>
              <a:t>PNF</a:t>
            </a:r>
          </a:p>
        </p:txBody>
      </p:sp>
      <p:sp>
        <p:nvSpPr>
          <p:cNvPr id="24" name="Rectangle 23">
            <a:extLst>
              <a:ext uri="{FF2B5EF4-FFF2-40B4-BE49-F238E27FC236}">
                <a16:creationId xmlns:a16="http://schemas.microsoft.com/office/drawing/2014/main" id="{541FBFAC-56D2-4539-89A5-73081DA51147}"/>
              </a:ext>
            </a:extLst>
          </p:cNvPr>
          <p:cNvSpPr/>
          <p:nvPr/>
        </p:nvSpPr>
        <p:spPr>
          <a:xfrm>
            <a:off x="5943600" y="1932387"/>
            <a:ext cx="1701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700BC7CD-1B51-490C-AD6A-40F13DD69B9E}"/>
              </a:ext>
            </a:extLst>
          </p:cNvPr>
          <p:cNvSpPr txBox="1"/>
          <p:nvPr/>
        </p:nvSpPr>
        <p:spPr>
          <a:xfrm>
            <a:off x="6317231" y="2003461"/>
            <a:ext cx="883575" cy="646331"/>
          </a:xfrm>
          <a:prstGeom prst="rect">
            <a:avLst/>
          </a:prstGeom>
          <a:noFill/>
        </p:spPr>
        <p:txBody>
          <a:bodyPr wrap="none" rtlCol="0">
            <a:spAutoFit/>
          </a:bodyPr>
          <a:lstStyle/>
          <a:p>
            <a:pPr algn="ctr"/>
            <a:r>
              <a:rPr lang="en-US" b="1" dirty="0">
                <a:solidFill>
                  <a:schemeClr val="bg1"/>
                </a:solidFill>
              </a:rPr>
              <a:t>ONAP</a:t>
            </a:r>
          </a:p>
          <a:p>
            <a:pPr algn="ctr"/>
            <a:r>
              <a:rPr lang="en-US" b="1" dirty="0" err="1">
                <a:solidFill>
                  <a:schemeClr val="bg1"/>
                </a:solidFill>
              </a:rPr>
              <a:t>DMaaP</a:t>
            </a:r>
            <a:endParaRPr lang="en-US" b="1" dirty="0">
              <a:solidFill>
                <a:schemeClr val="bg1"/>
              </a:solidFill>
            </a:endParaRPr>
          </a:p>
        </p:txBody>
      </p:sp>
      <p:sp>
        <p:nvSpPr>
          <p:cNvPr id="6" name="Arrow: Up 5">
            <a:extLst>
              <a:ext uri="{FF2B5EF4-FFF2-40B4-BE49-F238E27FC236}">
                <a16:creationId xmlns:a16="http://schemas.microsoft.com/office/drawing/2014/main" id="{AE8B22B2-FD12-4C9C-B409-FED1353E8964}"/>
              </a:ext>
            </a:extLst>
          </p:cNvPr>
          <p:cNvSpPr/>
          <p:nvPr/>
        </p:nvSpPr>
        <p:spPr>
          <a:xfrm>
            <a:off x="6546841" y="3060091"/>
            <a:ext cx="471478" cy="726251"/>
          </a:xfrm>
          <a:prstGeom prst="up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2" descr="C:\Users\cheung\AppData\Local\Temp\SNAGHTML648e60b.PNG">
            <a:extLst>
              <a:ext uri="{FF2B5EF4-FFF2-40B4-BE49-F238E27FC236}">
                <a16:creationId xmlns:a16="http://schemas.microsoft.com/office/drawing/2014/main" id="{CEDBE1D2-21CD-439F-AFFF-231F11EC9A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03913" y="3148558"/>
            <a:ext cx="375932" cy="48571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88CA99FD-8B8F-4681-9502-0650EDBE85EB}"/>
              </a:ext>
            </a:extLst>
          </p:cNvPr>
          <p:cNvSpPr txBox="1"/>
          <p:nvPr/>
        </p:nvSpPr>
        <p:spPr>
          <a:xfrm>
            <a:off x="6250486" y="3723712"/>
            <a:ext cx="1136978" cy="369332"/>
          </a:xfrm>
          <a:prstGeom prst="rect">
            <a:avLst/>
          </a:prstGeom>
          <a:noFill/>
        </p:spPr>
        <p:txBody>
          <a:bodyPr wrap="none" rtlCol="0">
            <a:spAutoFit/>
          </a:bodyPr>
          <a:lstStyle/>
          <a:p>
            <a:r>
              <a:rPr lang="en-US" dirty="0"/>
              <a:t>VES Agent</a:t>
            </a:r>
          </a:p>
        </p:txBody>
      </p:sp>
      <p:sp>
        <p:nvSpPr>
          <p:cNvPr id="17" name="TextBox 16">
            <a:extLst>
              <a:ext uri="{FF2B5EF4-FFF2-40B4-BE49-F238E27FC236}">
                <a16:creationId xmlns:a16="http://schemas.microsoft.com/office/drawing/2014/main" id="{10DE2E7F-E8AF-44D1-9562-888741F59501}"/>
              </a:ext>
            </a:extLst>
          </p:cNvPr>
          <p:cNvSpPr txBox="1"/>
          <p:nvPr/>
        </p:nvSpPr>
        <p:spPr>
          <a:xfrm>
            <a:off x="6039632" y="2673616"/>
            <a:ext cx="1425711" cy="369332"/>
          </a:xfrm>
          <a:prstGeom prst="rect">
            <a:avLst/>
          </a:prstGeom>
          <a:noFill/>
        </p:spPr>
        <p:txBody>
          <a:bodyPr wrap="none" rtlCol="0">
            <a:spAutoFit/>
          </a:bodyPr>
          <a:lstStyle/>
          <a:p>
            <a:r>
              <a:rPr lang="en-US" dirty="0"/>
              <a:t>VES Collector</a:t>
            </a:r>
          </a:p>
        </p:txBody>
      </p:sp>
    </p:spTree>
    <p:extLst>
      <p:ext uri="{BB962C8B-B14F-4D97-AF65-F5344CB8AC3E}">
        <p14:creationId xmlns:p14="http://schemas.microsoft.com/office/powerpoint/2010/main" val="1607762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8085868"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EVENT COLLECTION – HIGH VOLUME COLLECTION</a:t>
            </a:r>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11" name="TextBox 10">
            <a:extLst>
              <a:ext uri="{FF2B5EF4-FFF2-40B4-BE49-F238E27FC236}">
                <a16:creationId xmlns:a16="http://schemas.microsoft.com/office/drawing/2014/main" id="{A5FB0615-46F6-4CB4-AE5D-8372F941E189}"/>
              </a:ext>
            </a:extLst>
          </p:cNvPr>
          <p:cNvSpPr txBox="1"/>
          <p:nvPr/>
        </p:nvSpPr>
        <p:spPr>
          <a:xfrm>
            <a:off x="21828" y="651353"/>
            <a:ext cx="4662906" cy="3477875"/>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r>
              <a:rPr lang="en-US" dirty="0"/>
              <a:t>High Volume Data Event Collection</a:t>
            </a:r>
          </a:p>
          <a:p>
            <a:endParaRPr lang="en-US" dirty="0"/>
          </a:p>
          <a:p>
            <a:pPr marL="342900" indent="-342900">
              <a:buAutoNum type="arabicParenBoth"/>
            </a:pPr>
            <a:r>
              <a:rPr lang="en-US" b="1" dirty="0">
                <a:solidFill>
                  <a:srgbClr val="0000CC"/>
                </a:solidFill>
              </a:rPr>
              <a:t>COLLECTION MECHANISM </a:t>
            </a:r>
            <a:r>
              <a:rPr lang="en-US" dirty="0"/>
              <a:t>– How will data be moved to ONAP in RAN domain vis-à-vis high volume events (for streaming)</a:t>
            </a:r>
          </a:p>
          <a:p>
            <a:pPr marL="342900" indent="-342900">
              <a:buAutoNum type="arabicParenBoth"/>
            </a:pPr>
            <a:r>
              <a:rPr lang="en-US" b="1" dirty="0">
                <a:solidFill>
                  <a:srgbClr val="0000CC"/>
                </a:solidFill>
              </a:rPr>
              <a:t>STREAMING MANAGEMENT </a:t>
            </a:r>
            <a:r>
              <a:rPr lang="en-US" dirty="0"/>
              <a:t>– Topics related to high volume management. VES Streaming collector.</a:t>
            </a:r>
          </a:p>
          <a:p>
            <a:pPr marL="342900" indent="-342900">
              <a:buFontTx/>
              <a:buAutoNum type="arabicParenBoth"/>
            </a:pPr>
            <a:r>
              <a:rPr lang="en-US" b="1" dirty="0">
                <a:solidFill>
                  <a:srgbClr val="0000CC"/>
                </a:solidFill>
              </a:rPr>
              <a:t>VOLUMETRICS</a:t>
            </a:r>
            <a:r>
              <a:rPr lang="en-US" dirty="0"/>
              <a:t> – Volume of data. </a:t>
            </a:r>
          </a:p>
          <a:p>
            <a:pPr marL="342900" indent="-342900">
              <a:buAutoNum type="arabicParenBoth"/>
            </a:pPr>
            <a:endParaRPr lang="en-US" dirty="0"/>
          </a:p>
        </p:txBody>
      </p:sp>
      <p:sp>
        <p:nvSpPr>
          <p:cNvPr id="12" name="TextBox 11">
            <a:extLst>
              <a:ext uri="{FF2B5EF4-FFF2-40B4-BE49-F238E27FC236}">
                <a16:creationId xmlns:a16="http://schemas.microsoft.com/office/drawing/2014/main" id="{99ABF5B4-0BF6-4F35-A869-627AE97B2EF2}"/>
              </a:ext>
            </a:extLst>
          </p:cNvPr>
          <p:cNvSpPr txBox="1"/>
          <p:nvPr/>
        </p:nvSpPr>
        <p:spPr>
          <a:xfrm>
            <a:off x="117385" y="5874706"/>
            <a:ext cx="4662906" cy="400110"/>
          </a:xfrm>
          <a:prstGeom prst="rect">
            <a:avLst/>
          </a:prstGeom>
          <a:noFill/>
        </p:spPr>
        <p:txBody>
          <a:bodyPr wrap="square" rtlCol="0">
            <a:spAutoFit/>
          </a:bodyPr>
          <a:lstStyle/>
          <a:p>
            <a:r>
              <a:rPr lang="en-US" sz="2000" dirty="0"/>
              <a:t>DCAE, </a:t>
            </a:r>
            <a:r>
              <a:rPr lang="en-US" sz="2000" dirty="0" err="1"/>
              <a:t>DMaaP</a:t>
            </a:r>
            <a:r>
              <a:rPr lang="en-US" sz="2000" dirty="0"/>
              <a:t>, VES</a:t>
            </a:r>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20" name="Rectangle 19">
            <a:extLst>
              <a:ext uri="{FF2B5EF4-FFF2-40B4-BE49-F238E27FC236}">
                <a16:creationId xmlns:a16="http://schemas.microsoft.com/office/drawing/2014/main" id="{B6BBD25B-5BF5-4E33-BE6A-4342EEFA1A68}"/>
              </a:ext>
            </a:extLst>
          </p:cNvPr>
          <p:cNvSpPr/>
          <p:nvPr/>
        </p:nvSpPr>
        <p:spPr>
          <a:xfrm>
            <a:off x="5943600" y="4051300"/>
            <a:ext cx="1701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73559BD6-DE08-4F44-B05D-2052C7B054CC}"/>
              </a:ext>
            </a:extLst>
          </p:cNvPr>
          <p:cNvSpPr txBox="1"/>
          <p:nvPr/>
        </p:nvSpPr>
        <p:spPr>
          <a:xfrm>
            <a:off x="6506513" y="4247634"/>
            <a:ext cx="566181" cy="369332"/>
          </a:xfrm>
          <a:prstGeom prst="rect">
            <a:avLst/>
          </a:prstGeom>
          <a:noFill/>
        </p:spPr>
        <p:txBody>
          <a:bodyPr wrap="none" rtlCol="0">
            <a:spAutoFit/>
          </a:bodyPr>
          <a:lstStyle/>
          <a:p>
            <a:r>
              <a:rPr lang="en-US" b="1" dirty="0">
                <a:solidFill>
                  <a:schemeClr val="bg1"/>
                </a:solidFill>
              </a:rPr>
              <a:t>PNF</a:t>
            </a:r>
          </a:p>
        </p:txBody>
      </p:sp>
      <p:sp>
        <p:nvSpPr>
          <p:cNvPr id="24" name="Rectangle 23">
            <a:extLst>
              <a:ext uri="{FF2B5EF4-FFF2-40B4-BE49-F238E27FC236}">
                <a16:creationId xmlns:a16="http://schemas.microsoft.com/office/drawing/2014/main" id="{541FBFAC-56D2-4539-89A5-73081DA51147}"/>
              </a:ext>
            </a:extLst>
          </p:cNvPr>
          <p:cNvSpPr/>
          <p:nvPr/>
        </p:nvSpPr>
        <p:spPr>
          <a:xfrm>
            <a:off x="5943600" y="1932387"/>
            <a:ext cx="1701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700BC7CD-1B51-490C-AD6A-40F13DD69B9E}"/>
              </a:ext>
            </a:extLst>
          </p:cNvPr>
          <p:cNvSpPr txBox="1"/>
          <p:nvPr/>
        </p:nvSpPr>
        <p:spPr>
          <a:xfrm>
            <a:off x="6317231" y="2003461"/>
            <a:ext cx="883575" cy="646331"/>
          </a:xfrm>
          <a:prstGeom prst="rect">
            <a:avLst/>
          </a:prstGeom>
          <a:noFill/>
        </p:spPr>
        <p:txBody>
          <a:bodyPr wrap="none" rtlCol="0">
            <a:spAutoFit/>
          </a:bodyPr>
          <a:lstStyle/>
          <a:p>
            <a:pPr algn="ctr"/>
            <a:r>
              <a:rPr lang="en-US" b="1" dirty="0">
                <a:solidFill>
                  <a:schemeClr val="bg1"/>
                </a:solidFill>
              </a:rPr>
              <a:t>ONAP</a:t>
            </a:r>
          </a:p>
          <a:p>
            <a:pPr algn="ctr"/>
            <a:r>
              <a:rPr lang="en-US" b="1" dirty="0" err="1">
                <a:solidFill>
                  <a:schemeClr val="bg1"/>
                </a:solidFill>
              </a:rPr>
              <a:t>DMaaP</a:t>
            </a:r>
            <a:endParaRPr lang="en-US" b="1" dirty="0">
              <a:solidFill>
                <a:schemeClr val="bg1"/>
              </a:solidFill>
            </a:endParaRPr>
          </a:p>
        </p:txBody>
      </p:sp>
      <p:sp>
        <p:nvSpPr>
          <p:cNvPr id="6" name="Arrow: Up 5">
            <a:extLst>
              <a:ext uri="{FF2B5EF4-FFF2-40B4-BE49-F238E27FC236}">
                <a16:creationId xmlns:a16="http://schemas.microsoft.com/office/drawing/2014/main" id="{AE8B22B2-FD12-4C9C-B409-FED1353E8964}"/>
              </a:ext>
            </a:extLst>
          </p:cNvPr>
          <p:cNvSpPr/>
          <p:nvPr/>
        </p:nvSpPr>
        <p:spPr>
          <a:xfrm>
            <a:off x="6546841" y="3060091"/>
            <a:ext cx="471478" cy="726251"/>
          </a:xfrm>
          <a:prstGeom prst="up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2" descr="C:\Users\cheung\AppData\Local\Temp\SNAGHTML648e60b.PNG">
            <a:extLst>
              <a:ext uri="{FF2B5EF4-FFF2-40B4-BE49-F238E27FC236}">
                <a16:creationId xmlns:a16="http://schemas.microsoft.com/office/drawing/2014/main" id="{CEDBE1D2-21CD-439F-AFFF-231F11EC9A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03913" y="3148558"/>
            <a:ext cx="375932" cy="48571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88CA99FD-8B8F-4681-9502-0650EDBE85EB}"/>
              </a:ext>
            </a:extLst>
          </p:cNvPr>
          <p:cNvSpPr txBox="1"/>
          <p:nvPr/>
        </p:nvSpPr>
        <p:spPr>
          <a:xfrm>
            <a:off x="6250486" y="3723712"/>
            <a:ext cx="1136978" cy="369332"/>
          </a:xfrm>
          <a:prstGeom prst="rect">
            <a:avLst/>
          </a:prstGeom>
          <a:noFill/>
        </p:spPr>
        <p:txBody>
          <a:bodyPr wrap="none" rtlCol="0">
            <a:spAutoFit/>
          </a:bodyPr>
          <a:lstStyle/>
          <a:p>
            <a:r>
              <a:rPr lang="en-US" dirty="0"/>
              <a:t>VES Agent</a:t>
            </a:r>
          </a:p>
        </p:txBody>
      </p:sp>
      <p:sp>
        <p:nvSpPr>
          <p:cNvPr id="17" name="TextBox 16">
            <a:extLst>
              <a:ext uri="{FF2B5EF4-FFF2-40B4-BE49-F238E27FC236}">
                <a16:creationId xmlns:a16="http://schemas.microsoft.com/office/drawing/2014/main" id="{10DE2E7F-E8AF-44D1-9562-888741F59501}"/>
              </a:ext>
            </a:extLst>
          </p:cNvPr>
          <p:cNvSpPr txBox="1"/>
          <p:nvPr/>
        </p:nvSpPr>
        <p:spPr>
          <a:xfrm>
            <a:off x="6039632" y="2673616"/>
            <a:ext cx="1425711" cy="369332"/>
          </a:xfrm>
          <a:prstGeom prst="rect">
            <a:avLst/>
          </a:prstGeom>
          <a:noFill/>
        </p:spPr>
        <p:txBody>
          <a:bodyPr wrap="none" rtlCol="0">
            <a:spAutoFit/>
          </a:bodyPr>
          <a:lstStyle/>
          <a:p>
            <a:r>
              <a:rPr lang="en-US" dirty="0"/>
              <a:t>VES Collector</a:t>
            </a:r>
          </a:p>
        </p:txBody>
      </p:sp>
      <p:sp>
        <p:nvSpPr>
          <p:cNvPr id="10" name="TextBox 9">
            <a:extLst>
              <a:ext uri="{FF2B5EF4-FFF2-40B4-BE49-F238E27FC236}">
                <a16:creationId xmlns:a16="http://schemas.microsoft.com/office/drawing/2014/main" id="{998347F6-C308-4B14-839D-5C050E8BBD45}"/>
              </a:ext>
            </a:extLst>
          </p:cNvPr>
          <p:cNvSpPr txBox="1"/>
          <p:nvPr/>
        </p:nvSpPr>
        <p:spPr>
          <a:xfrm>
            <a:off x="5277080" y="5122843"/>
            <a:ext cx="3087705" cy="938719"/>
          </a:xfrm>
          <a:prstGeom prst="rect">
            <a:avLst/>
          </a:prstGeom>
          <a:noFill/>
        </p:spPr>
        <p:txBody>
          <a:bodyPr wrap="none" rtlCol="0">
            <a:spAutoFit/>
          </a:bodyPr>
          <a:lstStyle/>
          <a:p>
            <a:r>
              <a:rPr lang="en-US" sz="1100" dirty="0"/>
              <a:t>RESP. Generic collector.</a:t>
            </a:r>
          </a:p>
          <a:p>
            <a:r>
              <a:rPr lang="en-US" sz="1100" dirty="0"/>
              <a:t>Sync/</a:t>
            </a:r>
            <a:r>
              <a:rPr lang="en-US" sz="1100" dirty="0" err="1"/>
              <a:t>Async</a:t>
            </a:r>
            <a:r>
              <a:rPr lang="en-US" sz="1100" dirty="0"/>
              <a:t>/Stream. </a:t>
            </a:r>
          </a:p>
          <a:p>
            <a:r>
              <a:rPr lang="en-US" sz="1100" dirty="0" err="1"/>
              <a:t>DMaaP</a:t>
            </a:r>
            <a:r>
              <a:rPr lang="en-US" sz="1100" dirty="0"/>
              <a:t>/Kafka DDS or bus</a:t>
            </a:r>
          </a:p>
          <a:p>
            <a:r>
              <a:rPr lang="en-US" sz="1100" dirty="0"/>
              <a:t>Keep collectors agnostic from data distribution bus</a:t>
            </a:r>
          </a:p>
          <a:p>
            <a:r>
              <a:rPr lang="en-US" sz="1100" dirty="0"/>
              <a:t>Streaming collector in VES.</a:t>
            </a:r>
          </a:p>
        </p:txBody>
      </p:sp>
    </p:spTree>
    <p:extLst>
      <p:ext uri="{BB962C8B-B14F-4D97-AF65-F5344CB8AC3E}">
        <p14:creationId xmlns:p14="http://schemas.microsoft.com/office/powerpoint/2010/main" val="24486418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BFB5F10-5875-40A9-BE1B-D60177EF5D8D}"/>
              </a:ext>
            </a:extLst>
          </p:cNvPr>
          <p:cNvSpPr/>
          <p:nvPr/>
        </p:nvSpPr>
        <p:spPr>
          <a:xfrm>
            <a:off x="0" y="0"/>
            <a:ext cx="9144000" cy="701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70944575-7232-49EA-829C-4226EB2551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074199"/>
            <a:ext cx="9164174" cy="4783802"/>
          </a:xfrm>
          <a:prstGeom prst="rect">
            <a:avLst/>
          </a:prstGeom>
        </p:spPr>
      </p:pic>
      <p:sp>
        <p:nvSpPr>
          <p:cNvPr id="3" name="Заголовок 1">
            <a:extLst>
              <a:ext uri="{FF2B5EF4-FFF2-40B4-BE49-F238E27FC236}">
                <a16:creationId xmlns:a16="http://schemas.microsoft.com/office/drawing/2014/main" id="{CB39CCE1-8E6F-4DA5-893B-D0EFE703D293}"/>
              </a:ext>
            </a:extLst>
          </p:cNvPr>
          <p:cNvSpPr txBox="1">
            <a:spLocks/>
          </p:cNvSpPr>
          <p:nvPr/>
        </p:nvSpPr>
        <p:spPr>
          <a:xfrm>
            <a:off x="274891" y="1794798"/>
            <a:ext cx="7591454"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effectLst>
                  <a:outerShdw blurRad="50800" dist="50800" dir="5400000" algn="ctr" rotWithShape="0">
                    <a:schemeClr val="tx1"/>
                  </a:outerShdw>
                </a:effectLst>
              </a:rPr>
              <a:t>ONAP PNF Deployment &amp; Management</a:t>
            </a:r>
          </a:p>
        </p:txBody>
      </p:sp>
      <p:sp>
        <p:nvSpPr>
          <p:cNvPr id="4" name="Подзаголовок 2">
            <a:extLst>
              <a:ext uri="{FF2B5EF4-FFF2-40B4-BE49-F238E27FC236}">
                <a16:creationId xmlns:a16="http://schemas.microsoft.com/office/drawing/2014/main" id="{EBC29DDF-598A-4A7C-A753-D9CE676E8543}"/>
              </a:ext>
            </a:extLst>
          </p:cNvPr>
          <p:cNvSpPr txBox="1">
            <a:spLocks/>
          </p:cNvSpPr>
          <p:nvPr/>
        </p:nvSpPr>
        <p:spPr>
          <a:xfrm>
            <a:off x="274891" y="3371186"/>
            <a:ext cx="7762798" cy="2762914"/>
          </a:xfrm>
          <a:prstGeom prst="rect">
            <a:avLst/>
          </a:prstGeom>
        </p:spPr>
        <p:txBody>
          <a:bodyPr vert="horz" lIns="91440" tIns="45720" rIns="91440" bIns="45720" rtlCol="0">
            <a:normAutofit fontScale="92500"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200" dirty="0">
                <a:solidFill>
                  <a:schemeClr val="bg1"/>
                </a:solidFill>
                <a:effectLst>
                  <a:outerShdw blurRad="50800" dist="50800" dir="5400000" algn="ctr" rotWithShape="0">
                    <a:schemeClr val="tx1"/>
                  </a:outerShdw>
                </a:effectLst>
              </a:rPr>
              <a:t>ONAP and PNF Deployment &amp; Management</a:t>
            </a:r>
          </a:p>
          <a:p>
            <a:r>
              <a:rPr lang="en-US" sz="2200" dirty="0">
                <a:solidFill>
                  <a:schemeClr val="bg1"/>
                </a:solidFill>
                <a:effectLst>
                  <a:outerShdw blurRad="50800" dist="50800" dir="5400000" algn="ctr" rotWithShape="0">
                    <a:schemeClr val="tx1"/>
                  </a:outerShdw>
                </a:effectLst>
              </a:rPr>
              <a:t>PNF (Radio Network) Deployments</a:t>
            </a: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r>
              <a:rPr lang="en-US" dirty="0">
                <a:solidFill>
                  <a:schemeClr val="bg1"/>
                </a:solidFill>
                <a:effectLst>
                  <a:outerShdw blurRad="50800" dist="50800" dir="5400000" algn="ctr" rotWithShape="0">
                    <a:schemeClr val="tx1"/>
                  </a:outerShdw>
                </a:effectLst>
              </a:rPr>
              <a:t>5G Use Case Team</a:t>
            </a:r>
            <a:endParaRPr lang="ru-RU" sz="1050" dirty="0">
              <a:solidFill>
                <a:schemeClr val="bg1"/>
              </a:solidFill>
              <a:effectLst>
                <a:outerShdw blurRad="50800" dist="50800" dir="5400000" algn="ctr" rotWithShape="0">
                  <a:schemeClr val="tx1"/>
                </a:outerShdw>
              </a:effectLst>
            </a:endParaRPr>
          </a:p>
        </p:txBody>
      </p:sp>
      <p:grpSp>
        <p:nvGrpSpPr>
          <p:cNvPr id="5" name="Group 4">
            <a:extLst>
              <a:ext uri="{FF2B5EF4-FFF2-40B4-BE49-F238E27FC236}">
                <a16:creationId xmlns:a16="http://schemas.microsoft.com/office/drawing/2014/main" id="{89457D4C-8717-41C7-A329-F14CB80CA7F2}"/>
              </a:ext>
            </a:extLst>
          </p:cNvPr>
          <p:cNvGrpSpPr/>
          <p:nvPr/>
        </p:nvGrpSpPr>
        <p:grpSpPr>
          <a:xfrm>
            <a:off x="152158" y="306333"/>
            <a:ext cx="3669840" cy="811305"/>
            <a:chOff x="1524814" y="5809921"/>
            <a:chExt cx="945329" cy="208987"/>
          </a:xfrm>
        </p:grpSpPr>
        <p:pic>
          <p:nvPicPr>
            <p:cNvPr id="6" name="Picture 5">
              <a:extLst>
                <a:ext uri="{FF2B5EF4-FFF2-40B4-BE49-F238E27FC236}">
                  <a16:creationId xmlns:a16="http://schemas.microsoft.com/office/drawing/2014/main" id="{7EAC11AB-893A-4515-A385-47CD372F0961}"/>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7" name="Picture 6">
              <a:extLst>
                <a:ext uri="{FF2B5EF4-FFF2-40B4-BE49-F238E27FC236}">
                  <a16:creationId xmlns:a16="http://schemas.microsoft.com/office/drawing/2014/main" id="{7C5444EE-3035-4DE3-8FC6-2720888F93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8" name="TextBox 7">
            <a:extLst>
              <a:ext uri="{FF2B5EF4-FFF2-40B4-BE49-F238E27FC236}">
                <a16:creationId xmlns:a16="http://schemas.microsoft.com/office/drawing/2014/main" id="{44707D89-01F1-4046-B2DA-F97BA9653A7C}"/>
              </a:ext>
            </a:extLst>
          </p:cNvPr>
          <p:cNvSpPr txBox="1"/>
          <p:nvPr/>
        </p:nvSpPr>
        <p:spPr>
          <a:xfrm>
            <a:off x="471491" y="6472243"/>
            <a:ext cx="1863011" cy="307777"/>
          </a:xfrm>
          <a:prstGeom prst="rect">
            <a:avLst/>
          </a:prstGeom>
          <a:noFill/>
        </p:spPr>
        <p:txBody>
          <a:bodyPr wrap="none" rtlCol="0">
            <a:spAutoFit/>
          </a:bodyPr>
          <a:lstStyle/>
          <a:p>
            <a:r>
              <a:rPr lang="en-US" sz="1400" dirty="0">
                <a:solidFill>
                  <a:schemeClr val="bg1"/>
                </a:solidFill>
              </a:rPr>
              <a:t>Apr 05, 2018 version 3</a:t>
            </a:r>
          </a:p>
        </p:txBody>
      </p:sp>
    </p:spTree>
    <p:extLst>
      <p:ext uri="{BB962C8B-B14F-4D97-AF65-F5344CB8AC3E}">
        <p14:creationId xmlns:p14="http://schemas.microsoft.com/office/powerpoint/2010/main" val="38814982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50800" y="651354"/>
            <a:ext cx="8978900" cy="5787546"/>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4517583"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ENHANCEMENTS OVERVIEW</a:t>
            </a:r>
          </a:p>
        </p:txBody>
      </p:sp>
      <p:sp>
        <p:nvSpPr>
          <p:cNvPr id="11" name="TextBox 10">
            <a:extLst>
              <a:ext uri="{FF2B5EF4-FFF2-40B4-BE49-F238E27FC236}">
                <a16:creationId xmlns:a16="http://schemas.microsoft.com/office/drawing/2014/main" id="{A5FB0615-46F6-4CB4-AE5D-8372F941E189}"/>
              </a:ext>
            </a:extLst>
          </p:cNvPr>
          <p:cNvSpPr txBox="1"/>
          <p:nvPr/>
        </p:nvSpPr>
        <p:spPr>
          <a:xfrm>
            <a:off x="134718" y="685220"/>
            <a:ext cx="7864872" cy="2616101"/>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CASABLANCA ENHANCEMENTS OVERVIEW FOR CASABLANCA</a:t>
            </a:r>
          </a:p>
          <a:p>
            <a:endParaRPr lang="en-US" dirty="0"/>
          </a:p>
          <a:p>
            <a:r>
              <a:rPr lang="en-US" dirty="0"/>
              <a:t>CDT Integration to SDC</a:t>
            </a:r>
          </a:p>
          <a:p>
            <a:r>
              <a:rPr lang="en-US" dirty="0"/>
              <a:t>PNF Software Version Checking</a:t>
            </a:r>
          </a:p>
          <a:p>
            <a:r>
              <a:rPr lang="en-US" dirty="0"/>
              <a:t>Application Level Configuration</a:t>
            </a:r>
          </a:p>
          <a:p>
            <a:r>
              <a:rPr lang="en-US" dirty="0"/>
              <a:t>Life-Cycle Management Support</a:t>
            </a:r>
          </a:p>
          <a:p>
            <a:r>
              <a:rPr lang="en-US" dirty="0"/>
              <a:t>Edge Cloud Support</a:t>
            </a:r>
          </a:p>
          <a:p>
            <a:r>
              <a:rPr lang="en-US" dirty="0"/>
              <a:t>Mobility Edge VNF CU Integration</a:t>
            </a:r>
          </a:p>
          <a:p>
            <a:r>
              <a:rPr lang="en-US" dirty="0"/>
              <a:t>PNF Configuration Management</a:t>
            </a:r>
          </a:p>
        </p:txBody>
      </p:sp>
    </p:spTree>
    <p:extLst>
      <p:ext uri="{BB962C8B-B14F-4D97-AF65-F5344CB8AC3E}">
        <p14:creationId xmlns:p14="http://schemas.microsoft.com/office/powerpoint/2010/main" val="19380354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D41FF324-3EA3-4B46-9060-6899D9BA64C4}"/>
              </a:ext>
            </a:extLst>
          </p:cNvPr>
          <p:cNvSpPr/>
          <p:nvPr/>
        </p:nvSpPr>
        <p:spPr>
          <a:xfrm>
            <a:off x="5346299" y="1190979"/>
            <a:ext cx="1207911" cy="2020966"/>
          </a:xfrm>
          <a:prstGeom prst="roundRect">
            <a:avLst>
              <a:gd name="adj" fmla="val 983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FFF1E4B-82ED-4580-A72C-5B55E22D8948}"/>
              </a:ext>
            </a:extLst>
          </p:cNvPr>
          <p:cNvSpPr/>
          <p:nvPr/>
        </p:nvSpPr>
        <p:spPr>
          <a:xfrm>
            <a:off x="6915149" y="1190978"/>
            <a:ext cx="1551517" cy="1980847"/>
          </a:xfrm>
          <a:prstGeom prst="rect">
            <a:avLst/>
          </a:prstGeom>
          <a:solidFill>
            <a:srgbClr val="00C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2951449"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INTEGRATED CDT</a:t>
            </a:r>
          </a:p>
        </p:txBody>
      </p:sp>
      <p:sp>
        <p:nvSpPr>
          <p:cNvPr id="6" name="TextBox 5">
            <a:extLst>
              <a:ext uri="{FF2B5EF4-FFF2-40B4-BE49-F238E27FC236}">
                <a16:creationId xmlns:a16="http://schemas.microsoft.com/office/drawing/2014/main" id="{095A6CDA-6EF7-4A16-9CDD-FDCA088D8FD8}"/>
              </a:ext>
            </a:extLst>
          </p:cNvPr>
          <p:cNvSpPr txBox="1"/>
          <p:nvPr/>
        </p:nvSpPr>
        <p:spPr>
          <a:xfrm>
            <a:off x="21828" y="651353"/>
            <a:ext cx="4692945" cy="4031873"/>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lvl="0" defTabSz="685800">
              <a:defRPr/>
            </a:pPr>
            <a:r>
              <a:rPr lang="en-US" dirty="0"/>
              <a:t>Next Generation Configuration Design Tool (CDT) which provides a GUI to build artifacts to be used by APP-C (using Tosca models) to configure Templates. However, this duplicates (in principle) the function of SDC.</a:t>
            </a:r>
          </a:p>
          <a:p>
            <a:pPr lvl="0" defTabSz="685800">
              <a:defRPr/>
            </a:pPr>
            <a:r>
              <a:rPr lang="en-US" dirty="0"/>
              <a:t> </a:t>
            </a:r>
          </a:p>
          <a:p>
            <a:pPr lvl="0" defTabSz="685800">
              <a:defRPr/>
            </a:pPr>
            <a:r>
              <a:rPr lang="en-US" dirty="0"/>
              <a:t>This effort would integrate CDT (used by APP-C today) into SDC [for General Development]. The result would be an Integrated design tool for configuration design for 5G NEs.</a:t>
            </a:r>
          </a:p>
          <a:p>
            <a:pPr lvl="0" defTabSz="685800">
              <a:defRPr/>
            </a:pPr>
            <a:endParaRPr lang="en-US" dirty="0"/>
          </a:p>
          <a:p>
            <a:pPr defTabSz="685800">
              <a:defRPr/>
            </a:pPr>
            <a:r>
              <a:rPr lang="en-US" dirty="0"/>
              <a:t>Extend to allow use with any controller persona</a:t>
            </a:r>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43340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22" name="TextBox 21">
            <a:extLst>
              <a:ext uri="{FF2B5EF4-FFF2-40B4-BE49-F238E27FC236}">
                <a16:creationId xmlns:a16="http://schemas.microsoft.com/office/drawing/2014/main" id="{37249187-75CD-4F37-A76C-0BCE94424F3E}"/>
              </a:ext>
            </a:extLst>
          </p:cNvPr>
          <p:cNvSpPr txBox="1"/>
          <p:nvPr/>
        </p:nvSpPr>
        <p:spPr>
          <a:xfrm>
            <a:off x="5566798" y="1564936"/>
            <a:ext cx="686406" cy="400110"/>
          </a:xfrm>
          <a:prstGeom prst="rect">
            <a:avLst/>
          </a:prstGeom>
          <a:noFill/>
        </p:spPr>
        <p:txBody>
          <a:bodyPr wrap="none" rtlCol="0">
            <a:spAutoFit/>
          </a:bodyPr>
          <a:lstStyle/>
          <a:p>
            <a:r>
              <a:rPr lang="en-US" sz="2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CDT</a:t>
            </a:r>
          </a:p>
        </p:txBody>
      </p:sp>
      <p:sp>
        <p:nvSpPr>
          <p:cNvPr id="23" name="TextBox 22">
            <a:extLst>
              <a:ext uri="{FF2B5EF4-FFF2-40B4-BE49-F238E27FC236}">
                <a16:creationId xmlns:a16="http://schemas.microsoft.com/office/drawing/2014/main" id="{9287ED51-B457-48D0-A8DE-44A4F80BA73C}"/>
              </a:ext>
            </a:extLst>
          </p:cNvPr>
          <p:cNvSpPr txBox="1"/>
          <p:nvPr/>
        </p:nvSpPr>
        <p:spPr>
          <a:xfrm>
            <a:off x="7007013" y="1519669"/>
            <a:ext cx="678391" cy="400110"/>
          </a:xfrm>
          <a:prstGeom prst="rect">
            <a:avLst/>
          </a:prstGeom>
          <a:noFill/>
        </p:spPr>
        <p:txBody>
          <a:bodyPr wrap="none" rtlCol="0">
            <a:spAutoFit/>
          </a:bodyPr>
          <a:lstStyle/>
          <a:p>
            <a:r>
              <a:rPr lang="en-US" sz="2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SDC</a:t>
            </a:r>
          </a:p>
        </p:txBody>
      </p:sp>
      <p:sp>
        <p:nvSpPr>
          <p:cNvPr id="24" name="Arrow: Right 23">
            <a:extLst>
              <a:ext uri="{FF2B5EF4-FFF2-40B4-BE49-F238E27FC236}">
                <a16:creationId xmlns:a16="http://schemas.microsoft.com/office/drawing/2014/main" id="{AF2A9133-62D5-4F18-81D7-33316EF1F1DA}"/>
              </a:ext>
            </a:extLst>
          </p:cNvPr>
          <p:cNvSpPr/>
          <p:nvPr/>
        </p:nvSpPr>
        <p:spPr>
          <a:xfrm>
            <a:off x="6410899" y="1965046"/>
            <a:ext cx="956477" cy="756383"/>
          </a:xfrm>
          <a:prstGeom prst="rightArrow">
            <a:avLst/>
          </a:prstGeom>
          <a:solidFill>
            <a:srgbClr val="6871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41DA4C4-CF76-47AA-BBD4-B1167773CAE1}"/>
              </a:ext>
            </a:extLst>
          </p:cNvPr>
          <p:cNvSpPr txBox="1"/>
          <p:nvPr/>
        </p:nvSpPr>
        <p:spPr>
          <a:xfrm>
            <a:off x="117385" y="5729564"/>
            <a:ext cx="4662906" cy="400110"/>
          </a:xfrm>
          <a:prstGeom prst="rect">
            <a:avLst/>
          </a:prstGeom>
          <a:noFill/>
        </p:spPr>
        <p:txBody>
          <a:bodyPr wrap="square" rtlCol="0">
            <a:spAutoFit/>
          </a:bodyPr>
          <a:lstStyle/>
          <a:p>
            <a:r>
              <a:rPr lang="en-US" sz="2000" dirty="0"/>
              <a:t>SDC, APP-C</a:t>
            </a:r>
          </a:p>
        </p:txBody>
      </p:sp>
    </p:spTree>
    <p:extLst>
      <p:ext uri="{BB962C8B-B14F-4D97-AF65-F5344CB8AC3E}">
        <p14:creationId xmlns:p14="http://schemas.microsoft.com/office/powerpoint/2010/main" val="27503110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4732386"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S/W VERSION CHECKING</a:t>
            </a:r>
          </a:p>
        </p:txBody>
      </p:sp>
      <p:sp>
        <p:nvSpPr>
          <p:cNvPr id="6" name="TextBox 5">
            <a:extLst>
              <a:ext uri="{FF2B5EF4-FFF2-40B4-BE49-F238E27FC236}">
                <a16:creationId xmlns:a16="http://schemas.microsoft.com/office/drawing/2014/main" id="{095A6CDA-6EF7-4A16-9CDD-FDCA088D8FD8}"/>
              </a:ext>
            </a:extLst>
          </p:cNvPr>
          <p:cNvSpPr txBox="1"/>
          <p:nvPr/>
        </p:nvSpPr>
        <p:spPr>
          <a:xfrm>
            <a:off x="21828" y="651353"/>
            <a:ext cx="4662906" cy="2646878"/>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r>
              <a:rPr lang="en-US" dirty="0"/>
              <a:t>Check version of PNF S/W Version</a:t>
            </a:r>
          </a:p>
          <a:p>
            <a:endParaRPr lang="en-US" dirty="0"/>
          </a:p>
          <a:p>
            <a:r>
              <a:rPr lang="en-US" dirty="0"/>
              <a:t>Reporting S/W version transmittable across ONAP controller &amp; A&amp;AI.</a:t>
            </a:r>
          </a:p>
          <a:p>
            <a:endParaRPr lang="en-US" dirty="0"/>
          </a:p>
          <a:p>
            <a:r>
              <a:rPr lang="en-US" dirty="0"/>
              <a:t>Demonstrate the S/W version has been updated in A&amp;AI.</a:t>
            </a:r>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17" name="TextBox 16">
            <a:extLst>
              <a:ext uri="{FF2B5EF4-FFF2-40B4-BE49-F238E27FC236}">
                <a16:creationId xmlns:a16="http://schemas.microsoft.com/office/drawing/2014/main" id="{AC1233B0-5788-46C5-832F-ED7BE7864C9F}"/>
              </a:ext>
            </a:extLst>
          </p:cNvPr>
          <p:cNvSpPr txBox="1"/>
          <p:nvPr/>
        </p:nvSpPr>
        <p:spPr>
          <a:xfrm>
            <a:off x="117385" y="5729564"/>
            <a:ext cx="4662906" cy="707886"/>
          </a:xfrm>
          <a:prstGeom prst="rect">
            <a:avLst/>
          </a:prstGeom>
          <a:noFill/>
        </p:spPr>
        <p:txBody>
          <a:bodyPr wrap="square" rtlCol="0">
            <a:spAutoFit/>
          </a:bodyPr>
          <a:lstStyle/>
          <a:p>
            <a:r>
              <a:rPr lang="en-US" sz="2000" dirty="0"/>
              <a:t>A&amp;AI, SDC, APP-C/SDN-C/R, DCAE/</a:t>
            </a:r>
            <a:r>
              <a:rPr lang="en-US" sz="2000" dirty="0" err="1"/>
              <a:t>DMaaP</a:t>
            </a:r>
            <a:endParaRPr lang="en-US" sz="2000" dirty="0"/>
          </a:p>
          <a:p>
            <a:r>
              <a:rPr lang="en-US" sz="2000" dirty="0"/>
              <a:t>VNF-SDK</a:t>
            </a:r>
          </a:p>
        </p:txBody>
      </p:sp>
    </p:spTree>
    <p:extLst>
      <p:ext uri="{BB962C8B-B14F-4D97-AF65-F5344CB8AC3E}">
        <p14:creationId xmlns:p14="http://schemas.microsoft.com/office/powerpoint/2010/main" val="42318683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6107762"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APPLICATION LEVEL CONFIGURATION</a:t>
            </a:r>
          </a:p>
        </p:txBody>
      </p:sp>
      <p:sp>
        <p:nvSpPr>
          <p:cNvPr id="6" name="TextBox 5">
            <a:extLst>
              <a:ext uri="{FF2B5EF4-FFF2-40B4-BE49-F238E27FC236}">
                <a16:creationId xmlns:a16="http://schemas.microsoft.com/office/drawing/2014/main" id="{095A6CDA-6EF7-4A16-9CDD-FDCA088D8FD8}"/>
              </a:ext>
            </a:extLst>
          </p:cNvPr>
          <p:cNvSpPr txBox="1"/>
          <p:nvPr/>
        </p:nvSpPr>
        <p:spPr>
          <a:xfrm>
            <a:off x="21828" y="651353"/>
            <a:ext cx="4695315" cy="4031873"/>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r>
              <a:rPr lang="en-US" dirty="0"/>
              <a:t>SDN-R adaptation of SDN-C for PNFs (RAN Controllers).</a:t>
            </a:r>
          </a:p>
          <a:p>
            <a:r>
              <a:rPr lang="en-US" dirty="0"/>
              <a:t>“</a:t>
            </a:r>
            <a:r>
              <a:rPr lang="en-US" i="1" dirty="0"/>
              <a:t>ONAP controller</a:t>
            </a:r>
            <a:r>
              <a:rPr lang="en-US" dirty="0"/>
              <a:t>” (SDN-R vs APP-C) [Unified generic controller for wireless mobility]</a:t>
            </a:r>
          </a:p>
          <a:p>
            <a:r>
              <a:rPr lang="en-US" dirty="0"/>
              <a:t>SDN-R and PNF. [Currently supports NetConf-Yang]</a:t>
            </a:r>
          </a:p>
          <a:p>
            <a:r>
              <a:rPr lang="en-US" dirty="0"/>
              <a:t>Support Ansible API to configure PNF</a:t>
            </a:r>
            <a:endParaRPr lang="en-US"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r>
              <a:rPr lang="en-US" dirty="0"/>
              <a:t>Support full application level configuration &amp; Ansible, allow various mobile network elements to be controlled from same controller persona created from CC-SDK.</a:t>
            </a:r>
          </a:p>
          <a:p>
            <a:r>
              <a:rPr lang="en-US" dirty="0"/>
              <a:t>Persona to control/create 5G PNFs.</a:t>
            </a:r>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9" name="TextBox 8">
            <a:extLst>
              <a:ext uri="{FF2B5EF4-FFF2-40B4-BE49-F238E27FC236}">
                <a16:creationId xmlns:a16="http://schemas.microsoft.com/office/drawing/2014/main" id="{CD89240F-8341-4CD8-A3B0-559C59A1AF14}"/>
              </a:ext>
            </a:extLst>
          </p:cNvPr>
          <p:cNvSpPr txBox="1"/>
          <p:nvPr/>
        </p:nvSpPr>
        <p:spPr>
          <a:xfrm>
            <a:off x="117385" y="5729564"/>
            <a:ext cx="4662906" cy="400110"/>
          </a:xfrm>
          <a:prstGeom prst="rect">
            <a:avLst/>
          </a:prstGeom>
          <a:noFill/>
        </p:spPr>
        <p:txBody>
          <a:bodyPr wrap="square" rtlCol="0">
            <a:spAutoFit/>
          </a:bodyPr>
          <a:lstStyle/>
          <a:p>
            <a:r>
              <a:rPr lang="en-US" sz="2000" dirty="0"/>
              <a:t>SDN-R, SDN-C, APP-C, CC-SDK</a:t>
            </a:r>
          </a:p>
        </p:txBody>
      </p:sp>
    </p:spTree>
    <p:extLst>
      <p:ext uri="{BB962C8B-B14F-4D97-AF65-F5344CB8AC3E}">
        <p14:creationId xmlns:p14="http://schemas.microsoft.com/office/powerpoint/2010/main" val="33944941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6256841"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LIFE CYCLE MANAGEMENT FUNCTIONS</a:t>
            </a:r>
          </a:p>
        </p:txBody>
      </p:sp>
      <p:sp>
        <p:nvSpPr>
          <p:cNvPr id="6" name="TextBox 5">
            <a:extLst>
              <a:ext uri="{FF2B5EF4-FFF2-40B4-BE49-F238E27FC236}">
                <a16:creationId xmlns:a16="http://schemas.microsoft.com/office/drawing/2014/main" id="{095A6CDA-6EF7-4A16-9CDD-FDCA088D8FD8}"/>
              </a:ext>
            </a:extLst>
          </p:cNvPr>
          <p:cNvSpPr txBox="1"/>
          <p:nvPr/>
        </p:nvSpPr>
        <p:spPr>
          <a:xfrm>
            <a:off x="21829" y="651353"/>
            <a:ext cx="4738858" cy="3754874"/>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r>
              <a:rPr lang="en-US" dirty="0"/>
              <a:t>Add lifecycle management functions to controller persona</a:t>
            </a:r>
          </a:p>
          <a:p>
            <a:endParaRPr lang="en-US" dirty="0"/>
          </a:p>
          <a:p>
            <a:r>
              <a:rPr lang="en-US" dirty="0"/>
              <a:t>Plan, setup, Build, Test, Deploy, Monitor, Manage, Meter, Charge, Optimize</a:t>
            </a:r>
          </a:p>
          <a:p>
            <a:r>
              <a:rPr lang="en-US" dirty="0"/>
              <a:t>Health Check, Software Upgrade</a:t>
            </a:r>
          </a:p>
          <a:p>
            <a:endParaRPr lang="en-US" dirty="0"/>
          </a:p>
          <a:p>
            <a:r>
              <a:rPr lang="en-US" dirty="0"/>
              <a:t>Setup, Build, Policies, Deploy, Patch, Monitor, Scaleup/Scale down</a:t>
            </a:r>
          </a:p>
          <a:p>
            <a:endParaRPr lang="en-US" dirty="0"/>
          </a:p>
          <a:p>
            <a:r>
              <a:rPr lang="en-US" b="1" dirty="0">
                <a:solidFill>
                  <a:srgbClr val="FF0000"/>
                </a:solidFill>
              </a:rPr>
              <a:t>MULTI-RELEASE EFFORT</a:t>
            </a:r>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9" name="TextBox 8">
            <a:extLst>
              <a:ext uri="{FF2B5EF4-FFF2-40B4-BE49-F238E27FC236}">
                <a16:creationId xmlns:a16="http://schemas.microsoft.com/office/drawing/2014/main" id="{F89A124C-3ED0-4139-B64E-43D1F131EAC1}"/>
              </a:ext>
            </a:extLst>
          </p:cNvPr>
          <p:cNvSpPr txBox="1"/>
          <p:nvPr/>
        </p:nvSpPr>
        <p:spPr>
          <a:xfrm>
            <a:off x="117385" y="5729564"/>
            <a:ext cx="4662906" cy="400110"/>
          </a:xfrm>
          <a:prstGeom prst="rect">
            <a:avLst/>
          </a:prstGeom>
          <a:noFill/>
        </p:spPr>
        <p:txBody>
          <a:bodyPr wrap="square" rtlCol="0">
            <a:spAutoFit/>
          </a:bodyPr>
          <a:lstStyle/>
          <a:p>
            <a:r>
              <a:rPr lang="en-US" sz="2000" dirty="0"/>
              <a:t>SDC</a:t>
            </a:r>
          </a:p>
        </p:txBody>
      </p:sp>
      <p:pic>
        <p:nvPicPr>
          <p:cNvPr id="17" name="Picture 16">
            <a:extLst>
              <a:ext uri="{FF2B5EF4-FFF2-40B4-BE49-F238E27FC236}">
                <a16:creationId xmlns:a16="http://schemas.microsoft.com/office/drawing/2014/main" id="{14A09612-E5A0-46A5-AE57-0F05B3504582}"/>
              </a:ext>
            </a:extLst>
          </p:cNvPr>
          <p:cNvPicPr>
            <a:picLocks noChangeAspect="1"/>
          </p:cNvPicPr>
          <p:nvPr/>
        </p:nvPicPr>
        <p:blipFill rotWithShape="1">
          <a:blip r:embed="rId2"/>
          <a:srcRect l="537"/>
          <a:stretch/>
        </p:blipFill>
        <p:spPr>
          <a:xfrm>
            <a:off x="5070953" y="1039298"/>
            <a:ext cx="3885156" cy="4880437"/>
          </a:xfrm>
          <a:prstGeom prst="rect">
            <a:avLst/>
          </a:prstGeom>
        </p:spPr>
      </p:pic>
    </p:spTree>
    <p:extLst>
      <p:ext uri="{BB962C8B-B14F-4D97-AF65-F5344CB8AC3E}">
        <p14:creationId xmlns:p14="http://schemas.microsoft.com/office/powerpoint/2010/main" val="20162931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BFB5F10-5875-40A9-BE1B-D60177EF5D8D}"/>
              </a:ext>
            </a:extLst>
          </p:cNvPr>
          <p:cNvSpPr/>
          <p:nvPr/>
        </p:nvSpPr>
        <p:spPr>
          <a:xfrm>
            <a:off x="0" y="0"/>
            <a:ext cx="9144000" cy="701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70944575-7232-49EA-829C-4226EB2551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074199"/>
            <a:ext cx="9164174" cy="4783802"/>
          </a:xfrm>
          <a:prstGeom prst="rect">
            <a:avLst/>
          </a:prstGeom>
        </p:spPr>
      </p:pic>
      <p:sp>
        <p:nvSpPr>
          <p:cNvPr id="3" name="Заголовок 1">
            <a:extLst>
              <a:ext uri="{FF2B5EF4-FFF2-40B4-BE49-F238E27FC236}">
                <a16:creationId xmlns:a16="http://schemas.microsoft.com/office/drawing/2014/main" id="{CB39CCE1-8E6F-4DA5-893B-D0EFE703D293}"/>
              </a:ext>
            </a:extLst>
          </p:cNvPr>
          <p:cNvSpPr txBox="1">
            <a:spLocks/>
          </p:cNvSpPr>
          <p:nvPr/>
        </p:nvSpPr>
        <p:spPr>
          <a:xfrm>
            <a:off x="274891" y="1794798"/>
            <a:ext cx="7591454"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effectLst>
                  <a:outerShdw blurRad="50800" dist="50800" dir="5400000" algn="ctr" rotWithShape="0">
                    <a:schemeClr val="tx1"/>
                  </a:outerShdw>
                </a:effectLst>
              </a:rPr>
              <a:t>ONAP PNF Plug and Play Enhancements</a:t>
            </a:r>
          </a:p>
        </p:txBody>
      </p:sp>
      <p:sp>
        <p:nvSpPr>
          <p:cNvPr id="4" name="Подзаголовок 2">
            <a:extLst>
              <a:ext uri="{FF2B5EF4-FFF2-40B4-BE49-F238E27FC236}">
                <a16:creationId xmlns:a16="http://schemas.microsoft.com/office/drawing/2014/main" id="{EBC29DDF-598A-4A7C-A753-D9CE676E8543}"/>
              </a:ext>
            </a:extLst>
          </p:cNvPr>
          <p:cNvSpPr txBox="1">
            <a:spLocks/>
          </p:cNvSpPr>
          <p:nvPr/>
        </p:nvSpPr>
        <p:spPr>
          <a:xfrm>
            <a:off x="274891" y="3371186"/>
            <a:ext cx="7203147" cy="2762914"/>
          </a:xfrm>
          <a:prstGeom prst="rect">
            <a:avLst/>
          </a:prstGeom>
        </p:spPr>
        <p:txBody>
          <a:bodyPr vert="horz" lIns="91440" tIns="45720" rIns="91440" bIns="45720" rtlCol="0">
            <a:normAutofit fontScale="625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600" dirty="0">
                <a:solidFill>
                  <a:schemeClr val="bg1"/>
                </a:solidFill>
                <a:effectLst>
                  <a:outerShdw blurRad="50800" dist="50800" dir="5400000" algn="ctr" rotWithShape="0">
                    <a:schemeClr val="tx1"/>
                  </a:outerShdw>
                </a:effectLst>
              </a:rPr>
              <a:t>ONAP and PNF Plug and Play Enhancements</a:t>
            </a:r>
          </a:p>
          <a:p>
            <a:r>
              <a:rPr lang="en-US" sz="2600" dirty="0">
                <a:solidFill>
                  <a:schemeClr val="bg1"/>
                </a:solidFill>
                <a:effectLst>
                  <a:outerShdw blurRad="50800" dist="50800" dir="5400000" algn="ctr" rotWithShape="0">
                    <a:schemeClr val="tx1"/>
                  </a:outerShdw>
                </a:effectLst>
              </a:rPr>
              <a:t>PNF (Radio Network) Deployments</a:t>
            </a:r>
          </a:p>
          <a:p>
            <a:r>
              <a:rPr lang="en-US" sz="2600" dirty="0">
                <a:solidFill>
                  <a:schemeClr val="bg1"/>
                </a:solidFill>
                <a:effectLst>
                  <a:outerShdw blurRad="50800" dist="50800" dir="5400000" algn="ctr" rotWithShape="0">
                    <a:schemeClr val="tx1"/>
                  </a:outerShdw>
                </a:effectLst>
              </a:rPr>
              <a:t>For R3 Casablanca (and onwards)</a:t>
            </a: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r>
              <a:rPr lang="en-US" dirty="0">
                <a:solidFill>
                  <a:schemeClr val="bg1"/>
                </a:solidFill>
                <a:effectLst>
                  <a:outerShdw blurRad="50800" dist="50800" dir="5400000" algn="ctr" rotWithShape="0">
                    <a:schemeClr val="tx1"/>
                  </a:outerShdw>
                </a:effectLst>
              </a:rPr>
              <a:t>5G Use Case Team</a:t>
            </a:r>
            <a:endParaRPr lang="ru-RU" sz="1050" dirty="0">
              <a:solidFill>
                <a:schemeClr val="bg1"/>
              </a:solidFill>
              <a:effectLst>
                <a:outerShdw blurRad="50800" dist="50800" dir="5400000" algn="ctr" rotWithShape="0">
                  <a:schemeClr val="tx1"/>
                </a:outerShdw>
              </a:effectLst>
            </a:endParaRPr>
          </a:p>
        </p:txBody>
      </p:sp>
      <p:grpSp>
        <p:nvGrpSpPr>
          <p:cNvPr id="5" name="Group 4">
            <a:extLst>
              <a:ext uri="{FF2B5EF4-FFF2-40B4-BE49-F238E27FC236}">
                <a16:creationId xmlns:a16="http://schemas.microsoft.com/office/drawing/2014/main" id="{89457D4C-8717-41C7-A329-F14CB80CA7F2}"/>
              </a:ext>
            </a:extLst>
          </p:cNvPr>
          <p:cNvGrpSpPr/>
          <p:nvPr/>
        </p:nvGrpSpPr>
        <p:grpSpPr>
          <a:xfrm>
            <a:off x="152158" y="306333"/>
            <a:ext cx="3669840" cy="811305"/>
            <a:chOff x="1524814" y="5809921"/>
            <a:chExt cx="945329" cy="208987"/>
          </a:xfrm>
        </p:grpSpPr>
        <p:pic>
          <p:nvPicPr>
            <p:cNvPr id="6" name="Picture 5">
              <a:extLst>
                <a:ext uri="{FF2B5EF4-FFF2-40B4-BE49-F238E27FC236}">
                  <a16:creationId xmlns:a16="http://schemas.microsoft.com/office/drawing/2014/main" id="{7EAC11AB-893A-4515-A385-47CD372F0961}"/>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7" name="Picture 6">
              <a:extLst>
                <a:ext uri="{FF2B5EF4-FFF2-40B4-BE49-F238E27FC236}">
                  <a16:creationId xmlns:a16="http://schemas.microsoft.com/office/drawing/2014/main" id="{7C5444EE-3035-4DE3-8FC6-2720888F93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8" name="TextBox 7">
            <a:extLst>
              <a:ext uri="{FF2B5EF4-FFF2-40B4-BE49-F238E27FC236}">
                <a16:creationId xmlns:a16="http://schemas.microsoft.com/office/drawing/2014/main" id="{44707D89-01F1-4046-B2DA-F97BA9653A7C}"/>
              </a:ext>
            </a:extLst>
          </p:cNvPr>
          <p:cNvSpPr txBox="1"/>
          <p:nvPr/>
        </p:nvSpPr>
        <p:spPr>
          <a:xfrm>
            <a:off x="471491" y="6472243"/>
            <a:ext cx="1863011" cy="307777"/>
          </a:xfrm>
          <a:prstGeom prst="rect">
            <a:avLst/>
          </a:prstGeom>
          <a:noFill/>
        </p:spPr>
        <p:txBody>
          <a:bodyPr wrap="none" rtlCol="0">
            <a:spAutoFit/>
          </a:bodyPr>
          <a:lstStyle/>
          <a:p>
            <a:r>
              <a:rPr lang="en-US" sz="1400" dirty="0">
                <a:solidFill>
                  <a:schemeClr val="bg1"/>
                </a:solidFill>
              </a:rPr>
              <a:t>Apr 05, 2018 version 3</a:t>
            </a:r>
          </a:p>
        </p:txBody>
      </p:sp>
    </p:spTree>
    <p:extLst>
      <p:ext uri="{BB962C8B-B14F-4D97-AF65-F5344CB8AC3E}">
        <p14:creationId xmlns:p14="http://schemas.microsoft.com/office/powerpoint/2010/main" val="30387389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3889206"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EDGE CLOUD SUPPORT</a:t>
            </a:r>
          </a:p>
        </p:txBody>
      </p:sp>
      <p:sp>
        <p:nvSpPr>
          <p:cNvPr id="6" name="TextBox 5">
            <a:extLst>
              <a:ext uri="{FF2B5EF4-FFF2-40B4-BE49-F238E27FC236}">
                <a16:creationId xmlns:a16="http://schemas.microsoft.com/office/drawing/2014/main" id="{095A6CDA-6EF7-4A16-9CDD-FDCA088D8FD8}"/>
              </a:ext>
            </a:extLst>
          </p:cNvPr>
          <p:cNvSpPr txBox="1"/>
          <p:nvPr/>
        </p:nvSpPr>
        <p:spPr>
          <a:xfrm>
            <a:off x="21829" y="651353"/>
            <a:ext cx="4562698" cy="2369880"/>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r>
              <a:rPr lang="en-US" dirty="0"/>
              <a:t>Support for deploying mobility virtual network element (e.g. CU) at the Edge Locations</a:t>
            </a:r>
          </a:p>
          <a:p>
            <a:endParaRPr lang="en-US" dirty="0"/>
          </a:p>
          <a:p>
            <a:r>
              <a:rPr lang="en-US" b="1" dirty="0">
                <a:solidFill>
                  <a:srgbClr val="FF0000"/>
                </a:solidFill>
              </a:rPr>
              <a:t>MULTI-RELEASE EFFORT</a:t>
            </a:r>
          </a:p>
          <a:p>
            <a:endParaRPr lang="en-US" dirty="0"/>
          </a:p>
          <a:p>
            <a:endParaRPr lang="en-US"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9" name="Rectangle 8">
            <a:extLst>
              <a:ext uri="{FF2B5EF4-FFF2-40B4-BE49-F238E27FC236}">
                <a16:creationId xmlns:a16="http://schemas.microsoft.com/office/drawing/2014/main" id="{D28E5AB7-3A19-4157-9549-E59BBC5FEB9E}"/>
              </a:ext>
            </a:extLst>
          </p:cNvPr>
          <p:cNvSpPr/>
          <p:nvPr/>
        </p:nvSpPr>
        <p:spPr>
          <a:xfrm>
            <a:off x="7228144" y="2021353"/>
            <a:ext cx="819064" cy="983852"/>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0" name="Straight Connector 9">
            <a:extLst>
              <a:ext uri="{FF2B5EF4-FFF2-40B4-BE49-F238E27FC236}">
                <a16:creationId xmlns:a16="http://schemas.microsoft.com/office/drawing/2014/main" id="{CABCD60A-DBBF-46D3-810F-87AB3968FCB7}"/>
              </a:ext>
            </a:extLst>
          </p:cNvPr>
          <p:cNvCxnSpPr>
            <a:cxnSpLocks/>
            <a:stCxn id="14" idx="3"/>
          </p:cNvCxnSpPr>
          <p:nvPr/>
        </p:nvCxnSpPr>
        <p:spPr>
          <a:xfrm>
            <a:off x="7564879" y="3205333"/>
            <a:ext cx="1356537" cy="0"/>
          </a:xfrm>
          <a:prstGeom prst="line">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5605C7BF-0736-4FD4-A4B6-009C0CD3D55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03502" y="2740533"/>
            <a:ext cx="536122" cy="227540"/>
          </a:xfrm>
          <a:prstGeom prst="rect">
            <a:avLst/>
          </a:prstGeom>
        </p:spPr>
      </p:pic>
      <p:sp>
        <p:nvSpPr>
          <p:cNvPr id="12" name="Rounded Rectangle 27">
            <a:extLst>
              <a:ext uri="{FF2B5EF4-FFF2-40B4-BE49-F238E27FC236}">
                <a16:creationId xmlns:a16="http://schemas.microsoft.com/office/drawing/2014/main" id="{DB0466EC-5CB9-40E4-8034-C68D23C143A6}"/>
              </a:ext>
            </a:extLst>
          </p:cNvPr>
          <p:cNvSpPr/>
          <p:nvPr/>
        </p:nvSpPr>
        <p:spPr>
          <a:xfrm>
            <a:off x="5189780" y="3025929"/>
            <a:ext cx="631295"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RU</a:t>
            </a:r>
          </a:p>
        </p:txBody>
      </p:sp>
      <p:sp>
        <p:nvSpPr>
          <p:cNvPr id="13" name="Rounded Rectangle 28">
            <a:extLst>
              <a:ext uri="{FF2B5EF4-FFF2-40B4-BE49-F238E27FC236}">
                <a16:creationId xmlns:a16="http://schemas.microsoft.com/office/drawing/2014/main" id="{07473B57-392D-440C-9B4C-5DBB334AB92D}"/>
              </a:ext>
            </a:extLst>
          </p:cNvPr>
          <p:cNvSpPr/>
          <p:nvPr/>
        </p:nvSpPr>
        <p:spPr>
          <a:xfrm>
            <a:off x="6257253" y="3025929"/>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t>DU</a:t>
            </a:r>
            <a:endParaRPr lang="en-US" sz="900" dirty="0"/>
          </a:p>
        </p:txBody>
      </p:sp>
      <p:sp>
        <p:nvSpPr>
          <p:cNvPr id="14" name="Rounded Rectangle 29">
            <a:extLst>
              <a:ext uri="{FF2B5EF4-FFF2-40B4-BE49-F238E27FC236}">
                <a16:creationId xmlns:a16="http://schemas.microsoft.com/office/drawing/2014/main" id="{E1DF823F-4E1F-428A-9152-AD458DEB22D1}"/>
              </a:ext>
            </a:extLst>
          </p:cNvPr>
          <p:cNvSpPr/>
          <p:nvPr/>
        </p:nvSpPr>
        <p:spPr>
          <a:xfrm>
            <a:off x="7030256" y="3025929"/>
            <a:ext cx="53462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CU-UP</a:t>
            </a:r>
          </a:p>
        </p:txBody>
      </p:sp>
      <p:sp>
        <p:nvSpPr>
          <p:cNvPr id="15" name="TextBox 14">
            <a:extLst>
              <a:ext uri="{FF2B5EF4-FFF2-40B4-BE49-F238E27FC236}">
                <a16:creationId xmlns:a16="http://schemas.microsoft.com/office/drawing/2014/main" id="{1085726D-E3E4-474D-AE1E-91B03857BE1B}"/>
              </a:ext>
            </a:extLst>
          </p:cNvPr>
          <p:cNvSpPr txBox="1"/>
          <p:nvPr/>
        </p:nvSpPr>
        <p:spPr>
          <a:xfrm>
            <a:off x="8390532" y="3047996"/>
            <a:ext cx="412293" cy="323165"/>
          </a:xfrm>
          <a:prstGeom prst="rect">
            <a:avLst/>
          </a:prstGeom>
          <a:noFill/>
        </p:spPr>
        <p:txBody>
          <a:bodyPr wrap="none" rtlCol="0">
            <a:spAutoFit/>
          </a:bodyPr>
          <a:lstStyle/>
          <a:p>
            <a:pPr algn="ctr"/>
            <a:r>
              <a:rPr lang="en-US" sz="750" dirty="0">
                <a:solidFill>
                  <a:srgbClr val="0000CC"/>
                </a:solidFill>
              </a:rPr>
              <a:t>Edge</a:t>
            </a:r>
          </a:p>
          <a:p>
            <a:pPr algn="ctr"/>
            <a:r>
              <a:rPr lang="en-US" sz="750" dirty="0">
                <a:solidFill>
                  <a:srgbClr val="0000CC"/>
                </a:solidFill>
              </a:rPr>
              <a:t>Cloud</a:t>
            </a:r>
          </a:p>
        </p:txBody>
      </p:sp>
      <p:sp>
        <p:nvSpPr>
          <p:cNvPr id="16" name="TextBox 15">
            <a:extLst>
              <a:ext uri="{FF2B5EF4-FFF2-40B4-BE49-F238E27FC236}">
                <a16:creationId xmlns:a16="http://schemas.microsoft.com/office/drawing/2014/main" id="{382CC3BB-2665-4E12-81F4-FB350E112C20}"/>
              </a:ext>
            </a:extLst>
          </p:cNvPr>
          <p:cNvSpPr txBox="1"/>
          <p:nvPr/>
        </p:nvSpPr>
        <p:spPr>
          <a:xfrm>
            <a:off x="5228756" y="2297206"/>
            <a:ext cx="585417" cy="230832"/>
          </a:xfrm>
          <a:prstGeom prst="rect">
            <a:avLst/>
          </a:prstGeom>
          <a:noFill/>
        </p:spPr>
        <p:txBody>
          <a:bodyPr wrap="none" rtlCol="0">
            <a:spAutoFit/>
          </a:bodyPr>
          <a:lstStyle/>
          <a:p>
            <a:pPr algn="ctr"/>
            <a:r>
              <a:rPr lang="en-US" sz="900" dirty="0">
                <a:solidFill>
                  <a:srgbClr val="0000CC"/>
                </a:solidFill>
              </a:rPr>
              <a:t>Antenna</a:t>
            </a:r>
          </a:p>
        </p:txBody>
      </p:sp>
      <p:sp>
        <p:nvSpPr>
          <p:cNvPr id="17" name="TextBox 16">
            <a:extLst>
              <a:ext uri="{FF2B5EF4-FFF2-40B4-BE49-F238E27FC236}">
                <a16:creationId xmlns:a16="http://schemas.microsoft.com/office/drawing/2014/main" id="{DACB9344-2294-42E9-AE7E-A53FBA550CD5}"/>
              </a:ext>
            </a:extLst>
          </p:cNvPr>
          <p:cNvSpPr txBox="1"/>
          <p:nvPr/>
        </p:nvSpPr>
        <p:spPr>
          <a:xfrm>
            <a:off x="6388892" y="2499514"/>
            <a:ext cx="328936" cy="230832"/>
          </a:xfrm>
          <a:prstGeom prst="rect">
            <a:avLst/>
          </a:prstGeom>
          <a:noFill/>
        </p:spPr>
        <p:txBody>
          <a:bodyPr wrap="none" rtlCol="0">
            <a:spAutoFit/>
          </a:bodyPr>
          <a:lstStyle/>
          <a:p>
            <a:pPr algn="ctr"/>
            <a:r>
              <a:rPr lang="en-US" sz="900" dirty="0">
                <a:solidFill>
                  <a:srgbClr val="0000CC"/>
                </a:solidFill>
              </a:rPr>
              <a:t>DU</a:t>
            </a:r>
          </a:p>
        </p:txBody>
      </p:sp>
      <p:sp>
        <p:nvSpPr>
          <p:cNvPr id="18" name="Rounded Rectangle 72">
            <a:extLst>
              <a:ext uri="{FF2B5EF4-FFF2-40B4-BE49-F238E27FC236}">
                <a16:creationId xmlns:a16="http://schemas.microsoft.com/office/drawing/2014/main" id="{993C921F-A8CF-42D9-B857-F55A6550321C}"/>
              </a:ext>
            </a:extLst>
          </p:cNvPr>
          <p:cNvSpPr/>
          <p:nvPr/>
        </p:nvSpPr>
        <p:spPr>
          <a:xfrm>
            <a:off x="7303481" y="2085818"/>
            <a:ext cx="645092" cy="329756"/>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CU-CP-H</a:t>
            </a:r>
          </a:p>
        </p:txBody>
      </p:sp>
      <p:sp>
        <p:nvSpPr>
          <p:cNvPr id="19" name="Rounded Rectangle 73">
            <a:extLst>
              <a:ext uri="{FF2B5EF4-FFF2-40B4-BE49-F238E27FC236}">
                <a16:creationId xmlns:a16="http://schemas.microsoft.com/office/drawing/2014/main" id="{D0AC88C5-7DF6-444A-8CCD-29011B4DB2DB}"/>
              </a:ext>
            </a:extLst>
          </p:cNvPr>
          <p:cNvSpPr/>
          <p:nvPr/>
        </p:nvSpPr>
        <p:spPr>
          <a:xfrm>
            <a:off x="7303481" y="2590215"/>
            <a:ext cx="645092" cy="327165"/>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CU-CP-L</a:t>
            </a:r>
          </a:p>
        </p:txBody>
      </p:sp>
      <p:cxnSp>
        <p:nvCxnSpPr>
          <p:cNvPr id="20" name="Straight Arrow Connector 19">
            <a:extLst>
              <a:ext uri="{FF2B5EF4-FFF2-40B4-BE49-F238E27FC236}">
                <a16:creationId xmlns:a16="http://schemas.microsoft.com/office/drawing/2014/main" id="{3FDC289D-1C0E-4963-A9A5-1F0FB616A1EA}"/>
              </a:ext>
            </a:extLst>
          </p:cNvPr>
          <p:cNvCxnSpPr/>
          <p:nvPr/>
        </p:nvCxnSpPr>
        <p:spPr>
          <a:xfrm>
            <a:off x="7626027" y="2415574"/>
            <a:ext cx="0" cy="163826"/>
          </a:xfrm>
          <a:prstGeom prst="straightConnector1">
            <a:avLst/>
          </a:prstGeom>
          <a:ln>
            <a:solidFill>
              <a:schemeClr val="tx2">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15BC2EE-F84D-44B7-B266-FA6CD69A1AA5}"/>
              </a:ext>
            </a:extLst>
          </p:cNvPr>
          <p:cNvCxnSpPr>
            <a:stCxn id="12" idx="3"/>
            <a:endCxn id="13" idx="1"/>
          </p:cNvCxnSpPr>
          <p:nvPr/>
        </p:nvCxnSpPr>
        <p:spPr>
          <a:xfrm>
            <a:off x="5821075" y="3205333"/>
            <a:ext cx="436178"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C2850FB9-559D-48DB-A13C-6EBDD427A15D}"/>
              </a:ext>
            </a:extLst>
          </p:cNvPr>
          <p:cNvSpPr txBox="1"/>
          <p:nvPr/>
        </p:nvSpPr>
        <p:spPr>
          <a:xfrm>
            <a:off x="5848793" y="3237402"/>
            <a:ext cx="900634" cy="261610"/>
          </a:xfrm>
          <a:prstGeom prst="rect">
            <a:avLst/>
          </a:prstGeom>
          <a:noFill/>
        </p:spPr>
        <p:txBody>
          <a:bodyPr wrap="square" rtlCol="0">
            <a:spAutoFit/>
          </a:bodyPr>
          <a:lstStyle/>
          <a:p>
            <a:r>
              <a:rPr lang="en-US" sz="1050">
                <a:solidFill>
                  <a:srgbClr val="0000CC"/>
                </a:solidFill>
              </a:rPr>
              <a:t>CPRI</a:t>
            </a:r>
            <a:endParaRPr lang="en-US" sz="1050" dirty="0">
              <a:solidFill>
                <a:srgbClr val="0000CC"/>
              </a:solidFill>
            </a:endParaRPr>
          </a:p>
        </p:txBody>
      </p:sp>
      <p:sp>
        <p:nvSpPr>
          <p:cNvPr id="23" name="TextBox 22">
            <a:extLst>
              <a:ext uri="{FF2B5EF4-FFF2-40B4-BE49-F238E27FC236}">
                <a16:creationId xmlns:a16="http://schemas.microsoft.com/office/drawing/2014/main" id="{6E0286E0-110F-4E49-8465-54175FC033B6}"/>
              </a:ext>
            </a:extLst>
          </p:cNvPr>
          <p:cNvSpPr txBox="1"/>
          <p:nvPr/>
        </p:nvSpPr>
        <p:spPr>
          <a:xfrm>
            <a:off x="7553470" y="3467251"/>
            <a:ext cx="900634" cy="261610"/>
          </a:xfrm>
          <a:prstGeom prst="rect">
            <a:avLst/>
          </a:prstGeom>
          <a:noFill/>
        </p:spPr>
        <p:txBody>
          <a:bodyPr wrap="square" rtlCol="0">
            <a:spAutoFit/>
          </a:bodyPr>
          <a:lstStyle/>
          <a:p>
            <a:r>
              <a:rPr lang="en-US" sz="1050" dirty="0">
                <a:solidFill>
                  <a:srgbClr val="0000CC"/>
                </a:solidFill>
              </a:rPr>
              <a:t>Back Haul</a:t>
            </a:r>
          </a:p>
        </p:txBody>
      </p:sp>
      <p:sp>
        <p:nvSpPr>
          <p:cNvPr id="24" name="Rectangle 23">
            <a:extLst>
              <a:ext uri="{FF2B5EF4-FFF2-40B4-BE49-F238E27FC236}">
                <a16:creationId xmlns:a16="http://schemas.microsoft.com/office/drawing/2014/main" id="{28BAEFED-ED57-4366-9B99-DE514678C6F1}"/>
              </a:ext>
            </a:extLst>
          </p:cNvPr>
          <p:cNvSpPr/>
          <p:nvPr/>
        </p:nvSpPr>
        <p:spPr>
          <a:xfrm>
            <a:off x="5936792" y="1625138"/>
            <a:ext cx="2464940" cy="259762"/>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RAN Network Elements</a:t>
            </a:r>
          </a:p>
        </p:txBody>
      </p:sp>
      <p:pic>
        <p:nvPicPr>
          <p:cNvPr id="25" name="Picture 24">
            <a:extLst>
              <a:ext uri="{FF2B5EF4-FFF2-40B4-BE49-F238E27FC236}">
                <a16:creationId xmlns:a16="http://schemas.microsoft.com/office/drawing/2014/main" id="{B0250EB0-2E9A-4EB2-835F-7F89893EE619}"/>
              </a:ext>
            </a:extLst>
          </p:cNvPr>
          <p:cNvPicPr>
            <a:picLocks noChangeAspect="1"/>
          </p:cNvPicPr>
          <p:nvPr/>
        </p:nvPicPr>
        <p:blipFill>
          <a:blip r:embed="rId3">
            <a:clrChange>
              <a:clrFrom>
                <a:srgbClr val="EBFFFF"/>
              </a:clrFrom>
              <a:clrTo>
                <a:srgbClr val="EBFFFF">
                  <a:alpha val="0"/>
                </a:srgbClr>
              </a:clrTo>
            </a:clrChange>
            <a:extLst>
              <a:ext uri="{BEBA8EAE-BF5A-486C-A8C5-ECC9F3942E4B}">
                <a14:imgProps xmlns:a14="http://schemas.microsoft.com/office/drawing/2010/main">
                  <a14:imgLayer r:embed="rId4">
                    <a14:imgEffect>
                      <a14:colorTemperature colorTemp="4700"/>
                    </a14:imgEffect>
                  </a14:imgLayer>
                </a14:imgProps>
              </a:ext>
            </a:extLst>
          </a:blip>
          <a:stretch>
            <a:fillRect/>
          </a:stretch>
        </p:blipFill>
        <p:spPr>
          <a:xfrm>
            <a:off x="7923165" y="2800559"/>
            <a:ext cx="1198062" cy="770965"/>
          </a:xfrm>
          <a:prstGeom prst="rect">
            <a:avLst/>
          </a:prstGeom>
        </p:spPr>
      </p:pic>
      <p:pic>
        <p:nvPicPr>
          <p:cNvPr id="26" name="Picture 2" descr="C:\Users\cheung\AppData\Local\Temp\SNAGHTML105560.PNG">
            <a:extLst>
              <a:ext uri="{FF2B5EF4-FFF2-40B4-BE49-F238E27FC236}">
                <a16:creationId xmlns:a16="http://schemas.microsoft.com/office/drawing/2014/main" id="{B5C13A84-131F-4FC7-9AE3-1F0BF48288E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67561" y="2553909"/>
            <a:ext cx="247706" cy="442529"/>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a:extLst>
              <a:ext uri="{FF2B5EF4-FFF2-40B4-BE49-F238E27FC236}">
                <a16:creationId xmlns:a16="http://schemas.microsoft.com/office/drawing/2014/main" id="{9C493688-FC82-461E-8A99-1D77D75B2543}"/>
              </a:ext>
            </a:extLst>
          </p:cNvPr>
          <p:cNvPicPr>
            <a:picLocks noChangeAspect="1"/>
          </p:cNvPicPr>
          <p:nvPr/>
        </p:nvPicPr>
        <p:blipFill rotWithShape="1">
          <a:blip r:embed="rId6"/>
          <a:srcRect t="1119"/>
          <a:stretch/>
        </p:blipFill>
        <p:spPr>
          <a:xfrm>
            <a:off x="5376581" y="2555986"/>
            <a:ext cx="284738" cy="444375"/>
          </a:xfrm>
          <a:prstGeom prst="rect">
            <a:avLst/>
          </a:prstGeom>
        </p:spPr>
      </p:pic>
      <p:cxnSp>
        <p:nvCxnSpPr>
          <p:cNvPr id="28" name="Straight Connector 27">
            <a:extLst>
              <a:ext uri="{FF2B5EF4-FFF2-40B4-BE49-F238E27FC236}">
                <a16:creationId xmlns:a16="http://schemas.microsoft.com/office/drawing/2014/main" id="{1BF627A4-0B97-49EB-AFEB-979F0E987801}"/>
              </a:ext>
            </a:extLst>
          </p:cNvPr>
          <p:cNvCxnSpPr>
            <a:cxnSpLocks/>
            <a:stCxn id="13" idx="3"/>
            <a:endCxn id="14" idx="1"/>
          </p:cNvCxnSpPr>
          <p:nvPr/>
        </p:nvCxnSpPr>
        <p:spPr>
          <a:xfrm>
            <a:off x="6819326" y="3205333"/>
            <a:ext cx="210929"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4ECAF954-C7CB-4E9B-A090-DC68BA8A8776}"/>
              </a:ext>
            </a:extLst>
          </p:cNvPr>
          <p:cNvSpPr/>
          <p:nvPr/>
        </p:nvSpPr>
        <p:spPr>
          <a:xfrm>
            <a:off x="5124648" y="1457638"/>
            <a:ext cx="3915865" cy="237741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TextBox 29">
            <a:extLst>
              <a:ext uri="{FF2B5EF4-FFF2-40B4-BE49-F238E27FC236}">
                <a16:creationId xmlns:a16="http://schemas.microsoft.com/office/drawing/2014/main" id="{FB14F5D2-0030-4D1E-A30F-6208E005091F}"/>
              </a:ext>
            </a:extLst>
          </p:cNvPr>
          <p:cNvSpPr txBox="1"/>
          <p:nvPr/>
        </p:nvSpPr>
        <p:spPr>
          <a:xfrm>
            <a:off x="6919481" y="2362354"/>
            <a:ext cx="319318" cy="230832"/>
          </a:xfrm>
          <a:prstGeom prst="rect">
            <a:avLst/>
          </a:prstGeom>
          <a:noFill/>
        </p:spPr>
        <p:txBody>
          <a:bodyPr wrap="none" rtlCol="0">
            <a:spAutoFit/>
          </a:bodyPr>
          <a:lstStyle/>
          <a:p>
            <a:pPr algn="ctr"/>
            <a:r>
              <a:rPr lang="en-US" sz="900" dirty="0">
                <a:solidFill>
                  <a:srgbClr val="0000CC"/>
                </a:solidFill>
              </a:rPr>
              <a:t>CU</a:t>
            </a:r>
          </a:p>
        </p:txBody>
      </p:sp>
    </p:spTree>
    <p:extLst>
      <p:ext uri="{BB962C8B-B14F-4D97-AF65-F5344CB8AC3E}">
        <p14:creationId xmlns:p14="http://schemas.microsoft.com/office/powerpoint/2010/main" val="30184085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6365845"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MOBILITY EDGE VNF (CU) INTEGRATION</a:t>
            </a:r>
          </a:p>
        </p:txBody>
      </p:sp>
      <p:sp>
        <p:nvSpPr>
          <p:cNvPr id="6" name="TextBox 5">
            <a:extLst>
              <a:ext uri="{FF2B5EF4-FFF2-40B4-BE49-F238E27FC236}">
                <a16:creationId xmlns:a16="http://schemas.microsoft.com/office/drawing/2014/main" id="{095A6CDA-6EF7-4A16-9CDD-FDCA088D8FD8}"/>
              </a:ext>
            </a:extLst>
          </p:cNvPr>
          <p:cNvSpPr txBox="1"/>
          <p:nvPr/>
        </p:nvSpPr>
        <p:spPr>
          <a:xfrm>
            <a:off x="21829" y="651353"/>
            <a:ext cx="4689872" cy="2369880"/>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r>
              <a:rPr lang="en-US" dirty="0"/>
              <a:t>Support for deploying mobility virtual network element (e.g. CU) at the Edge Locations</a:t>
            </a:r>
          </a:p>
          <a:p>
            <a:endParaRPr lang="en-US" dirty="0"/>
          </a:p>
          <a:p>
            <a:r>
              <a:rPr lang="en-US" b="1" dirty="0">
                <a:solidFill>
                  <a:srgbClr val="FF0000"/>
                </a:solidFill>
              </a:rPr>
              <a:t>MULTI-RELEASE EFFORT</a:t>
            </a:r>
          </a:p>
          <a:p>
            <a:endParaRPr lang="en-US" dirty="0"/>
          </a:p>
          <a:p>
            <a:endParaRPr lang="en-US"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9" name="Rectangle 8">
            <a:extLst>
              <a:ext uri="{FF2B5EF4-FFF2-40B4-BE49-F238E27FC236}">
                <a16:creationId xmlns:a16="http://schemas.microsoft.com/office/drawing/2014/main" id="{8F8B9D8B-EA9A-4266-9800-30B47B791ABC}"/>
              </a:ext>
            </a:extLst>
          </p:cNvPr>
          <p:cNvSpPr/>
          <p:nvPr/>
        </p:nvSpPr>
        <p:spPr>
          <a:xfrm>
            <a:off x="7228144" y="2021353"/>
            <a:ext cx="819064" cy="983852"/>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0" name="Straight Connector 9">
            <a:extLst>
              <a:ext uri="{FF2B5EF4-FFF2-40B4-BE49-F238E27FC236}">
                <a16:creationId xmlns:a16="http://schemas.microsoft.com/office/drawing/2014/main" id="{6F856C28-D59E-48F2-95E3-1408FF6F43F2}"/>
              </a:ext>
            </a:extLst>
          </p:cNvPr>
          <p:cNvCxnSpPr>
            <a:cxnSpLocks/>
            <a:stCxn id="14" idx="3"/>
          </p:cNvCxnSpPr>
          <p:nvPr/>
        </p:nvCxnSpPr>
        <p:spPr>
          <a:xfrm>
            <a:off x="7564879" y="3205333"/>
            <a:ext cx="1356537" cy="0"/>
          </a:xfrm>
          <a:prstGeom prst="line">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B3E98CBB-FA42-4B3D-AD55-793916879C3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03502" y="2740533"/>
            <a:ext cx="536122" cy="227540"/>
          </a:xfrm>
          <a:prstGeom prst="rect">
            <a:avLst/>
          </a:prstGeom>
        </p:spPr>
      </p:pic>
      <p:sp>
        <p:nvSpPr>
          <p:cNvPr id="12" name="Rounded Rectangle 27">
            <a:extLst>
              <a:ext uri="{FF2B5EF4-FFF2-40B4-BE49-F238E27FC236}">
                <a16:creationId xmlns:a16="http://schemas.microsoft.com/office/drawing/2014/main" id="{4B2372F8-4395-4B6A-8F2F-363C57C5435D}"/>
              </a:ext>
            </a:extLst>
          </p:cNvPr>
          <p:cNvSpPr/>
          <p:nvPr/>
        </p:nvSpPr>
        <p:spPr>
          <a:xfrm>
            <a:off x="5189780" y="3025929"/>
            <a:ext cx="631295"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RU</a:t>
            </a:r>
          </a:p>
        </p:txBody>
      </p:sp>
      <p:sp>
        <p:nvSpPr>
          <p:cNvPr id="13" name="Rounded Rectangle 28">
            <a:extLst>
              <a:ext uri="{FF2B5EF4-FFF2-40B4-BE49-F238E27FC236}">
                <a16:creationId xmlns:a16="http://schemas.microsoft.com/office/drawing/2014/main" id="{3083B36B-2A35-4D0F-A5AA-F830802439EE}"/>
              </a:ext>
            </a:extLst>
          </p:cNvPr>
          <p:cNvSpPr/>
          <p:nvPr/>
        </p:nvSpPr>
        <p:spPr>
          <a:xfrm>
            <a:off x="6257253" y="3025929"/>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t>DU</a:t>
            </a:r>
            <a:endParaRPr lang="en-US" sz="900" dirty="0"/>
          </a:p>
        </p:txBody>
      </p:sp>
      <p:sp>
        <p:nvSpPr>
          <p:cNvPr id="14" name="Rounded Rectangle 29">
            <a:extLst>
              <a:ext uri="{FF2B5EF4-FFF2-40B4-BE49-F238E27FC236}">
                <a16:creationId xmlns:a16="http://schemas.microsoft.com/office/drawing/2014/main" id="{F5345430-295F-4D23-8196-DE85B52837EE}"/>
              </a:ext>
            </a:extLst>
          </p:cNvPr>
          <p:cNvSpPr/>
          <p:nvPr/>
        </p:nvSpPr>
        <p:spPr>
          <a:xfrm>
            <a:off x="7030256" y="3025929"/>
            <a:ext cx="53462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CU-UP</a:t>
            </a:r>
          </a:p>
        </p:txBody>
      </p:sp>
      <p:sp>
        <p:nvSpPr>
          <p:cNvPr id="16" name="TextBox 15">
            <a:extLst>
              <a:ext uri="{FF2B5EF4-FFF2-40B4-BE49-F238E27FC236}">
                <a16:creationId xmlns:a16="http://schemas.microsoft.com/office/drawing/2014/main" id="{503FA721-051F-44A0-9F0A-836AD73E8405}"/>
              </a:ext>
            </a:extLst>
          </p:cNvPr>
          <p:cNvSpPr txBox="1"/>
          <p:nvPr/>
        </p:nvSpPr>
        <p:spPr>
          <a:xfrm>
            <a:off x="8390532" y="3047996"/>
            <a:ext cx="412293" cy="323165"/>
          </a:xfrm>
          <a:prstGeom prst="rect">
            <a:avLst/>
          </a:prstGeom>
          <a:noFill/>
        </p:spPr>
        <p:txBody>
          <a:bodyPr wrap="none" rtlCol="0">
            <a:spAutoFit/>
          </a:bodyPr>
          <a:lstStyle/>
          <a:p>
            <a:pPr algn="ctr"/>
            <a:r>
              <a:rPr lang="en-US" sz="750" dirty="0">
                <a:solidFill>
                  <a:srgbClr val="0000CC"/>
                </a:solidFill>
              </a:rPr>
              <a:t>Edge</a:t>
            </a:r>
          </a:p>
          <a:p>
            <a:pPr algn="ctr"/>
            <a:r>
              <a:rPr lang="en-US" sz="750" dirty="0">
                <a:solidFill>
                  <a:srgbClr val="0000CC"/>
                </a:solidFill>
              </a:rPr>
              <a:t>Cloud</a:t>
            </a:r>
          </a:p>
        </p:txBody>
      </p:sp>
      <p:sp>
        <p:nvSpPr>
          <p:cNvPr id="17" name="TextBox 16">
            <a:extLst>
              <a:ext uri="{FF2B5EF4-FFF2-40B4-BE49-F238E27FC236}">
                <a16:creationId xmlns:a16="http://schemas.microsoft.com/office/drawing/2014/main" id="{02470BA0-4327-44DD-A421-1EBD61599185}"/>
              </a:ext>
            </a:extLst>
          </p:cNvPr>
          <p:cNvSpPr txBox="1"/>
          <p:nvPr/>
        </p:nvSpPr>
        <p:spPr>
          <a:xfrm>
            <a:off x="5228756" y="2297206"/>
            <a:ext cx="585417" cy="230832"/>
          </a:xfrm>
          <a:prstGeom prst="rect">
            <a:avLst/>
          </a:prstGeom>
          <a:noFill/>
        </p:spPr>
        <p:txBody>
          <a:bodyPr wrap="none" rtlCol="0">
            <a:spAutoFit/>
          </a:bodyPr>
          <a:lstStyle/>
          <a:p>
            <a:pPr algn="ctr"/>
            <a:r>
              <a:rPr lang="en-US" sz="900" dirty="0">
                <a:solidFill>
                  <a:srgbClr val="0000CC"/>
                </a:solidFill>
              </a:rPr>
              <a:t>Antenna</a:t>
            </a:r>
          </a:p>
        </p:txBody>
      </p:sp>
      <p:sp>
        <p:nvSpPr>
          <p:cNvPr id="18" name="TextBox 17">
            <a:extLst>
              <a:ext uri="{FF2B5EF4-FFF2-40B4-BE49-F238E27FC236}">
                <a16:creationId xmlns:a16="http://schemas.microsoft.com/office/drawing/2014/main" id="{915CE185-DFCB-450C-81CF-309D4FD9662E}"/>
              </a:ext>
            </a:extLst>
          </p:cNvPr>
          <p:cNvSpPr txBox="1"/>
          <p:nvPr/>
        </p:nvSpPr>
        <p:spPr>
          <a:xfrm>
            <a:off x="6388892" y="2499514"/>
            <a:ext cx="328936" cy="230832"/>
          </a:xfrm>
          <a:prstGeom prst="rect">
            <a:avLst/>
          </a:prstGeom>
          <a:noFill/>
        </p:spPr>
        <p:txBody>
          <a:bodyPr wrap="none" rtlCol="0">
            <a:spAutoFit/>
          </a:bodyPr>
          <a:lstStyle/>
          <a:p>
            <a:pPr algn="ctr"/>
            <a:r>
              <a:rPr lang="en-US" sz="900" dirty="0">
                <a:solidFill>
                  <a:srgbClr val="0000CC"/>
                </a:solidFill>
              </a:rPr>
              <a:t>DU</a:t>
            </a:r>
          </a:p>
        </p:txBody>
      </p:sp>
      <p:sp>
        <p:nvSpPr>
          <p:cNvPr id="20" name="Rounded Rectangle 72">
            <a:extLst>
              <a:ext uri="{FF2B5EF4-FFF2-40B4-BE49-F238E27FC236}">
                <a16:creationId xmlns:a16="http://schemas.microsoft.com/office/drawing/2014/main" id="{1AB9173E-9CC5-4DB9-AD10-02A9E79B7AB1}"/>
              </a:ext>
            </a:extLst>
          </p:cNvPr>
          <p:cNvSpPr/>
          <p:nvPr/>
        </p:nvSpPr>
        <p:spPr>
          <a:xfrm>
            <a:off x="7303481" y="2085818"/>
            <a:ext cx="645092" cy="329756"/>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CU-CP-H</a:t>
            </a:r>
          </a:p>
        </p:txBody>
      </p:sp>
      <p:sp>
        <p:nvSpPr>
          <p:cNvPr id="21" name="Rounded Rectangle 73">
            <a:extLst>
              <a:ext uri="{FF2B5EF4-FFF2-40B4-BE49-F238E27FC236}">
                <a16:creationId xmlns:a16="http://schemas.microsoft.com/office/drawing/2014/main" id="{6120F299-51AA-4955-9535-D63C43C2E541}"/>
              </a:ext>
            </a:extLst>
          </p:cNvPr>
          <p:cNvSpPr/>
          <p:nvPr/>
        </p:nvSpPr>
        <p:spPr>
          <a:xfrm>
            <a:off x="7303481" y="2590215"/>
            <a:ext cx="645092" cy="327165"/>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CU-CP-L</a:t>
            </a:r>
          </a:p>
        </p:txBody>
      </p:sp>
      <p:cxnSp>
        <p:nvCxnSpPr>
          <p:cNvPr id="22" name="Straight Arrow Connector 21">
            <a:extLst>
              <a:ext uri="{FF2B5EF4-FFF2-40B4-BE49-F238E27FC236}">
                <a16:creationId xmlns:a16="http://schemas.microsoft.com/office/drawing/2014/main" id="{D02ABD52-64AD-4D27-AC1F-8F28464CE067}"/>
              </a:ext>
            </a:extLst>
          </p:cNvPr>
          <p:cNvCxnSpPr/>
          <p:nvPr/>
        </p:nvCxnSpPr>
        <p:spPr>
          <a:xfrm>
            <a:off x="7626027" y="2415574"/>
            <a:ext cx="0" cy="163826"/>
          </a:xfrm>
          <a:prstGeom prst="straightConnector1">
            <a:avLst/>
          </a:prstGeom>
          <a:ln>
            <a:solidFill>
              <a:schemeClr val="tx2">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64EF9D1-1F08-4619-AC8B-B9E6F79CEE4B}"/>
              </a:ext>
            </a:extLst>
          </p:cNvPr>
          <p:cNvCxnSpPr>
            <a:stCxn id="12" idx="3"/>
            <a:endCxn id="13" idx="1"/>
          </p:cNvCxnSpPr>
          <p:nvPr/>
        </p:nvCxnSpPr>
        <p:spPr>
          <a:xfrm>
            <a:off x="5821075" y="3205333"/>
            <a:ext cx="436178"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2F893B3A-3D8F-4008-9F84-49799ABEBC2F}"/>
              </a:ext>
            </a:extLst>
          </p:cNvPr>
          <p:cNvSpPr txBox="1"/>
          <p:nvPr/>
        </p:nvSpPr>
        <p:spPr>
          <a:xfrm>
            <a:off x="5848793" y="3237402"/>
            <a:ext cx="900634" cy="261610"/>
          </a:xfrm>
          <a:prstGeom prst="rect">
            <a:avLst/>
          </a:prstGeom>
          <a:noFill/>
        </p:spPr>
        <p:txBody>
          <a:bodyPr wrap="square" rtlCol="0">
            <a:spAutoFit/>
          </a:bodyPr>
          <a:lstStyle/>
          <a:p>
            <a:r>
              <a:rPr lang="en-US" sz="1050">
                <a:solidFill>
                  <a:srgbClr val="0000CC"/>
                </a:solidFill>
              </a:rPr>
              <a:t>CPRI</a:t>
            </a:r>
            <a:endParaRPr lang="en-US" sz="1050" dirty="0">
              <a:solidFill>
                <a:srgbClr val="0000CC"/>
              </a:solidFill>
            </a:endParaRPr>
          </a:p>
        </p:txBody>
      </p:sp>
      <p:sp>
        <p:nvSpPr>
          <p:cNvPr id="26" name="TextBox 25">
            <a:extLst>
              <a:ext uri="{FF2B5EF4-FFF2-40B4-BE49-F238E27FC236}">
                <a16:creationId xmlns:a16="http://schemas.microsoft.com/office/drawing/2014/main" id="{553774F9-993A-420B-AC74-4DF9D33D997A}"/>
              </a:ext>
            </a:extLst>
          </p:cNvPr>
          <p:cNvSpPr txBox="1"/>
          <p:nvPr/>
        </p:nvSpPr>
        <p:spPr>
          <a:xfrm>
            <a:off x="7553470" y="3467251"/>
            <a:ext cx="900634" cy="261610"/>
          </a:xfrm>
          <a:prstGeom prst="rect">
            <a:avLst/>
          </a:prstGeom>
          <a:noFill/>
        </p:spPr>
        <p:txBody>
          <a:bodyPr wrap="square" rtlCol="0">
            <a:spAutoFit/>
          </a:bodyPr>
          <a:lstStyle/>
          <a:p>
            <a:r>
              <a:rPr lang="en-US" sz="1050" dirty="0">
                <a:solidFill>
                  <a:srgbClr val="0000CC"/>
                </a:solidFill>
              </a:rPr>
              <a:t>Back Haul</a:t>
            </a:r>
          </a:p>
        </p:txBody>
      </p:sp>
      <p:sp>
        <p:nvSpPr>
          <p:cNvPr id="33" name="Rectangle 32">
            <a:extLst>
              <a:ext uri="{FF2B5EF4-FFF2-40B4-BE49-F238E27FC236}">
                <a16:creationId xmlns:a16="http://schemas.microsoft.com/office/drawing/2014/main" id="{FF269717-3C07-4673-B1D9-02F6BEA4E414}"/>
              </a:ext>
            </a:extLst>
          </p:cNvPr>
          <p:cNvSpPr/>
          <p:nvPr/>
        </p:nvSpPr>
        <p:spPr>
          <a:xfrm>
            <a:off x="5936792" y="1625138"/>
            <a:ext cx="2464940" cy="259762"/>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RAN Network Elements</a:t>
            </a:r>
          </a:p>
        </p:txBody>
      </p:sp>
      <p:pic>
        <p:nvPicPr>
          <p:cNvPr id="35" name="Picture 34">
            <a:extLst>
              <a:ext uri="{FF2B5EF4-FFF2-40B4-BE49-F238E27FC236}">
                <a16:creationId xmlns:a16="http://schemas.microsoft.com/office/drawing/2014/main" id="{FC4EEEA7-2428-4FF3-BFF0-BB83CFDD9C9E}"/>
              </a:ext>
            </a:extLst>
          </p:cNvPr>
          <p:cNvPicPr>
            <a:picLocks noChangeAspect="1"/>
          </p:cNvPicPr>
          <p:nvPr/>
        </p:nvPicPr>
        <p:blipFill>
          <a:blip r:embed="rId3">
            <a:clrChange>
              <a:clrFrom>
                <a:srgbClr val="EBFFFF"/>
              </a:clrFrom>
              <a:clrTo>
                <a:srgbClr val="EBFFFF">
                  <a:alpha val="0"/>
                </a:srgbClr>
              </a:clrTo>
            </a:clrChange>
            <a:extLst>
              <a:ext uri="{BEBA8EAE-BF5A-486C-A8C5-ECC9F3942E4B}">
                <a14:imgProps xmlns:a14="http://schemas.microsoft.com/office/drawing/2010/main">
                  <a14:imgLayer r:embed="rId4">
                    <a14:imgEffect>
                      <a14:colorTemperature colorTemp="4700"/>
                    </a14:imgEffect>
                  </a14:imgLayer>
                </a14:imgProps>
              </a:ext>
            </a:extLst>
          </a:blip>
          <a:stretch>
            <a:fillRect/>
          </a:stretch>
        </p:blipFill>
        <p:spPr>
          <a:xfrm>
            <a:off x="7923165" y="2800559"/>
            <a:ext cx="1198062" cy="770965"/>
          </a:xfrm>
          <a:prstGeom prst="rect">
            <a:avLst/>
          </a:prstGeom>
        </p:spPr>
      </p:pic>
      <p:pic>
        <p:nvPicPr>
          <p:cNvPr id="38" name="Picture 2" descr="C:\Users\cheung\AppData\Local\Temp\SNAGHTML105560.PNG">
            <a:extLst>
              <a:ext uri="{FF2B5EF4-FFF2-40B4-BE49-F238E27FC236}">
                <a16:creationId xmlns:a16="http://schemas.microsoft.com/office/drawing/2014/main" id="{0E3AC231-D2B2-4FA3-8749-82551556F5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67561" y="2553909"/>
            <a:ext cx="247706" cy="442529"/>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38">
            <a:extLst>
              <a:ext uri="{FF2B5EF4-FFF2-40B4-BE49-F238E27FC236}">
                <a16:creationId xmlns:a16="http://schemas.microsoft.com/office/drawing/2014/main" id="{3F2933A4-BD61-4417-B6B6-E4A32FDB3FFD}"/>
              </a:ext>
            </a:extLst>
          </p:cNvPr>
          <p:cNvPicPr>
            <a:picLocks noChangeAspect="1"/>
          </p:cNvPicPr>
          <p:nvPr/>
        </p:nvPicPr>
        <p:blipFill rotWithShape="1">
          <a:blip r:embed="rId6"/>
          <a:srcRect t="1119"/>
          <a:stretch/>
        </p:blipFill>
        <p:spPr>
          <a:xfrm>
            <a:off x="5376581" y="2555986"/>
            <a:ext cx="284738" cy="444375"/>
          </a:xfrm>
          <a:prstGeom prst="rect">
            <a:avLst/>
          </a:prstGeom>
        </p:spPr>
      </p:pic>
      <p:cxnSp>
        <p:nvCxnSpPr>
          <p:cNvPr id="40" name="Straight Connector 39">
            <a:extLst>
              <a:ext uri="{FF2B5EF4-FFF2-40B4-BE49-F238E27FC236}">
                <a16:creationId xmlns:a16="http://schemas.microsoft.com/office/drawing/2014/main" id="{454A8DD6-1B22-4B86-92DA-D1CC1AAE319F}"/>
              </a:ext>
            </a:extLst>
          </p:cNvPr>
          <p:cNvCxnSpPr>
            <a:cxnSpLocks/>
            <a:stCxn id="13" idx="3"/>
            <a:endCxn id="14" idx="1"/>
          </p:cNvCxnSpPr>
          <p:nvPr/>
        </p:nvCxnSpPr>
        <p:spPr>
          <a:xfrm>
            <a:off x="6819326" y="3205333"/>
            <a:ext cx="210929"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7307766E-CB52-4C61-B6E5-3CA822F94FAD}"/>
              </a:ext>
            </a:extLst>
          </p:cNvPr>
          <p:cNvSpPr/>
          <p:nvPr/>
        </p:nvSpPr>
        <p:spPr>
          <a:xfrm>
            <a:off x="5124648" y="1457638"/>
            <a:ext cx="3915865" cy="237741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TextBox 45">
            <a:extLst>
              <a:ext uri="{FF2B5EF4-FFF2-40B4-BE49-F238E27FC236}">
                <a16:creationId xmlns:a16="http://schemas.microsoft.com/office/drawing/2014/main" id="{CDB31944-D75C-47B4-865D-2532476A319F}"/>
              </a:ext>
            </a:extLst>
          </p:cNvPr>
          <p:cNvSpPr txBox="1"/>
          <p:nvPr/>
        </p:nvSpPr>
        <p:spPr>
          <a:xfrm>
            <a:off x="6919481" y="2362354"/>
            <a:ext cx="319318" cy="230832"/>
          </a:xfrm>
          <a:prstGeom prst="rect">
            <a:avLst/>
          </a:prstGeom>
          <a:noFill/>
        </p:spPr>
        <p:txBody>
          <a:bodyPr wrap="none" rtlCol="0">
            <a:spAutoFit/>
          </a:bodyPr>
          <a:lstStyle/>
          <a:p>
            <a:pPr algn="ctr"/>
            <a:r>
              <a:rPr lang="en-US" sz="900" dirty="0">
                <a:solidFill>
                  <a:srgbClr val="0000CC"/>
                </a:solidFill>
              </a:rPr>
              <a:t>CU</a:t>
            </a:r>
          </a:p>
        </p:txBody>
      </p:sp>
    </p:spTree>
    <p:extLst>
      <p:ext uri="{BB962C8B-B14F-4D97-AF65-F5344CB8AC3E}">
        <p14:creationId xmlns:p14="http://schemas.microsoft.com/office/powerpoint/2010/main" val="24704822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7411003"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CHANGE AND CONFIGURATION MANAGEMENT</a:t>
            </a:r>
          </a:p>
        </p:txBody>
      </p:sp>
      <p:sp>
        <p:nvSpPr>
          <p:cNvPr id="6" name="TextBox 5">
            <a:extLst>
              <a:ext uri="{FF2B5EF4-FFF2-40B4-BE49-F238E27FC236}">
                <a16:creationId xmlns:a16="http://schemas.microsoft.com/office/drawing/2014/main" id="{095A6CDA-6EF7-4A16-9CDD-FDCA088D8FD8}"/>
              </a:ext>
            </a:extLst>
          </p:cNvPr>
          <p:cNvSpPr txBox="1"/>
          <p:nvPr/>
        </p:nvSpPr>
        <p:spPr>
          <a:xfrm>
            <a:off x="21828" y="651353"/>
            <a:ext cx="4662906" cy="2339102"/>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dirty="0"/>
          </a:p>
          <a:p>
            <a:r>
              <a:rPr lang="en-US" dirty="0"/>
              <a:t>Pre-provisioning with VID. Bulk Provision a 1000 PNFs. O&amp;M IP@, model, configuration, radio parameters. Modeling for PNFs.</a:t>
            </a:r>
          </a:p>
          <a:p>
            <a:endParaRPr lang="en-US" b="1" dirty="0">
              <a:solidFill>
                <a:srgbClr val="FF0000"/>
              </a:solidFill>
            </a:endParaRPr>
          </a:p>
          <a:p>
            <a:r>
              <a:rPr lang="en-US" b="1" dirty="0">
                <a:solidFill>
                  <a:srgbClr val="FF0000"/>
                </a:solidFill>
              </a:rPr>
              <a:t>MULTI-RELEASE EFFORT</a:t>
            </a:r>
          </a:p>
          <a:p>
            <a:endParaRPr lang="en-US" dirty="0"/>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17" name="TextBox 16">
            <a:extLst>
              <a:ext uri="{FF2B5EF4-FFF2-40B4-BE49-F238E27FC236}">
                <a16:creationId xmlns:a16="http://schemas.microsoft.com/office/drawing/2014/main" id="{AC1233B0-5788-46C5-832F-ED7BE7864C9F}"/>
              </a:ext>
            </a:extLst>
          </p:cNvPr>
          <p:cNvSpPr txBox="1"/>
          <p:nvPr/>
        </p:nvSpPr>
        <p:spPr>
          <a:xfrm>
            <a:off x="117385" y="5729564"/>
            <a:ext cx="4662906" cy="707886"/>
          </a:xfrm>
          <a:prstGeom prst="rect">
            <a:avLst/>
          </a:prstGeom>
          <a:noFill/>
        </p:spPr>
        <p:txBody>
          <a:bodyPr wrap="square" rtlCol="0">
            <a:spAutoFit/>
          </a:bodyPr>
          <a:lstStyle/>
          <a:p>
            <a:r>
              <a:rPr lang="en-US" sz="2000" dirty="0"/>
              <a:t>A&amp;AI, SDC, APP-C/SDN-C/R, DCAE/</a:t>
            </a:r>
            <a:r>
              <a:rPr lang="en-US" sz="2000" dirty="0" err="1"/>
              <a:t>DMaaP</a:t>
            </a:r>
            <a:r>
              <a:rPr lang="en-US" sz="2000" dirty="0"/>
              <a:t>, VID</a:t>
            </a:r>
          </a:p>
        </p:txBody>
      </p:sp>
      <p:pic>
        <p:nvPicPr>
          <p:cNvPr id="18" name="Picture 2">
            <a:extLst>
              <a:ext uri="{FF2B5EF4-FFF2-40B4-BE49-F238E27FC236}">
                <a16:creationId xmlns:a16="http://schemas.microsoft.com/office/drawing/2014/main" id="{883A9807-2408-48D6-87AB-C0418576D6B7}"/>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951413" y="5527512"/>
            <a:ext cx="1512324" cy="694388"/>
          </a:xfrm>
          <a:prstGeom prst="rect">
            <a:avLst/>
          </a:prstGeom>
          <a:noFill/>
          <a:ln w="9525">
            <a:noFill/>
            <a:miter lim="800000"/>
            <a:headEnd/>
            <a:tailEnd/>
          </a:ln>
        </p:spPr>
      </p:pic>
      <p:sp>
        <p:nvSpPr>
          <p:cNvPr id="20" name="Rectangle: Rounded Corners 19">
            <a:extLst>
              <a:ext uri="{FF2B5EF4-FFF2-40B4-BE49-F238E27FC236}">
                <a16:creationId xmlns:a16="http://schemas.microsoft.com/office/drawing/2014/main" id="{BAAA98E3-0647-4E5B-B70E-7D9D324081E3}"/>
              </a:ext>
            </a:extLst>
          </p:cNvPr>
          <p:cNvSpPr/>
          <p:nvPr/>
        </p:nvSpPr>
        <p:spPr>
          <a:xfrm>
            <a:off x="5951413" y="3371004"/>
            <a:ext cx="1207911" cy="1256946"/>
          </a:xfrm>
          <a:prstGeom prst="roundRect">
            <a:avLst>
              <a:gd name="adj" fmla="val 983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2610596A-0541-4D59-B6FD-E2AEAF234C49}"/>
              </a:ext>
            </a:extLst>
          </p:cNvPr>
          <p:cNvSpPr txBox="1"/>
          <p:nvPr/>
        </p:nvSpPr>
        <p:spPr>
          <a:xfrm>
            <a:off x="6057612" y="3744961"/>
            <a:ext cx="922047" cy="400110"/>
          </a:xfrm>
          <a:prstGeom prst="rect">
            <a:avLst/>
          </a:prstGeom>
          <a:noFill/>
        </p:spPr>
        <p:txBody>
          <a:bodyPr wrap="none" rtlCol="0">
            <a:spAutoFit/>
          </a:bodyPr>
          <a:lstStyle/>
          <a:p>
            <a:r>
              <a:rPr lang="en-US" sz="2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APP-C</a:t>
            </a:r>
          </a:p>
        </p:txBody>
      </p:sp>
      <p:sp>
        <p:nvSpPr>
          <p:cNvPr id="19" name="Arrow: Left-Right 18">
            <a:extLst>
              <a:ext uri="{FF2B5EF4-FFF2-40B4-BE49-F238E27FC236}">
                <a16:creationId xmlns:a16="http://schemas.microsoft.com/office/drawing/2014/main" id="{E5F44A49-9CC6-41CA-9254-9A1BC21045EF}"/>
              </a:ext>
            </a:extLst>
          </p:cNvPr>
          <p:cNvSpPr/>
          <p:nvPr/>
        </p:nvSpPr>
        <p:spPr>
          <a:xfrm rot="16200000">
            <a:off x="6152704" y="4963883"/>
            <a:ext cx="860218" cy="267039"/>
          </a:xfrm>
          <a:prstGeom prst="leftRightArrow">
            <a:avLst/>
          </a:prstGeom>
          <a:solidFill>
            <a:srgbClr val="6871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0866194E-A28B-4C5D-B50D-862DC884BB9A}"/>
              </a:ext>
            </a:extLst>
          </p:cNvPr>
          <p:cNvGrpSpPr/>
          <p:nvPr/>
        </p:nvGrpSpPr>
        <p:grpSpPr>
          <a:xfrm>
            <a:off x="5650668" y="1150896"/>
            <a:ext cx="1872679" cy="1281307"/>
            <a:chOff x="5072364" y="1051462"/>
            <a:chExt cx="3898065" cy="2667097"/>
          </a:xfrm>
        </p:grpSpPr>
        <p:pic>
          <p:nvPicPr>
            <p:cNvPr id="23" name="Picture 22">
              <a:extLst>
                <a:ext uri="{FF2B5EF4-FFF2-40B4-BE49-F238E27FC236}">
                  <a16:creationId xmlns:a16="http://schemas.microsoft.com/office/drawing/2014/main" id="{ED8B024A-DD56-46E2-B87F-59279E451D73}"/>
                </a:ext>
              </a:extLst>
            </p:cNvPr>
            <p:cNvPicPr>
              <a:picLocks noChangeAspect="1"/>
            </p:cNvPicPr>
            <p:nvPr/>
          </p:nvPicPr>
          <p:blipFill>
            <a:blip r:embed="rId3"/>
            <a:stretch>
              <a:fillRect/>
            </a:stretch>
          </p:blipFill>
          <p:spPr>
            <a:xfrm>
              <a:off x="5072364" y="1051462"/>
              <a:ext cx="3898065" cy="2667097"/>
            </a:xfrm>
            <a:prstGeom prst="rect">
              <a:avLst/>
            </a:prstGeom>
          </p:spPr>
        </p:pic>
        <p:pic>
          <p:nvPicPr>
            <p:cNvPr id="24" name="Picture 23">
              <a:extLst>
                <a:ext uri="{FF2B5EF4-FFF2-40B4-BE49-F238E27FC236}">
                  <a16:creationId xmlns:a16="http://schemas.microsoft.com/office/drawing/2014/main" id="{F177BD24-45E8-4A67-8CD3-93FFCFFA0FBE}"/>
                </a:ext>
              </a:extLst>
            </p:cNvPr>
            <p:cNvPicPr>
              <a:picLocks noChangeAspect="1"/>
            </p:cNvPicPr>
            <p:nvPr/>
          </p:nvPicPr>
          <p:blipFill>
            <a:blip r:embed="rId4"/>
            <a:stretch>
              <a:fillRect/>
            </a:stretch>
          </p:blipFill>
          <p:spPr>
            <a:xfrm>
              <a:off x="5329238" y="1103955"/>
              <a:ext cx="1943126" cy="357143"/>
            </a:xfrm>
            <a:prstGeom prst="rect">
              <a:avLst/>
            </a:prstGeom>
          </p:spPr>
        </p:pic>
        <p:sp>
          <p:nvSpPr>
            <p:cNvPr id="25" name="TextBox 24">
              <a:extLst>
                <a:ext uri="{FF2B5EF4-FFF2-40B4-BE49-F238E27FC236}">
                  <a16:creationId xmlns:a16="http://schemas.microsoft.com/office/drawing/2014/main" id="{433137B0-3163-4C3C-93AC-44318F2DC8CC}"/>
                </a:ext>
              </a:extLst>
            </p:cNvPr>
            <p:cNvSpPr txBox="1"/>
            <p:nvPr/>
          </p:nvSpPr>
          <p:spPr>
            <a:xfrm>
              <a:off x="6524318" y="1066316"/>
              <a:ext cx="911592" cy="448456"/>
            </a:xfrm>
            <a:prstGeom prst="rect">
              <a:avLst/>
            </a:prstGeom>
            <a:noFill/>
          </p:spPr>
          <p:txBody>
            <a:bodyPr wrap="none" rtlCol="0">
              <a:spAutoFit/>
            </a:bodyPr>
            <a:lstStyle/>
            <a:p>
              <a:r>
                <a:rPr lang="en-US" sz="800" b="1" dirty="0"/>
                <a:t>ONAP</a:t>
              </a:r>
            </a:p>
          </p:txBody>
        </p:sp>
      </p:grpSp>
      <p:sp>
        <p:nvSpPr>
          <p:cNvPr id="31" name="Arrow: Left-Right 30">
            <a:extLst>
              <a:ext uri="{FF2B5EF4-FFF2-40B4-BE49-F238E27FC236}">
                <a16:creationId xmlns:a16="http://schemas.microsoft.com/office/drawing/2014/main" id="{1967A071-9B82-473A-B8D6-2DED3D2B0E9B}"/>
              </a:ext>
            </a:extLst>
          </p:cNvPr>
          <p:cNvSpPr/>
          <p:nvPr/>
        </p:nvSpPr>
        <p:spPr>
          <a:xfrm rot="16200000">
            <a:off x="6204113" y="2732051"/>
            <a:ext cx="809358" cy="267039"/>
          </a:xfrm>
          <a:prstGeom prst="leftRightArrow">
            <a:avLst/>
          </a:prstGeom>
          <a:solidFill>
            <a:srgbClr val="6871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B730DF0E-EDD0-452F-830F-3ABC6BF533D7}"/>
              </a:ext>
            </a:extLst>
          </p:cNvPr>
          <p:cNvSpPr txBox="1"/>
          <p:nvPr/>
        </p:nvSpPr>
        <p:spPr>
          <a:xfrm>
            <a:off x="7553391" y="1780796"/>
            <a:ext cx="1032014" cy="461665"/>
          </a:xfrm>
          <a:prstGeom prst="rect">
            <a:avLst/>
          </a:prstGeom>
          <a:noFill/>
        </p:spPr>
        <p:txBody>
          <a:bodyPr wrap="none" rtlCol="0">
            <a:spAutoFit/>
          </a:bodyPr>
          <a:lstStyle/>
          <a:p>
            <a:pPr algn="ctr"/>
            <a:r>
              <a:rPr lang="en-US" sz="1200" dirty="0"/>
              <a:t>Parameter</a:t>
            </a:r>
          </a:p>
          <a:p>
            <a:pPr algn="ctr"/>
            <a:r>
              <a:rPr lang="en-US" sz="1200" dirty="0"/>
              <a:t>Configuration</a:t>
            </a:r>
          </a:p>
        </p:txBody>
      </p:sp>
    </p:spTree>
    <p:extLst>
      <p:ext uri="{BB962C8B-B14F-4D97-AF65-F5344CB8AC3E}">
        <p14:creationId xmlns:p14="http://schemas.microsoft.com/office/powerpoint/2010/main" val="522974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BFB5F10-5875-40A9-BE1B-D60177EF5D8D}"/>
              </a:ext>
            </a:extLst>
          </p:cNvPr>
          <p:cNvSpPr/>
          <p:nvPr/>
        </p:nvSpPr>
        <p:spPr>
          <a:xfrm>
            <a:off x="0" y="0"/>
            <a:ext cx="9144000" cy="701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70944575-7232-49EA-829C-4226EB2551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074199"/>
            <a:ext cx="9164174" cy="4783802"/>
          </a:xfrm>
          <a:prstGeom prst="rect">
            <a:avLst/>
          </a:prstGeom>
        </p:spPr>
      </p:pic>
      <p:sp>
        <p:nvSpPr>
          <p:cNvPr id="3" name="Заголовок 1">
            <a:extLst>
              <a:ext uri="{FF2B5EF4-FFF2-40B4-BE49-F238E27FC236}">
                <a16:creationId xmlns:a16="http://schemas.microsoft.com/office/drawing/2014/main" id="{CB39CCE1-8E6F-4DA5-893B-D0EFE703D293}"/>
              </a:ext>
            </a:extLst>
          </p:cNvPr>
          <p:cNvSpPr txBox="1">
            <a:spLocks/>
          </p:cNvSpPr>
          <p:nvPr/>
        </p:nvSpPr>
        <p:spPr>
          <a:xfrm>
            <a:off x="274891" y="17947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effectLst>
                  <a:outerShdw blurRad="50800" dist="50800" dir="5400000" algn="ctr" rotWithShape="0">
                    <a:schemeClr val="tx1"/>
                  </a:outerShdw>
                </a:effectLst>
              </a:rPr>
              <a:t>ONAP PNF Deployment </a:t>
            </a:r>
          </a:p>
          <a:p>
            <a:r>
              <a:rPr lang="en-US" b="1" dirty="0">
                <a:solidFill>
                  <a:schemeClr val="bg1"/>
                </a:solidFill>
                <a:effectLst>
                  <a:outerShdw blurRad="50800" dist="50800" dir="5400000" algn="ctr" rotWithShape="0">
                    <a:schemeClr val="tx1"/>
                  </a:outerShdw>
                </a:effectLst>
              </a:rPr>
              <a:t>PROJECT IMPACTS </a:t>
            </a:r>
          </a:p>
        </p:txBody>
      </p:sp>
      <p:sp>
        <p:nvSpPr>
          <p:cNvPr id="4" name="Подзаголовок 2">
            <a:extLst>
              <a:ext uri="{FF2B5EF4-FFF2-40B4-BE49-F238E27FC236}">
                <a16:creationId xmlns:a16="http://schemas.microsoft.com/office/drawing/2014/main" id="{EBC29DDF-598A-4A7C-A753-D9CE676E8543}"/>
              </a:ext>
            </a:extLst>
          </p:cNvPr>
          <p:cNvSpPr txBox="1">
            <a:spLocks/>
          </p:cNvSpPr>
          <p:nvPr/>
        </p:nvSpPr>
        <p:spPr>
          <a:xfrm>
            <a:off x="274891" y="3371186"/>
            <a:ext cx="6489164" cy="2762914"/>
          </a:xfrm>
          <a:prstGeom prst="rect">
            <a:avLst/>
          </a:prstGeom>
        </p:spPr>
        <p:txBody>
          <a:bodyPr vert="horz" lIns="91440" tIns="45720" rIns="91440" bIns="45720" rtlCol="0">
            <a:normAutofit fontScale="92500"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effectLst>
                  <a:outerShdw blurRad="50800" dist="50800" dir="5400000" algn="ctr" rotWithShape="0">
                    <a:schemeClr val="tx1"/>
                  </a:outerShdw>
                </a:effectLst>
              </a:rPr>
              <a:t>ONAP and PNF Deployment Requirements for 5G RAN</a:t>
            </a:r>
          </a:p>
          <a:p>
            <a:r>
              <a:rPr lang="en-US" dirty="0">
                <a:solidFill>
                  <a:schemeClr val="bg1"/>
                </a:solidFill>
                <a:effectLst>
                  <a:outerShdw blurRad="50800" dist="50800" dir="5400000" algn="ctr" rotWithShape="0">
                    <a:schemeClr val="tx1"/>
                  </a:outerShdw>
                </a:effectLst>
              </a:rPr>
              <a:t>For Casablanca (R3) Release</a:t>
            </a: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r>
              <a:rPr lang="en-US" dirty="0">
                <a:solidFill>
                  <a:schemeClr val="bg1"/>
                </a:solidFill>
                <a:effectLst>
                  <a:outerShdw blurRad="50800" dist="50800" dir="5400000" algn="ctr" rotWithShape="0">
                    <a:schemeClr val="tx1"/>
                  </a:outerShdw>
                </a:effectLst>
              </a:rPr>
              <a:t>5G Use Case Team</a:t>
            </a:r>
            <a:endParaRPr lang="ru-RU" sz="1050" dirty="0">
              <a:solidFill>
                <a:schemeClr val="bg1"/>
              </a:solidFill>
              <a:effectLst>
                <a:outerShdw blurRad="50800" dist="50800" dir="5400000" algn="ctr" rotWithShape="0">
                  <a:schemeClr val="tx1"/>
                </a:outerShdw>
              </a:effectLst>
            </a:endParaRPr>
          </a:p>
        </p:txBody>
      </p:sp>
      <p:grpSp>
        <p:nvGrpSpPr>
          <p:cNvPr id="5" name="Group 4">
            <a:extLst>
              <a:ext uri="{FF2B5EF4-FFF2-40B4-BE49-F238E27FC236}">
                <a16:creationId xmlns:a16="http://schemas.microsoft.com/office/drawing/2014/main" id="{89457D4C-8717-41C7-A329-F14CB80CA7F2}"/>
              </a:ext>
            </a:extLst>
          </p:cNvPr>
          <p:cNvGrpSpPr/>
          <p:nvPr/>
        </p:nvGrpSpPr>
        <p:grpSpPr>
          <a:xfrm>
            <a:off x="152158" y="306333"/>
            <a:ext cx="3669840" cy="811305"/>
            <a:chOff x="1524814" y="5809921"/>
            <a:chExt cx="945329" cy="208987"/>
          </a:xfrm>
        </p:grpSpPr>
        <p:pic>
          <p:nvPicPr>
            <p:cNvPr id="6" name="Picture 5">
              <a:extLst>
                <a:ext uri="{FF2B5EF4-FFF2-40B4-BE49-F238E27FC236}">
                  <a16:creationId xmlns:a16="http://schemas.microsoft.com/office/drawing/2014/main" id="{7EAC11AB-893A-4515-A385-47CD372F0961}"/>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7" name="Picture 6">
              <a:extLst>
                <a:ext uri="{FF2B5EF4-FFF2-40B4-BE49-F238E27FC236}">
                  <a16:creationId xmlns:a16="http://schemas.microsoft.com/office/drawing/2014/main" id="{7C5444EE-3035-4DE3-8FC6-2720888F93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8" name="TextBox 7">
            <a:extLst>
              <a:ext uri="{FF2B5EF4-FFF2-40B4-BE49-F238E27FC236}">
                <a16:creationId xmlns:a16="http://schemas.microsoft.com/office/drawing/2014/main" id="{44707D89-01F1-4046-B2DA-F97BA9653A7C}"/>
              </a:ext>
            </a:extLst>
          </p:cNvPr>
          <p:cNvSpPr txBox="1"/>
          <p:nvPr/>
        </p:nvSpPr>
        <p:spPr>
          <a:xfrm>
            <a:off x="471491" y="6472243"/>
            <a:ext cx="1863011" cy="307777"/>
          </a:xfrm>
          <a:prstGeom prst="rect">
            <a:avLst/>
          </a:prstGeom>
          <a:noFill/>
        </p:spPr>
        <p:txBody>
          <a:bodyPr wrap="none" rtlCol="0">
            <a:spAutoFit/>
          </a:bodyPr>
          <a:lstStyle/>
          <a:p>
            <a:r>
              <a:rPr lang="en-US" sz="1400" dirty="0">
                <a:solidFill>
                  <a:schemeClr val="bg1"/>
                </a:solidFill>
              </a:rPr>
              <a:t>Mar 23, 2018 version 1</a:t>
            </a:r>
          </a:p>
        </p:txBody>
      </p:sp>
    </p:spTree>
    <p:extLst>
      <p:ext uri="{BB962C8B-B14F-4D97-AF65-F5344CB8AC3E}">
        <p14:creationId xmlns:p14="http://schemas.microsoft.com/office/powerpoint/2010/main" val="32809689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E8E638C-91BC-4C86-9583-A0836503A06D}"/>
              </a:ext>
            </a:extLst>
          </p:cNvPr>
          <p:cNvSpPr txBox="1"/>
          <p:nvPr/>
        </p:nvSpPr>
        <p:spPr>
          <a:xfrm>
            <a:off x="21828" y="27379"/>
            <a:ext cx="5668539"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DEPLOYMENT – A&amp;AI IMPACTS</a:t>
            </a:r>
          </a:p>
        </p:txBody>
      </p:sp>
    </p:spTree>
    <p:extLst>
      <p:ext uri="{BB962C8B-B14F-4D97-AF65-F5344CB8AC3E}">
        <p14:creationId xmlns:p14="http://schemas.microsoft.com/office/powerpoint/2010/main" val="30754327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E8E638C-91BC-4C86-9583-A0836503A06D}"/>
              </a:ext>
            </a:extLst>
          </p:cNvPr>
          <p:cNvSpPr txBox="1"/>
          <p:nvPr/>
        </p:nvSpPr>
        <p:spPr>
          <a:xfrm>
            <a:off x="21828" y="27379"/>
            <a:ext cx="5782352"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DEPLOYMENT – DCAE IMPACTS</a:t>
            </a:r>
          </a:p>
        </p:txBody>
      </p:sp>
    </p:spTree>
    <p:extLst>
      <p:ext uri="{BB962C8B-B14F-4D97-AF65-F5344CB8AC3E}">
        <p14:creationId xmlns:p14="http://schemas.microsoft.com/office/powerpoint/2010/main" val="33868713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E8E638C-91BC-4C86-9583-A0836503A06D}"/>
              </a:ext>
            </a:extLst>
          </p:cNvPr>
          <p:cNvSpPr txBox="1"/>
          <p:nvPr/>
        </p:nvSpPr>
        <p:spPr>
          <a:xfrm>
            <a:off x="21828" y="27379"/>
            <a:ext cx="8989962"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DEPLOYMENT – SO (Service Orchestrator) IMPACTS</a:t>
            </a:r>
          </a:p>
        </p:txBody>
      </p:sp>
    </p:spTree>
    <p:extLst>
      <p:ext uri="{BB962C8B-B14F-4D97-AF65-F5344CB8AC3E}">
        <p14:creationId xmlns:p14="http://schemas.microsoft.com/office/powerpoint/2010/main" val="25453127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E8E638C-91BC-4C86-9583-A0836503A06D}"/>
              </a:ext>
            </a:extLst>
          </p:cNvPr>
          <p:cNvSpPr txBox="1"/>
          <p:nvPr/>
        </p:nvSpPr>
        <p:spPr>
          <a:xfrm>
            <a:off x="21828" y="27379"/>
            <a:ext cx="5586786"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DEPLOYMENT – SDC IMPACTS</a:t>
            </a:r>
          </a:p>
        </p:txBody>
      </p:sp>
    </p:spTree>
    <p:extLst>
      <p:ext uri="{BB962C8B-B14F-4D97-AF65-F5344CB8AC3E}">
        <p14:creationId xmlns:p14="http://schemas.microsoft.com/office/powerpoint/2010/main" val="19464561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E8E638C-91BC-4C86-9583-A0836503A06D}"/>
              </a:ext>
            </a:extLst>
          </p:cNvPr>
          <p:cNvSpPr txBox="1"/>
          <p:nvPr/>
        </p:nvSpPr>
        <p:spPr>
          <a:xfrm>
            <a:off x="21828" y="27379"/>
            <a:ext cx="5453737"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DEPLOYMENT – VID IMPACTS</a:t>
            </a:r>
          </a:p>
        </p:txBody>
      </p:sp>
    </p:spTree>
    <p:extLst>
      <p:ext uri="{BB962C8B-B14F-4D97-AF65-F5344CB8AC3E}">
        <p14:creationId xmlns:p14="http://schemas.microsoft.com/office/powerpoint/2010/main" val="33148473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BFB5F10-5875-40A9-BE1B-D60177EF5D8D}"/>
              </a:ext>
            </a:extLst>
          </p:cNvPr>
          <p:cNvSpPr/>
          <p:nvPr/>
        </p:nvSpPr>
        <p:spPr>
          <a:xfrm>
            <a:off x="0" y="0"/>
            <a:ext cx="9144000" cy="701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70944575-7232-49EA-829C-4226EB2551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074199"/>
            <a:ext cx="9164174" cy="4783802"/>
          </a:xfrm>
          <a:prstGeom prst="rect">
            <a:avLst/>
          </a:prstGeom>
        </p:spPr>
      </p:pic>
      <p:sp>
        <p:nvSpPr>
          <p:cNvPr id="3" name="Заголовок 1">
            <a:extLst>
              <a:ext uri="{FF2B5EF4-FFF2-40B4-BE49-F238E27FC236}">
                <a16:creationId xmlns:a16="http://schemas.microsoft.com/office/drawing/2014/main" id="{CB39CCE1-8E6F-4DA5-893B-D0EFE703D293}"/>
              </a:ext>
            </a:extLst>
          </p:cNvPr>
          <p:cNvSpPr txBox="1">
            <a:spLocks/>
          </p:cNvSpPr>
          <p:nvPr/>
        </p:nvSpPr>
        <p:spPr>
          <a:xfrm>
            <a:off x="274891" y="17947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effectLst>
                  <a:outerShdw blurRad="50800" dist="50800" dir="5400000" algn="ctr" rotWithShape="0">
                    <a:schemeClr val="tx1"/>
                  </a:outerShdw>
                </a:effectLst>
              </a:rPr>
              <a:t>ONAP PNF Deployment </a:t>
            </a:r>
          </a:p>
          <a:p>
            <a:r>
              <a:rPr lang="en-US" b="1" dirty="0">
                <a:solidFill>
                  <a:schemeClr val="bg1"/>
                </a:solidFill>
                <a:effectLst>
                  <a:outerShdw blurRad="50800" dist="50800" dir="5400000" algn="ctr" rotWithShape="0">
                    <a:schemeClr val="tx1"/>
                  </a:outerShdw>
                </a:effectLst>
              </a:rPr>
              <a:t>INTEGRATION AND SHOWCASING</a:t>
            </a:r>
          </a:p>
        </p:txBody>
      </p:sp>
      <p:sp>
        <p:nvSpPr>
          <p:cNvPr id="4" name="Подзаголовок 2">
            <a:extLst>
              <a:ext uri="{FF2B5EF4-FFF2-40B4-BE49-F238E27FC236}">
                <a16:creationId xmlns:a16="http://schemas.microsoft.com/office/drawing/2014/main" id="{EBC29DDF-598A-4A7C-A753-D9CE676E8543}"/>
              </a:ext>
            </a:extLst>
          </p:cNvPr>
          <p:cNvSpPr txBox="1">
            <a:spLocks/>
          </p:cNvSpPr>
          <p:nvPr/>
        </p:nvSpPr>
        <p:spPr>
          <a:xfrm>
            <a:off x="274891" y="3371186"/>
            <a:ext cx="6489164" cy="2762914"/>
          </a:xfrm>
          <a:prstGeom prst="rect">
            <a:avLst/>
          </a:prstGeom>
        </p:spPr>
        <p:txBody>
          <a:bodyPr vert="horz" lIns="91440" tIns="45720" rIns="91440" bIns="45720" rtlCol="0">
            <a:normAutofit fontScale="92500"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effectLst>
                  <a:outerShdw blurRad="50800" dist="50800" dir="5400000" algn="ctr" rotWithShape="0">
                    <a:schemeClr val="tx1"/>
                  </a:outerShdw>
                </a:effectLst>
              </a:rPr>
              <a:t>ONAP and PNF Deployment Requirements for 5G RAN</a:t>
            </a:r>
          </a:p>
          <a:p>
            <a:r>
              <a:rPr lang="en-US" dirty="0">
                <a:solidFill>
                  <a:schemeClr val="bg1"/>
                </a:solidFill>
                <a:effectLst>
                  <a:outerShdw blurRad="50800" dist="50800" dir="5400000" algn="ctr" rotWithShape="0">
                    <a:schemeClr val="tx1"/>
                  </a:outerShdw>
                </a:effectLst>
              </a:rPr>
              <a:t>For Casablanca (R3) Release</a:t>
            </a: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r>
              <a:rPr lang="en-US" dirty="0">
                <a:solidFill>
                  <a:schemeClr val="bg1"/>
                </a:solidFill>
                <a:effectLst>
                  <a:outerShdw blurRad="50800" dist="50800" dir="5400000" algn="ctr" rotWithShape="0">
                    <a:schemeClr val="tx1"/>
                  </a:outerShdw>
                </a:effectLst>
              </a:rPr>
              <a:t>5G Use Case Team</a:t>
            </a:r>
            <a:endParaRPr lang="ru-RU" sz="1050" dirty="0">
              <a:solidFill>
                <a:schemeClr val="bg1"/>
              </a:solidFill>
              <a:effectLst>
                <a:outerShdw blurRad="50800" dist="50800" dir="5400000" algn="ctr" rotWithShape="0">
                  <a:schemeClr val="tx1"/>
                </a:outerShdw>
              </a:effectLst>
            </a:endParaRPr>
          </a:p>
        </p:txBody>
      </p:sp>
      <p:grpSp>
        <p:nvGrpSpPr>
          <p:cNvPr id="5" name="Group 4">
            <a:extLst>
              <a:ext uri="{FF2B5EF4-FFF2-40B4-BE49-F238E27FC236}">
                <a16:creationId xmlns:a16="http://schemas.microsoft.com/office/drawing/2014/main" id="{89457D4C-8717-41C7-A329-F14CB80CA7F2}"/>
              </a:ext>
            </a:extLst>
          </p:cNvPr>
          <p:cNvGrpSpPr/>
          <p:nvPr/>
        </p:nvGrpSpPr>
        <p:grpSpPr>
          <a:xfrm>
            <a:off x="152158" y="306333"/>
            <a:ext cx="3669840" cy="811305"/>
            <a:chOff x="1524814" y="5809921"/>
            <a:chExt cx="945329" cy="208987"/>
          </a:xfrm>
        </p:grpSpPr>
        <p:pic>
          <p:nvPicPr>
            <p:cNvPr id="6" name="Picture 5">
              <a:extLst>
                <a:ext uri="{FF2B5EF4-FFF2-40B4-BE49-F238E27FC236}">
                  <a16:creationId xmlns:a16="http://schemas.microsoft.com/office/drawing/2014/main" id="{7EAC11AB-893A-4515-A385-47CD372F0961}"/>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7" name="Picture 6">
              <a:extLst>
                <a:ext uri="{FF2B5EF4-FFF2-40B4-BE49-F238E27FC236}">
                  <a16:creationId xmlns:a16="http://schemas.microsoft.com/office/drawing/2014/main" id="{7C5444EE-3035-4DE3-8FC6-2720888F93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8" name="TextBox 7">
            <a:extLst>
              <a:ext uri="{FF2B5EF4-FFF2-40B4-BE49-F238E27FC236}">
                <a16:creationId xmlns:a16="http://schemas.microsoft.com/office/drawing/2014/main" id="{44707D89-01F1-4046-B2DA-F97BA9653A7C}"/>
              </a:ext>
            </a:extLst>
          </p:cNvPr>
          <p:cNvSpPr txBox="1"/>
          <p:nvPr/>
        </p:nvSpPr>
        <p:spPr>
          <a:xfrm>
            <a:off x="471491" y="6472243"/>
            <a:ext cx="1863011" cy="307777"/>
          </a:xfrm>
          <a:prstGeom prst="rect">
            <a:avLst/>
          </a:prstGeom>
          <a:noFill/>
        </p:spPr>
        <p:txBody>
          <a:bodyPr wrap="none" rtlCol="0">
            <a:spAutoFit/>
          </a:bodyPr>
          <a:lstStyle/>
          <a:p>
            <a:r>
              <a:rPr lang="en-US" sz="1400" dirty="0">
                <a:solidFill>
                  <a:schemeClr val="bg1"/>
                </a:solidFill>
              </a:rPr>
              <a:t>Mar 23, 2018 version 1</a:t>
            </a:r>
          </a:p>
        </p:txBody>
      </p:sp>
    </p:spTree>
    <p:extLst>
      <p:ext uri="{BB962C8B-B14F-4D97-AF65-F5344CB8AC3E}">
        <p14:creationId xmlns:p14="http://schemas.microsoft.com/office/powerpoint/2010/main" val="1646781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50800" y="651354"/>
            <a:ext cx="8978900" cy="5787546"/>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5973110"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ENHANCEMENTS OVERVIEW</a:t>
            </a:r>
          </a:p>
        </p:txBody>
      </p:sp>
      <p:sp>
        <p:nvSpPr>
          <p:cNvPr id="11" name="TextBox 10">
            <a:extLst>
              <a:ext uri="{FF2B5EF4-FFF2-40B4-BE49-F238E27FC236}">
                <a16:creationId xmlns:a16="http://schemas.microsoft.com/office/drawing/2014/main" id="{A5FB0615-46F6-4CB4-AE5D-8372F941E189}"/>
              </a:ext>
            </a:extLst>
          </p:cNvPr>
          <p:cNvSpPr txBox="1"/>
          <p:nvPr/>
        </p:nvSpPr>
        <p:spPr>
          <a:xfrm>
            <a:off x="87143" y="677479"/>
            <a:ext cx="9007872" cy="2369880"/>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PNF PLUG AND PLAY ENHANCEMENTS OVERVIEW FOR CASABLANCA</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r>
              <a:rPr lang="en-US" dirty="0"/>
              <a:t>Plug and Play enhancements – PNF registration handler (PRH) improvements </a:t>
            </a:r>
          </a:p>
          <a:p>
            <a:r>
              <a:rPr lang="en-US" dirty="0"/>
              <a:t>Plug and Play enhancements – Security Enhancements</a:t>
            </a:r>
          </a:p>
          <a:p>
            <a:r>
              <a:rPr lang="en-US" dirty="0"/>
              <a:t>Plug and Play enhancements – SO Workflow enhancements</a:t>
            </a:r>
          </a:p>
          <a:p>
            <a:r>
              <a:rPr lang="en-US" dirty="0"/>
              <a:t>Plug and Play enhancements – Modeling enhancements</a:t>
            </a:r>
          </a:p>
          <a:p>
            <a:r>
              <a:rPr lang="en-US" dirty="0"/>
              <a:t>Plug and Play enhancements – PNF Onboarding / PNF Package</a:t>
            </a:r>
          </a:p>
          <a:p>
            <a:r>
              <a:rPr lang="en-US" dirty="0"/>
              <a:t>Plug and Play enhancements – Service Configuration Enhancements</a:t>
            </a:r>
          </a:p>
        </p:txBody>
      </p:sp>
    </p:spTree>
    <p:extLst>
      <p:ext uri="{BB962C8B-B14F-4D97-AF65-F5344CB8AC3E}">
        <p14:creationId xmlns:p14="http://schemas.microsoft.com/office/powerpoint/2010/main" val="31023311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C:\Users\cheung\AppData\Local\Temp\SNAGHTML58ef350.PNG">
            <a:extLst>
              <a:ext uri="{FF2B5EF4-FFF2-40B4-BE49-F238E27FC236}">
                <a16:creationId xmlns:a16="http://schemas.microsoft.com/office/drawing/2014/main" id="{21BFA78E-EEB9-4F6C-8865-7B3D272DCE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1209" y="5294275"/>
            <a:ext cx="761098" cy="77669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A6047C90-AA8C-4F42-B622-62D54C442DAE}"/>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30628" t="9428" r="29845" b="10365"/>
          <a:stretch/>
        </p:blipFill>
        <p:spPr>
          <a:xfrm>
            <a:off x="5261274" y="1717225"/>
            <a:ext cx="564892" cy="1060272"/>
          </a:xfrm>
          <a:prstGeom prst="rect">
            <a:avLst/>
          </a:prstGeom>
        </p:spPr>
      </p:pic>
      <p:pic>
        <p:nvPicPr>
          <p:cNvPr id="6" name="Picture 5">
            <a:extLst>
              <a:ext uri="{FF2B5EF4-FFF2-40B4-BE49-F238E27FC236}">
                <a16:creationId xmlns:a16="http://schemas.microsoft.com/office/drawing/2014/main" id="{24DF8A70-0359-4F7F-8809-3B4F2AF7D6C7}"/>
              </a:ext>
            </a:extLst>
          </p:cNvPr>
          <p:cNvPicPr>
            <a:picLocks noChangeAspect="1"/>
          </p:cNvPicPr>
          <p:nvPr/>
        </p:nvPicPr>
        <p:blipFill>
          <a:blip r:embed="rId4">
            <a:clrChange>
              <a:clrFrom>
                <a:srgbClr val="F8F8F8"/>
              </a:clrFrom>
              <a:clrTo>
                <a:srgbClr val="F8F8F8">
                  <a:alpha val="0"/>
                </a:srgbClr>
              </a:clrTo>
            </a:clrChange>
            <a:extLst>
              <a:ext uri="{28A0092B-C50C-407E-A947-70E740481C1C}">
                <a14:useLocalDpi xmlns:a14="http://schemas.microsoft.com/office/drawing/2010/main" val="0"/>
              </a:ext>
            </a:extLst>
          </a:blip>
          <a:stretch>
            <a:fillRect/>
          </a:stretch>
        </p:blipFill>
        <p:spPr>
          <a:xfrm>
            <a:off x="3574082" y="1975152"/>
            <a:ext cx="1013160" cy="542206"/>
          </a:xfrm>
          <a:prstGeom prst="rect">
            <a:avLst/>
          </a:prstGeom>
        </p:spPr>
      </p:pic>
      <p:pic>
        <p:nvPicPr>
          <p:cNvPr id="7" name="Picture 2" descr="C:\Users\cheung\AppData\Local\Temp\SNAGHTML5787b34.PNG">
            <a:extLst>
              <a:ext uri="{FF2B5EF4-FFF2-40B4-BE49-F238E27FC236}">
                <a16:creationId xmlns:a16="http://schemas.microsoft.com/office/drawing/2014/main" id="{23E6F3C3-62DD-4410-A9FC-6381F8DA9B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11896" y="1595326"/>
            <a:ext cx="1290795" cy="130095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A614C9AB-6B4E-4E9B-9DF1-1350EA31CC16}"/>
              </a:ext>
            </a:extLst>
          </p:cNvPr>
          <p:cNvSpPr txBox="1"/>
          <p:nvPr/>
        </p:nvSpPr>
        <p:spPr>
          <a:xfrm>
            <a:off x="5963242" y="5363853"/>
            <a:ext cx="1395960" cy="646331"/>
          </a:xfrm>
          <a:prstGeom prst="rect">
            <a:avLst/>
          </a:prstGeom>
          <a:noFill/>
        </p:spPr>
        <p:txBody>
          <a:bodyPr wrap="none" rtlCol="0">
            <a:spAutoFit/>
          </a:bodyPr>
          <a:lstStyle/>
          <a:p>
            <a:r>
              <a:rPr lang="en-US" sz="1200" b="1" dirty="0">
                <a:solidFill>
                  <a:srgbClr val="FF0000"/>
                </a:solidFill>
              </a:rPr>
              <a:t>DU EMULATOR</a:t>
            </a:r>
          </a:p>
          <a:p>
            <a:r>
              <a:rPr lang="en-US" sz="1200" dirty="0"/>
              <a:t>DU (PNF) Emulator</a:t>
            </a:r>
          </a:p>
          <a:p>
            <a:r>
              <a:rPr lang="en-US" sz="1200" dirty="0"/>
              <a:t>(in ONAP Software)</a:t>
            </a:r>
          </a:p>
        </p:txBody>
      </p:sp>
      <p:sp>
        <p:nvSpPr>
          <p:cNvPr id="9" name="TextBox 8">
            <a:extLst>
              <a:ext uri="{FF2B5EF4-FFF2-40B4-BE49-F238E27FC236}">
                <a16:creationId xmlns:a16="http://schemas.microsoft.com/office/drawing/2014/main" id="{DFC9E3CB-D55C-41B6-9431-5D75CEB0979E}"/>
              </a:ext>
            </a:extLst>
          </p:cNvPr>
          <p:cNvSpPr txBox="1"/>
          <p:nvPr/>
        </p:nvSpPr>
        <p:spPr>
          <a:xfrm>
            <a:off x="5974460" y="2895751"/>
            <a:ext cx="2352982" cy="1754326"/>
          </a:xfrm>
          <a:prstGeom prst="rect">
            <a:avLst/>
          </a:prstGeom>
          <a:noFill/>
        </p:spPr>
        <p:txBody>
          <a:bodyPr wrap="square" rtlCol="0">
            <a:spAutoFit/>
          </a:bodyPr>
          <a:lstStyle/>
          <a:p>
            <a:r>
              <a:rPr lang="en-US" sz="1200" b="1" dirty="0">
                <a:solidFill>
                  <a:srgbClr val="FF0000"/>
                </a:solidFill>
              </a:rPr>
              <a:t>ONAP ECOSYSTEM (VMs)</a:t>
            </a:r>
          </a:p>
          <a:p>
            <a:r>
              <a:rPr lang="en-US" sz="1200" dirty="0"/>
              <a:t>R2 Beijing Release of ONAP</a:t>
            </a:r>
          </a:p>
          <a:p>
            <a:r>
              <a:rPr lang="en-US" sz="1200" dirty="0"/>
              <a:t>SDC – Configuration Templates</a:t>
            </a:r>
          </a:p>
          <a:p>
            <a:r>
              <a:rPr lang="en-US" sz="1200" dirty="0"/>
              <a:t>PNF Plug and Play Use Case</a:t>
            </a:r>
          </a:p>
          <a:p>
            <a:r>
              <a:rPr lang="en-US" sz="1200" dirty="0"/>
              <a:t>Robot VM</a:t>
            </a:r>
          </a:p>
          <a:p>
            <a:r>
              <a:rPr lang="en-US" sz="1200" dirty="0"/>
              <a:t>Mock server to control Provider Edge Router.</a:t>
            </a:r>
          </a:p>
          <a:p>
            <a:r>
              <a:rPr lang="en-US" sz="1200" dirty="0"/>
              <a:t>WAN Controller</a:t>
            </a:r>
          </a:p>
          <a:p>
            <a:r>
              <a:rPr lang="en-US" sz="1200" dirty="0"/>
              <a:t>PNF Registration Handler (PRH)</a:t>
            </a:r>
          </a:p>
        </p:txBody>
      </p:sp>
      <p:sp>
        <p:nvSpPr>
          <p:cNvPr id="10" name="TextBox 9">
            <a:extLst>
              <a:ext uri="{FF2B5EF4-FFF2-40B4-BE49-F238E27FC236}">
                <a16:creationId xmlns:a16="http://schemas.microsoft.com/office/drawing/2014/main" id="{E0875D61-9A6E-4D89-85C4-64732276AB78}"/>
              </a:ext>
            </a:extLst>
          </p:cNvPr>
          <p:cNvSpPr txBox="1"/>
          <p:nvPr/>
        </p:nvSpPr>
        <p:spPr>
          <a:xfrm>
            <a:off x="5917522" y="1963600"/>
            <a:ext cx="2271199" cy="461665"/>
          </a:xfrm>
          <a:prstGeom prst="rect">
            <a:avLst/>
          </a:prstGeom>
          <a:noFill/>
        </p:spPr>
        <p:txBody>
          <a:bodyPr wrap="none" rtlCol="0">
            <a:spAutoFit/>
          </a:bodyPr>
          <a:lstStyle/>
          <a:p>
            <a:r>
              <a:rPr lang="en-US" sz="1200" b="1" dirty="0">
                <a:solidFill>
                  <a:srgbClr val="FF0000"/>
                </a:solidFill>
              </a:rPr>
              <a:t>ONAP SERVERS</a:t>
            </a:r>
          </a:p>
          <a:p>
            <a:r>
              <a:rPr lang="en-US" sz="1200" dirty="0"/>
              <a:t>AT&amp;T (T-Lab) / Intel </a:t>
            </a:r>
            <a:r>
              <a:rPr lang="en-US" sz="1200" dirty="0" err="1"/>
              <a:t>Windriver</a:t>
            </a:r>
            <a:r>
              <a:rPr lang="en-US" sz="1200" dirty="0"/>
              <a:t> lab</a:t>
            </a:r>
          </a:p>
        </p:txBody>
      </p:sp>
      <p:sp>
        <p:nvSpPr>
          <p:cNvPr id="11" name="TextBox 10">
            <a:extLst>
              <a:ext uri="{FF2B5EF4-FFF2-40B4-BE49-F238E27FC236}">
                <a16:creationId xmlns:a16="http://schemas.microsoft.com/office/drawing/2014/main" id="{E6D73AD7-05E9-4A38-BF39-604EDD7BFBB9}"/>
              </a:ext>
            </a:extLst>
          </p:cNvPr>
          <p:cNvSpPr txBox="1"/>
          <p:nvPr/>
        </p:nvSpPr>
        <p:spPr>
          <a:xfrm>
            <a:off x="227422" y="1952203"/>
            <a:ext cx="1274708" cy="461665"/>
          </a:xfrm>
          <a:prstGeom prst="rect">
            <a:avLst/>
          </a:prstGeom>
          <a:noFill/>
        </p:spPr>
        <p:txBody>
          <a:bodyPr wrap="none" rtlCol="0">
            <a:spAutoFit/>
          </a:bodyPr>
          <a:lstStyle/>
          <a:p>
            <a:r>
              <a:rPr lang="en-US" sz="1200" b="1" dirty="0">
                <a:solidFill>
                  <a:srgbClr val="FF0000"/>
                </a:solidFill>
              </a:rPr>
              <a:t>ONAP PORTAL</a:t>
            </a:r>
          </a:p>
          <a:p>
            <a:r>
              <a:rPr lang="en-US" sz="1200" dirty="0"/>
              <a:t>User/Login ONAP</a:t>
            </a:r>
          </a:p>
        </p:txBody>
      </p:sp>
      <p:sp>
        <p:nvSpPr>
          <p:cNvPr id="12" name="TextBox 11">
            <a:extLst>
              <a:ext uri="{FF2B5EF4-FFF2-40B4-BE49-F238E27FC236}">
                <a16:creationId xmlns:a16="http://schemas.microsoft.com/office/drawing/2014/main" id="{63BEDAD9-BE79-4726-B4BF-A4EAD7430F75}"/>
              </a:ext>
            </a:extLst>
          </p:cNvPr>
          <p:cNvSpPr txBox="1"/>
          <p:nvPr/>
        </p:nvSpPr>
        <p:spPr>
          <a:xfrm>
            <a:off x="3891208" y="1698153"/>
            <a:ext cx="458780" cy="276999"/>
          </a:xfrm>
          <a:prstGeom prst="rect">
            <a:avLst/>
          </a:prstGeom>
          <a:noFill/>
        </p:spPr>
        <p:txBody>
          <a:bodyPr wrap="none" rtlCol="0">
            <a:spAutoFit/>
          </a:bodyPr>
          <a:lstStyle/>
          <a:p>
            <a:r>
              <a:rPr lang="en-US" sz="1200" b="1" dirty="0">
                <a:solidFill>
                  <a:srgbClr val="FF0000"/>
                </a:solidFill>
              </a:rPr>
              <a:t>VPN</a:t>
            </a:r>
            <a:endParaRPr lang="en-US" sz="1200" dirty="0">
              <a:solidFill>
                <a:srgbClr val="FF0000"/>
              </a:solidFill>
            </a:endParaRPr>
          </a:p>
        </p:txBody>
      </p:sp>
      <p:cxnSp>
        <p:nvCxnSpPr>
          <p:cNvPr id="13" name="Straight Arrow Connector 12">
            <a:extLst>
              <a:ext uri="{FF2B5EF4-FFF2-40B4-BE49-F238E27FC236}">
                <a16:creationId xmlns:a16="http://schemas.microsoft.com/office/drawing/2014/main" id="{BBD95B10-1951-4CEA-9264-4C801713A522}"/>
              </a:ext>
            </a:extLst>
          </p:cNvPr>
          <p:cNvCxnSpPr>
            <a:cxnSpLocks/>
            <a:stCxn id="7" idx="3"/>
            <a:endCxn id="6" idx="1"/>
          </p:cNvCxnSpPr>
          <p:nvPr/>
        </p:nvCxnSpPr>
        <p:spPr>
          <a:xfrm>
            <a:off x="2802691" y="2245806"/>
            <a:ext cx="771391" cy="449"/>
          </a:xfrm>
          <a:prstGeom prst="straightConnector1">
            <a:avLst/>
          </a:prstGeom>
          <a:ln w="57150">
            <a:solidFill>
              <a:srgbClr val="0000C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49E8181A-B7CD-47FD-924F-48F43B7036F2}"/>
              </a:ext>
            </a:extLst>
          </p:cNvPr>
          <p:cNvCxnSpPr>
            <a:cxnSpLocks/>
            <a:stCxn id="5" idx="1"/>
            <a:endCxn id="6" idx="3"/>
          </p:cNvCxnSpPr>
          <p:nvPr/>
        </p:nvCxnSpPr>
        <p:spPr>
          <a:xfrm flipH="1" flipV="1">
            <a:off x="4587242" y="2246255"/>
            <a:ext cx="674032" cy="1106"/>
          </a:xfrm>
          <a:prstGeom prst="straightConnector1">
            <a:avLst/>
          </a:prstGeom>
          <a:ln w="57150">
            <a:solidFill>
              <a:srgbClr val="0000C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D801F8E5-4BAF-470A-9ADA-CD9510BEE5E8}"/>
              </a:ext>
            </a:extLst>
          </p:cNvPr>
          <p:cNvCxnSpPr>
            <a:cxnSpLocks/>
            <a:stCxn id="22" idx="0"/>
            <a:endCxn id="5" idx="2"/>
          </p:cNvCxnSpPr>
          <p:nvPr/>
        </p:nvCxnSpPr>
        <p:spPr>
          <a:xfrm flipH="1" flipV="1">
            <a:off x="5543720" y="2777497"/>
            <a:ext cx="2415" cy="604554"/>
          </a:xfrm>
          <a:prstGeom prst="straightConnector1">
            <a:avLst/>
          </a:prstGeom>
          <a:ln w="57150">
            <a:solidFill>
              <a:srgbClr val="0000C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D9190B7F-9F2F-4037-841F-C1F5185ECE76}"/>
              </a:ext>
            </a:extLst>
          </p:cNvPr>
          <p:cNvCxnSpPr>
            <a:cxnSpLocks/>
            <a:stCxn id="4" idx="0"/>
            <a:endCxn id="22" idx="2"/>
          </p:cNvCxnSpPr>
          <p:nvPr/>
        </p:nvCxnSpPr>
        <p:spPr>
          <a:xfrm flipH="1" flipV="1">
            <a:off x="5546135" y="4210386"/>
            <a:ext cx="5623" cy="1083889"/>
          </a:xfrm>
          <a:prstGeom prst="straightConnector1">
            <a:avLst/>
          </a:prstGeom>
          <a:ln w="57150">
            <a:solidFill>
              <a:srgbClr val="0000CC"/>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4B80D6E4-9938-4EA0-B027-D77E6545F071}"/>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88062" y="1592189"/>
            <a:ext cx="484244" cy="630914"/>
          </a:xfrm>
          <a:prstGeom prst="rect">
            <a:avLst/>
          </a:prstGeom>
        </p:spPr>
      </p:pic>
      <p:sp>
        <p:nvSpPr>
          <p:cNvPr id="18" name="TextBox 17">
            <a:extLst>
              <a:ext uri="{FF2B5EF4-FFF2-40B4-BE49-F238E27FC236}">
                <a16:creationId xmlns:a16="http://schemas.microsoft.com/office/drawing/2014/main" id="{B76B6E5A-2DBA-4EB5-A277-8E219F4F92AB}"/>
              </a:ext>
            </a:extLst>
          </p:cNvPr>
          <p:cNvSpPr txBox="1"/>
          <p:nvPr/>
        </p:nvSpPr>
        <p:spPr>
          <a:xfrm>
            <a:off x="1835069" y="5260033"/>
            <a:ext cx="1266501" cy="461665"/>
          </a:xfrm>
          <a:prstGeom prst="rect">
            <a:avLst/>
          </a:prstGeom>
          <a:noFill/>
        </p:spPr>
        <p:txBody>
          <a:bodyPr wrap="none" rtlCol="0">
            <a:spAutoFit/>
          </a:bodyPr>
          <a:lstStyle/>
          <a:p>
            <a:r>
              <a:rPr lang="en-US" sz="1200" b="1" dirty="0">
                <a:solidFill>
                  <a:srgbClr val="FF0000"/>
                </a:solidFill>
              </a:rPr>
              <a:t>RECORDING</a:t>
            </a:r>
          </a:p>
          <a:p>
            <a:r>
              <a:rPr lang="en-US" sz="1200" dirty="0"/>
              <a:t>Recording stored</a:t>
            </a:r>
          </a:p>
        </p:txBody>
      </p:sp>
      <p:pic>
        <p:nvPicPr>
          <p:cNvPr id="19" name="Picture 2" descr="C:\Users\cheung\AppData\Local\Temp\SNAGHTML1a5bd439.PNG">
            <a:extLst>
              <a:ext uri="{FF2B5EF4-FFF2-40B4-BE49-F238E27FC236}">
                <a16:creationId xmlns:a16="http://schemas.microsoft.com/office/drawing/2014/main" id="{405F4B26-7AE1-4C2E-8BE9-8896EEE8682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36714" y="4398161"/>
            <a:ext cx="801960" cy="812026"/>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Straight Arrow Connector 19">
            <a:extLst>
              <a:ext uri="{FF2B5EF4-FFF2-40B4-BE49-F238E27FC236}">
                <a16:creationId xmlns:a16="http://schemas.microsoft.com/office/drawing/2014/main" id="{EAF19F5C-240A-4776-B365-57354833B74F}"/>
              </a:ext>
            </a:extLst>
          </p:cNvPr>
          <p:cNvCxnSpPr>
            <a:cxnSpLocks/>
            <a:stCxn id="19" idx="0"/>
          </p:cNvCxnSpPr>
          <p:nvPr/>
        </p:nvCxnSpPr>
        <p:spPr>
          <a:xfrm flipV="1">
            <a:off x="2537694" y="2739725"/>
            <a:ext cx="0" cy="1658436"/>
          </a:xfrm>
          <a:prstGeom prst="straightConnector1">
            <a:avLst/>
          </a:prstGeom>
          <a:ln w="57150">
            <a:solidFill>
              <a:srgbClr val="0000CC"/>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40C42E2A-A979-40BA-89A1-C41B0C8A100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671453" y="4814509"/>
            <a:ext cx="437140" cy="437140"/>
          </a:xfrm>
          <a:prstGeom prst="rect">
            <a:avLst/>
          </a:prstGeom>
        </p:spPr>
      </p:pic>
      <p:pic>
        <p:nvPicPr>
          <p:cNvPr id="22" name="Picture 4" descr="C:\Users\cheung\AppData\Local\Temp\SNAGHTML58d00b8.PNG">
            <a:extLst>
              <a:ext uri="{FF2B5EF4-FFF2-40B4-BE49-F238E27FC236}">
                <a16:creationId xmlns:a16="http://schemas.microsoft.com/office/drawing/2014/main" id="{C494FE8E-C689-4426-B8C4-6792F56633C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28558" y="3382051"/>
            <a:ext cx="835153" cy="828335"/>
          </a:xfrm>
          <a:prstGeom prst="rect">
            <a:avLst/>
          </a:prstGeom>
          <a:noFill/>
          <a:extLst>
            <a:ext uri="{909E8E84-426E-40DD-AFC4-6F175D3DCCD1}">
              <a14:hiddenFill xmlns:a14="http://schemas.microsoft.com/office/drawing/2010/main">
                <a:solidFill>
                  <a:srgbClr val="FFFFFF"/>
                </a:solidFill>
              </a14:hiddenFill>
            </a:ext>
          </a:extLst>
        </p:spPr>
      </p:pic>
      <p:grpSp>
        <p:nvGrpSpPr>
          <p:cNvPr id="23" name="Group 22">
            <a:extLst>
              <a:ext uri="{FF2B5EF4-FFF2-40B4-BE49-F238E27FC236}">
                <a16:creationId xmlns:a16="http://schemas.microsoft.com/office/drawing/2014/main" id="{D86DE239-7919-45AF-80A0-A59D132AB5D5}"/>
              </a:ext>
            </a:extLst>
          </p:cNvPr>
          <p:cNvGrpSpPr/>
          <p:nvPr/>
        </p:nvGrpSpPr>
        <p:grpSpPr>
          <a:xfrm>
            <a:off x="5226569" y="3964905"/>
            <a:ext cx="642290" cy="153106"/>
            <a:chOff x="1524814" y="5809921"/>
            <a:chExt cx="945329" cy="225343"/>
          </a:xfrm>
        </p:grpSpPr>
        <p:pic>
          <p:nvPicPr>
            <p:cNvPr id="40" name="Picture 39">
              <a:extLst>
                <a:ext uri="{FF2B5EF4-FFF2-40B4-BE49-F238E27FC236}">
                  <a16:creationId xmlns:a16="http://schemas.microsoft.com/office/drawing/2014/main" id="{60BD7CB3-7291-4437-912F-CD8131D8F1A9}"/>
                </a:ext>
              </a:extLst>
            </p:cNvPr>
            <p:cNvPicPr>
              <a:picLocks noChangeAspect="1"/>
            </p:cNvPicPr>
            <p:nvPr/>
          </p:nvPicPr>
          <p:blipFill>
            <a:blip r:embed="rId10">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41" name="Picture 40">
              <a:extLst>
                <a:ext uri="{FF2B5EF4-FFF2-40B4-BE49-F238E27FC236}">
                  <a16:creationId xmlns:a16="http://schemas.microsoft.com/office/drawing/2014/main" id="{463E64F5-F5BC-42EC-A253-AC5216A18C8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pic>
        <p:nvPicPr>
          <p:cNvPr id="24" name="Picture 8" descr="C:\Users\cheung\AppData\Local\Temp\SNAGHTML59068fc.PNG">
            <a:extLst>
              <a:ext uri="{FF2B5EF4-FFF2-40B4-BE49-F238E27FC236}">
                <a16:creationId xmlns:a16="http://schemas.microsoft.com/office/drawing/2014/main" id="{C3038926-40EB-489A-B86E-5B594AD3110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14656" y="3807077"/>
            <a:ext cx="820752" cy="824102"/>
          </a:xfrm>
          <a:prstGeom prst="rect">
            <a:avLst/>
          </a:prstGeom>
          <a:noFill/>
          <a:extLst>
            <a:ext uri="{909E8E84-426E-40DD-AFC4-6F175D3DCCD1}">
              <a14:hiddenFill xmlns:a14="http://schemas.microsoft.com/office/drawing/2010/main">
                <a:solidFill>
                  <a:srgbClr val="FFFFFF"/>
                </a:solidFill>
              </a14:hiddenFill>
            </a:ext>
          </a:extLst>
        </p:spPr>
      </p:pic>
      <p:cxnSp>
        <p:nvCxnSpPr>
          <p:cNvPr id="25" name="Straight Arrow Connector 24">
            <a:extLst>
              <a:ext uri="{FF2B5EF4-FFF2-40B4-BE49-F238E27FC236}">
                <a16:creationId xmlns:a16="http://schemas.microsoft.com/office/drawing/2014/main" id="{E3999640-26D6-4947-B8F7-18F15844DD64}"/>
              </a:ext>
            </a:extLst>
          </p:cNvPr>
          <p:cNvCxnSpPr>
            <a:cxnSpLocks/>
          </p:cNvCxnSpPr>
          <p:nvPr/>
        </p:nvCxnSpPr>
        <p:spPr>
          <a:xfrm flipV="1">
            <a:off x="1871281" y="2826211"/>
            <a:ext cx="0" cy="1009189"/>
          </a:xfrm>
          <a:prstGeom prst="straightConnector1">
            <a:avLst/>
          </a:prstGeom>
          <a:ln w="57150">
            <a:solidFill>
              <a:srgbClr val="0000C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8C548771-12BC-4D43-B2FA-809A0DAC1225}"/>
              </a:ext>
            </a:extLst>
          </p:cNvPr>
          <p:cNvSpPr txBox="1"/>
          <p:nvPr/>
        </p:nvSpPr>
        <p:spPr>
          <a:xfrm>
            <a:off x="159710" y="3993859"/>
            <a:ext cx="1272721" cy="461665"/>
          </a:xfrm>
          <a:prstGeom prst="rect">
            <a:avLst/>
          </a:prstGeom>
          <a:noFill/>
        </p:spPr>
        <p:txBody>
          <a:bodyPr wrap="none" rtlCol="0">
            <a:spAutoFit/>
          </a:bodyPr>
          <a:lstStyle/>
          <a:p>
            <a:r>
              <a:rPr lang="en-US" sz="1200" b="1" dirty="0">
                <a:solidFill>
                  <a:srgbClr val="FF0000"/>
                </a:solidFill>
              </a:rPr>
              <a:t>CONFIGURATION</a:t>
            </a:r>
          </a:p>
          <a:p>
            <a:r>
              <a:rPr lang="en-US" sz="1200" dirty="0"/>
              <a:t>SDC Templates</a:t>
            </a:r>
          </a:p>
        </p:txBody>
      </p:sp>
      <p:sp>
        <p:nvSpPr>
          <p:cNvPr id="27" name="Oval 26">
            <a:extLst>
              <a:ext uri="{FF2B5EF4-FFF2-40B4-BE49-F238E27FC236}">
                <a16:creationId xmlns:a16="http://schemas.microsoft.com/office/drawing/2014/main" id="{C419D4B6-D55B-4F41-9EE4-4BC31E4D16EE}"/>
              </a:ext>
            </a:extLst>
          </p:cNvPr>
          <p:cNvSpPr/>
          <p:nvPr/>
        </p:nvSpPr>
        <p:spPr>
          <a:xfrm>
            <a:off x="1463864" y="3791903"/>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28" name="Oval 27">
            <a:extLst>
              <a:ext uri="{FF2B5EF4-FFF2-40B4-BE49-F238E27FC236}">
                <a16:creationId xmlns:a16="http://schemas.microsoft.com/office/drawing/2014/main" id="{E53CC0BF-B366-4309-9EB9-13620A19C49E}"/>
              </a:ext>
            </a:extLst>
          </p:cNvPr>
          <p:cNvSpPr/>
          <p:nvPr/>
        </p:nvSpPr>
        <p:spPr>
          <a:xfrm>
            <a:off x="2352764" y="1795996"/>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sp>
        <p:nvSpPr>
          <p:cNvPr id="29" name="Oval 28">
            <a:extLst>
              <a:ext uri="{FF2B5EF4-FFF2-40B4-BE49-F238E27FC236}">
                <a16:creationId xmlns:a16="http://schemas.microsoft.com/office/drawing/2014/main" id="{167C1B97-A34B-4564-B8AE-1D3BE05E38F3}"/>
              </a:ext>
            </a:extLst>
          </p:cNvPr>
          <p:cNvSpPr/>
          <p:nvPr/>
        </p:nvSpPr>
        <p:spPr>
          <a:xfrm>
            <a:off x="2259323" y="4383813"/>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6</a:t>
            </a:r>
          </a:p>
        </p:txBody>
      </p:sp>
      <p:sp>
        <p:nvSpPr>
          <p:cNvPr id="30" name="Oval 29">
            <a:extLst>
              <a:ext uri="{FF2B5EF4-FFF2-40B4-BE49-F238E27FC236}">
                <a16:creationId xmlns:a16="http://schemas.microsoft.com/office/drawing/2014/main" id="{6012DAD7-F902-477B-9905-25FD0600A4D3}"/>
              </a:ext>
            </a:extLst>
          </p:cNvPr>
          <p:cNvSpPr/>
          <p:nvPr/>
        </p:nvSpPr>
        <p:spPr>
          <a:xfrm>
            <a:off x="3672801" y="1845231"/>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31" name="Oval 30">
            <a:extLst>
              <a:ext uri="{FF2B5EF4-FFF2-40B4-BE49-F238E27FC236}">
                <a16:creationId xmlns:a16="http://schemas.microsoft.com/office/drawing/2014/main" id="{BFB6B9EF-A6B6-4BE3-A20D-E6FB5A9F0326}"/>
              </a:ext>
            </a:extLst>
          </p:cNvPr>
          <p:cNvSpPr/>
          <p:nvPr/>
        </p:nvSpPr>
        <p:spPr>
          <a:xfrm>
            <a:off x="5138914" y="3382673"/>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32" name="Oval 31">
            <a:extLst>
              <a:ext uri="{FF2B5EF4-FFF2-40B4-BE49-F238E27FC236}">
                <a16:creationId xmlns:a16="http://schemas.microsoft.com/office/drawing/2014/main" id="{0A7A35A9-E9FB-488F-BCE6-53AE38DB6F9D}"/>
              </a:ext>
            </a:extLst>
          </p:cNvPr>
          <p:cNvSpPr/>
          <p:nvPr/>
        </p:nvSpPr>
        <p:spPr>
          <a:xfrm>
            <a:off x="5160341" y="1744353"/>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33" name="Oval 32">
            <a:extLst>
              <a:ext uri="{FF2B5EF4-FFF2-40B4-BE49-F238E27FC236}">
                <a16:creationId xmlns:a16="http://schemas.microsoft.com/office/drawing/2014/main" id="{B8DFDB5B-7869-467A-A80A-A54D680C5581}"/>
              </a:ext>
            </a:extLst>
          </p:cNvPr>
          <p:cNvSpPr/>
          <p:nvPr/>
        </p:nvSpPr>
        <p:spPr>
          <a:xfrm>
            <a:off x="5177943" y="5299298"/>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5</a:t>
            </a:r>
          </a:p>
        </p:txBody>
      </p:sp>
      <p:pic>
        <p:nvPicPr>
          <p:cNvPr id="34" name="Picture 2" descr="C:\Users\cheung\AppData\Local\Temp\SNAGHTML5787b34.PNG">
            <a:extLst>
              <a:ext uri="{FF2B5EF4-FFF2-40B4-BE49-F238E27FC236}">
                <a16:creationId xmlns:a16="http://schemas.microsoft.com/office/drawing/2014/main" id="{F4271C35-9F9F-4781-831D-A562556C371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2083" y="820380"/>
            <a:ext cx="529106" cy="533273"/>
          </a:xfrm>
          <a:prstGeom prst="rect">
            <a:avLst/>
          </a:prstGeom>
          <a:noFill/>
          <a:extLst>
            <a:ext uri="{909E8E84-426E-40DD-AFC4-6F175D3DCCD1}">
              <a14:hiddenFill xmlns:a14="http://schemas.microsoft.com/office/drawing/2010/main">
                <a:solidFill>
                  <a:srgbClr val="FFFFFF"/>
                </a:solidFill>
              </a14:hiddenFill>
            </a:ext>
          </a:extLst>
        </p:spPr>
      </p:pic>
      <p:cxnSp>
        <p:nvCxnSpPr>
          <p:cNvPr id="35" name="Connector: Elbow 34">
            <a:extLst>
              <a:ext uri="{FF2B5EF4-FFF2-40B4-BE49-F238E27FC236}">
                <a16:creationId xmlns:a16="http://schemas.microsoft.com/office/drawing/2014/main" id="{5789DE8A-66DE-4A07-949B-C9BED78DEBFA}"/>
              </a:ext>
            </a:extLst>
          </p:cNvPr>
          <p:cNvCxnSpPr>
            <a:cxnSpLocks/>
            <a:stCxn id="34" idx="3"/>
          </p:cNvCxnSpPr>
          <p:nvPr/>
        </p:nvCxnSpPr>
        <p:spPr>
          <a:xfrm>
            <a:off x="1601189" y="1087017"/>
            <a:ext cx="380845" cy="500689"/>
          </a:xfrm>
          <a:prstGeom prst="bentConnector2">
            <a:avLst/>
          </a:prstGeom>
          <a:ln w="57150">
            <a:solidFill>
              <a:srgbClr val="0000CC"/>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36" name="Picture 2" descr="C:\Users\cheung\AppData\Local\Temp\SNAGHTML5787b34.PNG">
            <a:extLst>
              <a:ext uri="{FF2B5EF4-FFF2-40B4-BE49-F238E27FC236}">
                <a16:creationId xmlns:a16="http://schemas.microsoft.com/office/drawing/2014/main" id="{2C05EC31-1B64-4E64-8161-B7AB0D14EAB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5697" y="820380"/>
            <a:ext cx="529106" cy="533273"/>
          </a:xfrm>
          <a:prstGeom prst="rect">
            <a:avLst/>
          </a:prstGeom>
          <a:noFill/>
          <a:extLst>
            <a:ext uri="{909E8E84-426E-40DD-AFC4-6F175D3DCCD1}">
              <a14:hiddenFill xmlns:a14="http://schemas.microsoft.com/office/drawing/2010/main">
                <a:solidFill>
                  <a:srgbClr val="FFFFFF"/>
                </a:solidFill>
              </a14:hiddenFill>
            </a:ext>
          </a:extLst>
        </p:spPr>
      </p:pic>
      <p:cxnSp>
        <p:nvCxnSpPr>
          <p:cNvPr id="37" name="Connector: Elbow 36">
            <a:extLst>
              <a:ext uri="{FF2B5EF4-FFF2-40B4-BE49-F238E27FC236}">
                <a16:creationId xmlns:a16="http://schemas.microsoft.com/office/drawing/2014/main" id="{2E35FDCC-D8C1-4AF6-9F6A-005537A65231}"/>
              </a:ext>
            </a:extLst>
          </p:cNvPr>
          <p:cNvCxnSpPr>
            <a:cxnSpLocks/>
            <a:stCxn id="36" idx="1"/>
            <a:endCxn id="7" idx="0"/>
          </p:cNvCxnSpPr>
          <p:nvPr/>
        </p:nvCxnSpPr>
        <p:spPr>
          <a:xfrm rot="10800000" flipV="1">
            <a:off x="2157295" y="1087016"/>
            <a:ext cx="348403" cy="508309"/>
          </a:xfrm>
          <a:prstGeom prst="bentConnector2">
            <a:avLst/>
          </a:prstGeom>
          <a:ln w="57150">
            <a:solidFill>
              <a:srgbClr val="0000C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C76EED8B-F911-4437-9D8E-59E263F91FD2}"/>
              </a:ext>
            </a:extLst>
          </p:cNvPr>
          <p:cNvSpPr txBox="1"/>
          <p:nvPr/>
        </p:nvSpPr>
        <p:spPr>
          <a:xfrm>
            <a:off x="473992" y="1322751"/>
            <a:ext cx="1225720" cy="276999"/>
          </a:xfrm>
          <a:prstGeom prst="rect">
            <a:avLst/>
          </a:prstGeom>
          <a:noFill/>
        </p:spPr>
        <p:txBody>
          <a:bodyPr wrap="none" rtlCol="0">
            <a:spAutoFit/>
          </a:bodyPr>
          <a:lstStyle/>
          <a:p>
            <a:r>
              <a:rPr lang="en-US" sz="1200" dirty="0"/>
              <a:t>VID, CLAMP, CDT</a:t>
            </a:r>
          </a:p>
        </p:txBody>
      </p:sp>
      <p:sp>
        <p:nvSpPr>
          <p:cNvPr id="39" name="TextBox 38">
            <a:extLst>
              <a:ext uri="{FF2B5EF4-FFF2-40B4-BE49-F238E27FC236}">
                <a16:creationId xmlns:a16="http://schemas.microsoft.com/office/drawing/2014/main" id="{ACDA6474-38FE-44FA-AB4C-0DBA17E63F57}"/>
              </a:ext>
            </a:extLst>
          </p:cNvPr>
          <p:cNvSpPr txBox="1"/>
          <p:nvPr/>
        </p:nvSpPr>
        <p:spPr>
          <a:xfrm>
            <a:off x="2471103" y="1306283"/>
            <a:ext cx="679994" cy="276999"/>
          </a:xfrm>
          <a:prstGeom prst="rect">
            <a:avLst/>
          </a:prstGeom>
          <a:noFill/>
        </p:spPr>
        <p:txBody>
          <a:bodyPr wrap="none" rtlCol="0">
            <a:spAutoFit/>
          </a:bodyPr>
          <a:lstStyle/>
          <a:p>
            <a:r>
              <a:rPr lang="en-US" sz="1200" dirty="0"/>
              <a:t>A&amp;AI UI</a:t>
            </a:r>
          </a:p>
        </p:txBody>
      </p:sp>
      <p:sp>
        <p:nvSpPr>
          <p:cNvPr id="46" name="TextBox 45">
            <a:extLst>
              <a:ext uri="{FF2B5EF4-FFF2-40B4-BE49-F238E27FC236}">
                <a16:creationId xmlns:a16="http://schemas.microsoft.com/office/drawing/2014/main" id="{EB723241-ECC3-490D-A500-75395621D88F}"/>
              </a:ext>
            </a:extLst>
          </p:cNvPr>
          <p:cNvSpPr txBox="1"/>
          <p:nvPr/>
        </p:nvSpPr>
        <p:spPr>
          <a:xfrm>
            <a:off x="21828" y="27379"/>
            <a:ext cx="8178842"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DEPLOYMENT – INTEGRATION &amp; SHOWCASING</a:t>
            </a:r>
          </a:p>
        </p:txBody>
      </p:sp>
      <p:sp>
        <p:nvSpPr>
          <p:cNvPr id="2" name="TextBox 1">
            <a:extLst>
              <a:ext uri="{FF2B5EF4-FFF2-40B4-BE49-F238E27FC236}">
                <a16:creationId xmlns:a16="http://schemas.microsoft.com/office/drawing/2014/main" id="{79B8D0E5-DDEC-4C22-BAB6-8210A1DD8DAA}"/>
              </a:ext>
            </a:extLst>
          </p:cNvPr>
          <p:cNvSpPr txBox="1"/>
          <p:nvPr/>
        </p:nvSpPr>
        <p:spPr>
          <a:xfrm>
            <a:off x="4729479" y="6018661"/>
            <a:ext cx="4130041" cy="369332"/>
          </a:xfrm>
          <a:prstGeom prst="rect">
            <a:avLst/>
          </a:prstGeom>
          <a:noFill/>
        </p:spPr>
        <p:txBody>
          <a:bodyPr wrap="none" rtlCol="0">
            <a:spAutoFit/>
          </a:bodyPr>
          <a:lstStyle/>
          <a:p>
            <a:r>
              <a:rPr lang="en-US" dirty="0"/>
              <a:t>In Casablanca may be using a real DU/PNF</a:t>
            </a:r>
          </a:p>
        </p:txBody>
      </p:sp>
    </p:spTree>
    <p:extLst>
      <p:ext uri="{BB962C8B-B14F-4D97-AF65-F5344CB8AC3E}">
        <p14:creationId xmlns:p14="http://schemas.microsoft.com/office/powerpoint/2010/main" val="13623621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E46F0EED-0EA0-4564-BD92-9BB9981FE37A}"/>
              </a:ext>
            </a:extLst>
          </p:cNvPr>
          <p:cNvGraphicFramePr>
            <a:graphicFrameLocks noGrp="1"/>
          </p:cNvGraphicFramePr>
          <p:nvPr>
            <p:extLst>
              <p:ext uri="{D42A27DB-BD31-4B8C-83A1-F6EECF244321}">
                <p14:modId xmlns:p14="http://schemas.microsoft.com/office/powerpoint/2010/main" val="4158409744"/>
              </p:ext>
            </p:extLst>
          </p:nvPr>
        </p:nvGraphicFramePr>
        <p:xfrm>
          <a:off x="57152" y="779993"/>
          <a:ext cx="9086848" cy="5613400"/>
        </p:xfrm>
        <a:graphic>
          <a:graphicData uri="http://schemas.openxmlformats.org/drawingml/2006/table">
            <a:tbl>
              <a:tblPr firstRow="1" bandRow="1">
                <a:tableStyleId>{5C22544A-7EE6-4342-B048-85BDC9FD1C3A}</a:tableStyleId>
              </a:tblPr>
              <a:tblGrid>
                <a:gridCol w="710809">
                  <a:extLst>
                    <a:ext uri="{9D8B030D-6E8A-4147-A177-3AD203B41FA5}">
                      <a16:colId xmlns:a16="http://schemas.microsoft.com/office/drawing/2014/main" val="555983829"/>
                    </a:ext>
                  </a:extLst>
                </a:gridCol>
                <a:gridCol w="8376039">
                  <a:extLst>
                    <a:ext uri="{9D8B030D-6E8A-4147-A177-3AD203B41FA5}">
                      <a16:colId xmlns:a16="http://schemas.microsoft.com/office/drawing/2014/main" val="3468207131"/>
                    </a:ext>
                  </a:extLst>
                </a:gridCol>
              </a:tblGrid>
              <a:tr h="370840">
                <a:tc>
                  <a:txBody>
                    <a:bodyPr/>
                    <a:lstStyle/>
                    <a:p>
                      <a:r>
                        <a:rPr lang="en-US" sz="1400" dirty="0"/>
                        <a:t>STEP</a:t>
                      </a:r>
                    </a:p>
                  </a:txBody>
                  <a:tcPr/>
                </a:tc>
                <a:tc>
                  <a:txBody>
                    <a:bodyPr/>
                    <a:lstStyle/>
                    <a:p>
                      <a:r>
                        <a:rPr lang="en-US" sz="1400" dirty="0"/>
                        <a:t>DESCRIPTION</a:t>
                      </a:r>
                    </a:p>
                  </a:txBody>
                  <a:tcPr/>
                </a:tc>
                <a:extLst>
                  <a:ext uri="{0D108BD9-81ED-4DB2-BD59-A6C34878D82A}">
                    <a16:rowId xmlns:a16="http://schemas.microsoft.com/office/drawing/2014/main" val="2798728460"/>
                  </a:ext>
                </a:extLst>
              </a:tr>
              <a:tr h="370840">
                <a:tc>
                  <a:txBody>
                    <a:bodyPr/>
                    <a:lstStyle/>
                    <a:p>
                      <a:r>
                        <a:rPr lang="en-US" sz="1400" dirty="0"/>
                        <a:t>1</a:t>
                      </a:r>
                    </a:p>
                  </a:txBody>
                  <a:tcPr/>
                </a:tc>
                <a:tc>
                  <a:txBody>
                    <a:bodyPr/>
                    <a:lstStyle/>
                    <a:p>
                      <a:r>
                        <a:rPr lang="en-US" sz="1400" b="1" dirty="0">
                          <a:solidFill>
                            <a:srgbClr val="FF0000"/>
                          </a:solidFill>
                        </a:rPr>
                        <a:t>CONFIGURATION </a:t>
                      </a:r>
                      <a:r>
                        <a:rPr lang="en-US" sz="1400" dirty="0"/>
                        <a:t>– SDC Design templates need to be configured in preparation of the Demo &amp; Showcasing. The appropriate PNF and VNF designs are designed, validated and exported to the other components of ONAP.</a:t>
                      </a:r>
                    </a:p>
                  </a:txBody>
                  <a:tcPr/>
                </a:tc>
                <a:extLst>
                  <a:ext uri="{0D108BD9-81ED-4DB2-BD59-A6C34878D82A}">
                    <a16:rowId xmlns:a16="http://schemas.microsoft.com/office/drawing/2014/main" val="700276724"/>
                  </a:ext>
                </a:extLst>
              </a:tr>
              <a:tr h="370840">
                <a:tc>
                  <a:txBody>
                    <a:bodyPr/>
                    <a:lstStyle/>
                    <a:p>
                      <a:r>
                        <a:rPr lang="en-US" sz="1400" dirty="0"/>
                        <a:t>2</a:t>
                      </a:r>
                    </a:p>
                  </a:txBody>
                  <a:tcPr/>
                </a:tc>
                <a:tc>
                  <a:txBody>
                    <a:bodyPr/>
                    <a:lstStyle/>
                    <a:p>
                      <a:r>
                        <a:rPr lang="en-US" sz="1400" b="1" dirty="0">
                          <a:solidFill>
                            <a:srgbClr val="FF0000"/>
                          </a:solidFill>
                        </a:rPr>
                        <a:t>PORTAL &amp; GUIS </a:t>
                      </a:r>
                      <a:r>
                        <a:rPr lang="en-US" sz="1400" dirty="0"/>
                        <a:t>– The ONAP Portal is used to access the appropriate GUIs and interfaces necessary to operate and configure ONAP. The VID and CLMAP GUI are used to configure the appropriate information for the showcase. The A&amp;AI GUI are used to show the created entries in A&amp;AI for the PNF.</a:t>
                      </a:r>
                    </a:p>
                  </a:txBody>
                  <a:tcPr/>
                </a:tc>
                <a:extLst>
                  <a:ext uri="{0D108BD9-81ED-4DB2-BD59-A6C34878D82A}">
                    <a16:rowId xmlns:a16="http://schemas.microsoft.com/office/drawing/2014/main" val="956522935"/>
                  </a:ext>
                </a:extLst>
              </a:tr>
              <a:tr h="370840">
                <a:tc>
                  <a:txBody>
                    <a:bodyPr/>
                    <a:lstStyle/>
                    <a:p>
                      <a:r>
                        <a:rPr lang="en-US" sz="1400" dirty="0"/>
                        <a:t>3</a:t>
                      </a:r>
                    </a:p>
                  </a:txBody>
                  <a:tcPr/>
                </a:tc>
                <a:tc>
                  <a:txBody>
                    <a:bodyPr/>
                    <a:lstStyle/>
                    <a:p>
                      <a:r>
                        <a:rPr lang="en-US" sz="1400" b="1" dirty="0">
                          <a:solidFill>
                            <a:srgbClr val="FF0000"/>
                          </a:solidFill>
                        </a:rPr>
                        <a:t>VPN </a:t>
                      </a:r>
                      <a:r>
                        <a:rPr lang="en-US" sz="1400" dirty="0"/>
                        <a:t>– The appropriate security gateways and/or VPN networks are configured. The appropriate security setups are authenticated against. Passwords and IP addresses that are needed to connect to the ONAP servers go through this VPN or security gateway (as appropriate)</a:t>
                      </a:r>
                    </a:p>
                    <a:p>
                      <a:endParaRPr lang="en-US" sz="1400" b="1" dirty="0">
                        <a:solidFill>
                          <a:srgbClr val="FF0000"/>
                        </a:solidFill>
                      </a:endParaRPr>
                    </a:p>
                    <a:p>
                      <a:r>
                        <a:rPr lang="en-US" sz="1400" b="1" dirty="0">
                          <a:solidFill>
                            <a:srgbClr val="FF0000"/>
                          </a:solidFill>
                        </a:rPr>
                        <a:t>ONAP SERVERS </a:t>
                      </a:r>
                      <a:r>
                        <a:rPr lang="en-US" sz="1400" dirty="0"/>
                        <a:t>– The ONAP Servers that host the ONAP ecosystem are connected to</a:t>
                      </a:r>
                    </a:p>
                  </a:txBody>
                  <a:tcPr/>
                </a:tc>
                <a:extLst>
                  <a:ext uri="{0D108BD9-81ED-4DB2-BD59-A6C34878D82A}">
                    <a16:rowId xmlns:a16="http://schemas.microsoft.com/office/drawing/2014/main" val="1414410553"/>
                  </a:ext>
                </a:extLst>
              </a:tr>
              <a:tr h="553507">
                <a:tc>
                  <a:txBody>
                    <a:bodyPr/>
                    <a:lstStyle/>
                    <a:p>
                      <a:r>
                        <a:rPr lang="en-US" sz="1400" dirty="0"/>
                        <a:t>4</a:t>
                      </a:r>
                    </a:p>
                  </a:txBody>
                  <a:tcPr/>
                </a:tc>
                <a:tc>
                  <a:txBody>
                    <a:bodyPr/>
                    <a:lstStyle/>
                    <a:p>
                      <a:r>
                        <a:rPr lang="en-US" sz="1400" b="1" dirty="0">
                          <a:solidFill>
                            <a:srgbClr val="FF0000"/>
                          </a:solidFill>
                        </a:rPr>
                        <a:t>ONAP ECOSYSTEM (VM) </a:t>
                      </a:r>
                      <a:r>
                        <a:rPr lang="en-US" sz="1400" dirty="0"/>
                        <a:t>– The ONAP ecosystem has all of the appropriate Virtual Machines necessary to operate. This has the R2 Beijing Release of ONAP. All of the PNF Plug and Play Use Case updated software is available in the ONAP Ecosystem. The Robot VM, Mock server to control Provider Edge Router, and WAN Controller are established.</a:t>
                      </a:r>
                    </a:p>
                    <a:p>
                      <a:endParaRPr lang="en-US" sz="1400" dirty="0"/>
                    </a:p>
                    <a:p>
                      <a:r>
                        <a:rPr lang="en-US" sz="1400" dirty="0"/>
                        <a:t>The PNF Registration Handler a new DCAE plug-in are available in this ONAP ecosystem which is used to register the PNF into ONAP.</a:t>
                      </a:r>
                    </a:p>
                  </a:txBody>
                  <a:tcPr/>
                </a:tc>
                <a:extLst>
                  <a:ext uri="{0D108BD9-81ED-4DB2-BD59-A6C34878D82A}">
                    <a16:rowId xmlns:a16="http://schemas.microsoft.com/office/drawing/2014/main" val="187955570"/>
                  </a:ext>
                </a:extLst>
              </a:tr>
              <a:tr h="370840">
                <a:tc>
                  <a:txBody>
                    <a:bodyPr/>
                    <a:lstStyle/>
                    <a:p>
                      <a:r>
                        <a:rPr lang="en-US" sz="1400" dirty="0"/>
                        <a:t>5</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solidFill>
                            <a:srgbClr val="FF0000"/>
                          </a:solidFill>
                        </a:rPr>
                        <a:t>DU EMULATOR </a:t>
                      </a:r>
                      <a:r>
                        <a:rPr lang="en-US" sz="1400" dirty="0">
                          <a:solidFill>
                            <a:srgbClr val="0000CC"/>
                          </a:solidFill>
                        </a:rPr>
                        <a:t>– </a:t>
                      </a:r>
                      <a:r>
                        <a:rPr lang="en-US" sz="1400" dirty="0">
                          <a:solidFill>
                            <a:schemeClr val="tx1"/>
                          </a:solidFill>
                        </a:rPr>
                        <a:t>The DU Emulator is used to emulate the responses and connection to ONAP. The DU emulator establishes a VES HTTPS connection with the PRH during the registration process and receives a APP-C response back via ansible.</a:t>
                      </a:r>
                    </a:p>
                  </a:txBody>
                  <a:tcPr/>
                </a:tc>
                <a:extLst>
                  <a:ext uri="{0D108BD9-81ED-4DB2-BD59-A6C34878D82A}">
                    <a16:rowId xmlns:a16="http://schemas.microsoft.com/office/drawing/2014/main" val="3364050509"/>
                  </a:ext>
                </a:extLst>
              </a:tr>
              <a:tr h="370840">
                <a:tc>
                  <a:txBody>
                    <a:bodyPr/>
                    <a:lstStyle/>
                    <a:p>
                      <a:r>
                        <a:rPr lang="en-US" sz="1400" dirty="0"/>
                        <a:t>6</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solidFill>
                            <a:srgbClr val="FF0000"/>
                          </a:solidFill>
                        </a:rPr>
                        <a:t>RECORDING </a:t>
                      </a:r>
                      <a:r>
                        <a:rPr lang="en-US" sz="1400" dirty="0">
                          <a:solidFill>
                            <a:srgbClr val="0000CC"/>
                          </a:solidFill>
                        </a:rPr>
                        <a:t>– </a:t>
                      </a:r>
                      <a:r>
                        <a:rPr lang="en-US" sz="1400" dirty="0">
                          <a:solidFill>
                            <a:schemeClr val="tx1"/>
                          </a:solidFill>
                        </a:rPr>
                        <a:t>A recording is made of the showcase and demo for later upload/download and playback for demonstration purposes.</a:t>
                      </a:r>
                    </a:p>
                  </a:txBody>
                  <a:tcPr/>
                </a:tc>
                <a:extLst>
                  <a:ext uri="{0D108BD9-81ED-4DB2-BD59-A6C34878D82A}">
                    <a16:rowId xmlns:a16="http://schemas.microsoft.com/office/drawing/2014/main" val="1995800150"/>
                  </a:ext>
                </a:extLst>
              </a:tr>
            </a:tbl>
          </a:graphicData>
        </a:graphic>
      </p:graphicFrame>
      <p:sp>
        <p:nvSpPr>
          <p:cNvPr id="3" name="TextBox 2">
            <a:extLst>
              <a:ext uri="{FF2B5EF4-FFF2-40B4-BE49-F238E27FC236}">
                <a16:creationId xmlns:a16="http://schemas.microsoft.com/office/drawing/2014/main" id="{DFE808A0-9232-40C2-AAB3-F12479864BD0}"/>
              </a:ext>
            </a:extLst>
          </p:cNvPr>
          <p:cNvSpPr txBox="1"/>
          <p:nvPr/>
        </p:nvSpPr>
        <p:spPr>
          <a:xfrm>
            <a:off x="21828" y="27379"/>
            <a:ext cx="8178842"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DEPLOYMENT – INTEGRATION &amp; SHOWCASING</a:t>
            </a:r>
          </a:p>
        </p:txBody>
      </p:sp>
    </p:spTree>
    <p:extLst>
      <p:ext uri="{BB962C8B-B14F-4D97-AF65-F5344CB8AC3E}">
        <p14:creationId xmlns:p14="http://schemas.microsoft.com/office/powerpoint/2010/main" val="36345128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BFB5F10-5875-40A9-BE1B-D60177EF5D8D}"/>
              </a:ext>
            </a:extLst>
          </p:cNvPr>
          <p:cNvSpPr/>
          <p:nvPr/>
        </p:nvSpPr>
        <p:spPr>
          <a:xfrm>
            <a:off x="0" y="0"/>
            <a:ext cx="9144000" cy="701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70944575-7232-49EA-829C-4226EB2551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074199"/>
            <a:ext cx="9164174" cy="4783802"/>
          </a:xfrm>
          <a:prstGeom prst="rect">
            <a:avLst/>
          </a:prstGeom>
        </p:spPr>
      </p:pic>
      <p:sp>
        <p:nvSpPr>
          <p:cNvPr id="3" name="Заголовок 1">
            <a:extLst>
              <a:ext uri="{FF2B5EF4-FFF2-40B4-BE49-F238E27FC236}">
                <a16:creationId xmlns:a16="http://schemas.microsoft.com/office/drawing/2014/main" id="{CB39CCE1-8E6F-4DA5-893B-D0EFE703D293}"/>
              </a:ext>
            </a:extLst>
          </p:cNvPr>
          <p:cNvSpPr txBox="1">
            <a:spLocks/>
          </p:cNvSpPr>
          <p:nvPr/>
        </p:nvSpPr>
        <p:spPr>
          <a:xfrm>
            <a:off x="274891" y="17947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effectLst>
                  <a:outerShdw blurRad="50800" dist="50800" dir="5400000" algn="ctr" rotWithShape="0">
                    <a:schemeClr val="tx1"/>
                  </a:outerShdw>
                </a:effectLst>
              </a:rPr>
              <a:t>ONAP PNF Deployment </a:t>
            </a:r>
          </a:p>
          <a:p>
            <a:r>
              <a:rPr lang="en-US" b="1" dirty="0">
                <a:solidFill>
                  <a:schemeClr val="bg1"/>
                </a:solidFill>
                <a:effectLst>
                  <a:outerShdw blurRad="50800" dist="50800" dir="5400000" algn="ctr" rotWithShape="0">
                    <a:schemeClr val="tx1"/>
                  </a:outerShdw>
                </a:effectLst>
              </a:rPr>
              <a:t>APPENDIX</a:t>
            </a:r>
          </a:p>
        </p:txBody>
      </p:sp>
      <p:sp>
        <p:nvSpPr>
          <p:cNvPr id="4" name="Подзаголовок 2">
            <a:extLst>
              <a:ext uri="{FF2B5EF4-FFF2-40B4-BE49-F238E27FC236}">
                <a16:creationId xmlns:a16="http://schemas.microsoft.com/office/drawing/2014/main" id="{EBC29DDF-598A-4A7C-A753-D9CE676E8543}"/>
              </a:ext>
            </a:extLst>
          </p:cNvPr>
          <p:cNvSpPr txBox="1">
            <a:spLocks/>
          </p:cNvSpPr>
          <p:nvPr/>
        </p:nvSpPr>
        <p:spPr>
          <a:xfrm>
            <a:off x="274891" y="3371186"/>
            <a:ext cx="6489164" cy="2762914"/>
          </a:xfrm>
          <a:prstGeom prst="rect">
            <a:avLst/>
          </a:prstGeom>
        </p:spPr>
        <p:txBody>
          <a:bodyPr vert="horz" lIns="91440" tIns="45720" rIns="91440" bIns="45720" rtlCol="0">
            <a:normAutofit fontScale="92500"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effectLst>
                  <a:outerShdw blurRad="50800" dist="50800" dir="5400000" algn="ctr" rotWithShape="0">
                    <a:schemeClr val="tx1"/>
                  </a:outerShdw>
                </a:effectLst>
              </a:rPr>
              <a:t>ONAP and PNF Deployment Requirements for 5G RAN</a:t>
            </a:r>
          </a:p>
          <a:p>
            <a:r>
              <a:rPr lang="en-US" dirty="0">
                <a:solidFill>
                  <a:schemeClr val="bg1"/>
                </a:solidFill>
                <a:effectLst>
                  <a:outerShdw blurRad="50800" dist="50800" dir="5400000" algn="ctr" rotWithShape="0">
                    <a:schemeClr val="tx1"/>
                  </a:outerShdw>
                </a:effectLst>
              </a:rPr>
              <a:t>For Casablanca (R3) Release</a:t>
            </a: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r>
              <a:rPr lang="en-US" dirty="0">
                <a:solidFill>
                  <a:schemeClr val="bg1"/>
                </a:solidFill>
                <a:effectLst>
                  <a:outerShdw blurRad="50800" dist="50800" dir="5400000" algn="ctr" rotWithShape="0">
                    <a:schemeClr val="tx1"/>
                  </a:outerShdw>
                </a:effectLst>
              </a:rPr>
              <a:t>5G Use Case Team</a:t>
            </a:r>
            <a:endParaRPr lang="ru-RU" sz="1050" dirty="0">
              <a:solidFill>
                <a:schemeClr val="bg1"/>
              </a:solidFill>
              <a:effectLst>
                <a:outerShdw blurRad="50800" dist="50800" dir="5400000" algn="ctr" rotWithShape="0">
                  <a:schemeClr val="tx1"/>
                </a:outerShdw>
              </a:effectLst>
            </a:endParaRPr>
          </a:p>
        </p:txBody>
      </p:sp>
      <p:grpSp>
        <p:nvGrpSpPr>
          <p:cNvPr id="5" name="Group 4">
            <a:extLst>
              <a:ext uri="{FF2B5EF4-FFF2-40B4-BE49-F238E27FC236}">
                <a16:creationId xmlns:a16="http://schemas.microsoft.com/office/drawing/2014/main" id="{89457D4C-8717-41C7-A329-F14CB80CA7F2}"/>
              </a:ext>
            </a:extLst>
          </p:cNvPr>
          <p:cNvGrpSpPr/>
          <p:nvPr/>
        </p:nvGrpSpPr>
        <p:grpSpPr>
          <a:xfrm>
            <a:off x="152158" y="306333"/>
            <a:ext cx="3669840" cy="811305"/>
            <a:chOff x="1524814" y="5809921"/>
            <a:chExt cx="945329" cy="208987"/>
          </a:xfrm>
        </p:grpSpPr>
        <p:pic>
          <p:nvPicPr>
            <p:cNvPr id="6" name="Picture 5">
              <a:extLst>
                <a:ext uri="{FF2B5EF4-FFF2-40B4-BE49-F238E27FC236}">
                  <a16:creationId xmlns:a16="http://schemas.microsoft.com/office/drawing/2014/main" id="{7EAC11AB-893A-4515-A385-47CD372F0961}"/>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7" name="Picture 6">
              <a:extLst>
                <a:ext uri="{FF2B5EF4-FFF2-40B4-BE49-F238E27FC236}">
                  <a16:creationId xmlns:a16="http://schemas.microsoft.com/office/drawing/2014/main" id="{7C5444EE-3035-4DE3-8FC6-2720888F93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8" name="TextBox 7">
            <a:extLst>
              <a:ext uri="{FF2B5EF4-FFF2-40B4-BE49-F238E27FC236}">
                <a16:creationId xmlns:a16="http://schemas.microsoft.com/office/drawing/2014/main" id="{44707D89-01F1-4046-B2DA-F97BA9653A7C}"/>
              </a:ext>
            </a:extLst>
          </p:cNvPr>
          <p:cNvSpPr txBox="1"/>
          <p:nvPr/>
        </p:nvSpPr>
        <p:spPr>
          <a:xfrm>
            <a:off x="471491" y="6472243"/>
            <a:ext cx="1863011" cy="307777"/>
          </a:xfrm>
          <a:prstGeom prst="rect">
            <a:avLst/>
          </a:prstGeom>
          <a:noFill/>
        </p:spPr>
        <p:txBody>
          <a:bodyPr wrap="none" rtlCol="0">
            <a:spAutoFit/>
          </a:bodyPr>
          <a:lstStyle/>
          <a:p>
            <a:r>
              <a:rPr lang="en-US" sz="1400" dirty="0">
                <a:solidFill>
                  <a:schemeClr val="bg1"/>
                </a:solidFill>
              </a:rPr>
              <a:t>Mar 23, 2018 version 1</a:t>
            </a:r>
          </a:p>
        </p:txBody>
      </p:sp>
    </p:spTree>
    <p:extLst>
      <p:ext uri="{BB962C8B-B14F-4D97-AF65-F5344CB8AC3E}">
        <p14:creationId xmlns:p14="http://schemas.microsoft.com/office/powerpoint/2010/main" val="31963053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B51AE75-2A70-491D-AD81-FD5EC9340287}"/>
              </a:ext>
            </a:extLst>
          </p:cNvPr>
          <p:cNvPicPr>
            <a:picLocks noChangeAspect="1"/>
          </p:cNvPicPr>
          <p:nvPr/>
        </p:nvPicPr>
        <p:blipFill>
          <a:blip r:embed="rId2"/>
          <a:stretch>
            <a:fillRect/>
          </a:stretch>
        </p:blipFill>
        <p:spPr>
          <a:xfrm>
            <a:off x="-1" y="207924"/>
            <a:ext cx="9150495" cy="6396076"/>
          </a:xfrm>
          <a:prstGeom prst="rect">
            <a:avLst/>
          </a:prstGeom>
        </p:spPr>
      </p:pic>
    </p:spTree>
    <p:extLst>
      <p:ext uri="{BB962C8B-B14F-4D97-AF65-F5344CB8AC3E}">
        <p14:creationId xmlns:p14="http://schemas.microsoft.com/office/powerpoint/2010/main" val="13093900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951A0E6-4928-4DF7-AEFB-C172EDA966DA}"/>
              </a:ext>
            </a:extLst>
          </p:cNvPr>
          <p:cNvSpPr txBox="1"/>
          <p:nvPr/>
        </p:nvSpPr>
        <p:spPr>
          <a:xfrm>
            <a:off x="319489" y="638978"/>
            <a:ext cx="8519711" cy="3293209"/>
          </a:xfrm>
          <a:prstGeom prst="rect">
            <a:avLst/>
          </a:prstGeom>
          <a:noFill/>
        </p:spPr>
        <p:txBody>
          <a:bodyPr wrap="square" rtlCol="0">
            <a:spAutoFit/>
          </a:bodyPr>
          <a:lstStyle/>
          <a:p>
            <a:r>
              <a:rPr lang="en-US" sz="1600" dirty="0"/>
              <a:t>Apr 5, 2018</a:t>
            </a:r>
          </a:p>
          <a:p>
            <a:r>
              <a:rPr lang="en-US" sz="1600" dirty="0"/>
              <a:t>QUESTION – PNF Heart-beating (after PnP/Registration). Monitoring.</a:t>
            </a:r>
          </a:p>
          <a:p>
            <a:r>
              <a:rPr lang="en-US" sz="1600" dirty="0"/>
              <a:t>	Updates to A&amp;AI if PNF goes off-line.</a:t>
            </a:r>
          </a:p>
          <a:p>
            <a:endParaRPr lang="en-US" sz="1600" dirty="0"/>
          </a:p>
          <a:p>
            <a:r>
              <a:rPr lang="en-US" sz="1600" dirty="0"/>
              <a:t>VNF-SDK (package from vendors) wanted PNF-SDK a package the describes what</a:t>
            </a:r>
          </a:p>
          <a:p>
            <a:r>
              <a:rPr lang="en-US" sz="1600" dirty="0"/>
              <a:t>Can be done, what ONAP should do w/ the PNF.</a:t>
            </a:r>
          </a:p>
          <a:p>
            <a:endParaRPr lang="en-US" sz="1600" dirty="0"/>
          </a:p>
          <a:p>
            <a:r>
              <a:rPr lang="en-US" sz="1600" dirty="0"/>
              <a:t>Generic vs Vendor added PNF onboarding Package. Onboard a Generic PNF w/ a “generic PNF onboarding package. </a:t>
            </a:r>
          </a:p>
          <a:p>
            <a:endParaRPr lang="en-US" sz="1600" dirty="0"/>
          </a:p>
          <a:p>
            <a:r>
              <a:rPr lang="en-US" sz="1600" dirty="0"/>
              <a:t>Topic: Licensing PNF S/W. (Post Casablanca – Future)</a:t>
            </a:r>
          </a:p>
          <a:p>
            <a:endParaRPr lang="en-US" sz="1600" dirty="0"/>
          </a:p>
          <a:p>
            <a:r>
              <a:rPr lang="en-US" sz="1600" dirty="0"/>
              <a:t>Topic: Fault Management/Alarms, State-</a:t>
            </a:r>
            <a:r>
              <a:rPr lang="en-US" sz="1600" dirty="0" err="1"/>
              <a:t>Stateful</a:t>
            </a:r>
            <a:r>
              <a:rPr lang="en-US" sz="1600" dirty="0"/>
              <a:t> events.</a:t>
            </a:r>
          </a:p>
        </p:txBody>
      </p:sp>
    </p:spTree>
    <p:extLst>
      <p:ext uri="{BB962C8B-B14F-4D97-AF65-F5344CB8AC3E}">
        <p14:creationId xmlns:p14="http://schemas.microsoft.com/office/powerpoint/2010/main" val="11845821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BFB5F10-5875-40A9-BE1B-D60177EF5D8D}"/>
              </a:ext>
            </a:extLst>
          </p:cNvPr>
          <p:cNvSpPr/>
          <p:nvPr/>
        </p:nvSpPr>
        <p:spPr>
          <a:xfrm>
            <a:off x="0" y="0"/>
            <a:ext cx="9144000" cy="701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70944575-7232-49EA-829C-4226EB2551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074199"/>
            <a:ext cx="9164174" cy="4783802"/>
          </a:xfrm>
          <a:prstGeom prst="rect">
            <a:avLst/>
          </a:prstGeom>
        </p:spPr>
      </p:pic>
      <p:sp>
        <p:nvSpPr>
          <p:cNvPr id="3" name="Заголовок 1">
            <a:extLst>
              <a:ext uri="{FF2B5EF4-FFF2-40B4-BE49-F238E27FC236}">
                <a16:creationId xmlns:a16="http://schemas.microsoft.com/office/drawing/2014/main" id="{CB39CCE1-8E6F-4DA5-893B-D0EFE703D293}"/>
              </a:ext>
            </a:extLst>
          </p:cNvPr>
          <p:cNvSpPr txBox="1">
            <a:spLocks/>
          </p:cNvSpPr>
          <p:nvPr/>
        </p:nvSpPr>
        <p:spPr>
          <a:xfrm>
            <a:off x="274891" y="17947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effectLst>
                  <a:outerShdw blurRad="50800" dist="50800" dir="5400000" algn="ctr" rotWithShape="0">
                    <a:schemeClr val="tx1"/>
                  </a:outerShdw>
                </a:effectLst>
              </a:rPr>
              <a:t>POST CASABLANCA</a:t>
            </a:r>
            <a:endParaRPr lang="en-US" b="1" dirty="0">
              <a:solidFill>
                <a:schemeClr val="bg1"/>
              </a:solidFill>
              <a:effectLst>
                <a:outerShdw blurRad="50800" dist="50800" dir="5400000" algn="ctr" rotWithShape="0">
                  <a:schemeClr val="tx1"/>
                </a:outerShdw>
              </a:effectLst>
            </a:endParaRPr>
          </a:p>
        </p:txBody>
      </p:sp>
      <p:sp>
        <p:nvSpPr>
          <p:cNvPr id="4" name="Подзаголовок 2">
            <a:extLst>
              <a:ext uri="{FF2B5EF4-FFF2-40B4-BE49-F238E27FC236}">
                <a16:creationId xmlns:a16="http://schemas.microsoft.com/office/drawing/2014/main" id="{EBC29DDF-598A-4A7C-A753-D9CE676E8543}"/>
              </a:ext>
            </a:extLst>
          </p:cNvPr>
          <p:cNvSpPr txBox="1">
            <a:spLocks/>
          </p:cNvSpPr>
          <p:nvPr/>
        </p:nvSpPr>
        <p:spPr>
          <a:xfrm>
            <a:off x="274891" y="3371186"/>
            <a:ext cx="6489164" cy="2762914"/>
          </a:xfrm>
          <a:prstGeom prst="rect">
            <a:avLst/>
          </a:prstGeom>
        </p:spPr>
        <p:txBody>
          <a:bodyPr vert="horz" lIns="91440" tIns="45720" rIns="91440" bIns="45720" rtlCol="0">
            <a:normAutofit fontScale="92500"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effectLst>
                  <a:outerShdw blurRad="50800" dist="50800" dir="5400000" algn="ctr" rotWithShape="0">
                    <a:schemeClr val="tx1"/>
                  </a:outerShdw>
                </a:effectLst>
              </a:rPr>
              <a:t>ONAP and PNF Deployment Requirements for 5G RAN</a:t>
            </a:r>
          </a:p>
          <a:p>
            <a:r>
              <a:rPr lang="en-US" dirty="0">
                <a:solidFill>
                  <a:schemeClr val="bg1"/>
                </a:solidFill>
                <a:effectLst>
                  <a:outerShdw blurRad="50800" dist="50800" dir="5400000" algn="ctr" rotWithShape="0">
                    <a:schemeClr val="tx1"/>
                  </a:outerShdw>
                </a:effectLst>
              </a:rPr>
              <a:t>For Casablanca (R3) Release</a:t>
            </a: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r>
              <a:rPr lang="en-US" dirty="0">
                <a:solidFill>
                  <a:schemeClr val="bg1"/>
                </a:solidFill>
                <a:effectLst>
                  <a:outerShdw blurRad="50800" dist="50800" dir="5400000" algn="ctr" rotWithShape="0">
                    <a:schemeClr val="tx1"/>
                  </a:outerShdw>
                </a:effectLst>
              </a:rPr>
              <a:t>5G Use Case Team</a:t>
            </a:r>
            <a:endParaRPr lang="ru-RU" sz="1050" dirty="0">
              <a:solidFill>
                <a:schemeClr val="bg1"/>
              </a:solidFill>
              <a:effectLst>
                <a:outerShdw blurRad="50800" dist="50800" dir="5400000" algn="ctr" rotWithShape="0">
                  <a:schemeClr val="tx1"/>
                </a:outerShdw>
              </a:effectLst>
            </a:endParaRPr>
          </a:p>
        </p:txBody>
      </p:sp>
      <p:grpSp>
        <p:nvGrpSpPr>
          <p:cNvPr id="5" name="Group 4">
            <a:extLst>
              <a:ext uri="{FF2B5EF4-FFF2-40B4-BE49-F238E27FC236}">
                <a16:creationId xmlns:a16="http://schemas.microsoft.com/office/drawing/2014/main" id="{89457D4C-8717-41C7-A329-F14CB80CA7F2}"/>
              </a:ext>
            </a:extLst>
          </p:cNvPr>
          <p:cNvGrpSpPr/>
          <p:nvPr/>
        </p:nvGrpSpPr>
        <p:grpSpPr>
          <a:xfrm>
            <a:off x="152158" y="306333"/>
            <a:ext cx="3669840" cy="811305"/>
            <a:chOff x="1524814" y="5809921"/>
            <a:chExt cx="945329" cy="208987"/>
          </a:xfrm>
        </p:grpSpPr>
        <p:pic>
          <p:nvPicPr>
            <p:cNvPr id="6" name="Picture 5">
              <a:extLst>
                <a:ext uri="{FF2B5EF4-FFF2-40B4-BE49-F238E27FC236}">
                  <a16:creationId xmlns:a16="http://schemas.microsoft.com/office/drawing/2014/main" id="{7EAC11AB-893A-4515-A385-47CD372F0961}"/>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7" name="Picture 6">
              <a:extLst>
                <a:ext uri="{FF2B5EF4-FFF2-40B4-BE49-F238E27FC236}">
                  <a16:creationId xmlns:a16="http://schemas.microsoft.com/office/drawing/2014/main" id="{7C5444EE-3035-4DE3-8FC6-2720888F93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8" name="TextBox 7">
            <a:extLst>
              <a:ext uri="{FF2B5EF4-FFF2-40B4-BE49-F238E27FC236}">
                <a16:creationId xmlns:a16="http://schemas.microsoft.com/office/drawing/2014/main" id="{44707D89-01F1-4046-B2DA-F97BA9653A7C}"/>
              </a:ext>
            </a:extLst>
          </p:cNvPr>
          <p:cNvSpPr txBox="1"/>
          <p:nvPr/>
        </p:nvSpPr>
        <p:spPr>
          <a:xfrm>
            <a:off x="471491" y="6472243"/>
            <a:ext cx="1863011" cy="307777"/>
          </a:xfrm>
          <a:prstGeom prst="rect">
            <a:avLst/>
          </a:prstGeom>
          <a:noFill/>
        </p:spPr>
        <p:txBody>
          <a:bodyPr wrap="none" rtlCol="0">
            <a:spAutoFit/>
          </a:bodyPr>
          <a:lstStyle/>
          <a:p>
            <a:r>
              <a:rPr lang="en-US" sz="1400" dirty="0">
                <a:solidFill>
                  <a:schemeClr val="bg1"/>
                </a:solidFill>
              </a:rPr>
              <a:t>Mar 23, 2018 version 1</a:t>
            </a:r>
          </a:p>
        </p:txBody>
      </p:sp>
    </p:spTree>
    <p:extLst>
      <p:ext uri="{BB962C8B-B14F-4D97-AF65-F5344CB8AC3E}">
        <p14:creationId xmlns:p14="http://schemas.microsoft.com/office/powerpoint/2010/main" val="13962640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4264309"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SOFTWARE MANAGEMENT</a:t>
            </a:r>
          </a:p>
        </p:txBody>
      </p:sp>
      <p:sp>
        <p:nvSpPr>
          <p:cNvPr id="6" name="TextBox 5">
            <a:extLst>
              <a:ext uri="{FF2B5EF4-FFF2-40B4-BE49-F238E27FC236}">
                <a16:creationId xmlns:a16="http://schemas.microsoft.com/office/drawing/2014/main" id="{095A6CDA-6EF7-4A16-9CDD-FDCA088D8FD8}"/>
              </a:ext>
            </a:extLst>
          </p:cNvPr>
          <p:cNvSpPr txBox="1"/>
          <p:nvPr/>
        </p:nvSpPr>
        <p:spPr>
          <a:xfrm>
            <a:off x="21828" y="651353"/>
            <a:ext cx="4662906" cy="3200876"/>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r>
              <a:rPr lang="en-US" dirty="0"/>
              <a:t>ONAP Integrated PNF software management and change management could be a long-term goal. In R3 Casablanca release, as a simple first step the software load for one PNF could be managed within a repository, but not actually downloaded to a PNF.</a:t>
            </a:r>
          </a:p>
          <a:p>
            <a:endParaRPr lang="en-US" dirty="0"/>
          </a:p>
          <a:p>
            <a:r>
              <a:rPr lang="en-US" b="1" dirty="0">
                <a:solidFill>
                  <a:srgbClr val="FF0000"/>
                </a:solidFill>
              </a:rPr>
              <a:t>MULTI-RELEASE EFFORT</a:t>
            </a:r>
          </a:p>
          <a:p>
            <a:endParaRPr lang="en-US" dirty="0"/>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pic>
        <p:nvPicPr>
          <p:cNvPr id="9" name="Picture 8">
            <a:extLst>
              <a:ext uri="{FF2B5EF4-FFF2-40B4-BE49-F238E27FC236}">
                <a16:creationId xmlns:a16="http://schemas.microsoft.com/office/drawing/2014/main" id="{21BD9707-F352-4903-B92D-B4C4A5877BF9}"/>
              </a:ext>
            </a:extLst>
          </p:cNvPr>
          <p:cNvPicPr>
            <a:picLocks noChangeAspect="1"/>
          </p:cNvPicPr>
          <p:nvPr/>
        </p:nvPicPr>
        <p:blipFill rotWithShape="1">
          <a:blip r:embed="rId2">
            <a:extLst>
              <a:ext uri="{28A0092B-C50C-407E-A947-70E740481C1C}">
                <a14:useLocalDpi xmlns:a14="http://schemas.microsoft.com/office/drawing/2010/main" val="0"/>
              </a:ext>
            </a:extLst>
          </a:blip>
          <a:srcRect l="16796" t="3351" r="13664" b="4170"/>
          <a:stretch/>
        </p:blipFill>
        <p:spPr>
          <a:xfrm>
            <a:off x="6244958" y="3038773"/>
            <a:ext cx="622737" cy="825754"/>
          </a:xfrm>
          <a:prstGeom prst="rect">
            <a:avLst/>
          </a:prstGeom>
        </p:spPr>
      </p:pic>
      <p:sp>
        <p:nvSpPr>
          <p:cNvPr id="10" name="TextBox 9">
            <a:extLst>
              <a:ext uri="{FF2B5EF4-FFF2-40B4-BE49-F238E27FC236}">
                <a16:creationId xmlns:a16="http://schemas.microsoft.com/office/drawing/2014/main" id="{3D3930C7-3662-4127-B319-FC42DB85DD73}"/>
              </a:ext>
            </a:extLst>
          </p:cNvPr>
          <p:cNvSpPr txBox="1"/>
          <p:nvPr/>
        </p:nvSpPr>
        <p:spPr>
          <a:xfrm>
            <a:off x="6018134" y="3840294"/>
            <a:ext cx="1076384" cy="276999"/>
          </a:xfrm>
          <a:prstGeom prst="rect">
            <a:avLst/>
          </a:prstGeom>
          <a:noFill/>
        </p:spPr>
        <p:txBody>
          <a:bodyPr wrap="none" rtlCol="0">
            <a:spAutoFit/>
          </a:bodyPr>
          <a:lstStyle/>
          <a:p>
            <a:pPr algn="ctr"/>
            <a:r>
              <a:rPr lang="en-US" sz="1200" dirty="0"/>
              <a:t>(Data Storage)</a:t>
            </a:r>
          </a:p>
        </p:txBody>
      </p:sp>
      <p:pic>
        <p:nvPicPr>
          <p:cNvPr id="13" name="Picture 2" descr="C:\Users\cheung\AppData\Local\Temp\SNAGHTML458b937.PNG">
            <a:extLst>
              <a:ext uri="{FF2B5EF4-FFF2-40B4-BE49-F238E27FC236}">
                <a16:creationId xmlns:a16="http://schemas.microsoft.com/office/drawing/2014/main" id="{75EAFAB4-3D4B-4488-B07D-DEBEFFD2EA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11317" y="3184243"/>
            <a:ext cx="729910" cy="59890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A06311B3-6410-4407-8487-DF363A1D51C4}"/>
              </a:ext>
            </a:extLst>
          </p:cNvPr>
          <p:cNvSpPr txBox="1"/>
          <p:nvPr/>
        </p:nvSpPr>
        <p:spPr>
          <a:xfrm>
            <a:off x="7260091" y="3759197"/>
            <a:ext cx="1632370" cy="276999"/>
          </a:xfrm>
          <a:prstGeom prst="rect">
            <a:avLst/>
          </a:prstGeom>
          <a:noFill/>
        </p:spPr>
        <p:txBody>
          <a:bodyPr wrap="none" rtlCol="0">
            <a:spAutoFit/>
          </a:bodyPr>
          <a:lstStyle/>
          <a:p>
            <a:pPr algn="ctr"/>
            <a:r>
              <a:rPr lang="en-US" sz="1200" dirty="0"/>
              <a:t>PNF Software Packages</a:t>
            </a:r>
          </a:p>
        </p:txBody>
      </p:sp>
      <p:sp>
        <p:nvSpPr>
          <p:cNvPr id="16" name="Arrow: Left-Right 15">
            <a:extLst>
              <a:ext uri="{FF2B5EF4-FFF2-40B4-BE49-F238E27FC236}">
                <a16:creationId xmlns:a16="http://schemas.microsoft.com/office/drawing/2014/main" id="{59EC7CBC-700D-4FC3-884F-92F2C5B54C73}"/>
              </a:ext>
            </a:extLst>
          </p:cNvPr>
          <p:cNvSpPr/>
          <p:nvPr/>
        </p:nvSpPr>
        <p:spPr>
          <a:xfrm rot="10800000">
            <a:off x="7020666" y="3401181"/>
            <a:ext cx="611186" cy="267039"/>
          </a:xfrm>
          <a:prstGeom prst="leftRightArrow">
            <a:avLst/>
          </a:prstGeom>
          <a:solidFill>
            <a:srgbClr val="6871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AC1233B0-5788-46C5-832F-ED7BE7864C9F}"/>
              </a:ext>
            </a:extLst>
          </p:cNvPr>
          <p:cNvSpPr txBox="1"/>
          <p:nvPr/>
        </p:nvSpPr>
        <p:spPr>
          <a:xfrm>
            <a:off x="117385" y="5729564"/>
            <a:ext cx="4662906" cy="707886"/>
          </a:xfrm>
          <a:prstGeom prst="rect">
            <a:avLst/>
          </a:prstGeom>
          <a:noFill/>
        </p:spPr>
        <p:txBody>
          <a:bodyPr wrap="square" rtlCol="0">
            <a:spAutoFit/>
          </a:bodyPr>
          <a:lstStyle/>
          <a:p>
            <a:r>
              <a:rPr lang="en-US" sz="2000" dirty="0"/>
              <a:t>A&amp;AI, SDC, APP-C/SDN-C/R, DCAE/</a:t>
            </a:r>
            <a:r>
              <a:rPr lang="en-US" sz="2000" dirty="0" err="1"/>
              <a:t>DMaaP</a:t>
            </a:r>
            <a:endParaRPr lang="en-US" sz="2000" dirty="0"/>
          </a:p>
          <a:p>
            <a:r>
              <a:rPr lang="en-US" sz="2000" dirty="0"/>
              <a:t>VNF-SDK</a:t>
            </a:r>
          </a:p>
        </p:txBody>
      </p:sp>
      <p:pic>
        <p:nvPicPr>
          <p:cNvPr id="18" name="Picture 2">
            <a:extLst>
              <a:ext uri="{FF2B5EF4-FFF2-40B4-BE49-F238E27FC236}">
                <a16:creationId xmlns:a16="http://schemas.microsoft.com/office/drawing/2014/main" id="{883A9807-2408-48D6-87AB-C0418576D6B7}"/>
              </a:ext>
            </a:extLst>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858291" y="5561389"/>
            <a:ext cx="1512324" cy="694388"/>
          </a:xfrm>
          <a:prstGeom prst="rect">
            <a:avLst/>
          </a:prstGeom>
          <a:noFill/>
          <a:ln w="9525">
            <a:noFill/>
            <a:miter lim="800000"/>
            <a:headEnd/>
            <a:tailEnd/>
          </a:ln>
        </p:spPr>
      </p:pic>
      <p:sp>
        <p:nvSpPr>
          <p:cNvPr id="19" name="Arrow: Left-Right 18">
            <a:extLst>
              <a:ext uri="{FF2B5EF4-FFF2-40B4-BE49-F238E27FC236}">
                <a16:creationId xmlns:a16="http://schemas.microsoft.com/office/drawing/2014/main" id="{E5F44A49-9CC6-41CA-9254-9A1BC21045EF}"/>
              </a:ext>
            </a:extLst>
          </p:cNvPr>
          <p:cNvSpPr/>
          <p:nvPr/>
        </p:nvSpPr>
        <p:spPr>
          <a:xfrm rot="16200000">
            <a:off x="5852281" y="4688308"/>
            <a:ext cx="1409070" cy="267039"/>
          </a:xfrm>
          <a:prstGeom prst="leftRightArrow">
            <a:avLst/>
          </a:prstGeom>
          <a:solidFill>
            <a:srgbClr val="6871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0866194E-A28B-4C5D-B50D-862DC884BB9A}"/>
              </a:ext>
            </a:extLst>
          </p:cNvPr>
          <p:cNvGrpSpPr/>
          <p:nvPr/>
        </p:nvGrpSpPr>
        <p:grpSpPr>
          <a:xfrm>
            <a:off x="5058589" y="976644"/>
            <a:ext cx="1872679" cy="1281307"/>
            <a:chOff x="5072364" y="1051462"/>
            <a:chExt cx="3898065" cy="2667097"/>
          </a:xfrm>
        </p:grpSpPr>
        <p:pic>
          <p:nvPicPr>
            <p:cNvPr id="23" name="Picture 22">
              <a:extLst>
                <a:ext uri="{FF2B5EF4-FFF2-40B4-BE49-F238E27FC236}">
                  <a16:creationId xmlns:a16="http://schemas.microsoft.com/office/drawing/2014/main" id="{ED8B024A-DD56-46E2-B87F-59279E451D73}"/>
                </a:ext>
              </a:extLst>
            </p:cNvPr>
            <p:cNvPicPr>
              <a:picLocks noChangeAspect="1"/>
            </p:cNvPicPr>
            <p:nvPr/>
          </p:nvPicPr>
          <p:blipFill>
            <a:blip r:embed="rId5"/>
            <a:stretch>
              <a:fillRect/>
            </a:stretch>
          </p:blipFill>
          <p:spPr>
            <a:xfrm>
              <a:off x="5072364" y="1051462"/>
              <a:ext cx="3898065" cy="2667097"/>
            </a:xfrm>
            <a:prstGeom prst="rect">
              <a:avLst/>
            </a:prstGeom>
          </p:spPr>
        </p:pic>
        <p:pic>
          <p:nvPicPr>
            <p:cNvPr id="24" name="Picture 23">
              <a:extLst>
                <a:ext uri="{FF2B5EF4-FFF2-40B4-BE49-F238E27FC236}">
                  <a16:creationId xmlns:a16="http://schemas.microsoft.com/office/drawing/2014/main" id="{F177BD24-45E8-4A67-8CD3-93FFCFFA0FBE}"/>
                </a:ext>
              </a:extLst>
            </p:cNvPr>
            <p:cNvPicPr>
              <a:picLocks noChangeAspect="1"/>
            </p:cNvPicPr>
            <p:nvPr/>
          </p:nvPicPr>
          <p:blipFill>
            <a:blip r:embed="rId6"/>
            <a:stretch>
              <a:fillRect/>
            </a:stretch>
          </p:blipFill>
          <p:spPr>
            <a:xfrm>
              <a:off x="5329238" y="1103955"/>
              <a:ext cx="1943126" cy="357143"/>
            </a:xfrm>
            <a:prstGeom prst="rect">
              <a:avLst/>
            </a:prstGeom>
          </p:spPr>
        </p:pic>
        <p:sp>
          <p:nvSpPr>
            <p:cNvPr id="25" name="TextBox 24">
              <a:extLst>
                <a:ext uri="{FF2B5EF4-FFF2-40B4-BE49-F238E27FC236}">
                  <a16:creationId xmlns:a16="http://schemas.microsoft.com/office/drawing/2014/main" id="{433137B0-3163-4C3C-93AC-44318F2DC8CC}"/>
                </a:ext>
              </a:extLst>
            </p:cNvPr>
            <p:cNvSpPr txBox="1"/>
            <p:nvPr/>
          </p:nvSpPr>
          <p:spPr>
            <a:xfrm>
              <a:off x="6524318" y="1066316"/>
              <a:ext cx="911592" cy="448456"/>
            </a:xfrm>
            <a:prstGeom prst="rect">
              <a:avLst/>
            </a:prstGeom>
            <a:noFill/>
          </p:spPr>
          <p:txBody>
            <a:bodyPr wrap="none" rtlCol="0">
              <a:spAutoFit/>
            </a:bodyPr>
            <a:lstStyle/>
            <a:p>
              <a:r>
                <a:rPr lang="en-US" sz="800" b="1" dirty="0"/>
                <a:t>ONAP</a:t>
              </a:r>
            </a:p>
          </p:txBody>
        </p:sp>
      </p:grpSp>
      <p:pic>
        <p:nvPicPr>
          <p:cNvPr id="26" name="Picture 2" descr="C:\Users\cheung\AppData\Local\Temp\SNAGHTML458b937.PNG">
            <a:extLst>
              <a:ext uri="{FF2B5EF4-FFF2-40B4-BE49-F238E27FC236}">
                <a16:creationId xmlns:a16="http://schemas.microsoft.com/office/drawing/2014/main" id="{3BB676A3-C5B5-478D-A619-DBE104BE7E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8892" y="4832598"/>
            <a:ext cx="427003" cy="350362"/>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268EDB45-2BFA-421E-A915-7CE22E27302C}"/>
              </a:ext>
            </a:extLst>
          </p:cNvPr>
          <p:cNvSpPr txBox="1"/>
          <p:nvPr/>
        </p:nvSpPr>
        <p:spPr>
          <a:xfrm>
            <a:off x="101600" y="3609292"/>
            <a:ext cx="1756186" cy="646331"/>
          </a:xfrm>
          <a:prstGeom prst="rect">
            <a:avLst/>
          </a:prstGeom>
          <a:noFill/>
        </p:spPr>
        <p:txBody>
          <a:bodyPr wrap="none" rtlCol="0">
            <a:spAutoFit/>
          </a:bodyPr>
          <a:lstStyle/>
          <a:p>
            <a:r>
              <a:rPr lang="en-US" dirty="0"/>
              <a:t>Version checking</a:t>
            </a:r>
          </a:p>
          <a:p>
            <a:r>
              <a:rPr lang="en-US" dirty="0"/>
              <a:t>S/W upgrade</a:t>
            </a:r>
          </a:p>
        </p:txBody>
      </p:sp>
    </p:spTree>
    <p:extLst>
      <p:ext uri="{BB962C8B-B14F-4D97-AF65-F5344CB8AC3E}">
        <p14:creationId xmlns:p14="http://schemas.microsoft.com/office/powerpoint/2010/main" val="3930324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9060494"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PNF REGISTRATION HANDLER ENHANCEMENTS</a:t>
            </a:r>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11" name="TextBox 10">
            <a:extLst>
              <a:ext uri="{FF2B5EF4-FFF2-40B4-BE49-F238E27FC236}">
                <a16:creationId xmlns:a16="http://schemas.microsoft.com/office/drawing/2014/main" id="{A5FB0615-46F6-4CB4-AE5D-8372F941E189}"/>
              </a:ext>
            </a:extLst>
          </p:cNvPr>
          <p:cNvSpPr txBox="1"/>
          <p:nvPr/>
        </p:nvSpPr>
        <p:spPr>
          <a:xfrm>
            <a:off x="21828" y="651353"/>
            <a:ext cx="4662906" cy="4031873"/>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r>
              <a:rPr lang="en-US" i="1" dirty="0"/>
              <a:t>PNF Registration Handler </a:t>
            </a:r>
            <a:r>
              <a:rPr lang="en-US" dirty="0"/>
              <a:t>(PRH) Enhancements.</a:t>
            </a:r>
          </a:p>
          <a:p>
            <a:endParaRPr lang="en-US" dirty="0"/>
          </a:p>
          <a:p>
            <a:r>
              <a:rPr lang="en-US" b="1" dirty="0">
                <a:solidFill>
                  <a:srgbClr val="0000CC"/>
                </a:solidFill>
              </a:rPr>
              <a:t>(1) Stand-alone own domain</a:t>
            </a:r>
            <a:r>
              <a:rPr lang="en-US" dirty="0">
                <a:solidFill>
                  <a:srgbClr val="0000CC"/>
                </a:solidFill>
              </a:rPr>
              <a:t> – </a:t>
            </a:r>
            <a:r>
              <a:rPr lang="en-US" dirty="0"/>
              <a:t>New PRH domain. In Beijing used an adder (Beijing work around). For Casablanca, we propose using a dedicated domain. VES separation of events.</a:t>
            </a:r>
          </a:p>
          <a:p>
            <a:endParaRPr lang="en-US" dirty="0"/>
          </a:p>
          <a:p>
            <a:r>
              <a:rPr lang="en-US" b="1" dirty="0">
                <a:solidFill>
                  <a:srgbClr val="0000CC"/>
                </a:solidFill>
              </a:rPr>
              <a:t>(2) VES CONTENT</a:t>
            </a:r>
            <a:r>
              <a:rPr lang="en-US" b="1" dirty="0"/>
              <a:t> </a:t>
            </a:r>
            <a:r>
              <a:rPr lang="en-US" dirty="0"/>
              <a:t>- As a result, VES collector content will change with additional fields. VES may also be extended Physical PNF location.’</a:t>
            </a:r>
          </a:p>
          <a:p>
            <a:endParaRPr lang="en-US" dirty="0"/>
          </a:p>
          <a:p>
            <a:endParaRPr lang="en-US" dirty="0"/>
          </a:p>
        </p:txBody>
      </p:sp>
      <p:sp>
        <p:nvSpPr>
          <p:cNvPr id="12" name="TextBox 11">
            <a:extLst>
              <a:ext uri="{FF2B5EF4-FFF2-40B4-BE49-F238E27FC236}">
                <a16:creationId xmlns:a16="http://schemas.microsoft.com/office/drawing/2014/main" id="{99ABF5B4-0BF6-4F35-A869-627AE97B2EF2}"/>
              </a:ext>
            </a:extLst>
          </p:cNvPr>
          <p:cNvSpPr txBox="1"/>
          <p:nvPr/>
        </p:nvSpPr>
        <p:spPr>
          <a:xfrm>
            <a:off x="117385" y="5874706"/>
            <a:ext cx="4662906" cy="400110"/>
          </a:xfrm>
          <a:prstGeom prst="rect">
            <a:avLst/>
          </a:prstGeom>
          <a:noFill/>
        </p:spPr>
        <p:txBody>
          <a:bodyPr wrap="square" rtlCol="0">
            <a:spAutoFit/>
          </a:bodyPr>
          <a:lstStyle/>
          <a:p>
            <a:r>
              <a:rPr lang="en-US" sz="2000" dirty="0"/>
              <a:t>PNF Registration Handler, AAF</a:t>
            </a:r>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grpSp>
        <p:nvGrpSpPr>
          <p:cNvPr id="13" name="Group 12">
            <a:extLst>
              <a:ext uri="{FF2B5EF4-FFF2-40B4-BE49-F238E27FC236}">
                <a16:creationId xmlns:a16="http://schemas.microsoft.com/office/drawing/2014/main" id="{FAD5E341-F354-4E96-94C3-3BA5A020681C}"/>
              </a:ext>
            </a:extLst>
          </p:cNvPr>
          <p:cNvGrpSpPr/>
          <p:nvPr/>
        </p:nvGrpSpPr>
        <p:grpSpPr>
          <a:xfrm>
            <a:off x="6147139" y="2149499"/>
            <a:ext cx="1964060" cy="2830863"/>
            <a:chOff x="5653560" y="1436337"/>
            <a:chExt cx="1964060" cy="4538849"/>
          </a:xfrm>
        </p:grpSpPr>
        <p:sp>
          <p:nvSpPr>
            <p:cNvPr id="14" name="Rectangle: Rounded Corners 13">
              <a:extLst>
                <a:ext uri="{FF2B5EF4-FFF2-40B4-BE49-F238E27FC236}">
                  <a16:creationId xmlns:a16="http://schemas.microsoft.com/office/drawing/2014/main" id="{3AF76E6D-5214-4CD7-A5F9-009748C23074}"/>
                </a:ext>
              </a:extLst>
            </p:cNvPr>
            <p:cNvSpPr/>
            <p:nvPr/>
          </p:nvSpPr>
          <p:spPr>
            <a:xfrm>
              <a:off x="7496762" y="1503734"/>
              <a:ext cx="120858" cy="4471452"/>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Rounded Corners 14">
              <a:extLst>
                <a:ext uri="{FF2B5EF4-FFF2-40B4-BE49-F238E27FC236}">
                  <a16:creationId xmlns:a16="http://schemas.microsoft.com/office/drawing/2014/main" id="{0246139F-28F1-42D3-85DB-6AE015A831E0}"/>
                </a:ext>
              </a:extLst>
            </p:cNvPr>
            <p:cNvSpPr/>
            <p:nvPr/>
          </p:nvSpPr>
          <p:spPr>
            <a:xfrm>
              <a:off x="5653560" y="1436337"/>
              <a:ext cx="120858" cy="453884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6" name="Group 15">
            <a:extLst>
              <a:ext uri="{FF2B5EF4-FFF2-40B4-BE49-F238E27FC236}">
                <a16:creationId xmlns:a16="http://schemas.microsoft.com/office/drawing/2014/main" id="{9899D880-D1C1-47F2-BCD7-192D8BA70D03}"/>
              </a:ext>
            </a:extLst>
          </p:cNvPr>
          <p:cNvGrpSpPr/>
          <p:nvPr/>
        </p:nvGrpSpPr>
        <p:grpSpPr>
          <a:xfrm>
            <a:off x="7708816" y="1255293"/>
            <a:ext cx="712737" cy="560347"/>
            <a:chOff x="2836155" y="582717"/>
            <a:chExt cx="712737" cy="560347"/>
          </a:xfrm>
        </p:grpSpPr>
        <p:sp>
          <p:nvSpPr>
            <p:cNvPr id="17" name="Rectangle: Rounded Corners 16">
              <a:extLst>
                <a:ext uri="{FF2B5EF4-FFF2-40B4-BE49-F238E27FC236}">
                  <a16:creationId xmlns:a16="http://schemas.microsoft.com/office/drawing/2014/main" id="{ECDBCD3D-C33E-4DE8-AD86-66E9C24C7576}"/>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B2202784-B2BB-462E-A865-A6ECA32835DE}"/>
                </a:ext>
              </a:extLst>
            </p:cNvPr>
            <p:cNvSpPr txBox="1"/>
            <p:nvPr/>
          </p:nvSpPr>
          <p:spPr>
            <a:xfrm>
              <a:off x="3005120" y="758640"/>
              <a:ext cx="410690" cy="253916"/>
            </a:xfrm>
            <a:prstGeom prst="rect">
              <a:avLst/>
            </a:prstGeom>
            <a:noFill/>
          </p:spPr>
          <p:txBody>
            <a:bodyPr wrap="none" rtlCol="0">
              <a:spAutoFit/>
            </a:bodyPr>
            <a:lstStyle/>
            <a:p>
              <a:pPr algn="ctr"/>
              <a:r>
                <a:rPr lang="en-US" sz="1050" b="1" dirty="0">
                  <a:solidFill>
                    <a:schemeClr val="bg1"/>
                  </a:solidFill>
                </a:rPr>
                <a:t>AAF</a:t>
              </a:r>
            </a:p>
          </p:txBody>
        </p:sp>
      </p:grpSp>
      <p:grpSp>
        <p:nvGrpSpPr>
          <p:cNvPr id="19" name="Group 18">
            <a:extLst>
              <a:ext uri="{FF2B5EF4-FFF2-40B4-BE49-F238E27FC236}">
                <a16:creationId xmlns:a16="http://schemas.microsoft.com/office/drawing/2014/main" id="{B0C70BE9-CEB7-4CD9-B416-CCD718DA880B}"/>
              </a:ext>
            </a:extLst>
          </p:cNvPr>
          <p:cNvGrpSpPr/>
          <p:nvPr/>
        </p:nvGrpSpPr>
        <p:grpSpPr>
          <a:xfrm>
            <a:off x="7782365" y="1801640"/>
            <a:ext cx="581529" cy="581529"/>
            <a:chOff x="4055304" y="1123306"/>
            <a:chExt cx="581529" cy="581529"/>
          </a:xfrm>
        </p:grpSpPr>
        <p:pic>
          <p:nvPicPr>
            <p:cNvPr id="20" name="Picture 19">
              <a:extLst>
                <a:ext uri="{FF2B5EF4-FFF2-40B4-BE49-F238E27FC236}">
                  <a16:creationId xmlns:a16="http://schemas.microsoft.com/office/drawing/2014/main" id="{C277D678-A656-485C-9AA6-44D922E9F27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21" name="Group 20">
              <a:extLst>
                <a:ext uri="{FF2B5EF4-FFF2-40B4-BE49-F238E27FC236}">
                  <a16:creationId xmlns:a16="http://schemas.microsoft.com/office/drawing/2014/main" id="{8CF29D03-DADC-4F82-8336-3DB04BA57879}"/>
                </a:ext>
              </a:extLst>
            </p:cNvPr>
            <p:cNvGrpSpPr/>
            <p:nvPr/>
          </p:nvGrpSpPr>
          <p:grpSpPr>
            <a:xfrm>
              <a:off x="4185586" y="1536711"/>
              <a:ext cx="331700" cy="90532"/>
              <a:chOff x="1524814" y="5809921"/>
              <a:chExt cx="945329" cy="225343"/>
            </a:xfrm>
          </p:grpSpPr>
          <p:pic>
            <p:nvPicPr>
              <p:cNvPr id="22" name="Picture 21">
                <a:extLst>
                  <a:ext uri="{FF2B5EF4-FFF2-40B4-BE49-F238E27FC236}">
                    <a16:creationId xmlns:a16="http://schemas.microsoft.com/office/drawing/2014/main" id="{B6DF6452-BD2C-4DE9-8311-C7E5851A9545}"/>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23" name="Picture 22">
                <a:extLst>
                  <a:ext uri="{FF2B5EF4-FFF2-40B4-BE49-F238E27FC236}">
                    <a16:creationId xmlns:a16="http://schemas.microsoft.com/office/drawing/2014/main" id="{CFC4E88E-F573-4302-A8D2-56C8C9343C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nvGrpSpPr>
          <p:cNvPr id="24" name="Group 23">
            <a:extLst>
              <a:ext uri="{FF2B5EF4-FFF2-40B4-BE49-F238E27FC236}">
                <a16:creationId xmlns:a16="http://schemas.microsoft.com/office/drawing/2014/main" id="{5F30DFC4-0CBF-4BDA-9AF6-29463F28B7BE}"/>
              </a:ext>
            </a:extLst>
          </p:cNvPr>
          <p:cNvGrpSpPr/>
          <p:nvPr/>
        </p:nvGrpSpPr>
        <p:grpSpPr>
          <a:xfrm>
            <a:off x="5820878" y="1266116"/>
            <a:ext cx="712737" cy="560347"/>
            <a:chOff x="897769" y="579475"/>
            <a:chExt cx="712737" cy="560347"/>
          </a:xfrm>
        </p:grpSpPr>
        <p:sp>
          <p:nvSpPr>
            <p:cNvPr id="25" name="Rectangle: Rounded Corners 24">
              <a:extLst>
                <a:ext uri="{FF2B5EF4-FFF2-40B4-BE49-F238E27FC236}">
                  <a16:creationId xmlns:a16="http://schemas.microsoft.com/office/drawing/2014/main" id="{EFC6703D-9585-468A-9C3C-F10BB24B7420}"/>
                </a:ext>
              </a:extLst>
            </p:cNvPr>
            <p:cNvSpPr/>
            <p:nvPr/>
          </p:nvSpPr>
          <p:spPr>
            <a:xfrm rot="16200000">
              <a:off x="973964" y="503280"/>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7022A60E-8C9C-4813-8C76-8F2965A89E6E}"/>
                </a:ext>
              </a:extLst>
            </p:cNvPr>
            <p:cNvSpPr txBox="1"/>
            <p:nvPr/>
          </p:nvSpPr>
          <p:spPr>
            <a:xfrm>
              <a:off x="925840" y="737165"/>
              <a:ext cx="649537" cy="276999"/>
            </a:xfrm>
            <a:prstGeom prst="rect">
              <a:avLst/>
            </a:prstGeom>
            <a:noFill/>
          </p:spPr>
          <p:txBody>
            <a:bodyPr wrap="none" rtlCol="0">
              <a:spAutoFit/>
            </a:bodyPr>
            <a:lstStyle/>
            <a:p>
              <a:pPr algn="ctr"/>
              <a:r>
                <a:rPr lang="en-US" sz="1200" b="1" dirty="0" err="1">
                  <a:solidFill>
                    <a:schemeClr val="bg1"/>
                  </a:solidFill>
                </a:rPr>
                <a:t>DMaaP</a:t>
              </a:r>
              <a:endParaRPr lang="en-US" sz="1200" b="1" dirty="0">
                <a:solidFill>
                  <a:schemeClr val="bg1"/>
                </a:solidFill>
              </a:endParaRPr>
            </a:p>
          </p:txBody>
        </p:sp>
      </p:grpSp>
      <p:grpSp>
        <p:nvGrpSpPr>
          <p:cNvPr id="28" name="Group 27">
            <a:extLst>
              <a:ext uri="{FF2B5EF4-FFF2-40B4-BE49-F238E27FC236}">
                <a16:creationId xmlns:a16="http://schemas.microsoft.com/office/drawing/2014/main" id="{3C61E3C4-DFA2-4864-8C12-FEEA7838127F}"/>
              </a:ext>
            </a:extLst>
          </p:cNvPr>
          <p:cNvGrpSpPr/>
          <p:nvPr/>
        </p:nvGrpSpPr>
        <p:grpSpPr>
          <a:xfrm>
            <a:off x="5905710" y="1801639"/>
            <a:ext cx="581529" cy="581529"/>
            <a:chOff x="4055304" y="1123306"/>
            <a:chExt cx="581529" cy="581529"/>
          </a:xfrm>
        </p:grpSpPr>
        <p:pic>
          <p:nvPicPr>
            <p:cNvPr id="29" name="Picture 28">
              <a:extLst>
                <a:ext uri="{FF2B5EF4-FFF2-40B4-BE49-F238E27FC236}">
                  <a16:creationId xmlns:a16="http://schemas.microsoft.com/office/drawing/2014/main" id="{702F400F-5F1C-402B-8583-F661549176B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30" name="Group 29">
              <a:extLst>
                <a:ext uri="{FF2B5EF4-FFF2-40B4-BE49-F238E27FC236}">
                  <a16:creationId xmlns:a16="http://schemas.microsoft.com/office/drawing/2014/main" id="{09CEAD44-390D-4A8E-8474-38CACB665D1E}"/>
                </a:ext>
              </a:extLst>
            </p:cNvPr>
            <p:cNvGrpSpPr/>
            <p:nvPr/>
          </p:nvGrpSpPr>
          <p:grpSpPr>
            <a:xfrm>
              <a:off x="4185586" y="1536711"/>
              <a:ext cx="331700" cy="90532"/>
              <a:chOff x="1524814" y="5809921"/>
              <a:chExt cx="945329" cy="225343"/>
            </a:xfrm>
          </p:grpSpPr>
          <p:pic>
            <p:nvPicPr>
              <p:cNvPr id="31" name="Picture 30">
                <a:extLst>
                  <a:ext uri="{FF2B5EF4-FFF2-40B4-BE49-F238E27FC236}">
                    <a16:creationId xmlns:a16="http://schemas.microsoft.com/office/drawing/2014/main" id="{307C4705-B582-4B8B-8799-409D9D80772E}"/>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32" name="Picture 31">
                <a:extLst>
                  <a:ext uri="{FF2B5EF4-FFF2-40B4-BE49-F238E27FC236}">
                    <a16:creationId xmlns:a16="http://schemas.microsoft.com/office/drawing/2014/main" id="{B54BA8FA-298E-437C-870E-E931481344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spTree>
    <p:extLst>
      <p:ext uri="{BB962C8B-B14F-4D97-AF65-F5344CB8AC3E}">
        <p14:creationId xmlns:p14="http://schemas.microsoft.com/office/powerpoint/2010/main" val="2293850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Group 76">
            <a:extLst>
              <a:ext uri="{FF2B5EF4-FFF2-40B4-BE49-F238E27FC236}">
                <a16:creationId xmlns:a16="http://schemas.microsoft.com/office/drawing/2014/main" id="{6F6298DA-B2AC-4D89-A33B-77C7B9B2023D}"/>
              </a:ext>
            </a:extLst>
          </p:cNvPr>
          <p:cNvGrpSpPr/>
          <p:nvPr/>
        </p:nvGrpSpPr>
        <p:grpSpPr>
          <a:xfrm>
            <a:off x="6147139" y="2149499"/>
            <a:ext cx="1964060" cy="2830863"/>
            <a:chOff x="5653560" y="1436337"/>
            <a:chExt cx="1964060" cy="4538849"/>
          </a:xfrm>
        </p:grpSpPr>
        <p:sp>
          <p:nvSpPr>
            <p:cNvPr id="78" name="Rectangle: Rounded Corners 77">
              <a:extLst>
                <a:ext uri="{FF2B5EF4-FFF2-40B4-BE49-F238E27FC236}">
                  <a16:creationId xmlns:a16="http://schemas.microsoft.com/office/drawing/2014/main" id="{6A967597-4CC4-4DB6-A042-D6EB880C9D6C}"/>
                </a:ext>
              </a:extLst>
            </p:cNvPr>
            <p:cNvSpPr/>
            <p:nvPr/>
          </p:nvSpPr>
          <p:spPr>
            <a:xfrm>
              <a:off x="7496762" y="1503734"/>
              <a:ext cx="120858" cy="4471452"/>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Rounded Corners 78">
              <a:extLst>
                <a:ext uri="{FF2B5EF4-FFF2-40B4-BE49-F238E27FC236}">
                  <a16:creationId xmlns:a16="http://schemas.microsoft.com/office/drawing/2014/main" id="{17E9D6A4-BB64-4BDF-B622-D4485875102E}"/>
                </a:ext>
              </a:extLst>
            </p:cNvPr>
            <p:cNvSpPr/>
            <p:nvPr/>
          </p:nvSpPr>
          <p:spPr>
            <a:xfrm>
              <a:off x="5653560" y="1436337"/>
              <a:ext cx="120858" cy="453884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5952270"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SECURITY ENHANCEMENTS</a:t>
            </a:r>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11" name="TextBox 10">
            <a:extLst>
              <a:ext uri="{FF2B5EF4-FFF2-40B4-BE49-F238E27FC236}">
                <a16:creationId xmlns:a16="http://schemas.microsoft.com/office/drawing/2014/main" id="{A5FB0615-46F6-4CB4-AE5D-8372F941E189}"/>
              </a:ext>
            </a:extLst>
          </p:cNvPr>
          <p:cNvSpPr txBox="1"/>
          <p:nvPr/>
        </p:nvSpPr>
        <p:spPr>
          <a:xfrm>
            <a:off x="21828" y="651353"/>
            <a:ext cx="4662906" cy="4031873"/>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marL="342900" indent="-342900">
              <a:buAutoNum type="arabicParenBoth"/>
            </a:pPr>
            <a:r>
              <a:rPr lang="en-US" b="1" dirty="0">
                <a:solidFill>
                  <a:srgbClr val="0000CC"/>
                </a:solidFill>
              </a:rPr>
              <a:t>PNF AUTHENTICATION </a:t>
            </a:r>
            <a:r>
              <a:rPr lang="en-US" dirty="0"/>
              <a:t>– VES authentication framework integrated. DCAE needs to authenticate the PNF.</a:t>
            </a:r>
          </a:p>
          <a:p>
            <a:pPr marL="342900" indent="-342900">
              <a:buAutoNum type="arabicParenBoth"/>
            </a:pPr>
            <a:r>
              <a:rPr lang="en-US" b="1" dirty="0">
                <a:solidFill>
                  <a:srgbClr val="0000CC"/>
                </a:solidFill>
              </a:rPr>
              <a:t>VENDOR CERTIFICATES </a:t>
            </a:r>
            <a:r>
              <a:rPr lang="en-US" dirty="0"/>
              <a:t>– Handling Vendor Certificates for TLS.</a:t>
            </a:r>
          </a:p>
          <a:p>
            <a:pPr marL="342900" indent="-342900">
              <a:buAutoNum type="arabicParenBoth"/>
            </a:pPr>
            <a:r>
              <a:rPr lang="en-US" b="1" dirty="0">
                <a:solidFill>
                  <a:srgbClr val="0000CC"/>
                </a:solidFill>
              </a:rPr>
              <a:t>USER NAME &amp; PASSWORDS </a:t>
            </a:r>
            <a:r>
              <a:rPr lang="en-US" dirty="0"/>
              <a:t>– Provisioning. DCAE &amp; PNF management of User Name &amp; Passwords.</a:t>
            </a:r>
          </a:p>
          <a:p>
            <a:pPr marL="342900" indent="-342900">
              <a:buFontTx/>
              <a:buAutoNum type="arabicParenBoth"/>
            </a:pPr>
            <a:r>
              <a:rPr lang="en-US" b="1" dirty="0">
                <a:solidFill>
                  <a:srgbClr val="0000CC"/>
                </a:solidFill>
              </a:rPr>
              <a:t>SECURITY BETWEEN COMPONENTS </a:t>
            </a:r>
            <a:r>
              <a:rPr lang="en-US" dirty="0"/>
              <a:t>– </a:t>
            </a:r>
            <a:r>
              <a:rPr lang="en-US" dirty="0" err="1"/>
              <a:t>DMaaP</a:t>
            </a:r>
            <a:r>
              <a:rPr lang="en-US" dirty="0"/>
              <a:t> &amp; PRH to authenticate w/ other ONAP components.</a:t>
            </a:r>
          </a:p>
          <a:p>
            <a:pPr marL="342900" indent="-342900">
              <a:buAutoNum type="arabicParenBoth"/>
            </a:pPr>
            <a:endParaRPr lang="en-US" dirty="0"/>
          </a:p>
        </p:txBody>
      </p:sp>
      <p:sp>
        <p:nvSpPr>
          <p:cNvPr id="12" name="TextBox 11">
            <a:extLst>
              <a:ext uri="{FF2B5EF4-FFF2-40B4-BE49-F238E27FC236}">
                <a16:creationId xmlns:a16="http://schemas.microsoft.com/office/drawing/2014/main" id="{99ABF5B4-0BF6-4F35-A869-627AE97B2EF2}"/>
              </a:ext>
            </a:extLst>
          </p:cNvPr>
          <p:cNvSpPr txBox="1"/>
          <p:nvPr/>
        </p:nvSpPr>
        <p:spPr>
          <a:xfrm>
            <a:off x="117385" y="5764536"/>
            <a:ext cx="4662906" cy="707886"/>
          </a:xfrm>
          <a:prstGeom prst="rect">
            <a:avLst/>
          </a:prstGeom>
          <a:noFill/>
        </p:spPr>
        <p:txBody>
          <a:bodyPr wrap="square" rtlCol="0">
            <a:spAutoFit/>
          </a:bodyPr>
          <a:lstStyle/>
          <a:p>
            <a:r>
              <a:rPr lang="en-US" sz="2000" dirty="0"/>
              <a:t>PNF Registration Handler, DCAE, AAF, ONAP Controller, </a:t>
            </a:r>
            <a:r>
              <a:rPr lang="en-US" sz="2000" dirty="0" err="1"/>
              <a:t>DMaaP</a:t>
            </a:r>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41" name="Rectangle: Rounded Corners 40">
            <a:extLst>
              <a:ext uri="{FF2B5EF4-FFF2-40B4-BE49-F238E27FC236}">
                <a16:creationId xmlns:a16="http://schemas.microsoft.com/office/drawing/2014/main" id="{49F595EB-7150-4B7C-BA2F-D1BCD02FC891}"/>
              </a:ext>
            </a:extLst>
          </p:cNvPr>
          <p:cNvSpPr/>
          <p:nvPr/>
        </p:nvSpPr>
        <p:spPr>
          <a:xfrm rot="16200000">
            <a:off x="6890783" y="1685468"/>
            <a:ext cx="530549" cy="357040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7CF11346-F308-48B0-A7B4-935929B9D22B}"/>
              </a:ext>
            </a:extLst>
          </p:cNvPr>
          <p:cNvSpPr txBox="1"/>
          <p:nvPr/>
        </p:nvSpPr>
        <p:spPr>
          <a:xfrm>
            <a:off x="5351813" y="3186556"/>
            <a:ext cx="3589444" cy="584775"/>
          </a:xfrm>
          <a:prstGeom prst="rect">
            <a:avLst/>
          </a:prstGeom>
          <a:noFill/>
        </p:spPr>
        <p:txBody>
          <a:bodyPr wrap="none" rtlCol="0">
            <a:spAutoFit/>
          </a:bodyPr>
          <a:lstStyle/>
          <a:p>
            <a:r>
              <a:rPr lang="en-US" dirty="0">
                <a:solidFill>
                  <a:srgbClr val="0000CC"/>
                </a:solidFill>
              </a:rPr>
              <a:t>PNF Discovery (VES Event) (periodic)</a:t>
            </a:r>
          </a:p>
          <a:p>
            <a:r>
              <a:rPr lang="en-US" sz="1400" dirty="0">
                <a:solidFill>
                  <a:srgbClr val="0000CC"/>
                </a:solidFill>
              </a:rPr>
              <a:t>PNF ID, PNF IP@, Vendor Name</a:t>
            </a:r>
          </a:p>
        </p:txBody>
      </p:sp>
      <p:cxnSp>
        <p:nvCxnSpPr>
          <p:cNvPr id="43" name="Straight Arrow Connector 42">
            <a:extLst>
              <a:ext uri="{FF2B5EF4-FFF2-40B4-BE49-F238E27FC236}">
                <a16:creationId xmlns:a16="http://schemas.microsoft.com/office/drawing/2014/main" id="{36994FCD-F100-408E-A73F-9354DD87E3CC}"/>
              </a:ext>
            </a:extLst>
          </p:cNvPr>
          <p:cNvCxnSpPr>
            <a:cxnSpLocks/>
          </p:cNvCxnSpPr>
          <p:nvPr/>
        </p:nvCxnSpPr>
        <p:spPr>
          <a:xfrm flipH="1">
            <a:off x="6236247" y="3205527"/>
            <a:ext cx="1722344"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44" name="Group 43">
            <a:extLst>
              <a:ext uri="{FF2B5EF4-FFF2-40B4-BE49-F238E27FC236}">
                <a16:creationId xmlns:a16="http://schemas.microsoft.com/office/drawing/2014/main" id="{5C3A99FE-9E63-4D9B-933B-9E92FCEDBF89}"/>
              </a:ext>
            </a:extLst>
          </p:cNvPr>
          <p:cNvGrpSpPr/>
          <p:nvPr/>
        </p:nvGrpSpPr>
        <p:grpSpPr>
          <a:xfrm>
            <a:off x="5123854" y="3199765"/>
            <a:ext cx="335348" cy="246221"/>
            <a:chOff x="447635" y="1676508"/>
            <a:chExt cx="335348" cy="246221"/>
          </a:xfrm>
        </p:grpSpPr>
        <p:sp>
          <p:nvSpPr>
            <p:cNvPr id="45" name="Oval 44">
              <a:extLst>
                <a:ext uri="{FF2B5EF4-FFF2-40B4-BE49-F238E27FC236}">
                  <a16:creationId xmlns:a16="http://schemas.microsoft.com/office/drawing/2014/main" id="{3527B4F4-3591-42EE-BB5B-00BC10A68556}"/>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46" name="TextBox 45">
              <a:extLst>
                <a:ext uri="{FF2B5EF4-FFF2-40B4-BE49-F238E27FC236}">
                  <a16:creationId xmlns:a16="http://schemas.microsoft.com/office/drawing/2014/main" id="{70539C02-C356-4D4A-8DC6-FFA6E5A0D1F2}"/>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26</a:t>
              </a:r>
            </a:p>
          </p:txBody>
        </p:sp>
      </p:grpSp>
      <p:sp>
        <p:nvSpPr>
          <p:cNvPr id="59" name="Rectangle: Rounded Corners 58">
            <a:extLst>
              <a:ext uri="{FF2B5EF4-FFF2-40B4-BE49-F238E27FC236}">
                <a16:creationId xmlns:a16="http://schemas.microsoft.com/office/drawing/2014/main" id="{3EED61C4-2F44-4CF9-AD8D-283A8550BC91}"/>
              </a:ext>
            </a:extLst>
          </p:cNvPr>
          <p:cNvSpPr/>
          <p:nvPr/>
        </p:nvSpPr>
        <p:spPr>
          <a:xfrm rot="16200000">
            <a:off x="8179767" y="3333355"/>
            <a:ext cx="284147" cy="1123850"/>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TextBox 59">
            <a:extLst>
              <a:ext uri="{FF2B5EF4-FFF2-40B4-BE49-F238E27FC236}">
                <a16:creationId xmlns:a16="http://schemas.microsoft.com/office/drawing/2014/main" id="{EBA6225A-2C20-4B10-B907-3386F3B0E300}"/>
              </a:ext>
            </a:extLst>
          </p:cNvPr>
          <p:cNvSpPr txBox="1"/>
          <p:nvPr/>
        </p:nvSpPr>
        <p:spPr>
          <a:xfrm>
            <a:off x="7736248" y="3765789"/>
            <a:ext cx="1109599" cy="261610"/>
          </a:xfrm>
          <a:prstGeom prst="rect">
            <a:avLst/>
          </a:prstGeom>
          <a:noFill/>
        </p:spPr>
        <p:txBody>
          <a:bodyPr wrap="none" rtlCol="0">
            <a:spAutoFit/>
          </a:bodyPr>
          <a:lstStyle/>
          <a:p>
            <a:r>
              <a:rPr lang="en-US" sz="1100" dirty="0">
                <a:solidFill>
                  <a:schemeClr val="bg1"/>
                </a:solidFill>
              </a:rPr>
              <a:t>Event Collection</a:t>
            </a:r>
          </a:p>
        </p:txBody>
      </p:sp>
      <p:grpSp>
        <p:nvGrpSpPr>
          <p:cNvPr id="63" name="Group 62">
            <a:extLst>
              <a:ext uri="{FF2B5EF4-FFF2-40B4-BE49-F238E27FC236}">
                <a16:creationId xmlns:a16="http://schemas.microsoft.com/office/drawing/2014/main" id="{4A248105-5642-40E0-9694-907203968570}"/>
              </a:ext>
            </a:extLst>
          </p:cNvPr>
          <p:cNvGrpSpPr/>
          <p:nvPr/>
        </p:nvGrpSpPr>
        <p:grpSpPr>
          <a:xfrm>
            <a:off x="7665259" y="1228016"/>
            <a:ext cx="861133" cy="587624"/>
            <a:chOff x="2792598" y="555440"/>
            <a:chExt cx="861133" cy="587624"/>
          </a:xfrm>
        </p:grpSpPr>
        <p:sp>
          <p:nvSpPr>
            <p:cNvPr id="69" name="Rectangle: Rounded Corners 68">
              <a:extLst>
                <a:ext uri="{FF2B5EF4-FFF2-40B4-BE49-F238E27FC236}">
                  <a16:creationId xmlns:a16="http://schemas.microsoft.com/office/drawing/2014/main" id="{3C253130-F4E5-47DF-A9DA-82441EC00066}"/>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TextBox 69">
              <a:extLst>
                <a:ext uri="{FF2B5EF4-FFF2-40B4-BE49-F238E27FC236}">
                  <a16:creationId xmlns:a16="http://schemas.microsoft.com/office/drawing/2014/main" id="{9DA65E71-861E-4360-A858-4E6A0521D344}"/>
                </a:ext>
              </a:extLst>
            </p:cNvPr>
            <p:cNvSpPr txBox="1"/>
            <p:nvPr/>
          </p:nvSpPr>
          <p:spPr>
            <a:xfrm>
              <a:off x="2792598" y="555440"/>
              <a:ext cx="861133" cy="561692"/>
            </a:xfrm>
            <a:prstGeom prst="rect">
              <a:avLst/>
            </a:prstGeom>
            <a:noFill/>
          </p:spPr>
          <p:txBody>
            <a:bodyPr wrap="none" rtlCol="0">
              <a:spAutoFit/>
            </a:bodyPr>
            <a:lstStyle/>
            <a:p>
              <a:pPr algn="ctr"/>
              <a:r>
                <a:rPr lang="en-US" sz="1050" b="1" dirty="0">
                  <a:solidFill>
                    <a:schemeClr val="bg1"/>
                  </a:solidFill>
                </a:rPr>
                <a:t>PNF</a:t>
              </a:r>
            </a:p>
            <a:p>
              <a:pPr algn="ctr"/>
              <a:r>
                <a:rPr lang="en-US" sz="1000" b="1" dirty="0">
                  <a:solidFill>
                    <a:schemeClr val="bg1"/>
                  </a:solidFill>
                </a:rPr>
                <a:t>Registration </a:t>
              </a:r>
            </a:p>
            <a:p>
              <a:pPr algn="ctr"/>
              <a:r>
                <a:rPr lang="en-US" sz="1000" b="1" dirty="0">
                  <a:solidFill>
                    <a:schemeClr val="bg1"/>
                  </a:solidFill>
                </a:rPr>
                <a:t>Handler</a:t>
              </a:r>
              <a:endParaRPr lang="en-US" sz="1050" b="1" dirty="0">
                <a:solidFill>
                  <a:schemeClr val="bg1"/>
                </a:solidFill>
              </a:endParaRPr>
            </a:p>
          </p:txBody>
        </p:sp>
      </p:grpSp>
      <p:grpSp>
        <p:nvGrpSpPr>
          <p:cNvPr id="64" name="Group 63">
            <a:extLst>
              <a:ext uri="{FF2B5EF4-FFF2-40B4-BE49-F238E27FC236}">
                <a16:creationId xmlns:a16="http://schemas.microsoft.com/office/drawing/2014/main" id="{DA66040E-D1B9-427A-B67F-56694648C729}"/>
              </a:ext>
            </a:extLst>
          </p:cNvPr>
          <p:cNvGrpSpPr/>
          <p:nvPr/>
        </p:nvGrpSpPr>
        <p:grpSpPr>
          <a:xfrm>
            <a:off x="7782365" y="1801640"/>
            <a:ext cx="581529" cy="581529"/>
            <a:chOff x="4055304" y="1123306"/>
            <a:chExt cx="581529" cy="581529"/>
          </a:xfrm>
        </p:grpSpPr>
        <p:pic>
          <p:nvPicPr>
            <p:cNvPr id="65" name="Picture 64">
              <a:extLst>
                <a:ext uri="{FF2B5EF4-FFF2-40B4-BE49-F238E27FC236}">
                  <a16:creationId xmlns:a16="http://schemas.microsoft.com/office/drawing/2014/main" id="{DC683A0D-CD1A-435A-802F-9F816F8A321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66" name="Group 65">
              <a:extLst>
                <a:ext uri="{FF2B5EF4-FFF2-40B4-BE49-F238E27FC236}">
                  <a16:creationId xmlns:a16="http://schemas.microsoft.com/office/drawing/2014/main" id="{6518558A-5165-499A-8594-BE30273850F8}"/>
                </a:ext>
              </a:extLst>
            </p:cNvPr>
            <p:cNvGrpSpPr/>
            <p:nvPr/>
          </p:nvGrpSpPr>
          <p:grpSpPr>
            <a:xfrm>
              <a:off x="4185586" y="1536711"/>
              <a:ext cx="331700" cy="90532"/>
              <a:chOff x="1524814" y="5809921"/>
              <a:chExt cx="945329" cy="225343"/>
            </a:xfrm>
          </p:grpSpPr>
          <p:pic>
            <p:nvPicPr>
              <p:cNvPr id="67" name="Picture 66">
                <a:extLst>
                  <a:ext uri="{FF2B5EF4-FFF2-40B4-BE49-F238E27FC236}">
                    <a16:creationId xmlns:a16="http://schemas.microsoft.com/office/drawing/2014/main" id="{DBE3960E-FC40-4957-821E-6F0E712EA33F}"/>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68" name="Picture 67">
                <a:extLst>
                  <a:ext uri="{FF2B5EF4-FFF2-40B4-BE49-F238E27FC236}">
                    <a16:creationId xmlns:a16="http://schemas.microsoft.com/office/drawing/2014/main" id="{24B8E64B-B922-48DC-B230-6B619A088E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nvGrpSpPr>
          <p:cNvPr id="71" name="Group 70">
            <a:extLst>
              <a:ext uri="{FF2B5EF4-FFF2-40B4-BE49-F238E27FC236}">
                <a16:creationId xmlns:a16="http://schemas.microsoft.com/office/drawing/2014/main" id="{524C91C8-28B9-496B-AE3E-774550E0CA75}"/>
              </a:ext>
            </a:extLst>
          </p:cNvPr>
          <p:cNvGrpSpPr/>
          <p:nvPr/>
        </p:nvGrpSpPr>
        <p:grpSpPr>
          <a:xfrm>
            <a:off x="5820878" y="1266116"/>
            <a:ext cx="712737" cy="560347"/>
            <a:chOff x="897769" y="579475"/>
            <a:chExt cx="712737" cy="560347"/>
          </a:xfrm>
        </p:grpSpPr>
        <p:sp>
          <p:nvSpPr>
            <p:cNvPr id="72" name="Rectangle: Rounded Corners 71">
              <a:extLst>
                <a:ext uri="{FF2B5EF4-FFF2-40B4-BE49-F238E27FC236}">
                  <a16:creationId xmlns:a16="http://schemas.microsoft.com/office/drawing/2014/main" id="{21D8BA83-413C-41EE-8411-45018E0BE6B4}"/>
                </a:ext>
              </a:extLst>
            </p:cNvPr>
            <p:cNvSpPr/>
            <p:nvPr/>
          </p:nvSpPr>
          <p:spPr>
            <a:xfrm rot="16200000">
              <a:off x="973964" y="503280"/>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TextBox 73">
              <a:extLst>
                <a:ext uri="{FF2B5EF4-FFF2-40B4-BE49-F238E27FC236}">
                  <a16:creationId xmlns:a16="http://schemas.microsoft.com/office/drawing/2014/main" id="{7761976C-EA4E-40B8-AF58-161666C9ECA8}"/>
                </a:ext>
              </a:extLst>
            </p:cNvPr>
            <p:cNvSpPr txBox="1"/>
            <p:nvPr/>
          </p:nvSpPr>
          <p:spPr>
            <a:xfrm>
              <a:off x="1010798" y="635565"/>
              <a:ext cx="479618" cy="461665"/>
            </a:xfrm>
            <a:prstGeom prst="rect">
              <a:avLst/>
            </a:prstGeom>
            <a:noFill/>
          </p:spPr>
          <p:txBody>
            <a:bodyPr wrap="none" rtlCol="0">
              <a:spAutoFit/>
            </a:bodyPr>
            <a:lstStyle/>
            <a:p>
              <a:pPr algn="ctr"/>
              <a:r>
                <a:rPr lang="en-US" sz="1200" b="1" dirty="0">
                  <a:solidFill>
                    <a:schemeClr val="bg1"/>
                  </a:solidFill>
                </a:rPr>
                <a:t>PNF</a:t>
              </a:r>
            </a:p>
            <a:p>
              <a:r>
                <a:rPr lang="en-US" sz="1200" b="1" dirty="0">
                  <a:solidFill>
                    <a:schemeClr val="bg1"/>
                  </a:solidFill>
                </a:rPr>
                <a:t>(DU)</a:t>
              </a:r>
            </a:p>
          </p:txBody>
        </p:sp>
      </p:grpSp>
      <p:sp>
        <p:nvSpPr>
          <p:cNvPr id="80" name="Oval 79">
            <a:extLst>
              <a:ext uri="{FF2B5EF4-FFF2-40B4-BE49-F238E27FC236}">
                <a16:creationId xmlns:a16="http://schemas.microsoft.com/office/drawing/2014/main" id="{D23BADEF-31E8-40D6-8B74-D01E4DA435AB}"/>
              </a:ext>
            </a:extLst>
          </p:cNvPr>
          <p:cNvSpPr/>
          <p:nvPr/>
        </p:nvSpPr>
        <p:spPr>
          <a:xfrm>
            <a:off x="5935612" y="1814266"/>
            <a:ext cx="540544" cy="555780"/>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6" name="Picture 2">
            <a:extLst>
              <a:ext uri="{FF2B5EF4-FFF2-40B4-BE49-F238E27FC236}">
                <a16:creationId xmlns:a16="http://schemas.microsoft.com/office/drawing/2014/main" id="{6E67FE72-A89F-4F73-B28B-F78E871F0D8B}"/>
              </a:ext>
            </a:extLst>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937404" y="1976418"/>
            <a:ext cx="548493" cy="251841"/>
          </a:xfrm>
          <a:prstGeom prst="rect">
            <a:avLst/>
          </a:prstGeom>
          <a:noFill/>
          <a:ln w="9525">
            <a:noFill/>
            <a:miter lim="800000"/>
            <a:headEnd/>
            <a:tailEnd/>
          </a:ln>
        </p:spPr>
      </p:pic>
      <p:pic>
        <p:nvPicPr>
          <p:cNvPr id="34" name="Picture 33">
            <a:extLst>
              <a:ext uri="{FF2B5EF4-FFF2-40B4-BE49-F238E27FC236}">
                <a16:creationId xmlns:a16="http://schemas.microsoft.com/office/drawing/2014/main" id="{5C83B1A6-5566-4A31-AC0A-76C1C44C39A6}"/>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351813" y="5264452"/>
            <a:ext cx="1038594" cy="1038594"/>
          </a:xfrm>
          <a:prstGeom prst="rect">
            <a:avLst/>
          </a:prstGeom>
        </p:spPr>
      </p:pic>
    </p:spTree>
    <p:extLst>
      <p:ext uri="{BB962C8B-B14F-4D97-AF65-F5344CB8AC3E}">
        <p14:creationId xmlns:p14="http://schemas.microsoft.com/office/powerpoint/2010/main" val="3714226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6822702"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SO WORKFLOW ENHANCEMENTS</a:t>
            </a:r>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11" name="TextBox 10">
            <a:extLst>
              <a:ext uri="{FF2B5EF4-FFF2-40B4-BE49-F238E27FC236}">
                <a16:creationId xmlns:a16="http://schemas.microsoft.com/office/drawing/2014/main" id="{A5FB0615-46F6-4CB4-AE5D-8372F941E189}"/>
              </a:ext>
            </a:extLst>
          </p:cNvPr>
          <p:cNvSpPr txBox="1"/>
          <p:nvPr/>
        </p:nvSpPr>
        <p:spPr>
          <a:xfrm>
            <a:off x="21828" y="651353"/>
            <a:ext cx="4662906" cy="2369880"/>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marL="342900" indent="-342900">
              <a:buAutoNum type="arabicParenBoth"/>
            </a:pPr>
            <a:r>
              <a:rPr lang="en-US" b="1" dirty="0">
                <a:solidFill>
                  <a:srgbClr val="0000CC"/>
                </a:solidFill>
              </a:rPr>
              <a:t>SO WORKFLOW ENHANCEMENTS</a:t>
            </a:r>
            <a:r>
              <a:rPr lang="en-US" dirty="0">
                <a:solidFill>
                  <a:srgbClr val="0000CC"/>
                </a:solidFill>
              </a:rPr>
              <a:t> </a:t>
            </a:r>
            <a:r>
              <a:rPr lang="en-US" dirty="0"/>
              <a:t>–  Dedicated 5G BTS Workflow in SO. </a:t>
            </a:r>
          </a:p>
          <a:p>
            <a:pPr marL="342900" indent="-342900">
              <a:buAutoNum type="arabicParenBoth"/>
            </a:pPr>
            <a:endParaRPr lang="en-US" dirty="0"/>
          </a:p>
          <a:p>
            <a:pPr marL="342900" indent="-342900">
              <a:buAutoNum type="arabicParenBoth"/>
            </a:pPr>
            <a:r>
              <a:rPr lang="en-US" b="1" dirty="0">
                <a:solidFill>
                  <a:srgbClr val="0000CC"/>
                </a:solidFill>
              </a:rPr>
              <a:t>5G PNF WORKFLOW </a:t>
            </a:r>
            <a:r>
              <a:rPr lang="en-US" dirty="0"/>
              <a:t>– Extensions to Beijing SO Workflow (part of VCPE workflow)</a:t>
            </a:r>
          </a:p>
          <a:p>
            <a:pPr marL="342900" indent="-342900">
              <a:buAutoNum type="arabicParenBoth"/>
            </a:pPr>
            <a:endParaRPr lang="en-US" dirty="0"/>
          </a:p>
        </p:txBody>
      </p:sp>
      <p:sp>
        <p:nvSpPr>
          <p:cNvPr id="12" name="TextBox 11">
            <a:extLst>
              <a:ext uri="{FF2B5EF4-FFF2-40B4-BE49-F238E27FC236}">
                <a16:creationId xmlns:a16="http://schemas.microsoft.com/office/drawing/2014/main" id="{99ABF5B4-0BF6-4F35-A869-627AE97B2EF2}"/>
              </a:ext>
            </a:extLst>
          </p:cNvPr>
          <p:cNvSpPr txBox="1"/>
          <p:nvPr/>
        </p:nvSpPr>
        <p:spPr>
          <a:xfrm>
            <a:off x="117385" y="5874706"/>
            <a:ext cx="4662906" cy="400110"/>
          </a:xfrm>
          <a:prstGeom prst="rect">
            <a:avLst/>
          </a:prstGeom>
          <a:noFill/>
        </p:spPr>
        <p:txBody>
          <a:bodyPr wrap="square" rtlCol="0">
            <a:spAutoFit/>
          </a:bodyPr>
          <a:lstStyle/>
          <a:p>
            <a:r>
              <a:rPr lang="en-US" sz="2000" dirty="0"/>
              <a:t>PNF Registration Handler, DCAE</a:t>
            </a:r>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40042371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6128601"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MODELING ENHANCEMENTS</a:t>
            </a:r>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11" name="TextBox 10">
            <a:extLst>
              <a:ext uri="{FF2B5EF4-FFF2-40B4-BE49-F238E27FC236}">
                <a16:creationId xmlns:a16="http://schemas.microsoft.com/office/drawing/2014/main" id="{A5FB0615-46F6-4CB4-AE5D-8372F941E189}"/>
              </a:ext>
            </a:extLst>
          </p:cNvPr>
          <p:cNvSpPr txBox="1"/>
          <p:nvPr/>
        </p:nvSpPr>
        <p:spPr>
          <a:xfrm>
            <a:off x="21828" y="651353"/>
            <a:ext cx="4662906" cy="2369880"/>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marL="342900" indent="-342900">
              <a:buAutoNum type="arabicParenBoth"/>
            </a:pPr>
            <a:r>
              <a:rPr lang="en-US" b="1" dirty="0">
                <a:solidFill>
                  <a:srgbClr val="0000CC"/>
                </a:solidFill>
              </a:rPr>
              <a:t>PNF MODELING </a:t>
            </a:r>
            <a:r>
              <a:rPr lang="en-US" dirty="0"/>
              <a:t>– Modeling enhancements to support 5G PNF in ONAP. Inheritance, and PNF characteristics for sharing. Focusing on PNF connectivity. PNF-SDK (from vendors). Modeling the Physical “Box” (PNF). </a:t>
            </a:r>
          </a:p>
          <a:p>
            <a:pPr marL="342900" indent="-342900">
              <a:buAutoNum type="arabicParenBoth"/>
            </a:pPr>
            <a:endParaRPr lang="en-US" dirty="0"/>
          </a:p>
        </p:txBody>
      </p:sp>
      <p:sp>
        <p:nvSpPr>
          <p:cNvPr id="12" name="TextBox 11">
            <a:extLst>
              <a:ext uri="{FF2B5EF4-FFF2-40B4-BE49-F238E27FC236}">
                <a16:creationId xmlns:a16="http://schemas.microsoft.com/office/drawing/2014/main" id="{99ABF5B4-0BF6-4F35-A869-627AE97B2EF2}"/>
              </a:ext>
            </a:extLst>
          </p:cNvPr>
          <p:cNvSpPr txBox="1"/>
          <p:nvPr/>
        </p:nvSpPr>
        <p:spPr>
          <a:xfrm>
            <a:off x="117385" y="5874706"/>
            <a:ext cx="4662906" cy="400110"/>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SDC, CDT</a:t>
            </a:r>
          </a:p>
        </p:txBody>
      </p:sp>
      <p:sp>
        <p:nvSpPr>
          <p:cNvPr id="6" name="TextBox 5">
            <a:extLst>
              <a:ext uri="{FF2B5EF4-FFF2-40B4-BE49-F238E27FC236}">
                <a16:creationId xmlns:a16="http://schemas.microsoft.com/office/drawing/2014/main" id="{623A0232-00AB-4E0C-B565-A7E0E5CCCCE7}"/>
              </a:ext>
            </a:extLst>
          </p:cNvPr>
          <p:cNvSpPr txBox="1"/>
          <p:nvPr/>
        </p:nvSpPr>
        <p:spPr>
          <a:xfrm>
            <a:off x="4983271" y="1122222"/>
            <a:ext cx="4013973" cy="4031873"/>
          </a:xfrm>
          <a:prstGeom prst="rect">
            <a:avLst/>
          </a:prstGeom>
          <a:noFill/>
        </p:spPr>
        <p:txBody>
          <a:bodyPr wrap="square" rtlCol="0">
            <a:spAutoFit/>
          </a:bodyPr>
          <a:lstStyle/>
          <a:p>
            <a:r>
              <a:rPr lang="en-US" sz="1600" dirty="0"/>
              <a:t>Notes:</a:t>
            </a:r>
          </a:p>
          <a:p>
            <a:endParaRPr lang="en-US" sz="1600" dirty="0"/>
          </a:p>
          <a:p>
            <a:r>
              <a:rPr lang="en-US" sz="1600" dirty="0"/>
              <a:t>1) </a:t>
            </a:r>
            <a:r>
              <a:rPr lang="en-US" sz="1600" b="1" dirty="0">
                <a:solidFill>
                  <a:srgbClr val="0000CC"/>
                </a:solidFill>
              </a:rPr>
              <a:t>EXTERNALS </a:t>
            </a:r>
            <a:r>
              <a:rPr lang="en-US" sz="1600" dirty="0"/>
              <a:t>- Not trying to model the internals of PNFs. What is exposed by the box is what is modeled. </a:t>
            </a:r>
          </a:p>
          <a:p>
            <a:r>
              <a:rPr lang="en-US" sz="1600" dirty="0"/>
              <a:t>2) </a:t>
            </a:r>
            <a:r>
              <a:rPr lang="en-US" sz="1600" b="1" dirty="0">
                <a:solidFill>
                  <a:srgbClr val="0000CC"/>
                </a:solidFill>
              </a:rPr>
              <a:t>INTERRELATIONS </a:t>
            </a:r>
            <a:r>
              <a:rPr lang="en-US" sz="1600" dirty="0"/>
              <a:t>- Focus on relations of PNFs/VNFs. Interworking between PNFs/VNFs.</a:t>
            </a:r>
          </a:p>
          <a:p>
            <a:r>
              <a:rPr lang="en-US" sz="1600" dirty="0"/>
              <a:t>3) </a:t>
            </a:r>
            <a:r>
              <a:rPr lang="en-US" sz="1600" b="1" dirty="0">
                <a:solidFill>
                  <a:srgbClr val="0000CC"/>
                </a:solidFill>
              </a:rPr>
              <a:t>VISIBILITY</a:t>
            </a:r>
            <a:r>
              <a:rPr lang="en-US" sz="1600" dirty="0"/>
              <a:t> - CP/UP visibility</a:t>
            </a:r>
          </a:p>
          <a:p>
            <a:r>
              <a:rPr lang="en-US" sz="1600" dirty="0"/>
              <a:t>Not M-Plane (as this is 3GPP standardized)</a:t>
            </a:r>
          </a:p>
          <a:p>
            <a:r>
              <a:rPr lang="en-US" sz="1600" dirty="0"/>
              <a:t>4) </a:t>
            </a:r>
            <a:r>
              <a:rPr lang="en-US" sz="1600" b="1" dirty="0">
                <a:solidFill>
                  <a:srgbClr val="0000CC"/>
                </a:solidFill>
              </a:rPr>
              <a:t>MODELING ANALYSIS </a:t>
            </a:r>
            <a:r>
              <a:rPr lang="en-US" sz="1600" dirty="0"/>
              <a:t>- Modeling activity to assess PNF, and </a:t>
            </a:r>
            <a:r>
              <a:rPr lang="en-US" sz="1600" i="1" u="sng" dirty="0"/>
              <a:t>check SDC model is sufficient to cover Casa use cases</a:t>
            </a:r>
            <a:r>
              <a:rPr lang="en-US" sz="1600" i="1" dirty="0"/>
              <a:t> </a:t>
            </a:r>
            <a:r>
              <a:rPr lang="en-US" sz="1600" dirty="0"/>
              <a:t>if additional parameters need to be added (e.g. relations between other NFs). Expanding the “Release 0 model” for Casa. PNF type vs PNF instance. Design-time vs Run-time model.</a:t>
            </a:r>
          </a:p>
        </p:txBody>
      </p:sp>
    </p:spTree>
    <p:extLst>
      <p:ext uri="{BB962C8B-B14F-4D97-AF65-F5344CB8AC3E}">
        <p14:creationId xmlns:p14="http://schemas.microsoft.com/office/powerpoint/2010/main" val="41698196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7128875"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PNF ONBOARDING / PNF PACKAGE</a:t>
            </a:r>
          </a:p>
        </p:txBody>
      </p:sp>
      <p:sp>
        <p:nvSpPr>
          <p:cNvPr id="6" name="TextBox 5">
            <a:extLst>
              <a:ext uri="{FF2B5EF4-FFF2-40B4-BE49-F238E27FC236}">
                <a16:creationId xmlns:a16="http://schemas.microsoft.com/office/drawing/2014/main" id="{095A6CDA-6EF7-4A16-9CDD-FDCA088D8FD8}"/>
              </a:ext>
            </a:extLst>
          </p:cNvPr>
          <p:cNvSpPr txBox="1"/>
          <p:nvPr/>
        </p:nvSpPr>
        <p:spPr>
          <a:xfrm>
            <a:off x="21828" y="651353"/>
            <a:ext cx="4692945" cy="3477875"/>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lvl="0" defTabSz="685800">
              <a:defRPr/>
            </a:pPr>
            <a:r>
              <a:rPr lang="en-US" dirty="0"/>
              <a:t>PNF Onboarding and PNF Package</a:t>
            </a:r>
          </a:p>
          <a:p>
            <a:endParaRPr lang="en-US" dirty="0"/>
          </a:p>
          <a:p>
            <a:pPr marL="342900" indent="-342900">
              <a:buAutoNum type="arabicParenBoth"/>
            </a:pPr>
            <a:r>
              <a:rPr lang="en-US" b="1" dirty="0">
                <a:solidFill>
                  <a:srgbClr val="0000CC"/>
                </a:solidFill>
              </a:rPr>
              <a:t>PNF PACKAGE DEFINITION </a:t>
            </a:r>
            <a:r>
              <a:rPr lang="en-US" dirty="0"/>
              <a:t>– Defining </a:t>
            </a:r>
            <a:r>
              <a:rPr lang="en-US" i="1" dirty="0"/>
              <a:t>PNF Onboarding Package</a:t>
            </a:r>
            <a:r>
              <a:rPr lang="en-US" dirty="0"/>
              <a:t>. Extending framework to work with PNFs. Defining Package framework.</a:t>
            </a:r>
          </a:p>
          <a:p>
            <a:pPr marL="800100" lvl="1" indent="-342900">
              <a:buFont typeface="+mj-lt"/>
              <a:buAutoNum type="alphaUcPeriod"/>
            </a:pPr>
            <a:r>
              <a:rPr lang="en-US" dirty="0">
                <a:solidFill>
                  <a:srgbClr val="0000CC"/>
                </a:solidFill>
              </a:rPr>
              <a:t>PNF ARTIFACTS DEFINITION – </a:t>
            </a:r>
            <a:r>
              <a:rPr lang="en-US" dirty="0"/>
              <a:t>Vendor specific/provided artifacts to add to the (new PNF) package.</a:t>
            </a:r>
          </a:p>
          <a:p>
            <a:pPr marL="800100" lvl="1" indent="-342900">
              <a:buFont typeface="+mj-lt"/>
              <a:buAutoNum type="alphaUcPeriod"/>
            </a:pPr>
            <a:r>
              <a:rPr lang="en-US" dirty="0">
                <a:solidFill>
                  <a:srgbClr val="0000CC"/>
                </a:solidFill>
              </a:rPr>
              <a:t>PNF ARTIFACTS DISTRIBUTION</a:t>
            </a:r>
            <a:endParaRPr lang="en-US" dirty="0"/>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43340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15" name="TextBox 14">
            <a:extLst>
              <a:ext uri="{FF2B5EF4-FFF2-40B4-BE49-F238E27FC236}">
                <a16:creationId xmlns:a16="http://schemas.microsoft.com/office/drawing/2014/main" id="{A41DA4C4-CF76-47AA-BBD4-B1167773CAE1}"/>
              </a:ext>
            </a:extLst>
          </p:cNvPr>
          <p:cNvSpPr txBox="1"/>
          <p:nvPr/>
        </p:nvSpPr>
        <p:spPr>
          <a:xfrm>
            <a:off x="117385" y="5729564"/>
            <a:ext cx="4662906" cy="400110"/>
          </a:xfrm>
          <a:prstGeom prst="rect">
            <a:avLst/>
          </a:prstGeom>
          <a:noFill/>
        </p:spPr>
        <p:txBody>
          <a:bodyPr wrap="square" rtlCol="0">
            <a:spAutoFit/>
          </a:bodyPr>
          <a:lstStyle/>
          <a:p>
            <a:r>
              <a:rPr lang="en-US" sz="2000" dirty="0"/>
              <a:t>SDC, APP-C</a:t>
            </a:r>
          </a:p>
        </p:txBody>
      </p:sp>
    </p:spTree>
    <p:extLst>
      <p:ext uri="{BB962C8B-B14F-4D97-AF65-F5344CB8AC3E}">
        <p14:creationId xmlns:p14="http://schemas.microsoft.com/office/powerpoint/2010/main" val="7367178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Group 74">
            <a:extLst>
              <a:ext uri="{FF2B5EF4-FFF2-40B4-BE49-F238E27FC236}">
                <a16:creationId xmlns:a16="http://schemas.microsoft.com/office/drawing/2014/main" id="{F9531BCB-567D-4E0D-BCA7-E5E9E478C20C}"/>
              </a:ext>
            </a:extLst>
          </p:cNvPr>
          <p:cNvGrpSpPr/>
          <p:nvPr/>
        </p:nvGrpSpPr>
        <p:grpSpPr>
          <a:xfrm>
            <a:off x="6023314" y="1882799"/>
            <a:ext cx="1964060" cy="2830863"/>
            <a:chOff x="5653560" y="1436337"/>
            <a:chExt cx="1964060" cy="4538849"/>
          </a:xfrm>
        </p:grpSpPr>
        <p:sp>
          <p:nvSpPr>
            <p:cNvPr id="15" name="Rectangle: Rounded Corners 14">
              <a:extLst>
                <a:ext uri="{FF2B5EF4-FFF2-40B4-BE49-F238E27FC236}">
                  <a16:creationId xmlns:a16="http://schemas.microsoft.com/office/drawing/2014/main" id="{A165B163-5D23-4738-946A-082DEE0C1D90}"/>
                </a:ext>
              </a:extLst>
            </p:cNvPr>
            <p:cNvSpPr/>
            <p:nvPr/>
          </p:nvSpPr>
          <p:spPr>
            <a:xfrm>
              <a:off x="7496762" y="1503734"/>
              <a:ext cx="120858" cy="4471452"/>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Rounded Corners 34">
              <a:extLst>
                <a:ext uri="{FF2B5EF4-FFF2-40B4-BE49-F238E27FC236}">
                  <a16:creationId xmlns:a16="http://schemas.microsoft.com/office/drawing/2014/main" id="{1C6C6DBD-4ED4-475A-8B21-DE6EF08919B2}"/>
                </a:ext>
              </a:extLst>
            </p:cNvPr>
            <p:cNvSpPr/>
            <p:nvPr/>
          </p:nvSpPr>
          <p:spPr>
            <a:xfrm>
              <a:off x="5653560" y="1436337"/>
              <a:ext cx="120858" cy="453884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8477001"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SERVICE CONFIGURATION ENHANCEMENTS</a:t>
            </a:r>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11" name="TextBox 10">
            <a:extLst>
              <a:ext uri="{FF2B5EF4-FFF2-40B4-BE49-F238E27FC236}">
                <a16:creationId xmlns:a16="http://schemas.microsoft.com/office/drawing/2014/main" id="{A5FB0615-46F6-4CB4-AE5D-8372F941E189}"/>
              </a:ext>
            </a:extLst>
          </p:cNvPr>
          <p:cNvSpPr txBox="1"/>
          <p:nvPr/>
        </p:nvSpPr>
        <p:spPr>
          <a:xfrm>
            <a:off x="21828" y="651353"/>
            <a:ext cx="4662906" cy="4278094"/>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dirty="0"/>
          </a:p>
          <a:p>
            <a:r>
              <a:rPr lang="en-US" dirty="0"/>
              <a:t>(1) </a:t>
            </a:r>
            <a:r>
              <a:rPr lang="en-US" b="1" dirty="0">
                <a:solidFill>
                  <a:srgbClr val="0000CC"/>
                </a:solidFill>
              </a:rPr>
              <a:t>Service configuration Enhancements </a:t>
            </a:r>
            <a:r>
              <a:rPr lang="en-US" dirty="0"/>
              <a:t>to ONAP Controller to PNF </a:t>
            </a:r>
            <a:r>
              <a:rPr lang="en-US" i="1" dirty="0">
                <a:solidFill>
                  <a:srgbClr val="0000CC"/>
                </a:solidFill>
              </a:rPr>
              <a:t>service configuration </a:t>
            </a:r>
            <a:r>
              <a:rPr lang="en-US" dirty="0"/>
              <a:t>exchange with PNF. Better definition around the Protocols supported (and/or support more protocols).</a:t>
            </a:r>
          </a:p>
          <a:p>
            <a:r>
              <a:rPr lang="en-US" dirty="0"/>
              <a:t>What ONAP controller supports what PNF</a:t>
            </a:r>
          </a:p>
          <a:p>
            <a:r>
              <a:rPr lang="en-US" dirty="0"/>
              <a:t>And what protocols are supported.</a:t>
            </a:r>
          </a:p>
          <a:p>
            <a:r>
              <a:rPr lang="en-US" dirty="0"/>
              <a:t>(2) </a:t>
            </a:r>
            <a:r>
              <a:rPr lang="en-US" b="1" dirty="0">
                <a:solidFill>
                  <a:srgbClr val="0000CC"/>
                </a:solidFill>
              </a:rPr>
              <a:t>Configuration Extensions </a:t>
            </a:r>
            <a:r>
              <a:rPr lang="en-US" dirty="0"/>
              <a:t>– New parameters needed for Casablanca use cases. Vid script to pushing data, ID config, ID where data comes from. Generic configuration support. </a:t>
            </a:r>
          </a:p>
          <a:p>
            <a:r>
              <a:rPr lang="en-US" dirty="0"/>
              <a:t>(3) </a:t>
            </a:r>
            <a:r>
              <a:rPr lang="en-US" b="1" dirty="0">
                <a:solidFill>
                  <a:srgbClr val="0000CC"/>
                </a:solidFill>
              </a:rPr>
              <a:t>PNF PnP Config </a:t>
            </a:r>
            <a:r>
              <a:rPr lang="en-US" dirty="0"/>
              <a:t>– Finishing PNF PnP by sending down config data.</a:t>
            </a:r>
          </a:p>
        </p:txBody>
      </p:sp>
      <p:sp>
        <p:nvSpPr>
          <p:cNvPr id="12" name="TextBox 11">
            <a:extLst>
              <a:ext uri="{FF2B5EF4-FFF2-40B4-BE49-F238E27FC236}">
                <a16:creationId xmlns:a16="http://schemas.microsoft.com/office/drawing/2014/main" id="{99ABF5B4-0BF6-4F35-A869-627AE97B2EF2}"/>
              </a:ext>
            </a:extLst>
          </p:cNvPr>
          <p:cNvSpPr txBox="1"/>
          <p:nvPr/>
        </p:nvSpPr>
        <p:spPr>
          <a:xfrm>
            <a:off x="106368" y="5720468"/>
            <a:ext cx="4662906" cy="707886"/>
          </a:xfrm>
          <a:prstGeom prst="rect">
            <a:avLst/>
          </a:prstGeom>
          <a:noFill/>
        </p:spPr>
        <p:txBody>
          <a:bodyPr wrap="square" rtlCol="0">
            <a:spAutoFit/>
          </a:bodyPr>
          <a:lstStyle/>
          <a:p>
            <a:r>
              <a:rPr lang="en-US" sz="2000" dirty="0"/>
              <a:t>PNF Registration Handler, ONAP Controller VID</a:t>
            </a:r>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grpSp>
        <p:nvGrpSpPr>
          <p:cNvPr id="16" name="Group 15">
            <a:extLst>
              <a:ext uri="{FF2B5EF4-FFF2-40B4-BE49-F238E27FC236}">
                <a16:creationId xmlns:a16="http://schemas.microsoft.com/office/drawing/2014/main" id="{466193D7-A32F-48BB-9FC1-5CC0BD5ADB3E}"/>
              </a:ext>
            </a:extLst>
          </p:cNvPr>
          <p:cNvGrpSpPr/>
          <p:nvPr/>
        </p:nvGrpSpPr>
        <p:grpSpPr>
          <a:xfrm>
            <a:off x="7493337" y="1510805"/>
            <a:ext cx="829010" cy="560347"/>
            <a:chOff x="1785772" y="588837"/>
            <a:chExt cx="829010" cy="560347"/>
          </a:xfrm>
        </p:grpSpPr>
        <p:sp>
          <p:nvSpPr>
            <p:cNvPr id="22" name="Rectangle: Rounded Corners 21">
              <a:extLst>
                <a:ext uri="{FF2B5EF4-FFF2-40B4-BE49-F238E27FC236}">
                  <a16:creationId xmlns:a16="http://schemas.microsoft.com/office/drawing/2014/main" id="{A676BD58-DBA7-4BEE-8A6A-57279DD79ADC}"/>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88BF181A-0B3F-458C-85F5-E428DABE4030}"/>
                </a:ext>
              </a:extLst>
            </p:cNvPr>
            <p:cNvSpPr txBox="1"/>
            <p:nvPr/>
          </p:nvSpPr>
          <p:spPr>
            <a:xfrm>
              <a:off x="1785772" y="640562"/>
              <a:ext cx="829010" cy="461665"/>
            </a:xfrm>
            <a:prstGeom prst="rect">
              <a:avLst/>
            </a:prstGeom>
            <a:noFill/>
          </p:spPr>
          <p:txBody>
            <a:bodyPr wrap="none" rtlCol="0">
              <a:spAutoFit/>
            </a:bodyPr>
            <a:lstStyle/>
            <a:p>
              <a:pPr algn="ctr"/>
              <a:r>
                <a:rPr lang="en-US" sz="1200" b="1" dirty="0">
                  <a:solidFill>
                    <a:schemeClr val="bg1"/>
                  </a:solidFill>
                </a:rPr>
                <a:t>ONAP</a:t>
              </a:r>
            </a:p>
            <a:p>
              <a:pPr algn="ctr"/>
              <a:r>
                <a:rPr lang="en-US" sz="1200" b="1" dirty="0">
                  <a:solidFill>
                    <a:schemeClr val="bg1"/>
                  </a:solidFill>
                </a:rPr>
                <a:t>Controller</a:t>
              </a:r>
            </a:p>
          </p:txBody>
        </p:sp>
      </p:grpSp>
      <p:grpSp>
        <p:nvGrpSpPr>
          <p:cNvPr id="17" name="Group 16">
            <a:extLst>
              <a:ext uri="{FF2B5EF4-FFF2-40B4-BE49-F238E27FC236}">
                <a16:creationId xmlns:a16="http://schemas.microsoft.com/office/drawing/2014/main" id="{B11D0A38-4C6F-4715-949B-F32AE97475D0}"/>
              </a:ext>
            </a:extLst>
          </p:cNvPr>
          <p:cNvGrpSpPr/>
          <p:nvPr/>
        </p:nvGrpSpPr>
        <p:grpSpPr>
          <a:xfrm>
            <a:off x="7634584" y="2052124"/>
            <a:ext cx="581529" cy="581529"/>
            <a:chOff x="4055304" y="1123306"/>
            <a:chExt cx="581529" cy="581529"/>
          </a:xfrm>
        </p:grpSpPr>
        <p:pic>
          <p:nvPicPr>
            <p:cNvPr id="18" name="Picture 17">
              <a:extLst>
                <a:ext uri="{FF2B5EF4-FFF2-40B4-BE49-F238E27FC236}">
                  <a16:creationId xmlns:a16="http://schemas.microsoft.com/office/drawing/2014/main" id="{D9675DA7-C150-4049-A474-6266AEAF1AD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19" name="Group 18">
              <a:extLst>
                <a:ext uri="{FF2B5EF4-FFF2-40B4-BE49-F238E27FC236}">
                  <a16:creationId xmlns:a16="http://schemas.microsoft.com/office/drawing/2014/main" id="{E6D920DA-6E6A-4E07-A577-5928763D5FB4}"/>
                </a:ext>
              </a:extLst>
            </p:cNvPr>
            <p:cNvGrpSpPr/>
            <p:nvPr/>
          </p:nvGrpSpPr>
          <p:grpSpPr>
            <a:xfrm>
              <a:off x="4185586" y="1536711"/>
              <a:ext cx="331700" cy="90532"/>
              <a:chOff x="1524814" y="5809921"/>
              <a:chExt cx="945329" cy="225343"/>
            </a:xfrm>
          </p:grpSpPr>
          <p:pic>
            <p:nvPicPr>
              <p:cNvPr id="20" name="Picture 19">
                <a:extLst>
                  <a:ext uri="{FF2B5EF4-FFF2-40B4-BE49-F238E27FC236}">
                    <a16:creationId xmlns:a16="http://schemas.microsoft.com/office/drawing/2014/main" id="{5D71D0A4-C29E-4421-9626-EDABBD8202D2}"/>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21" name="Picture 20">
                <a:extLst>
                  <a:ext uri="{FF2B5EF4-FFF2-40B4-BE49-F238E27FC236}">
                    <a16:creationId xmlns:a16="http://schemas.microsoft.com/office/drawing/2014/main" id="{D5509EE0-0B3A-4836-A48C-06731D2274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nvGrpSpPr>
          <p:cNvPr id="36" name="Group 35">
            <a:extLst>
              <a:ext uri="{FF2B5EF4-FFF2-40B4-BE49-F238E27FC236}">
                <a16:creationId xmlns:a16="http://schemas.microsoft.com/office/drawing/2014/main" id="{0D338184-FEB4-4D3D-8FD8-7B8268B4A184}"/>
              </a:ext>
            </a:extLst>
          </p:cNvPr>
          <p:cNvGrpSpPr/>
          <p:nvPr/>
        </p:nvGrpSpPr>
        <p:grpSpPr>
          <a:xfrm>
            <a:off x="5728478" y="1510805"/>
            <a:ext cx="712737" cy="560347"/>
            <a:chOff x="928693" y="593233"/>
            <a:chExt cx="712737" cy="560347"/>
          </a:xfrm>
        </p:grpSpPr>
        <p:sp>
          <p:nvSpPr>
            <p:cNvPr id="39" name="Rectangle: Rounded Corners 38">
              <a:extLst>
                <a:ext uri="{FF2B5EF4-FFF2-40B4-BE49-F238E27FC236}">
                  <a16:creationId xmlns:a16="http://schemas.microsoft.com/office/drawing/2014/main" id="{EC4768D7-66C5-4F01-A99D-D1464E93BD0A}"/>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21D3EA65-D882-4C9D-8FCC-971A09D83321}"/>
                </a:ext>
              </a:extLst>
            </p:cNvPr>
            <p:cNvSpPr txBox="1"/>
            <p:nvPr/>
          </p:nvSpPr>
          <p:spPr>
            <a:xfrm>
              <a:off x="1037945" y="641755"/>
              <a:ext cx="479618" cy="461665"/>
            </a:xfrm>
            <a:prstGeom prst="rect">
              <a:avLst/>
            </a:prstGeom>
            <a:noFill/>
          </p:spPr>
          <p:txBody>
            <a:bodyPr wrap="none" rtlCol="0">
              <a:spAutoFit/>
            </a:bodyPr>
            <a:lstStyle/>
            <a:p>
              <a:pPr algn="ctr"/>
              <a:r>
                <a:rPr lang="en-US" sz="1200" b="1" dirty="0">
                  <a:solidFill>
                    <a:schemeClr val="bg1"/>
                  </a:solidFill>
                </a:rPr>
                <a:t>PNF</a:t>
              </a:r>
            </a:p>
            <a:p>
              <a:pPr algn="ctr"/>
              <a:r>
                <a:rPr lang="en-US" sz="1200" b="1" dirty="0">
                  <a:solidFill>
                    <a:schemeClr val="bg1"/>
                  </a:solidFill>
                </a:rPr>
                <a:t>(DU)</a:t>
              </a:r>
            </a:p>
          </p:txBody>
        </p:sp>
      </p:grpSp>
      <p:sp>
        <p:nvSpPr>
          <p:cNvPr id="37" name="Oval 36">
            <a:extLst>
              <a:ext uri="{FF2B5EF4-FFF2-40B4-BE49-F238E27FC236}">
                <a16:creationId xmlns:a16="http://schemas.microsoft.com/office/drawing/2014/main" id="{B400A91C-C144-45DB-A0AB-31B679EB8410}"/>
              </a:ext>
            </a:extLst>
          </p:cNvPr>
          <p:cNvSpPr/>
          <p:nvPr/>
        </p:nvSpPr>
        <p:spPr>
          <a:xfrm>
            <a:off x="5811143" y="2057514"/>
            <a:ext cx="540544" cy="555780"/>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8" name="Picture 2">
            <a:extLst>
              <a:ext uri="{FF2B5EF4-FFF2-40B4-BE49-F238E27FC236}">
                <a16:creationId xmlns:a16="http://schemas.microsoft.com/office/drawing/2014/main" id="{8DB1EB9E-73C9-4DAE-890A-EDC48105C63A}"/>
              </a:ext>
            </a:extLst>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814080" y="2197824"/>
            <a:ext cx="548493" cy="251841"/>
          </a:xfrm>
          <a:prstGeom prst="rect">
            <a:avLst/>
          </a:prstGeom>
          <a:noFill/>
          <a:ln w="9525">
            <a:noFill/>
            <a:miter lim="800000"/>
            <a:headEnd/>
            <a:tailEnd/>
          </a:ln>
        </p:spPr>
      </p:pic>
      <p:sp>
        <p:nvSpPr>
          <p:cNvPr id="47" name="Rectangle: Rounded Corners 46">
            <a:extLst>
              <a:ext uri="{FF2B5EF4-FFF2-40B4-BE49-F238E27FC236}">
                <a16:creationId xmlns:a16="http://schemas.microsoft.com/office/drawing/2014/main" id="{D03BF932-9F4F-47BE-8C7C-43690C099A3F}"/>
              </a:ext>
            </a:extLst>
          </p:cNvPr>
          <p:cNvSpPr/>
          <p:nvPr/>
        </p:nvSpPr>
        <p:spPr>
          <a:xfrm rot="16200000">
            <a:off x="6703751" y="2252602"/>
            <a:ext cx="474973" cy="239726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Rounded Corners 47">
            <a:extLst>
              <a:ext uri="{FF2B5EF4-FFF2-40B4-BE49-F238E27FC236}">
                <a16:creationId xmlns:a16="http://schemas.microsoft.com/office/drawing/2014/main" id="{A9698D79-0EAF-406C-BDA1-2946EC8C4DE2}"/>
              </a:ext>
            </a:extLst>
          </p:cNvPr>
          <p:cNvSpPr/>
          <p:nvPr/>
        </p:nvSpPr>
        <p:spPr>
          <a:xfrm rot="16200000">
            <a:off x="6819512" y="2604833"/>
            <a:ext cx="229682" cy="2411038"/>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TextBox 48">
            <a:extLst>
              <a:ext uri="{FF2B5EF4-FFF2-40B4-BE49-F238E27FC236}">
                <a16:creationId xmlns:a16="http://schemas.microsoft.com/office/drawing/2014/main" id="{82F11785-52AB-4C87-AB45-3BFF7D10090F}"/>
              </a:ext>
            </a:extLst>
          </p:cNvPr>
          <p:cNvSpPr txBox="1"/>
          <p:nvPr/>
        </p:nvSpPr>
        <p:spPr>
          <a:xfrm>
            <a:off x="5697230" y="3679515"/>
            <a:ext cx="1555234" cy="261610"/>
          </a:xfrm>
          <a:prstGeom prst="rect">
            <a:avLst/>
          </a:prstGeom>
          <a:noFill/>
        </p:spPr>
        <p:txBody>
          <a:bodyPr wrap="none" rtlCol="0">
            <a:spAutoFit/>
          </a:bodyPr>
          <a:lstStyle/>
          <a:p>
            <a:r>
              <a:rPr lang="en-US" sz="1100" dirty="0">
                <a:solidFill>
                  <a:schemeClr val="bg1"/>
                </a:solidFill>
              </a:rPr>
              <a:t>Transport Configuration</a:t>
            </a:r>
          </a:p>
        </p:txBody>
      </p:sp>
      <p:sp>
        <p:nvSpPr>
          <p:cNvPr id="50" name="TextBox 49">
            <a:extLst>
              <a:ext uri="{FF2B5EF4-FFF2-40B4-BE49-F238E27FC236}">
                <a16:creationId xmlns:a16="http://schemas.microsoft.com/office/drawing/2014/main" id="{9EFC2C7F-F05D-4B96-A581-0A4D9FF29931}"/>
              </a:ext>
            </a:extLst>
          </p:cNvPr>
          <p:cNvSpPr txBox="1"/>
          <p:nvPr/>
        </p:nvSpPr>
        <p:spPr>
          <a:xfrm>
            <a:off x="5720676" y="3165618"/>
            <a:ext cx="2241639" cy="530915"/>
          </a:xfrm>
          <a:prstGeom prst="rect">
            <a:avLst/>
          </a:prstGeom>
          <a:noFill/>
        </p:spPr>
        <p:txBody>
          <a:bodyPr wrap="none" rtlCol="0">
            <a:spAutoFit/>
          </a:bodyPr>
          <a:lstStyle/>
          <a:p>
            <a:r>
              <a:rPr lang="en-US" dirty="0">
                <a:solidFill>
                  <a:srgbClr val="0000CC"/>
                </a:solidFill>
              </a:rPr>
              <a:t>Service Configuration </a:t>
            </a:r>
          </a:p>
          <a:p>
            <a:r>
              <a:rPr lang="en-US" sz="1050" dirty="0">
                <a:solidFill>
                  <a:srgbClr val="0000CC"/>
                </a:solidFill>
              </a:rPr>
              <a:t>(Config Param, Location) – Optional</a:t>
            </a:r>
          </a:p>
        </p:txBody>
      </p:sp>
      <p:cxnSp>
        <p:nvCxnSpPr>
          <p:cNvPr id="51" name="Straight Arrow Connector 50">
            <a:extLst>
              <a:ext uri="{FF2B5EF4-FFF2-40B4-BE49-F238E27FC236}">
                <a16:creationId xmlns:a16="http://schemas.microsoft.com/office/drawing/2014/main" id="{224B97FE-2325-495C-A4D9-74679AFE5F36}"/>
              </a:ext>
            </a:extLst>
          </p:cNvPr>
          <p:cNvCxnSpPr>
            <a:cxnSpLocks/>
          </p:cNvCxnSpPr>
          <p:nvPr/>
        </p:nvCxnSpPr>
        <p:spPr>
          <a:xfrm flipH="1">
            <a:off x="6151980" y="3208577"/>
            <a:ext cx="1612886"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52" name="Group 51">
            <a:extLst>
              <a:ext uri="{FF2B5EF4-FFF2-40B4-BE49-F238E27FC236}">
                <a16:creationId xmlns:a16="http://schemas.microsoft.com/office/drawing/2014/main" id="{B85CFAA4-6F1D-417F-A376-06027FD4A510}"/>
              </a:ext>
            </a:extLst>
          </p:cNvPr>
          <p:cNvGrpSpPr/>
          <p:nvPr/>
        </p:nvGrpSpPr>
        <p:grpSpPr>
          <a:xfrm>
            <a:off x="5507727" y="3202766"/>
            <a:ext cx="335348" cy="246221"/>
            <a:chOff x="447635" y="1676508"/>
            <a:chExt cx="335348" cy="246221"/>
          </a:xfrm>
        </p:grpSpPr>
        <p:sp>
          <p:nvSpPr>
            <p:cNvPr id="53" name="Oval 52">
              <a:extLst>
                <a:ext uri="{FF2B5EF4-FFF2-40B4-BE49-F238E27FC236}">
                  <a16:creationId xmlns:a16="http://schemas.microsoft.com/office/drawing/2014/main" id="{6D82DA47-54A1-44DD-AB49-37808B68E441}"/>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54" name="TextBox 53">
              <a:extLst>
                <a:ext uri="{FF2B5EF4-FFF2-40B4-BE49-F238E27FC236}">
                  <a16:creationId xmlns:a16="http://schemas.microsoft.com/office/drawing/2014/main" id="{FCFEFBFE-4317-494E-90D1-9789DBA39E2C}"/>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37</a:t>
              </a:r>
            </a:p>
          </p:txBody>
        </p:sp>
      </p:grpSp>
      <p:grpSp>
        <p:nvGrpSpPr>
          <p:cNvPr id="55" name="Group 54">
            <a:extLst>
              <a:ext uri="{FF2B5EF4-FFF2-40B4-BE49-F238E27FC236}">
                <a16:creationId xmlns:a16="http://schemas.microsoft.com/office/drawing/2014/main" id="{B2321F7A-4F20-480B-B149-E8D9BDF6764F}"/>
              </a:ext>
            </a:extLst>
          </p:cNvPr>
          <p:cNvGrpSpPr/>
          <p:nvPr/>
        </p:nvGrpSpPr>
        <p:grpSpPr>
          <a:xfrm>
            <a:off x="7992281" y="3204492"/>
            <a:ext cx="336765" cy="429666"/>
            <a:chOff x="293654" y="3250954"/>
            <a:chExt cx="441930" cy="563842"/>
          </a:xfrm>
        </p:grpSpPr>
        <p:sp>
          <p:nvSpPr>
            <p:cNvPr id="56" name="Rectangle: Rounded Corners 55">
              <a:extLst>
                <a:ext uri="{FF2B5EF4-FFF2-40B4-BE49-F238E27FC236}">
                  <a16:creationId xmlns:a16="http://schemas.microsoft.com/office/drawing/2014/main" id="{B4AB8089-A68B-49DD-8081-D0BD7F8F9B3E}"/>
                </a:ext>
              </a:extLst>
            </p:cNvPr>
            <p:cNvSpPr/>
            <p:nvPr/>
          </p:nvSpPr>
          <p:spPr>
            <a:xfrm>
              <a:off x="330994" y="3414714"/>
              <a:ext cx="359569" cy="36195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Rounded Corners 56">
              <a:extLst>
                <a:ext uri="{FF2B5EF4-FFF2-40B4-BE49-F238E27FC236}">
                  <a16:creationId xmlns:a16="http://schemas.microsoft.com/office/drawing/2014/main" id="{AC0862F6-1E3C-4F4E-8F7F-06EF12F24DC1}"/>
                </a:ext>
              </a:extLst>
            </p:cNvPr>
            <p:cNvSpPr/>
            <p:nvPr/>
          </p:nvSpPr>
          <p:spPr>
            <a:xfrm>
              <a:off x="347325" y="3290937"/>
              <a:ext cx="219413" cy="22086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8" name="Picture 2">
              <a:extLst>
                <a:ext uri="{FF2B5EF4-FFF2-40B4-BE49-F238E27FC236}">
                  <a16:creationId xmlns:a16="http://schemas.microsoft.com/office/drawing/2014/main" id="{8FC05F9B-F80F-4487-8FC9-188D2531846A}"/>
                </a:ext>
              </a:extLst>
            </p:cNvPr>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93654" y="3250954"/>
              <a:ext cx="441930" cy="563842"/>
            </a:xfrm>
            <a:prstGeom prst="rect">
              <a:avLst/>
            </a:prstGeom>
            <a:noFill/>
            <a:ln w="9525">
              <a:noFill/>
              <a:miter lim="800000"/>
              <a:headEnd/>
              <a:tailEnd/>
            </a:ln>
          </p:spPr>
        </p:pic>
      </p:grpSp>
      <p:sp>
        <p:nvSpPr>
          <p:cNvPr id="73" name="TextBox 72">
            <a:extLst>
              <a:ext uri="{FF2B5EF4-FFF2-40B4-BE49-F238E27FC236}">
                <a16:creationId xmlns:a16="http://schemas.microsoft.com/office/drawing/2014/main" id="{C5BE7C82-BD49-4519-B2DD-3B3FCE8F0148}"/>
              </a:ext>
            </a:extLst>
          </p:cNvPr>
          <p:cNvSpPr txBox="1"/>
          <p:nvPr/>
        </p:nvSpPr>
        <p:spPr>
          <a:xfrm>
            <a:off x="6118319" y="2951851"/>
            <a:ext cx="1810111" cy="261610"/>
          </a:xfrm>
          <a:prstGeom prst="rect">
            <a:avLst/>
          </a:prstGeom>
          <a:noFill/>
        </p:spPr>
        <p:txBody>
          <a:bodyPr wrap="none" rtlCol="0">
            <a:spAutoFit/>
          </a:bodyPr>
          <a:lstStyle/>
          <a:p>
            <a:r>
              <a:rPr lang="en-US" sz="1100" dirty="0">
                <a:solidFill>
                  <a:srgbClr val="FF0000"/>
                </a:solidFill>
              </a:rPr>
              <a:t>Ansible (SSH), NetConf, Chef</a:t>
            </a:r>
          </a:p>
        </p:txBody>
      </p:sp>
      <p:sp>
        <p:nvSpPr>
          <p:cNvPr id="6" name="TextBox 5">
            <a:extLst>
              <a:ext uri="{FF2B5EF4-FFF2-40B4-BE49-F238E27FC236}">
                <a16:creationId xmlns:a16="http://schemas.microsoft.com/office/drawing/2014/main" id="{B0D4BCD0-9AC8-4095-BB1C-841A49542EAB}"/>
              </a:ext>
            </a:extLst>
          </p:cNvPr>
          <p:cNvSpPr txBox="1"/>
          <p:nvPr/>
        </p:nvSpPr>
        <p:spPr>
          <a:xfrm>
            <a:off x="5230999" y="5101389"/>
            <a:ext cx="3386440" cy="954107"/>
          </a:xfrm>
          <a:prstGeom prst="rect">
            <a:avLst/>
          </a:prstGeom>
          <a:noFill/>
        </p:spPr>
        <p:txBody>
          <a:bodyPr wrap="none" rtlCol="0">
            <a:spAutoFit/>
          </a:bodyPr>
          <a:lstStyle/>
          <a:p>
            <a:r>
              <a:rPr lang="en-US" sz="1400" dirty="0"/>
              <a:t>ONAP communicates to PNF in</a:t>
            </a:r>
          </a:p>
          <a:p>
            <a:r>
              <a:rPr lang="en-US" sz="1400" dirty="0"/>
              <a:t>approved protocol (</a:t>
            </a:r>
            <a:r>
              <a:rPr lang="en-US" sz="1400" i="1" dirty="0"/>
              <a:t>Ansible, NetConf, Chef</a:t>
            </a:r>
            <a:r>
              <a:rPr lang="en-US" sz="1400" dirty="0"/>
              <a:t>)</a:t>
            </a:r>
          </a:p>
          <a:p>
            <a:endParaRPr lang="en-US" sz="1400" dirty="0"/>
          </a:p>
          <a:p>
            <a:r>
              <a:rPr lang="en-US" sz="1400" dirty="0"/>
              <a:t>Template defines Protocol</a:t>
            </a:r>
          </a:p>
        </p:txBody>
      </p:sp>
    </p:spTree>
    <p:extLst>
      <p:ext uri="{BB962C8B-B14F-4D97-AF65-F5344CB8AC3E}">
        <p14:creationId xmlns:p14="http://schemas.microsoft.com/office/powerpoint/2010/main" val="74080573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989</TotalTime>
  <Words>2125</Words>
  <Application>Microsoft Office PowerPoint</Application>
  <PresentationFormat>On-screen Show (4:3)</PresentationFormat>
  <Paragraphs>427</Paragraphs>
  <Slides>36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Arial</vt:lpstr>
      <vt:lpstr>Calibri</vt:lpstr>
      <vt:lpstr>Calibri Light</vt:lpstr>
      <vt:lpstr>Nokia Pure Text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Cheung, Ben (Nokia - US/Murray Hill)</cp:lastModifiedBy>
  <cp:revision>73</cp:revision>
  <dcterms:created xsi:type="dcterms:W3CDTF">2018-03-24T22:07:45Z</dcterms:created>
  <dcterms:modified xsi:type="dcterms:W3CDTF">2018-04-06T03:38:31Z</dcterms:modified>
</cp:coreProperties>
</file>