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9" r:id="rId2"/>
    <p:sldId id="289" r:id="rId3"/>
    <p:sldId id="284" r:id="rId4"/>
    <p:sldId id="280" r:id="rId5"/>
    <p:sldId id="294" r:id="rId6"/>
    <p:sldId id="271" r:id="rId7"/>
    <p:sldId id="281" r:id="rId8"/>
    <p:sldId id="293" r:id="rId9"/>
    <p:sldId id="267" r:id="rId10"/>
    <p:sldId id="286" r:id="rId11"/>
    <p:sldId id="295" r:id="rId12"/>
    <p:sldId id="285" r:id="rId13"/>
    <p:sldId id="296" r:id="rId14"/>
    <p:sldId id="288" r:id="rId15"/>
    <p:sldId id="287" r:id="rId16"/>
    <p:sldId id="290" r:id="rId17"/>
    <p:sldId id="282" r:id="rId18"/>
    <p:sldId id="257" r:id="rId19"/>
    <p:sldId id="266" r:id="rId20"/>
    <p:sldId id="269" r:id="rId21"/>
    <p:sldId id="270" r:id="rId22"/>
    <p:sldId id="268" r:id="rId23"/>
    <p:sldId id="272" r:id="rId24"/>
    <p:sldId id="258" r:id="rId25"/>
    <p:sldId id="274" r:id="rId26"/>
    <p:sldId id="275" r:id="rId27"/>
    <p:sldId id="276" r:id="rId28"/>
    <p:sldId id="277" r:id="rId29"/>
    <p:sldId id="273" r:id="rId30"/>
    <p:sldId id="260" r:id="rId31"/>
    <p:sldId id="261" r:id="rId32"/>
    <p:sldId id="300" r:id="rId33"/>
    <p:sldId id="301" r:id="rId34"/>
    <p:sldId id="283" r:id="rId35"/>
    <p:sldId id="292" r:id="rId36"/>
    <p:sldId id="297" r:id="rId37"/>
    <p:sldId id="298" r:id="rId38"/>
    <p:sldId id="299" r:id="rId39"/>
    <p:sldId id="302"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124191"/>
    <a:srgbClr val="68717A"/>
    <a:srgbClr val="00C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82" autoAdjust="0"/>
    <p:restoredTop sz="91566" autoAdjust="0"/>
  </p:normalViewPr>
  <p:slideViewPr>
    <p:cSldViewPr snapToGrid="0">
      <p:cViewPr varScale="1">
        <p:scale>
          <a:sx n="88" d="100"/>
          <a:sy n="88" d="100"/>
        </p:scale>
        <p:origin x="10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5BBFFD-631C-46A4-B026-7B771F2A576D}" type="datetimeFigureOut">
              <a:rPr lang="en-US" smtClean="0"/>
              <a:t>5/7/2018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F68E31-70BB-4E6D-85D2-D9AE86F64C4B}" type="slidenum">
              <a:rPr lang="en-US" smtClean="0"/>
              <a:t>‹#›</a:t>
            </a:fld>
            <a:endParaRPr lang="en-US"/>
          </a:p>
        </p:txBody>
      </p:sp>
    </p:spTree>
    <p:extLst>
      <p:ext uri="{BB962C8B-B14F-4D97-AF65-F5344CB8AC3E}">
        <p14:creationId xmlns:p14="http://schemas.microsoft.com/office/powerpoint/2010/main" val="1870411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FF68E31-70BB-4E6D-85D2-D9AE86F64C4B}" type="slidenum">
              <a:rPr lang="en-US" smtClean="0"/>
              <a:t>3</a:t>
            </a:fld>
            <a:endParaRPr lang="en-US"/>
          </a:p>
        </p:txBody>
      </p:sp>
    </p:spTree>
    <p:extLst>
      <p:ext uri="{BB962C8B-B14F-4D97-AF65-F5344CB8AC3E}">
        <p14:creationId xmlns:p14="http://schemas.microsoft.com/office/powerpoint/2010/main" val="4067779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AAF is a critical project that relates to security, and it is a vital project for each of these security initiatives in this slide.</a:t>
            </a:r>
          </a:p>
        </p:txBody>
      </p:sp>
      <p:sp>
        <p:nvSpPr>
          <p:cNvPr id="4" name="Slide Number Placeholder 3"/>
          <p:cNvSpPr>
            <a:spLocks noGrp="1"/>
          </p:cNvSpPr>
          <p:nvPr>
            <p:ph type="sldNum" sz="quarter" idx="10"/>
          </p:nvPr>
        </p:nvSpPr>
        <p:spPr/>
        <p:txBody>
          <a:bodyPr/>
          <a:lstStyle/>
          <a:p>
            <a:fld id="{2FF68E31-70BB-4E6D-85D2-D9AE86F64C4B}" type="slidenum">
              <a:rPr lang="en-US" smtClean="0"/>
              <a:t>7</a:t>
            </a:fld>
            <a:endParaRPr lang="en-US"/>
          </a:p>
        </p:txBody>
      </p:sp>
    </p:spTree>
    <p:extLst>
      <p:ext uri="{BB962C8B-B14F-4D97-AF65-F5344CB8AC3E}">
        <p14:creationId xmlns:p14="http://schemas.microsoft.com/office/powerpoint/2010/main" val="1860607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versions of 5G PNFs that have the capabilities of a CU.</a:t>
            </a:r>
          </a:p>
        </p:txBody>
      </p:sp>
      <p:sp>
        <p:nvSpPr>
          <p:cNvPr id="4" name="Slide Number Placeholder 3"/>
          <p:cNvSpPr>
            <a:spLocks noGrp="1"/>
          </p:cNvSpPr>
          <p:nvPr>
            <p:ph type="sldNum" sz="quarter" idx="10"/>
          </p:nvPr>
        </p:nvSpPr>
        <p:spPr/>
        <p:txBody>
          <a:bodyPr/>
          <a:lstStyle/>
          <a:p>
            <a:fld id="{2FF68E31-70BB-4E6D-85D2-D9AE86F64C4B}" type="slidenum">
              <a:rPr lang="en-US" smtClean="0"/>
              <a:t>8</a:t>
            </a:fld>
            <a:endParaRPr lang="en-US"/>
          </a:p>
        </p:txBody>
      </p:sp>
    </p:spTree>
    <p:extLst>
      <p:ext uri="{BB962C8B-B14F-4D97-AF65-F5344CB8AC3E}">
        <p14:creationId xmlns:p14="http://schemas.microsoft.com/office/powerpoint/2010/main" val="1912839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Related to CHANGE MANAGEMENT (in ONAP) also</a:t>
            </a:r>
          </a:p>
          <a:p>
            <a:r>
              <a:rPr lang="en-US" dirty="0"/>
              <a:t>Dana is leading a VNF S/W management team.</a:t>
            </a:r>
          </a:p>
          <a:p>
            <a:r>
              <a:rPr lang="en-US" dirty="0"/>
              <a:t>We will not do full PNF S/W management (but PNF S/W version checking is a step towards possible ultimate goal).</a:t>
            </a:r>
          </a:p>
          <a:p>
            <a:r>
              <a:rPr lang="en-US" dirty="0"/>
              <a:t>It has not been decided if PNF S/W managed would event be an ultimate goal.</a:t>
            </a:r>
          </a:p>
          <a:p>
            <a:r>
              <a:rPr lang="en-US" dirty="0"/>
              <a:t>Objective is multi-vendor support of PNF S/W version checking.</a:t>
            </a:r>
          </a:p>
        </p:txBody>
      </p:sp>
      <p:sp>
        <p:nvSpPr>
          <p:cNvPr id="4" name="Slide Number Placeholder 3"/>
          <p:cNvSpPr>
            <a:spLocks noGrp="1"/>
          </p:cNvSpPr>
          <p:nvPr>
            <p:ph type="sldNum" sz="quarter" idx="10"/>
          </p:nvPr>
        </p:nvSpPr>
        <p:spPr/>
        <p:txBody>
          <a:bodyPr/>
          <a:lstStyle/>
          <a:p>
            <a:fld id="{2FF68E31-70BB-4E6D-85D2-D9AE86F64C4B}" type="slidenum">
              <a:rPr lang="en-US" smtClean="0"/>
              <a:t>17</a:t>
            </a:fld>
            <a:endParaRPr lang="en-US"/>
          </a:p>
        </p:txBody>
      </p:sp>
    </p:spTree>
    <p:extLst>
      <p:ext uri="{BB962C8B-B14F-4D97-AF65-F5344CB8AC3E}">
        <p14:creationId xmlns:p14="http://schemas.microsoft.com/office/powerpoint/2010/main" val="4271102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VFC capabilities? – overlay w/ orchestration; overlap w/ IP@ assignment (from SDNC)</a:t>
            </a:r>
          </a:p>
          <a:p>
            <a:r>
              <a:rPr lang="en-US" dirty="0"/>
              <a:t>“Full application” level (vs cell site/TA)? – configure in a single controller</a:t>
            </a:r>
          </a:p>
          <a:p>
            <a:r>
              <a:rPr lang="en-US" dirty="0"/>
              <a:t>Controller setting values? Or a tool to determine for network optimization</a:t>
            </a:r>
          </a:p>
          <a:p>
            <a:r>
              <a:rPr lang="en-US" dirty="0"/>
              <a:t>New Upstream API (taking output from network optimization tools) to incorporate into ONAP?</a:t>
            </a:r>
          </a:p>
        </p:txBody>
      </p:sp>
      <p:sp>
        <p:nvSpPr>
          <p:cNvPr id="4" name="Slide Number Placeholder 3"/>
          <p:cNvSpPr>
            <a:spLocks noGrp="1"/>
          </p:cNvSpPr>
          <p:nvPr>
            <p:ph type="sldNum" sz="quarter" idx="10"/>
          </p:nvPr>
        </p:nvSpPr>
        <p:spPr/>
        <p:txBody>
          <a:bodyPr/>
          <a:lstStyle/>
          <a:p>
            <a:fld id="{2FF68E31-70BB-4E6D-85D2-D9AE86F64C4B}" type="slidenum">
              <a:rPr lang="en-US" smtClean="0"/>
              <a:t>18</a:t>
            </a:fld>
            <a:endParaRPr lang="en-US"/>
          </a:p>
        </p:txBody>
      </p:sp>
    </p:spTree>
    <p:extLst>
      <p:ext uri="{BB962C8B-B14F-4D97-AF65-F5344CB8AC3E}">
        <p14:creationId xmlns:p14="http://schemas.microsoft.com/office/powerpoint/2010/main" val="1847321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Design, deploy, instantiate, monitor, … what do we need to do for </a:t>
            </a:r>
            <a:r>
              <a:rPr lang="en-US" dirty="0" err="1"/>
              <a:t>microsvcs</a:t>
            </a:r>
            <a:r>
              <a:rPr lang="en-US" dirty="0"/>
              <a:t> for change management, health checking … put a foundation in place so people can build on that. That allows a service provider to build upon.</a:t>
            </a:r>
          </a:p>
          <a:p>
            <a:r>
              <a:rPr lang="en-US" dirty="0"/>
              <a:t>“Cloud” LCM – VNF &amp; PNF </a:t>
            </a:r>
          </a:p>
          <a:p>
            <a:r>
              <a:rPr lang="en-US" dirty="0"/>
              <a:t>Want NE performing the way we want to ; assume the cloud provider is doing the cloud management.</a:t>
            </a:r>
          </a:p>
          <a:p>
            <a:endParaRPr lang="en-US" dirty="0"/>
          </a:p>
        </p:txBody>
      </p:sp>
      <p:sp>
        <p:nvSpPr>
          <p:cNvPr id="4" name="Slide Number Placeholder 3"/>
          <p:cNvSpPr>
            <a:spLocks noGrp="1"/>
          </p:cNvSpPr>
          <p:nvPr>
            <p:ph type="sldNum" sz="quarter" idx="10"/>
          </p:nvPr>
        </p:nvSpPr>
        <p:spPr/>
        <p:txBody>
          <a:bodyPr/>
          <a:lstStyle/>
          <a:p>
            <a:fld id="{2FF68E31-70BB-4E6D-85D2-D9AE86F64C4B}" type="slidenum">
              <a:rPr lang="en-US" smtClean="0"/>
              <a:t>19</a:t>
            </a:fld>
            <a:endParaRPr lang="en-US"/>
          </a:p>
        </p:txBody>
      </p:sp>
    </p:spTree>
    <p:extLst>
      <p:ext uri="{BB962C8B-B14F-4D97-AF65-F5344CB8AC3E}">
        <p14:creationId xmlns:p14="http://schemas.microsoft.com/office/powerpoint/2010/main" val="1555924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Ramki meetings … 5G &amp; beyond incl. edge applications.</a:t>
            </a:r>
          </a:p>
          <a:p>
            <a:endParaRPr lang="en-US" dirty="0"/>
          </a:p>
        </p:txBody>
      </p:sp>
      <p:sp>
        <p:nvSpPr>
          <p:cNvPr id="4" name="Slide Number Placeholder 3"/>
          <p:cNvSpPr>
            <a:spLocks noGrp="1"/>
          </p:cNvSpPr>
          <p:nvPr>
            <p:ph type="sldNum" sz="quarter" idx="10"/>
          </p:nvPr>
        </p:nvSpPr>
        <p:spPr/>
        <p:txBody>
          <a:bodyPr/>
          <a:lstStyle/>
          <a:p>
            <a:fld id="{2FF68E31-70BB-4E6D-85D2-D9AE86F64C4B}" type="slidenum">
              <a:rPr lang="en-US" smtClean="0"/>
              <a:t>20</a:t>
            </a:fld>
            <a:endParaRPr lang="en-US"/>
          </a:p>
        </p:txBody>
      </p:sp>
    </p:spTree>
    <p:extLst>
      <p:ext uri="{BB962C8B-B14F-4D97-AF65-F5344CB8AC3E}">
        <p14:creationId xmlns:p14="http://schemas.microsoft.com/office/powerpoint/2010/main" val="35044662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5/7/2018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174230" y="6547804"/>
            <a:ext cx="2057400" cy="365125"/>
          </a:xfrm>
        </p:spPr>
        <p:txBody>
          <a:bodyPr/>
          <a:lstStyle/>
          <a:p>
            <a:fld id="{4BD98997-D6DA-46B1-9BD6-E4DBB777992D}" type="slidenum">
              <a:rPr lang="en-US" smtClean="0"/>
              <a:t>‹#›</a:t>
            </a:fld>
            <a:endParaRPr lang="en-US"/>
          </a:p>
        </p:txBody>
      </p:sp>
      <p:pic>
        <p:nvPicPr>
          <p:cNvPr id="7" name="Picture 6">
            <a:extLst>
              <a:ext uri="{FF2B5EF4-FFF2-40B4-BE49-F238E27FC236}">
                <a16:creationId xmlns:a16="http://schemas.microsoft.com/office/drawing/2014/main" id="{885373ED-40EA-4748-89B5-A2B535753DC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09600"/>
          </a:xfrm>
          <a:prstGeom prst="rect">
            <a:avLst/>
          </a:prstGeom>
        </p:spPr>
      </p:pic>
      <p:pic>
        <p:nvPicPr>
          <p:cNvPr id="8" name="Picture 7">
            <a:extLst>
              <a:ext uri="{FF2B5EF4-FFF2-40B4-BE49-F238E27FC236}">
                <a16:creationId xmlns:a16="http://schemas.microsoft.com/office/drawing/2014/main" id="{620CAF32-0FD9-4622-B92A-1CF972C26FF9}"/>
              </a:ext>
            </a:extLst>
          </p:cNvPr>
          <p:cNvPicPr>
            <a:picLocks noChangeAspect="1"/>
          </p:cNvPicPr>
          <p:nvPr userDrawn="1"/>
        </p:nvPicPr>
        <p:blipFill>
          <a:blip r:embed="rId3"/>
          <a:stretch>
            <a:fillRect/>
          </a:stretch>
        </p:blipFill>
        <p:spPr>
          <a:xfrm>
            <a:off x="37068" y="6626783"/>
            <a:ext cx="2747319" cy="199454"/>
          </a:xfrm>
          <a:prstGeom prst="rect">
            <a:avLst/>
          </a:prstGeom>
        </p:spPr>
      </p:pic>
      <p:grpSp>
        <p:nvGrpSpPr>
          <p:cNvPr id="9" name="Group 8">
            <a:extLst>
              <a:ext uri="{FF2B5EF4-FFF2-40B4-BE49-F238E27FC236}">
                <a16:creationId xmlns:a16="http://schemas.microsoft.com/office/drawing/2014/main" id="{83CCFA07-B313-4E2B-8478-149744D40C2D}"/>
              </a:ext>
            </a:extLst>
          </p:cNvPr>
          <p:cNvGrpSpPr/>
          <p:nvPr userDrawn="1"/>
        </p:nvGrpSpPr>
        <p:grpSpPr>
          <a:xfrm>
            <a:off x="8004543" y="6634881"/>
            <a:ext cx="945329" cy="225343"/>
            <a:chOff x="1524814" y="5809921"/>
            <a:chExt cx="945329" cy="225343"/>
          </a:xfrm>
        </p:grpSpPr>
        <p:pic>
          <p:nvPicPr>
            <p:cNvPr id="10" name="Picture 9">
              <a:extLst>
                <a:ext uri="{FF2B5EF4-FFF2-40B4-BE49-F238E27FC236}">
                  <a16:creationId xmlns:a16="http://schemas.microsoft.com/office/drawing/2014/main" id="{204775A3-AA12-4339-9B33-747F0F7576EB}"/>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 name="Picture 10">
              <a:extLst>
                <a:ext uri="{FF2B5EF4-FFF2-40B4-BE49-F238E27FC236}">
                  <a16:creationId xmlns:a16="http://schemas.microsoft.com/office/drawing/2014/main" id="{5CE6D45B-D351-4140-B8DF-25083DB524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2300426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5/7/2018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37138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5/7/2018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841364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7E70ED3-4135-4C54-9276-C671DE6B2FB8}" type="datetimeFigureOut">
              <a:rPr lang="en-US" smtClean="0"/>
              <a:t>5/7/2018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649535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7E70ED3-4135-4C54-9276-C671DE6B2FB8}" type="datetimeFigureOut">
              <a:rPr lang="en-US" smtClean="0"/>
              <a:t>5/7/2018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278208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7E70ED3-4135-4C54-9276-C671DE6B2FB8}" type="datetimeFigureOut">
              <a:rPr lang="en-US" smtClean="0"/>
              <a:t>5/7/2018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783509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E70ED3-4135-4C54-9276-C671DE6B2FB8}" type="datetimeFigureOut">
              <a:rPr lang="en-US" smtClean="0"/>
              <a:t>5/7/2018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081938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7E70ED3-4135-4C54-9276-C671DE6B2FB8}" type="datetimeFigureOut">
              <a:rPr lang="en-US" smtClean="0"/>
              <a:t>5/7/2018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732293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70ED3-4135-4C54-9276-C671DE6B2FB8}" type="datetimeFigureOut">
              <a:rPr lang="en-US" smtClean="0"/>
              <a:t>5/7/2018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205095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E70ED3-4135-4C54-9276-C671DE6B2FB8}" type="datetimeFigureOut">
              <a:rPr lang="en-US" smtClean="0"/>
              <a:t>5/7/2018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16062983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7E70ED3-4135-4C54-9276-C671DE6B2FB8}" type="datetimeFigureOut">
              <a:rPr lang="en-US" smtClean="0"/>
              <a:t>5/7/2018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D98997-D6DA-46B1-9BD6-E4DBB777992D}" type="slidenum">
              <a:rPr lang="en-US" smtClean="0"/>
              <a:t>‹#›</a:t>
            </a:fld>
            <a:endParaRPr lang="en-US"/>
          </a:p>
        </p:txBody>
      </p:sp>
    </p:spTree>
    <p:extLst>
      <p:ext uri="{BB962C8B-B14F-4D97-AF65-F5344CB8AC3E}">
        <p14:creationId xmlns:p14="http://schemas.microsoft.com/office/powerpoint/2010/main" val="323252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70ED3-4135-4C54-9276-C671DE6B2FB8}" type="datetimeFigureOut">
              <a:rPr lang="en-US" smtClean="0"/>
              <a:t>5/7/2018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D98997-D6DA-46B1-9BD6-E4DBB777992D}" type="slidenum">
              <a:rPr lang="en-US" smtClean="0"/>
              <a:t>‹#›</a:t>
            </a:fld>
            <a:endParaRPr lang="en-US"/>
          </a:p>
        </p:txBody>
      </p:sp>
    </p:spTree>
    <p:extLst>
      <p:ext uri="{BB962C8B-B14F-4D97-AF65-F5344CB8AC3E}">
        <p14:creationId xmlns:p14="http://schemas.microsoft.com/office/powerpoint/2010/main" val="2818134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tiff"/><Relationship Id="rId7" Type="http://schemas.openxmlformats.org/officeDocument/2006/relationships/image" Target="../media/image25.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4.png"/><Relationship Id="rId5" Type="http://schemas.microsoft.com/office/2007/relationships/hdphoto" Target="../media/hdphoto1.wdp"/><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tiff"/><Relationship Id="rId1" Type="http://schemas.openxmlformats.org/officeDocument/2006/relationships/slideLayout" Target="../slideLayouts/slideLayout1.xml"/><Relationship Id="rId6" Type="http://schemas.openxmlformats.org/officeDocument/2006/relationships/image" Target="../media/image25.jpg"/><Relationship Id="rId5" Type="http://schemas.openxmlformats.org/officeDocument/2006/relationships/image" Target="../media/image24.pn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32.jpg"/><Relationship Id="rId11" Type="http://schemas.openxmlformats.org/officeDocument/2006/relationships/image" Target="../media/image36.png"/><Relationship Id="rId5" Type="http://schemas.openxmlformats.org/officeDocument/2006/relationships/image" Target="../media/image31.png"/><Relationship Id="rId10" Type="http://schemas.openxmlformats.org/officeDocument/2006/relationships/image" Target="../media/image3.png"/><Relationship Id="rId4" Type="http://schemas.openxmlformats.org/officeDocument/2006/relationships/image" Target="../media/image30.jpg"/><Relationship Id="rId9" Type="http://schemas.openxmlformats.org/officeDocument/2006/relationships/image" Target="../media/image3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08776" y="1965282"/>
            <a:ext cx="8475409"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5G USE CASE ENHANCEMENTS FOR PNF DEPLOYMENTS</a:t>
            </a: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21332" cy="307777"/>
          </a:xfrm>
          <a:prstGeom prst="rect">
            <a:avLst/>
          </a:prstGeom>
          <a:noFill/>
        </p:spPr>
        <p:txBody>
          <a:bodyPr wrap="none" rtlCol="0">
            <a:spAutoFit/>
          </a:bodyPr>
          <a:lstStyle/>
          <a:p>
            <a:r>
              <a:rPr lang="en-US" sz="1400" dirty="0">
                <a:solidFill>
                  <a:schemeClr val="bg1"/>
                </a:solidFill>
              </a:rPr>
              <a:t>Apr 13, 2018 version 4</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203147" cy="3023076"/>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800" dirty="0">
                <a:solidFill>
                  <a:schemeClr val="bg1"/>
                </a:solidFill>
                <a:effectLst>
                  <a:outerShdw blurRad="50800" dist="50800" dir="5400000" algn="ctr" rotWithShape="0">
                    <a:schemeClr val="tx1"/>
                  </a:outerShdw>
                </a:effectLst>
              </a:rPr>
              <a:t>ONAP and 5G USE CASE Enhancements</a:t>
            </a:r>
          </a:p>
          <a:p>
            <a:r>
              <a:rPr lang="en-US" sz="1800" dirty="0">
                <a:solidFill>
                  <a:schemeClr val="bg1"/>
                </a:solidFill>
                <a:effectLst>
                  <a:outerShdw blurRad="50800" dist="50800" dir="5400000" algn="ctr" rotWithShape="0">
                    <a:schemeClr val="tx1"/>
                  </a:outerShdw>
                </a:effectLst>
              </a:rPr>
              <a:t>PNF (Radio Network) Deployments</a:t>
            </a:r>
          </a:p>
          <a:p>
            <a:r>
              <a:rPr lang="en-US" sz="1800" dirty="0">
                <a:solidFill>
                  <a:schemeClr val="bg1"/>
                </a:solidFill>
                <a:effectLst>
                  <a:outerShdw blurRad="50800" dist="50800" dir="5400000" algn="ctr" rotWithShape="0">
                    <a:schemeClr val="tx1"/>
                  </a:outerShdw>
                </a:effectLst>
              </a:rPr>
              <a:t>R3 CASABLANCA RELEASE</a:t>
            </a:r>
          </a:p>
          <a:p>
            <a:endParaRPr lang="en-US" sz="1800" dirty="0">
              <a:solidFill>
                <a:schemeClr val="bg1"/>
              </a:solidFill>
              <a:effectLst>
                <a:outerShdw blurRad="50800" dist="50800" dir="5400000" algn="ctr" rotWithShape="0">
                  <a:schemeClr val="tx1"/>
                </a:outerShdw>
              </a:effectLst>
            </a:endParaRPr>
          </a:p>
          <a:p>
            <a:endParaRPr lang="en-US" sz="1800" dirty="0">
              <a:solidFill>
                <a:schemeClr val="bg1"/>
              </a:solidFill>
              <a:effectLst>
                <a:outerShdw blurRad="50800" dist="50800" dir="5400000" algn="ctr" rotWithShape="0">
                  <a:schemeClr val="tx1"/>
                </a:outerShdw>
              </a:effectLst>
            </a:endParaRPr>
          </a:p>
          <a:p>
            <a:endParaRPr lang="en-US" sz="1800" dirty="0">
              <a:solidFill>
                <a:schemeClr val="bg1"/>
              </a:solidFill>
              <a:effectLst>
                <a:outerShdw blurRad="50800" dist="50800" dir="5400000" algn="ctr" rotWithShape="0">
                  <a:schemeClr val="tx1"/>
                </a:outerShdw>
              </a:effectLst>
            </a:endParaRPr>
          </a:p>
          <a:p>
            <a:pPr marL="0" indent="0">
              <a:buNone/>
            </a:pPr>
            <a:endParaRPr lang="en-US" sz="1800" dirty="0">
              <a:solidFill>
                <a:schemeClr val="bg1"/>
              </a:solidFill>
              <a:effectLst>
                <a:outerShdw blurRad="50800" dist="50800" dir="5400000" algn="ctr" rotWithShape="0">
                  <a:schemeClr val="tx1"/>
                </a:outerShdw>
              </a:effectLst>
            </a:endParaRPr>
          </a:p>
          <a:p>
            <a:r>
              <a:rPr lang="en-US" sz="1800" dirty="0">
                <a:solidFill>
                  <a:schemeClr val="bg1"/>
                </a:solidFill>
                <a:effectLst>
                  <a:outerShdw blurRad="50800" dist="50800" dir="5400000" algn="ctr" rotWithShape="0">
                    <a:schemeClr val="tx1"/>
                  </a:outerShdw>
                </a:effectLst>
              </a:rPr>
              <a:t>5G Use Case Team</a:t>
            </a:r>
            <a:endParaRPr lang="ru-RU" sz="1000" dirty="0">
              <a:solidFill>
                <a:schemeClr val="bg1"/>
              </a:solidFill>
              <a:effectLst>
                <a:outerShdw blurRad="50800" dist="50800" dir="5400000" algn="ctr" rotWithShape="0">
                  <a:schemeClr val="tx1"/>
                </a:outerShdw>
              </a:effectLst>
            </a:endParaRPr>
          </a:p>
        </p:txBody>
      </p:sp>
    </p:spTree>
    <p:extLst>
      <p:ext uri="{BB962C8B-B14F-4D97-AF65-F5344CB8AC3E}">
        <p14:creationId xmlns:p14="http://schemas.microsoft.com/office/powerpoint/2010/main" val="4287620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7591454" cy="1514822"/>
          </a:xfrm>
          <a:prstGeom prst="rect">
            <a:avLst/>
          </a:prstGeom>
          <a:effectLst>
            <a:outerShdw blurRad="50800" dist="50800" dir="5400000" algn="ctr" rotWithShape="0">
              <a:schemeClr val="tx1"/>
            </a:outerShdw>
          </a:effectLst>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 OPTIMIZATION </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762798" cy="2762914"/>
          </a:xfrm>
          <a:prstGeom prst="rect">
            <a:avLst/>
          </a:prstGeom>
          <a:effectLst>
            <a:outerShdw blurRad="50800" dist="50800" dir="5400000" algn="ctr" rotWithShape="0">
              <a:schemeClr val="tx1"/>
            </a:outerShdw>
          </a:effectLst>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ONAP and Event Collection</a:t>
            </a:r>
          </a:p>
          <a:p>
            <a:r>
              <a:rPr lang="en-US" dirty="0">
                <a:solidFill>
                  <a:schemeClr val="bg1"/>
                </a:solidFill>
              </a:rPr>
              <a:t>PNF (Radio Network) Deployments</a:t>
            </a: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dirty="0">
                <a:solidFill>
                  <a:schemeClr val="bg1"/>
                </a:solidFill>
              </a:rPr>
              <a:t>5G Use Case Team</a:t>
            </a:r>
            <a:endParaRPr lang="ru-RU" sz="1050" dirty="0">
              <a:solidFill>
                <a:schemeClr val="bg1"/>
              </a:solidFill>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21332" cy="307777"/>
          </a:xfrm>
          <a:prstGeom prst="rect">
            <a:avLst/>
          </a:prstGeom>
          <a:noFill/>
        </p:spPr>
        <p:txBody>
          <a:bodyPr wrap="none" rtlCol="0">
            <a:spAutoFit/>
          </a:bodyPr>
          <a:lstStyle/>
          <a:p>
            <a:r>
              <a:rPr lang="en-US" sz="1400" dirty="0">
                <a:solidFill>
                  <a:schemeClr val="bg1"/>
                </a:solidFill>
              </a:rPr>
              <a:t>Apr 13, 2018 version 4</a:t>
            </a:r>
          </a:p>
        </p:txBody>
      </p:sp>
    </p:spTree>
    <p:extLst>
      <p:ext uri="{BB962C8B-B14F-4D97-AF65-F5344CB8AC3E}">
        <p14:creationId xmlns:p14="http://schemas.microsoft.com/office/powerpoint/2010/main" val="3483671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06581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OVERVIEW</a:t>
            </a:r>
          </a:p>
        </p:txBody>
      </p:sp>
      <p:graphicFrame>
        <p:nvGraphicFramePr>
          <p:cNvPr id="6" name="Table 5">
            <a:extLst>
              <a:ext uri="{FF2B5EF4-FFF2-40B4-BE49-F238E27FC236}">
                <a16:creationId xmlns:a16="http://schemas.microsoft.com/office/drawing/2014/main" id="{FF6FFE4F-75D2-4C87-839E-042A909A9964}"/>
              </a:ext>
            </a:extLst>
          </p:cNvPr>
          <p:cNvGraphicFramePr>
            <a:graphicFrameLocks noGrp="1"/>
          </p:cNvGraphicFramePr>
          <p:nvPr>
            <p:extLst>
              <p:ext uri="{D42A27DB-BD31-4B8C-83A1-F6EECF244321}">
                <p14:modId xmlns:p14="http://schemas.microsoft.com/office/powerpoint/2010/main" val="1616464896"/>
              </p:ext>
            </p:extLst>
          </p:nvPr>
        </p:nvGraphicFramePr>
        <p:xfrm>
          <a:off x="214085" y="771608"/>
          <a:ext cx="8552543" cy="3558166"/>
        </p:xfrm>
        <a:graphic>
          <a:graphicData uri="http://schemas.openxmlformats.org/drawingml/2006/table">
            <a:tbl>
              <a:tblPr firstRow="1" bandRow="1">
                <a:tableStyleId>{5C22544A-7EE6-4342-B048-85BDC9FD1C3A}</a:tableStyleId>
              </a:tblPr>
              <a:tblGrid>
                <a:gridCol w="2701490">
                  <a:extLst>
                    <a:ext uri="{9D8B030D-6E8A-4147-A177-3AD203B41FA5}">
                      <a16:colId xmlns:a16="http://schemas.microsoft.com/office/drawing/2014/main" val="3496891749"/>
                    </a:ext>
                  </a:extLst>
                </a:gridCol>
                <a:gridCol w="820985">
                  <a:extLst>
                    <a:ext uri="{9D8B030D-6E8A-4147-A177-3AD203B41FA5}">
                      <a16:colId xmlns:a16="http://schemas.microsoft.com/office/drawing/2014/main" val="3173435847"/>
                    </a:ext>
                  </a:extLst>
                </a:gridCol>
                <a:gridCol w="5030068">
                  <a:extLst>
                    <a:ext uri="{9D8B030D-6E8A-4147-A177-3AD203B41FA5}">
                      <a16:colId xmlns:a16="http://schemas.microsoft.com/office/drawing/2014/main" val="2231558891"/>
                    </a:ext>
                  </a:extLst>
                </a:gridCol>
              </a:tblGrid>
              <a:tr h="632086">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ICON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Bulk Performance Measurements (PM) Collection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Performance Measurements Collection with ONAP. Development and evolution of event collection through VES collector.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High Volume &amp; Real-Time Performance Measurements (RTPM) Collection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Performance Measurements Collection for Real-Time collection from PNF for sub-minute intervals (configurable). Introduces a High-Volume VES collector for high-volume data management (in DCAE) using a persistent connection. Introduces new data encoding (GPB). Distributed collection at cloud edge (for scalability).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bl>
          </a:graphicData>
        </a:graphic>
      </p:graphicFrame>
      <p:pic>
        <p:nvPicPr>
          <p:cNvPr id="7" name="Picture 2" descr="C:\Users\cheung\AppData\Local\Temp\SNAGHTML609905.PNG">
            <a:extLst>
              <a:ext uri="{FF2B5EF4-FFF2-40B4-BE49-F238E27FC236}">
                <a16:creationId xmlns:a16="http://schemas.microsoft.com/office/drawing/2014/main" id="{14D5506F-4868-4005-9ADB-E5EC000A8F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220" y="2427641"/>
            <a:ext cx="627271" cy="63123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C:\Users\cheung\AppData\Local\Temp\SNAGHTML7aab8c.PNG">
            <a:extLst>
              <a:ext uri="{FF2B5EF4-FFF2-40B4-BE49-F238E27FC236}">
                <a16:creationId xmlns:a16="http://schemas.microsoft.com/office/drawing/2014/main" id="{8D3F55D8-BBE6-42D5-8608-CE68DFFE092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1444" y="1554858"/>
            <a:ext cx="649047" cy="651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644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42570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 PERFORMANCE MANAGEMENT</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Events Collection with ONAP. Development and evolution of event collection through VES collector.</a:t>
            </a:r>
          </a:p>
          <a:p>
            <a:endParaRPr lang="en-US" dirty="0"/>
          </a:p>
          <a:p>
            <a:r>
              <a:rPr lang="en-US" dirty="0"/>
              <a:t>Forms basis of Performance Measurements collection through ONAP.</a:t>
            </a:r>
          </a:p>
          <a:p>
            <a:endParaRPr lang="en-US" dirty="0"/>
          </a:p>
          <a:p>
            <a:pPr marL="342900" indent="-342900">
              <a:buAutoNum type="arabicParenBoth"/>
            </a:pPr>
            <a:r>
              <a:rPr lang="en-US" b="1" dirty="0">
                <a:solidFill>
                  <a:srgbClr val="0000CC"/>
                </a:solidFill>
              </a:rPr>
              <a:t>COLLECTION MECHANISM </a:t>
            </a:r>
            <a:r>
              <a:rPr lang="en-US" dirty="0"/>
              <a:t>– How will data be moved to ONAP in RAN domain.</a:t>
            </a:r>
          </a:p>
          <a:p>
            <a:pPr marL="342900" indent="-342900">
              <a:buAutoNum type="arabicParenBoth"/>
            </a:pPr>
            <a:r>
              <a:rPr lang="en-US" b="1" dirty="0">
                <a:solidFill>
                  <a:srgbClr val="0000CC"/>
                </a:solidFill>
              </a:rPr>
              <a:t>VOLUMETRICS</a:t>
            </a:r>
            <a:r>
              <a:rPr lang="en-US" dirty="0"/>
              <a:t> – Volume of data. </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DCAE, </a:t>
            </a:r>
            <a:r>
              <a:rPr lang="en-US" sz="2000" dirty="0" err="1"/>
              <a:t>DMaaP</a:t>
            </a:r>
            <a:r>
              <a:rPr lang="en-US" sz="2000" dirty="0"/>
              <a:t>, VES</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0" name="Rectangle 19">
            <a:extLst>
              <a:ext uri="{FF2B5EF4-FFF2-40B4-BE49-F238E27FC236}">
                <a16:creationId xmlns:a16="http://schemas.microsoft.com/office/drawing/2014/main" id="{B6BBD25B-5BF5-4E33-BE6A-4342EEFA1A68}"/>
              </a:ext>
            </a:extLst>
          </p:cNvPr>
          <p:cNvSpPr/>
          <p:nvPr/>
        </p:nvSpPr>
        <p:spPr>
          <a:xfrm>
            <a:off x="5943600" y="4051300"/>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3559BD6-DE08-4F44-B05D-2052C7B054CC}"/>
              </a:ext>
            </a:extLst>
          </p:cNvPr>
          <p:cNvSpPr txBox="1"/>
          <p:nvPr/>
        </p:nvSpPr>
        <p:spPr>
          <a:xfrm>
            <a:off x="6506513" y="4247634"/>
            <a:ext cx="566181" cy="369332"/>
          </a:xfrm>
          <a:prstGeom prst="rect">
            <a:avLst/>
          </a:prstGeom>
          <a:noFill/>
        </p:spPr>
        <p:txBody>
          <a:bodyPr wrap="none" rtlCol="0">
            <a:spAutoFit/>
          </a:bodyPr>
          <a:lstStyle/>
          <a:p>
            <a:r>
              <a:rPr lang="en-US" b="1" dirty="0">
                <a:solidFill>
                  <a:schemeClr val="bg1"/>
                </a:solidFill>
              </a:rPr>
              <a:t>PNF</a:t>
            </a:r>
          </a:p>
        </p:txBody>
      </p:sp>
      <p:sp>
        <p:nvSpPr>
          <p:cNvPr id="24" name="Rectangle 23">
            <a:extLst>
              <a:ext uri="{FF2B5EF4-FFF2-40B4-BE49-F238E27FC236}">
                <a16:creationId xmlns:a16="http://schemas.microsoft.com/office/drawing/2014/main" id="{541FBFAC-56D2-4539-89A5-73081DA51147}"/>
              </a:ext>
            </a:extLst>
          </p:cNvPr>
          <p:cNvSpPr/>
          <p:nvPr/>
        </p:nvSpPr>
        <p:spPr>
          <a:xfrm>
            <a:off x="5943600" y="1932387"/>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00BC7CD-1B51-490C-AD6A-40F13DD69B9E}"/>
              </a:ext>
            </a:extLst>
          </p:cNvPr>
          <p:cNvSpPr txBox="1"/>
          <p:nvPr/>
        </p:nvSpPr>
        <p:spPr>
          <a:xfrm>
            <a:off x="6317231" y="2003461"/>
            <a:ext cx="883575" cy="646331"/>
          </a:xfrm>
          <a:prstGeom prst="rect">
            <a:avLst/>
          </a:prstGeom>
          <a:noFill/>
        </p:spPr>
        <p:txBody>
          <a:bodyPr wrap="none" rtlCol="0">
            <a:spAutoFit/>
          </a:bodyPr>
          <a:lstStyle/>
          <a:p>
            <a:pPr algn="ctr"/>
            <a:r>
              <a:rPr lang="en-US" b="1" dirty="0">
                <a:solidFill>
                  <a:schemeClr val="bg1"/>
                </a:solidFill>
              </a:rPr>
              <a:t>ONAP</a:t>
            </a:r>
          </a:p>
          <a:p>
            <a:pPr algn="ctr"/>
            <a:r>
              <a:rPr lang="en-US" b="1" dirty="0" err="1">
                <a:solidFill>
                  <a:schemeClr val="bg1"/>
                </a:solidFill>
              </a:rPr>
              <a:t>DMaaP</a:t>
            </a:r>
            <a:endParaRPr lang="en-US" b="1" dirty="0">
              <a:solidFill>
                <a:schemeClr val="bg1"/>
              </a:solidFill>
            </a:endParaRPr>
          </a:p>
        </p:txBody>
      </p:sp>
      <p:sp>
        <p:nvSpPr>
          <p:cNvPr id="6" name="Arrow: Up 5">
            <a:extLst>
              <a:ext uri="{FF2B5EF4-FFF2-40B4-BE49-F238E27FC236}">
                <a16:creationId xmlns:a16="http://schemas.microsoft.com/office/drawing/2014/main" id="{AE8B22B2-FD12-4C9C-B409-FED1353E8964}"/>
              </a:ext>
            </a:extLst>
          </p:cNvPr>
          <p:cNvSpPr/>
          <p:nvPr/>
        </p:nvSpPr>
        <p:spPr>
          <a:xfrm>
            <a:off x="6546841" y="3060091"/>
            <a:ext cx="471478" cy="726251"/>
          </a:xfrm>
          <a:prstGeom prst="up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descr="C:\Users\cheung\AppData\Local\Temp\SNAGHTML648e60b.PNG">
            <a:extLst>
              <a:ext uri="{FF2B5EF4-FFF2-40B4-BE49-F238E27FC236}">
                <a16:creationId xmlns:a16="http://schemas.microsoft.com/office/drawing/2014/main" id="{CEDBE1D2-21CD-439F-AFFF-231F11EC9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3913" y="3148558"/>
            <a:ext cx="375932" cy="4857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8CA99FD-8B8F-4681-9502-0650EDBE85EB}"/>
              </a:ext>
            </a:extLst>
          </p:cNvPr>
          <p:cNvSpPr txBox="1"/>
          <p:nvPr/>
        </p:nvSpPr>
        <p:spPr>
          <a:xfrm>
            <a:off x="6250486" y="3723712"/>
            <a:ext cx="1136978" cy="369332"/>
          </a:xfrm>
          <a:prstGeom prst="rect">
            <a:avLst/>
          </a:prstGeom>
          <a:noFill/>
        </p:spPr>
        <p:txBody>
          <a:bodyPr wrap="none" rtlCol="0">
            <a:spAutoFit/>
          </a:bodyPr>
          <a:lstStyle/>
          <a:p>
            <a:r>
              <a:rPr lang="en-US" dirty="0"/>
              <a:t>VES Agent</a:t>
            </a:r>
          </a:p>
        </p:txBody>
      </p:sp>
      <p:sp>
        <p:nvSpPr>
          <p:cNvPr id="17" name="TextBox 16">
            <a:extLst>
              <a:ext uri="{FF2B5EF4-FFF2-40B4-BE49-F238E27FC236}">
                <a16:creationId xmlns:a16="http://schemas.microsoft.com/office/drawing/2014/main" id="{10DE2E7F-E8AF-44D1-9562-888741F59501}"/>
              </a:ext>
            </a:extLst>
          </p:cNvPr>
          <p:cNvSpPr txBox="1"/>
          <p:nvPr/>
        </p:nvSpPr>
        <p:spPr>
          <a:xfrm>
            <a:off x="6039632" y="2673616"/>
            <a:ext cx="1425711" cy="369332"/>
          </a:xfrm>
          <a:prstGeom prst="rect">
            <a:avLst/>
          </a:prstGeom>
          <a:noFill/>
        </p:spPr>
        <p:txBody>
          <a:bodyPr wrap="none" rtlCol="0">
            <a:spAutoFit/>
          </a:bodyPr>
          <a:lstStyle/>
          <a:p>
            <a:r>
              <a:rPr lang="en-US" dirty="0"/>
              <a:t>VES Collector</a:t>
            </a:r>
          </a:p>
        </p:txBody>
      </p:sp>
    </p:spTree>
    <p:extLst>
      <p:ext uri="{BB962C8B-B14F-4D97-AF65-F5344CB8AC3E}">
        <p14:creationId xmlns:p14="http://schemas.microsoft.com/office/powerpoint/2010/main" val="160776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085868"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EVENT COLLECTION – HIGH VOLUME COLLECTION</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High Volume Data Event Collection</a:t>
            </a:r>
          </a:p>
          <a:p>
            <a:endParaRPr lang="en-US" dirty="0"/>
          </a:p>
          <a:p>
            <a:pPr marL="342900" indent="-342900">
              <a:buAutoNum type="arabicParenBoth"/>
            </a:pPr>
            <a:r>
              <a:rPr lang="en-US" b="1" dirty="0">
                <a:solidFill>
                  <a:srgbClr val="0000CC"/>
                </a:solidFill>
              </a:rPr>
              <a:t>COLLECTION MECHANISM </a:t>
            </a:r>
            <a:r>
              <a:rPr lang="en-US" dirty="0"/>
              <a:t>– How will data be moved to ONAP in RAN domain vis-à-vis high volume events (for streaming)</a:t>
            </a:r>
          </a:p>
          <a:p>
            <a:pPr marL="342900" indent="-342900">
              <a:buAutoNum type="arabicParenBoth"/>
            </a:pPr>
            <a:r>
              <a:rPr lang="en-US" b="1" dirty="0">
                <a:solidFill>
                  <a:srgbClr val="0000CC"/>
                </a:solidFill>
              </a:rPr>
              <a:t>STREAMING MANAGEMENT </a:t>
            </a:r>
            <a:r>
              <a:rPr lang="en-US" dirty="0"/>
              <a:t>– Topics related to high volume management. VES Streaming collector.</a:t>
            </a:r>
          </a:p>
          <a:p>
            <a:pPr marL="342900" indent="-342900">
              <a:buFontTx/>
              <a:buAutoNum type="arabicParenBoth"/>
            </a:pPr>
            <a:r>
              <a:rPr lang="en-US" b="1" dirty="0">
                <a:solidFill>
                  <a:srgbClr val="0000CC"/>
                </a:solidFill>
              </a:rPr>
              <a:t>VOLUMETRICS</a:t>
            </a:r>
            <a:r>
              <a:rPr lang="en-US" dirty="0"/>
              <a:t> – Volume of data. High volume applications will see use in 5G.</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DCAE, </a:t>
            </a:r>
            <a:r>
              <a:rPr lang="en-US" sz="2000" dirty="0" err="1"/>
              <a:t>DMaaP</a:t>
            </a:r>
            <a:r>
              <a:rPr lang="en-US" sz="2000" dirty="0"/>
              <a:t>, VES</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20" name="Rectangle 19">
            <a:extLst>
              <a:ext uri="{FF2B5EF4-FFF2-40B4-BE49-F238E27FC236}">
                <a16:creationId xmlns:a16="http://schemas.microsoft.com/office/drawing/2014/main" id="{B6BBD25B-5BF5-4E33-BE6A-4342EEFA1A68}"/>
              </a:ext>
            </a:extLst>
          </p:cNvPr>
          <p:cNvSpPr/>
          <p:nvPr/>
        </p:nvSpPr>
        <p:spPr>
          <a:xfrm>
            <a:off x="5943600" y="4051300"/>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73559BD6-DE08-4F44-B05D-2052C7B054CC}"/>
              </a:ext>
            </a:extLst>
          </p:cNvPr>
          <p:cNvSpPr txBox="1"/>
          <p:nvPr/>
        </p:nvSpPr>
        <p:spPr>
          <a:xfrm>
            <a:off x="6506513" y="4247634"/>
            <a:ext cx="566181" cy="369332"/>
          </a:xfrm>
          <a:prstGeom prst="rect">
            <a:avLst/>
          </a:prstGeom>
          <a:noFill/>
        </p:spPr>
        <p:txBody>
          <a:bodyPr wrap="none" rtlCol="0">
            <a:spAutoFit/>
          </a:bodyPr>
          <a:lstStyle/>
          <a:p>
            <a:r>
              <a:rPr lang="en-US" b="1" dirty="0">
                <a:solidFill>
                  <a:schemeClr val="bg1"/>
                </a:solidFill>
              </a:rPr>
              <a:t>PNF</a:t>
            </a:r>
          </a:p>
        </p:txBody>
      </p:sp>
      <p:sp>
        <p:nvSpPr>
          <p:cNvPr id="24" name="Rectangle 23">
            <a:extLst>
              <a:ext uri="{FF2B5EF4-FFF2-40B4-BE49-F238E27FC236}">
                <a16:creationId xmlns:a16="http://schemas.microsoft.com/office/drawing/2014/main" id="{541FBFAC-56D2-4539-89A5-73081DA51147}"/>
              </a:ext>
            </a:extLst>
          </p:cNvPr>
          <p:cNvSpPr/>
          <p:nvPr/>
        </p:nvSpPr>
        <p:spPr>
          <a:xfrm>
            <a:off x="5943600" y="1932387"/>
            <a:ext cx="1701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700BC7CD-1B51-490C-AD6A-40F13DD69B9E}"/>
              </a:ext>
            </a:extLst>
          </p:cNvPr>
          <p:cNvSpPr txBox="1"/>
          <p:nvPr/>
        </p:nvSpPr>
        <p:spPr>
          <a:xfrm>
            <a:off x="6317231" y="2003461"/>
            <a:ext cx="883575" cy="646331"/>
          </a:xfrm>
          <a:prstGeom prst="rect">
            <a:avLst/>
          </a:prstGeom>
          <a:noFill/>
        </p:spPr>
        <p:txBody>
          <a:bodyPr wrap="none" rtlCol="0">
            <a:spAutoFit/>
          </a:bodyPr>
          <a:lstStyle/>
          <a:p>
            <a:pPr algn="ctr"/>
            <a:r>
              <a:rPr lang="en-US" b="1" dirty="0">
                <a:solidFill>
                  <a:schemeClr val="bg1"/>
                </a:solidFill>
              </a:rPr>
              <a:t>ONAP</a:t>
            </a:r>
          </a:p>
          <a:p>
            <a:pPr algn="ctr"/>
            <a:r>
              <a:rPr lang="en-US" b="1" dirty="0" err="1">
                <a:solidFill>
                  <a:schemeClr val="bg1"/>
                </a:solidFill>
              </a:rPr>
              <a:t>DMaaP</a:t>
            </a:r>
            <a:endParaRPr lang="en-US" b="1" dirty="0">
              <a:solidFill>
                <a:schemeClr val="bg1"/>
              </a:solidFill>
            </a:endParaRPr>
          </a:p>
        </p:txBody>
      </p:sp>
      <p:sp>
        <p:nvSpPr>
          <p:cNvPr id="6" name="Arrow: Up 5">
            <a:extLst>
              <a:ext uri="{FF2B5EF4-FFF2-40B4-BE49-F238E27FC236}">
                <a16:creationId xmlns:a16="http://schemas.microsoft.com/office/drawing/2014/main" id="{AE8B22B2-FD12-4C9C-B409-FED1353E8964}"/>
              </a:ext>
            </a:extLst>
          </p:cNvPr>
          <p:cNvSpPr/>
          <p:nvPr/>
        </p:nvSpPr>
        <p:spPr>
          <a:xfrm>
            <a:off x="6546841" y="3060091"/>
            <a:ext cx="471478" cy="726251"/>
          </a:xfrm>
          <a:prstGeom prst="up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2" descr="C:\Users\cheung\AppData\Local\Temp\SNAGHTML648e60b.PNG">
            <a:extLst>
              <a:ext uri="{FF2B5EF4-FFF2-40B4-BE49-F238E27FC236}">
                <a16:creationId xmlns:a16="http://schemas.microsoft.com/office/drawing/2014/main" id="{CEDBE1D2-21CD-439F-AFFF-231F11EC9A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3913" y="3148558"/>
            <a:ext cx="375932" cy="48571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8CA99FD-8B8F-4681-9502-0650EDBE85EB}"/>
              </a:ext>
            </a:extLst>
          </p:cNvPr>
          <p:cNvSpPr txBox="1"/>
          <p:nvPr/>
        </p:nvSpPr>
        <p:spPr>
          <a:xfrm>
            <a:off x="6250486" y="3723712"/>
            <a:ext cx="1136978" cy="369332"/>
          </a:xfrm>
          <a:prstGeom prst="rect">
            <a:avLst/>
          </a:prstGeom>
          <a:noFill/>
        </p:spPr>
        <p:txBody>
          <a:bodyPr wrap="none" rtlCol="0">
            <a:spAutoFit/>
          </a:bodyPr>
          <a:lstStyle/>
          <a:p>
            <a:r>
              <a:rPr lang="en-US" dirty="0"/>
              <a:t>VES Agent</a:t>
            </a:r>
          </a:p>
        </p:txBody>
      </p:sp>
      <p:sp>
        <p:nvSpPr>
          <p:cNvPr id="17" name="TextBox 16">
            <a:extLst>
              <a:ext uri="{FF2B5EF4-FFF2-40B4-BE49-F238E27FC236}">
                <a16:creationId xmlns:a16="http://schemas.microsoft.com/office/drawing/2014/main" id="{10DE2E7F-E8AF-44D1-9562-888741F59501}"/>
              </a:ext>
            </a:extLst>
          </p:cNvPr>
          <p:cNvSpPr txBox="1"/>
          <p:nvPr/>
        </p:nvSpPr>
        <p:spPr>
          <a:xfrm>
            <a:off x="6039632" y="2673616"/>
            <a:ext cx="1425711" cy="369332"/>
          </a:xfrm>
          <a:prstGeom prst="rect">
            <a:avLst/>
          </a:prstGeom>
          <a:noFill/>
        </p:spPr>
        <p:txBody>
          <a:bodyPr wrap="none" rtlCol="0">
            <a:spAutoFit/>
          </a:bodyPr>
          <a:lstStyle/>
          <a:p>
            <a:r>
              <a:rPr lang="en-US" dirty="0"/>
              <a:t>VES Collector</a:t>
            </a:r>
          </a:p>
        </p:txBody>
      </p:sp>
      <p:sp>
        <p:nvSpPr>
          <p:cNvPr id="10" name="TextBox 9">
            <a:extLst>
              <a:ext uri="{FF2B5EF4-FFF2-40B4-BE49-F238E27FC236}">
                <a16:creationId xmlns:a16="http://schemas.microsoft.com/office/drawing/2014/main" id="{998347F6-C308-4B14-839D-5C050E8BBD45}"/>
              </a:ext>
            </a:extLst>
          </p:cNvPr>
          <p:cNvSpPr txBox="1"/>
          <p:nvPr/>
        </p:nvSpPr>
        <p:spPr>
          <a:xfrm>
            <a:off x="5277080" y="5122843"/>
            <a:ext cx="3087705" cy="938719"/>
          </a:xfrm>
          <a:prstGeom prst="rect">
            <a:avLst/>
          </a:prstGeom>
          <a:noFill/>
        </p:spPr>
        <p:txBody>
          <a:bodyPr wrap="none" rtlCol="0">
            <a:spAutoFit/>
          </a:bodyPr>
          <a:lstStyle/>
          <a:p>
            <a:r>
              <a:rPr lang="en-US" sz="1100" dirty="0"/>
              <a:t>RESP. Generic collector.</a:t>
            </a:r>
          </a:p>
          <a:p>
            <a:r>
              <a:rPr lang="en-US" sz="1100" dirty="0"/>
              <a:t>Sync/</a:t>
            </a:r>
            <a:r>
              <a:rPr lang="en-US" sz="1100" dirty="0" err="1"/>
              <a:t>Async</a:t>
            </a:r>
            <a:r>
              <a:rPr lang="en-US" sz="1100" dirty="0"/>
              <a:t>/Stream. </a:t>
            </a:r>
          </a:p>
          <a:p>
            <a:r>
              <a:rPr lang="en-US" sz="1100" dirty="0" err="1"/>
              <a:t>DMaaP</a:t>
            </a:r>
            <a:r>
              <a:rPr lang="en-US" sz="1100" dirty="0"/>
              <a:t>/Kafka DDS or bus</a:t>
            </a:r>
          </a:p>
          <a:p>
            <a:r>
              <a:rPr lang="en-US" sz="1100" dirty="0"/>
              <a:t>Keep collectors agnostic from data distribution bus</a:t>
            </a:r>
          </a:p>
          <a:p>
            <a:r>
              <a:rPr lang="en-US" sz="1100" dirty="0"/>
              <a:t>Streaming collector in VES.</a:t>
            </a:r>
          </a:p>
        </p:txBody>
      </p:sp>
    </p:spTree>
    <p:extLst>
      <p:ext uri="{BB962C8B-B14F-4D97-AF65-F5344CB8AC3E}">
        <p14:creationId xmlns:p14="http://schemas.microsoft.com/office/powerpoint/2010/main" val="2448641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913133"/>
            <a:ext cx="7591454"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&amp; Management</a:t>
            </a:r>
          </a:p>
          <a:p>
            <a:r>
              <a:rPr lang="en-US" dirty="0">
                <a:solidFill>
                  <a:schemeClr val="bg1"/>
                </a:solidFill>
                <a:effectLst>
                  <a:outerShdw blurRad="50800" dist="50800" dir="5400000" algn="ctr" rotWithShape="0">
                    <a:schemeClr val="tx1"/>
                  </a:outerShdw>
                </a:effectLst>
              </a:rPr>
              <a:t>Enhancements</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762798"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200" dirty="0">
                <a:solidFill>
                  <a:schemeClr val="bg1"/>
                </a:solidFill>
                <a:effectLst>
                  <a:outerShdw blurRad="50800" dist="50800" dir="5400000" algn="ctr" rotWithShape="0">
                    <a:schemeClr val="tx1"/>
                  </a:outerShdw>
                </a:effectLst>
              </a:rPr>
              <a:t>ONAP and PNF Deployment &amp; Management</a:t>
            </a:r>
          </a:p>
          <a:p>
            <a:r>
              <a:rPr lang="en-US" sz="2200" dirty="0">
                <a:solidFill>
                  <a:schemeClr val="bg1"/>
                </a:solidFill>
                <a:effectLst>
                  <a:outerShdw blurRad="50800" dist="50800" dir="5400000" algn="ctr" rotWithShape="0">
                    <a:schemeClr val="tx1"/>
                  </a:outerShdw>
                </a:effectLst>
              </a:rPr>
              <a:t>PNF (Radio Network) Deployments</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21332" cy="307777"/>
          </a:xfrm>
          <a:prstGeom prst="rect">
            <a:avLst/>
          </a:prstGeom>
          <a:noFill/>
        </p:spPr>
        <p:txBody>
          <a:bodyPr wrap="none" rtlCol="0">
            <a:spAutoFit/>
          </a:bodyPr>
          <a:lstStyle/>
          <a:p>
            <a:r>
              <a:rPr lang="en-US" sz="1400">
                <a:solidFill>
                  <a:schemeClr val="bg1"/>
                </a:solidFill>
              </a:rPr>
              <a:t>Apr 13, </a:t>
            </a:r>
            <a:r>
              <a:rPr lang="en-US" sz="1400" dirty="0">
                <a:solidFill>
                  <a:schemeClr val="bg1"/>
                </a:solidFill>
              </a:rPr>
              <a:t>2018 </a:t>
            </a:r>
            <a:r>
              <a:rPr lang="en-US" sz="1400">
                <a:solidFill>
                  <a:schemeClr val="bg1"/>
                </a:solidFill>
              </a:rPr>
              <a:t>version 4</a:t>
            </a:r>
            <a:endParaRPr lang="en-US" sz="1400" dirty="0">
              <a:solidFill>
                <a:schemeClr val="bg1"/>
              </a:solidFill>
            </a:endParaRPr>
          </a:p>
        </p:txBody>
      </p:sp>
    </p:spTree>
    <p:extLst>
      <p:ext uri="{BB962C8B-B14F-4D97-AF65-F5344CB8AC3E}">
        <p14:creationId xmlns:p14="http://schemas.microsoft.com/office/powerpoint/2010/main" val="3881498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517583"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ENHANCEMENTS OVERVIEW</a:t>
            </a:r>
          </a:p>
        </p:txBody>
      </p:sp>
      <p:graphicFrame>
        <p:nvGraphicFramePr>
          <p:cNvPr id="6" name="Table 5">
            <a:extLst>
              <a:ext uri="{FF2B5EF4-FFF2-40B4-BE49-F238E27FC236}">
                <a16:creationId xmlns:a16="http://schemas.microsoft.com/office/drawing/2014/main" id="{BBC51899-8E58-4226-B822-0A59D235292D}"/>
              </a:ext>
            </a:extLst>
          </p:cNvPr>
          <p:cNvGraphicFramePr>
            <a:graphicFrameLocks noGrp="1"/>
          </p:cNvGraphicFramePr>
          <p:nvPr>
            <p:extLst>
              <p:ext uri="{D42A27DB-BD31-4B8C-83A1-F6EECF244321}">
                <p14:modId xmlns:p14="http://schemas.microsoft.com/office/powerpoint/2010/main" val="3806977095"/>
              </p:ext>
            </p:extLst>
          </p:nvPr>
        </p:nvGraphicFramePr>
        <p:xfrm>
          <a:off x="180522" y="714856"/>
          <a:ext cx="8552543" cy="4564006"/>
        </p:xfrm>
        <a:graphic>
          <a:graphicData uri="http://schemas.openxmlformats.org/drawingml/2006/table">
            <a:tbl>
              <a:tblPr firstRow="1" bandRow="1">
                <a:tableStyleId>{5C22544A-7EE6-4342-B048-85BDC9FD1C3A}</a:tableStyleId>
              </a:tblPr>
              <a:tblGrid>
                <a:gridCol w="2701490">
                  <a:extLst>
                    <a:ext uri="{9D8B030D-6E8A-4147-A177-3AD203B41FA5}">
                      <a16:colId xmlns:a16="http://schemas.microsoft.com/office/drawing/2014/main" val="3496891749"/>
                    </a:ext>
                  </a:extLst>
                </a:gridCol>
                <a:gridCol w="820985">
                  <a:extLst>
                    <a:ext uri="{9D8B030D-6E8A-4147-A177-3AD203B41FA5}">
                      <a16:colId xmlns:a16="http://schemas.microsoft.com/office/drawing/2014/main" val="3173435847"/>
                    </a:ext>
                  </a:extLst>
                </a:gridCol>
                <a:gridCol w="5030068">
                  <a:extLst>
                    <a:ext uri="{9D8B030D-6E8A-4147-A177-3AD203B41FA5}">
                      <a16:colId xmlns:a16="http://schemas.microsoft.com/office/drawing/2014/main" val="2231558891"/>
                    </a:ext>
                  </a:extLst>
                </a:gridCol>
              </a:tblGrid>
              <a:tr h="632086">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ICON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CDT Integration to SDC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dirty="0"/>
                        <a:t>Configuration Design Tool </a:t>
                      </a:r>
                      <a:r>
                        <a:rPr lang="en-US" dirty="0"/>
                        <a:t>(CDT) which provides a GUI to build artifacts to be used by APP-C (using Tosca models) to configure Templates incorporated into SDC.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PNF Software Version Checking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Reporting PNF S/W version to ONAP controller (SDN-R) &amp; A&amp;AI. Demonstrate the PNF S/W version has been updated in A&amp;AI.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PNF &amp; CU Application Level Configuration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dirty="0"/>
                        <a:t>Enhancements for SDN-R. Single Persona to control/create 5G PNFs (NE).</a:t>
                      </a:r>
                    </a:p>
                    <a:p>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2517808"/>
                  </a:ext>
                </a:extLst>
              </a:tr>
              <a:tr h="632086">
                <a:tc>
                  <a:txBody>
                    <a:bodyPr/>
                    <a:lstStyle/>
                    <a:p>
                      <a:r>
                        <a:rPr lang="en-US" b="1" dirty="0">
                          <a:solidFill>
                            <a:srgbClr val="0000CC"/>
                          </a:solidFill>
                        </a:rPr>
                        <a:t>Life-Cycle Management Support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Change management and CLAMP for life-cycle support for PNF.</a:t>
                      </a:r>
                    </a:p>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66691757"/>
                  </a:ext>
                </a:extLst>
              </a:tr>
            </a:tbl>
          </a:graphicData>
        </a:graphic>
      </p:graphicFrame>
      <p:pic>
        <p:nvPicPr>
          <p:cNvPr id="7" name="Picture 8" descr="C:\Users\cheung\AppData\Local\Temp\SNAGHTMLa43008.PNG">
            <a:extLst>
              <a:ext uri="{FF2B5EF4-FFF2-40B4-BE49-F238E27FC236}">
                <a16:creationId xmlns:a16="http://schemas.microsoft.com/office/drawing/2014/main" id="{75E14FB2-1391-4F49-A270-C5458452E9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5525" y="4444747"/>
            <a:ext cx="726379" cy="7295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C:\Users\cheung\AppData\Local\Temp\SNAGHTMLaa4dc5.PNG">
            <a:extLst>
              <a:ext uri="{FF2B5EF4-FFF2-40B4-BE49-F238E27FC236}">
                <a16:creationId xmlns:a16="http://schemas.microsoft.com/office/drawing/2014/main" id="{6F890166-DE2F-4FAD-ADB3-8BFD999ECE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5526" y="2602080"/>
            <a:ext cx="733452" cy="73184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C:\Users\cheung\AppData\Local\Temp\SNAGHTMLacd461.PNG">
            <a:extLst>
              <a:ext uri="{FF2B5EF4-FFF2-40B4-BE49-F238E27FC236}">
                <a16:creationId xmlns:a16="http://schemas.microsoft.com/office/drawing/2014/main" id="{F3AF97D8-91B1-4014-88CE-AB27ACD68C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2599" y="3516091"/>
            <a:ext cx="726379" cy="72478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C:\Users\cheung\AppData\Local\Temp\SNAGHTMLb8081e.PNG">
            <a:extLst>
              <a:ext uri="{FF2B5EF4-FFF2-40B4-BE49-F238E27FC236}">
                <a16:creationId xmlns:a16="http://schemas.microsoft.com/office/drawing/2014/main" id="{3F1AB116-2AEF-49DC-93AC-1FC2C8E0D6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19899" y="1469752"/>
            <a:ext cx="754093" cy="7590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8035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D41FF324-3EA3-4B46-9060-6899D9BA64C4}"/>
              </a:ext>
            </a:extLst>
          </p:cNvPr>
          <p:cNvSpPr/>
          <p:nvPr/>
        </p:nvSpPr>
        <p:spPr>
          <a:xfrm>
            <a:off x="5346299" y="1190979"/>
            <a:ext cx="1207911" cy="2020966"/>
          </a:xfrm>
          <a:prstGeom prst="roundRect">
            <a:avLst>
              <a:gd name="adj" fmla="val 983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FFF1E4B-82ED-4580-A72C-5B55E22D8948}"/>
              </a:ext>
            </a:extLst>
          </p:cNvPr>
          <p:cNvSpPr/>
          <p:nvPr/>
        </p:nvSpPr>
        <p:spPr>
          <a:xfrm>
            <a:off x="6915149" y="1190978"/>
            <a:ext cx="1551517" cy="1980847"/>
          </a:xfrm>
          <a:prstGeom prst="rect">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295144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INTEGRATED CDT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2945"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Next Generation </a:t>
            </a:r>
            <a:r>
              <a:rPr lang="en-US" i="1" dirty="0"/>
              <a:t>Configuration Design Tool </a:t>
            </a:r>
            <a:r>
              <a:rPr lang="en-US" dirty="0"/>
              <a:t>(CDT) which provides a GUI to build artifacts to be used by APP-C (using Tosca models) to configure Templates. However, this duplicates (in principle) the function of SDC.</a:t>
            </a:r>
          </a:p>
          <a:p>
            <a:pPr lvl="0" defTabSz="685800">
              <a:defRPr/>
            </a:pPr>
            <a:r>
              <a:rPr lang="en-US" dirty="0"/>
              <a:t> </a:t>
            </a:r>
          </a:p>
          <a:p>
            <a:pPr lvl="0" defTabSz="685800">
              <a:defRPr/>
            </a:pPr>
            <a:r>
              <a:rPr lang="en-US" dirty="0"/>
              <a:t>This effort would integrate CDT (used by APP-C today) into SDC [for General Development]. The result would be an Integrated design tool for configuration design for 5G NEs.</a:t>
            </a:r>
          </a:p>
          <a:p>
            <a:pPr lvl="0" defTabSz="685800">
              <a:defRPr/>
            </a:pPr>
            <a:endParaRPr lang="en-US" dirty="0"/>
          </a:p>
          <a:p>
            <a:pPr defTabSz="685800">
              <a:defRPr/>
            </a:pPr>
            <a:r>
              <a:rPr lang="en-US" dirty="0"/>
              <a:t>Extend to allow use with any controller persona</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22" name="TextBox 21">
            <a:extLst>
              <a:ext uri="{FF2B5EF4-FFF2-40B4-BE49-F238E27FC236}">
                <a16:creationId xmlns:a16="http://schemas.microsoft.com/office/drawing/2014/main" id="{37249187-75CD-4F37-A76C-0BCE94424F3E}"/>
              </a:ext>
            </a:extLst>
          </p:cNvPr>
          <p:cNvSpPr txBox="1"/>
          <p:nvPr/>
        </p:nvSpPr>
        <p:spPr>
          <a:xfrm>
            <a:off x="5566798" y="1564936"/>
            <a:ext cx="686406"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CDT</a:t>
            </a:r>
          </a:p>
        </p:txBody>
      </p:sp>
      <p:sp>
        <p:nvSpPr>
          <p:cNvPr id="23" name="TextBox 22">
            <a:extLst>
              <a:ext uri="{FF2B5EF4-FFF2-40B4-BE49-F238E27FC236}">
                <a16:creationId xmlns:a16="http://schemas.microsoft.com/office/drawing/2014/main" id="{9287ED51-B457-48D0-A8DE-44A4F80BA73C}"/>
              </a:ext>
            </a:extLst>
          </p:cNvPr>
          <p:cNvSpPr txBox="1"/>
          <p:nvPr/>
        </p:nvSpPr>
        <p:spPr>
          <a:xfrm>
            <a:off x="7007013" y="1519669"/>
            <a:ext cx="678391"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SDC</a:t>
            </a:r>
          </a:p>
        </p:txBody>
      </p:sp>
      <p:sp>
        <p:nvSpPr>
          <p:cNvPr id="24" name="Arrow: Right 23">
            <a:extLst>
              <a:ext uri="{FF2B5EF4-FFF2-40B4-BE49-F238E27FC236}">
                <a16:creationId xmlns:a16="http://schemas.microsoft.com/office/drawing/2014/main" id="{AF2A9133-62D5-4F18-81D7-33316EF1F1DA}"/>
              </a:ext>
            </a:extLst>
          </p:cNvPr>
          <p:cNvSpPr/>
          <p:nvPr/>
        </p:nvSpPr>
        <p:spPr>
          <a:xfrm>
            <a:off x="6410899" y="1965046"/>
            <a:ext cx="956477" cy="756383"/>
          </a:xfrm>
          <a:prstGeom prs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41DA4C4-CF76-47AA-BBD4-B1167773CAE1}"/>
              </a:ext>
            </a:extLst>
          </p:cNvPr>
          <p:cNvSpPr txBox="1"/>
          <p:nvPr/>
        </p:nvSpPr>
        <p:spPr>
          <a:xfrm>
            <a:off x="117385" y="5729564"/>
            <a:ext cx="4662906" cy="400110"/>
          </a:xfrm>
          <a:prstGeom prst="rect">
            <a:avLst/>
          </a:prstGeom>
          <a:noFill/>
        </p:spPr>
        <p:txBody>
          <a:bodyPr wrap="square" rtlCol="0">
            <a:spAutoFit/>
          </a:bodyPr>
          <a:lstStyle/>
          <a:p>
            <a:r>
              <a:rPr lang="en-US" sz="2000" dirty="0"/>
              <a:t>SDC, APP-C</a:t>
            </a:r>
          </a:p>
        </p:txBody>
      </p:sp>
    </p:spTree>
    <p:extLst>
      <p:ext uri="{BB962C8B-B14F-4D97-AF65-F5344CB8AC3E}">
        <p14:creationId xmlns:p14="http://schemas.microsoft.com/office/powerpoint/2010/main" val="27503110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73238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S/W VERSION CHECKING</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2646878"/>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Check version of </a:t>
            </a:r>
            <a:r>
              <a:rPr lang="en-US" b="1" dirty="0">
                <a:solidFill>
                  <a:srgbClr val="FF0000"/>
                </a:solidFill>
              </a:rPr>
              <a:t>PNF</a:t>
            </a:r>
            <a:r>
              <a:rPr lang="en-US" dirty="0"/>
              <a:t> S/W Version</a:t>
            </a:r>
          </a:p>
          <a:p>
            <a:endParaRPr lang="en-US" dirty="0"/>
          </a:p>
          <a:p>
            <a:r>
              <a:rPr lang="en-US" dirty="0"/>
              <a:t>Reporting S/W version transmittable across ONAP controller &amp; A&amp;AI.</a:t>
            </a:r>
          </a:p>
          <a:p>
            <a:endParaRPr lang="en-US" dirty="0"/>
          </a:p>
          <a:p>
            <a:r>
              <a:rPr lang="en-US" dirty="0"/>
              <a:t>Demonstrate the S/W version has been updated in A&amp;AI.</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endParaRPr lang="en-US" sz="2000" dirty="0"/>
          </a:p>
          <a:p>
            <a:r>
              <a:rPr lang="en-US" sz="2000" dirty="0"/>
              <a:t>VNF-SDK</a:t>
            </a:r>
          </a:p>
        </p:txBody>
      </p:sp>
    </p:spTree>
    <p:extLst>
      <p:ext uri="{BB962C8B-B14F-4D97-AF65-F5344CB8AC3E}">
        <p14:creationId xmlns:p14="http://schemas.microsoft.com/office/powerpoint/2010/main" val="42318683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10776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APPLICATION LEVEL CONFIGURATION</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5315"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SDN-R adaptation of SDN-C for PNFs (RAN Controllers).</a:t>
            </a:r>
          </a:p>
          <a:p>
            <a:r>
              <a:rPr lang="en-US" dirty="0"/>
              <a:t>“</a:t>
            </a:r>
            <a:r>
              <a:rPr lang="en-US" i="1" dirty="0"/>
              <a:t>ONAP controller</a:t>
            </a:r>
            <a:r>
              <a:rPr lang="en-US" dirty="0"/>
              <a:t>” (SDN-R vs APP-C/MNF-C) [Unified generic controller for wireless mobility]</a:t>
            </a:r>
          </a:p>
          <a:p>
            <a:r>
              <a:rPr lang="en-US" dirty="0"/>
              <a:t>SDN-R and PNF. [Currently supports NetConf-Yang]</a:t>
            </a:r>
          </a:p>
          <a:p>
            <a:r>
              <a:rPr lang="en-US" dirty="0"/>
              <a:t>Support Ansible API to configure PNF</a:t>
            </a:r>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full application level configuration &amp; Ansible, allow various mobile network elements to be controlled from same controller persona created from CC-SDK.</a:t>
            </a:r>
          </a:p>
          <a:p>
            <a:r>
              <a:rPr lang="en-US" dirty="0">
                <a:solidFill>
                  <a:srgbClr val="0000CC"/>
                </a:solidFill>
              </a:rPr>
              <a:t>Single Persona to control/create 5G PNFs (NE)</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TextBox 8">
            <a:extLst>
              <a:ext uri="{FF2B5EF4-FFF2-40B4-BE49-F238E27FC236}">
                <a16:creationId xmlns:a16="http://schemas.microsoft.com/office/drawing/2014/main" id="{CD89240F-8341-4CD8-A3B0-559C59A1AF14}"/>
              </a:ext>
            </a:extLst>
          </p:cNvPr>
          <p:cNvSpPr txBox="1"/>
          <p:nvPr/>
        </p:nvSpPr>
        <p:spPr>
          <a:xfrm>
            <a:off x="117385" y="5729564"/>
            <a:ext cx="4662906" cy="400110"/>
          </a:xfrm>
          <a:prstGeom prst="rect">
            <a:avLst/>
          </a:prstGeom>
          <a:noFill/>
        </p:spPr>
        <p:txBody>
          <a:bodyPr wrap="square" rtlCol="0">
            <a:spAutoFit/>
          </a:bodyPr>
          <a:lstStyle/>
          <a:p>
            <a:r>
              <a:rPr lang="en-US" sz="2000" dirty="0"/>
              <a:t>SDN-R, SDN-C, APP-C, CC-SDK</a:t>
            </a:r>
          </a:p>
        </p:txBody>
      </p:sp>
    </p:spTree>
    <p:extLst>
      <p:ext uri="{BB962C8B-B14F-4D97-AF65-F5344CB8AC3E}">
        <p14:creationId xmlns:p14="http://schemas.microsoft.com/office/powerpoint/2010/main" val="33944941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25684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LIFE CYCLE MANAGEMENT FUNCTIONS</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738858" cy="375487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Add lifecycle management functions to controller persona</a:t>
            </a:r>
          </a:p>
          <a:p>
            <a:endParaRPr lang="en-US" dirty="0"/>
          </a:p>
          <a:p>
            <a:r>
              <a:rPr lang="en-US" dirty="0"/>
              <a:t>Plan, setup, Build, Test, Deploy, Monitor, Manage, Meter, Charge, Optimize</a:t>
            </a:r>
          </a:p>
          <a:p>
            <a:r>
              <a:rPr lang="en-US" dirty="0"/>
              <a:t>Health Check, Software Upgrade</a:t>
            </a:r>
          </a:p>
          <a:p>
            <a:endParaRPr lang="en-US" dirty="0"/>
          </a:p>
          <a:p>
            <a:r>
              <a:rPr lang="en-US" dirty="0"/>
              <a:t>Setup, Build, Policies, Deploy, Patch, Monitor, Scaleup/Scale down</a:t>
            </a:r>
          </a:p>
          <a:p>
            <a:endParaRPr lang="en-US" dirty="0"/>
          </a:p>
          <a:p>
            <a:r>
              <a:rPr lang="en-US" b="1" dirty="0">
                <a:solidFill>
                  <a:srgbClr val="FF0000"/>
                </a:solidFill>
              </a:rPr>
              <a:t>MULTI-RELEASE EFFORT</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TextBox 8">
            <a:extLst>
              <a:ext uri="{FF2B5EF4-FFF2-40B4-BE49-F238E27FC236}">
                <a16:creationId xmlns:a16="http://schemas.microsoft.com/office/drawing/2014/main" id="{F89A124C-3ED0-4139-B64E-43D1F131EAC1}"/>
              </a:ext>
            </a:extLst>
          </p:cNvPr>
          <p:cNvSpPr txBox="1"/>
          <p:nvPr/>
        </p:nvSpPr>
        <p:spPr>
          <a:xfrm>
            <a:off x="117385" y="5729564"/>
            <a:ext cx="4662906" cy="400110"/>
          </a:xfrm>
          <a:prstGeom prst="rect">
            <a:avLst/>
          </a:prstGeom>
          <a:noFill/>
        </p:spPr>
        <p:txBody>
          <a:bodyPr wrap="square" rtlCol="0">
            <a:spAutoFit/>
          </a:bodyPr>
          <a:lstStyle/>
          <a:p>
            <a:r>
              <a:rPr lang="en-US" sz="2000" dirty="0"/>
              <a:t>SDC</a:t>
            </a:r>
          </a:p>
        </p:txBody>
      </p:sp>
      <p:pic>
        <p:nvPicPr>
          <p:cNvPr id="17" name="Picture 16">
            <a:extLst>
              <a:ext uri="{FF2B5EF4-FFF2-40B4-BE49-F238E27FC236}">
                <a16:creationId xmlns:a16="http://schemas.microsoft.com/office/drawing/2014/main" id="{14A09612-E5A0-46A5-AE57-0F05B3504582}"/>
              </a:ext>
            </a:extLst>
          </p:cNvPr>
          <p:cNvPicPr>
            <a:picLocks noChangeAspect="1"/>
          </p:cNvPicPr>
          <p:nvPr/>
        </p:nvPicPr>
        <p:blipFill rotWithShape="1">
          <a:blip r:embed="rId3"/>
          <a:srcRect l="537"/>
          <a:stretch/>
        </p:blipFill>
        <p:spPr>
          <a:xfrm>
            <a:off x="5070953" y="1039298"/>
            <a:ext cx="3885156" cy="4880437"/>
          </a:xfrm>
          <a:prstGeom prst="rect">
            <a:avLst/>
          </a:prstGeom>
        </p:spPr>
      </p:pic>
      <p:sp>
        <p:nvSpPr>
          <p:cNvPr id="10" name="Rectangle 9">
            <a:extLst>
              <a:ext uri="{FF2B5EF4-FFF2-40B4-BE49-F238E27FC236}">
                <a16:creationId xmlns:a16="http://schemas.microsoft.com/office/drawing/2014/main" id="{32EF42E9-41DE-4A10-A64E-25D3E26648C6}"/>
              </a:ext>
            </a:extLst>
          </p:cNvPr>
          <p:cNvSpPr/>
          <p:nvPr/>
        </p:nvSpPr>
        <p:spPr>
          <a:xfrm>
            <a:off x="5575300" y="1778000"/>
            <a:ext cx="876300" cy="279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D3989B-C01A-4C2A-B54D-A6683831A56A}"/>
              </a:ext>
            </a:extLst>
          </p:cNvPr>
          <p:cNvSpPr txBox="1"/>
          <p:nvPr/>
        </p:nvSpPr>
        <p:spPr>
          <a:xfrm>
            <a:off x="5575300" y="1358291"/>
            <a:ext cx="2306081" cy="369332"/>
          </a:xfrm>
          <a:prstGeom prst="rect">
            <a:avLst/>
          </a:prstGeom>
          <a:noFill/>
        </p:spPr>
        <p:txBody>
          <a:bodyPr wrap="none" rtlCol="0">
            <a:spAutoFit/>
          </a:bodyPr>
          <a:lstStyle/>
          <a:p>
            <a:r>
              <a:rPr lang="en-US" dirty="0"/>
              <a:t>Network Management</a:t>
            </a:r>
          </a:p>
        </p:txBody>
      </p:sp>
    </p:spTree>
    <p:extLst>
      <p:ext uri="{BB962C8B-B14F-4D97-AF65-F5344CB8AC3E}">
        <p14:creationId xmlns:p14="http://schemas.microsoft.com/office/powerpoint/2010/main" val="2016293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7591454"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Plug and Play Enhancements</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7203147" cy="2762914"/>
          </a:xfrm>
          <a:prstGeom prst="rect">
            <a:avLst/>
          </a:prstGeom>
        </p:spPr>
        <p:txBody>
          <a:bodyPr vert="horz" lIns="91440" tIns="45720" rIns="91440" bIns="45720" rtlCol="0">
            <a:normAutofit fontScale="6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600" dirty="0">
                <a:solidFill>
                  <a:schemeClr val="bg1"/>
                </a:solidFill>
                <a:effectLst>
                  <a:outerShdw blurRad="50800" dist="50800" dir="5400000" algn="ctr" rotWithShape="0">
                    <a:schemeClr val="tx1"/>
                  </a:outerShdw>
                </a:effectLst>
              </a:rPr>
              <a:t>ONAP and PNF Plug and Play Enhancements</a:t>
            </a:r>
          </a:p>
          <a:p>
            <a:r>
              <a:rPr lang="en-US" sz="2600" dirty="0">
                <a:solidFill>
                  <a:schemeClr val="bg1"/>
                </a:solidFill>
                <a:effectLst>
                  <a:outerShdw blurRad="50800" dist="50800" dir="5400000" algn="ctr" rotWithShape="0">
                    <a:schemeClr val="tx1"/>
                  </a:outerShdw>
                </a:effectLst>
              </a:rPr>
              <a:t>PNF (Radio Network) Deployments</a:t>
            </a:r>
          </a:p>
          <a:p>
            <a:r>
              <a:rPr lang="en-US" sz="2600" dirty="0">
                <a:solidFill>
                  <a:schemeClr val="bg1"/>
                </a:solidFill>
                <a:effectLst>
                  <a:outerShdw blurRad="50800" dist="50800" dir="5400000" algn="ctr" rotWithShape="0">
                    <a:schemeClr val="tx1"/>
                  </a:outerShdw>
                </a:effectLst>
              </a:rPr>
              <a:t>For R3 Casablanca (and onwards)</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21332" cy="307777"/>
          </a:xfrm>
          <a:prstGeom prst="rect">
            <a:avLst/>
          </a:prstGeom>
          <a:noFill/>
        </p:spPr>
        <p:txBody>
          <a:bodyPr wrap="none" rtlCol="0">
            <a:spAutoFit/>
          </a:bodyPr>
          <a:lstStyle/>
          <a:p>
            <a:r>
              <a:rPr lang="en-US" sz="1400" dirty="0">
                <a:solidFill>
                  <a:schemeClr val="bg1"/>
                </a:solidFill>
              </a:rPr>
              <a:t>Apr 13, 2018 version 4</a:t>
            </a:r>
          </a:p>
        </p:txBody>
      </p:sp>
    </p:spTree>
    <p:extLst>
      <p:ext uri="{BB962C8B-B14F-4D97-AF65-F5344CB8AC3E}">
        <p14:creationId xmlns:p14="http://schemas.microsoft.com/office/powerpoint/2010/main" val="30387389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388920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EDGE CLOUD SUPPORT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562698"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for deploying mobility virtual network element (e.g. CU) at the Edge Locations</a:t>
            </a:r>
          </a:p>
          <a:p>
            <a:endParaRPr lang="en-US" dirty="0"/>
          </a:p>
          <a:p>
            <a:r>
              <a:rPr lang="en-US" b="1" dirty="0">
                <a:solidFill>
                  <a:srgbClr val="FF0000"/>
                </a:solidFill>
              </a:rPr>
              <a:t>MULTI-RELEASE EFFORT</a:t>
            </a:r>
          </a:p>
          <a:p>
            <a:endParaRPr lang="en-US" dirty="0"/>
          </a:p>
          <a:p>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Rectangle 8">
            <a:extLst>
              <a:ext uri="{FF2B5EF4-FFF2-40B4-BE49-F238E27FC236}">
                <a16:creationId xmlns:a16="http://schemas.microsoft.com/office/drawing/2014/main" id="{D28E5AB7-3A19-4157-9549-E59BBC5FEB9E}"/>
              </a:ext>
            </a:extLst>
          </p:cNvPr>
          <p:cNvSpPr/>
          <p:nvPr/>
        </p:nvSpPr>
        <p:spPr>
          <a:xfrm>
            <a:off x="7228144" y="2021353"/>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Connector 9">
            <a:extLst>
              <a:ext uri="{FF2B5EF4-FFF2-40B4-BE49-F238E27FC236}">
                <a16:creationId xmlns:a16="http://schemas.microsoft.com/office/drawing/2014/main" id="{CABCD60A-DBBF-46D3-810F-87AB3968FCB7}"/>
              </a:ext>
            </a:extLst>
          </p:cNvPr>
          <p:cNvCxnSpPr>
            <a:cxnSpLocks/>
            <a:stCxn id="14" idx="3"/>
          </p:cNvCxnSpPr>
          <p:nvPr/>
        </p:nvCxnSpPr>
        <p:spPr>
          <a:xfrm>
            <a:off x="7564879" y="3205333"/>
            <a:ext cx="1356537" cy="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5605C7BF-0736-4FD4-A4B6-009C0CD3D5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03502" y="2740533"/>
            <a:ext cx="536122" cy="227540"/>
          </a:xfrm>
          <a:prstGeom prst="rect">
            <a:avLst/>
          </a:prstGeom>
        </p:spPr>
      </p:pic>
      <p:sp>
        <p:nvSpPr>
          <p:cNvPr id="12" name="Rounded Rectangle 27">
            <a:extLst>
              <a:ext uri="{FF2B5EF4-FFF2-40B4-BE49-F238E27FC236}">
                <a16:creationId xmlns:a16="http://schemas.microsoft.com/office/drawing/2014/main" id="{DB0466EC-5CB9-40E4-8034-C68D23C143A6}"/>
              </a:ext>
            </a:extLst>
          </p:cNvPr>
          <p:cNvSpPr/>
          <p:nvPr/>
        </p:nvSpPr>
        <p:spPr>
          <a:xfrm>
            <a:off x="5189780" y="3025929"/>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3" name="Rounded Rectangle 28">
            <a:extLst>
              <a:ext uri="{FF2B5EF4-FFF2-40B4-BE49-F238E27FC236}">
                <a16:creationId xmlns:a16="http://schemas.microsoft.com/office/drawing/2014/main" id="{07473B57-392D-440C-9B4C-5DBB334AB92D}"/>
              </a:ext>
            </a:extLst>
          </p:cNvPr>
          <p:cNvSpPr/>
          <p:nvPr/>
        </p:nvSpPr>
        <p:spPr>
          <a:xfrm>
            <a:off x="6257253" y="3025929"/>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14" name="Rounded Rectangle 29">
            <a:extLst>
              <a:ext uri="{FF2B5EF4-FFF2-40B4-BE49-F238E27FC236}">
                <a16:creationId xmlns:a16="http://schemas.microsoft.com/office/drawing/2014/main" id="{E1DF823F-4E1F-428A-9152-AD458DEB22D1}"/>
              </a:ext>
            </a:extLst>
          </p:cNvPr>
          <p:cNvSpPr/>
          <p:nvPr/>
        </p:nvSpPr>
        <p:spPr>
          <a:xfrm>
            <a:off x="7030256" y="302592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5" name="TextBox 14">
            <a:extLst>
              <a:ext uri="{FF2B5EF4-FFF2-40B4-BE49-F238E27FC236}">
                <a16:creationId xmlns:a16="http://schemas.microsoft.com/office/drawing/2014/main" id="{1085726D-E3E4-474D-AE1E-91B03857BE1B}"/>
              </a:ext>
            </a:extLst>
          </p:cNvPr>
          <p:cNvSpPr txBox="1"/>
          <p:nvPr/>
        </p:nvSpPr>
        <p:spPr>
          <a:xfrm>
            <a:off x="8390532" y="3047996"/>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6" name="TextBox 15">
            <a:extLst>
              <a:ext uri="{FF2B5EF4-FFF2-40B4-BE49-F238E27FC236}">
                <a16:creationId xmlns:a16="http://schemas.microsoft.com/office/drawing/2014/main" id="{382CC3BB-2665-4E12-81F4-FB350E112C20}"/>
              </a:ext>
            </a:extLst>
          </p:cNvPr>
          <p:cNvSpPr txBox="1"/>
          <p:nvPr/>
        </p:nvSpPr>
        <p:spPr>
          <a:xfrm>
            <a:off x="5228756" y="2297206"/>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7" name="TextBox 16">
            <a:extLst>
              <a:ext uri="{FF2B5EF4-FFF2-40B4-BE49-F238E27FC236}">
                <a16:creationId xmlns:a16="http://schemas.microsoft.com/office/drawing/2014/main" id="{DACB9344-2294-42E9-AE7E-A53FBA550CD5}"/>
              </a:ext>
            </a:extLst>
          </p:cNvPr>
          <p:cNvSpPr txBox="1"/>
          <p:nvPr/>
        </p:nvSpPr>
        <p:spPr>
          <a:xfrm>
            <a:off x="6388892" y="2499514"/>
            <a:ext cx="328936" cy="230832"/>
          </a:xfrm>
          <a:prstGeom prst="rect">
            <a:avLst/>
          </a:prstGeom>
          <a:noFill/>
        </p:spPr>
        <p:txBody>
          <a:bodyPr wrap="none" rtlCol="0">
            <a:spAutoFit/>
          </a:bodyPr>
          <a:lstStyle/>
          <a:p>
            <a:pPr algn="ctr"/>
            <a:r>
              <a:rPr lang="en-US" sz="900" dirty="0">
                <a:solidFill>
                  <a:srgbClr val="0000CC"/>
                </a:solidFill>
              </a:rPr>
              <a:t>DU</a:t>
            </a:r>
          </a:p>
        </p:txBody>
      </p:sp>
      <p:sp>
        <p:nvSpPr>
          <p:cNvPr id="18" name="Rounded Rectangle 72">
            <a:extLst>
              <a:ext uri="{FF2B5EF4-FFF2-40B4-BE49-F238E27FC236}">
                <a16:creationId xmlns:a16="http://schemas.microsoft.com/office/drawing/2014/main" id="{993C921F-A8CF-42D9-B857-F55A6550321C}"/>
              </a:ext>
            </a:extLst>
          </p:cNvPr>
          <p:cNvSpPr/>
          <p:nvPr/>
        </p:nvSpPr>
        <p:spPr>
          <a:xfrm>
            <a:off x="7303481" y="2085818"/>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19" name="Rounded Rectangle 73">
            <a:extLst>
              <a:ext uri="{FF2B5EF4-FFF2-40B4-BE49-F238E27FC236}">
                <a16:creationId xmlns:a16="http://schemas.microsoft.com/office/drawing/2014/main" id="{D0AC88C5-7DF6-444A-8CCD-29011B4DB2DB}"/>
              </a:ext>
            </a:extLst>
          </p:cNvPr>
          <p:cNvSpPr/>
          <p:nvPr/>
        </p:nvSpPr>
        <p:spPr>
          <a:xfrm>
            <a:off x="7303481" y="2590215"/>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0" name="Straight Arrow Connector 19">
            <a:extLst>
              <a:ext uri="{FF2B5EF4-FFF2-40B4-BE49-F238E27FC236}">
                <a16:creationId xmlns:a16="http://schemas.microsoft.com/office/drawing/2014/main" id="{3FDC289D-1C0E-4963-A9A5-1F0FB616A1EA}"/>
              </a:ext>
            </a:extLst>
          </p:cNvPr>
          <p:cNvCxnSpPr/>
          <p:nvPr/>
        </p:nvCxnSpPr>
        <p:spPr>
          <a:xfrm>
            <a:off x="7626027" y="2415574"/>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715BC2EE-F84D-44B7-B266-FA6CD69A1AA5}"/>
              </a:ext>
            </a:extLst>
          </p:cNvPr>
          <p:cNvCxnSpPr>
            <a:stCxn id="12" idx="3"/>
            <a:endCxn id="13" idx="1"/>
          </p:cNvCxnSpPr>
          <p:nvPr/>
        </p:nvCxnSpPr>
        <p:spPr>
          <a:xfrm>
            <a:off x="5821075" y="3205333"/>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2850FB9-559D-48DB-A13C-6EBDD427A15D}"/>
              </a:ext>
            </a:extLst>
          </p:cNvPr>
          <p:cNvSpPr txBox="1"/>
          <p:nvPr/>
        </p:nvSpPr>
        <p:spPr>
          <a:xfrm>
            <a:off x="5848793" y="3237402"/>
            <a:ext cx="900634" cy="261610"/>
          </a:xfrm>
          <a:prstGeom prst="rect">
            <a:avLst/>
          </a:prstGeom>
          <a:noFill/>
        </p:spPr>
        <p:txBody>
          <a:bodyPr wrap="square" rtlCol="0">
            <a:spAutoFit/>
          </a:bodyPr>
          <a:lstStyle/>
          <a:p>
            <a:r>
              <a:rPr lang="en-US" sz="1050">
                <a:solidFill>
                  <a:srgbClr val="0000CC"/>
                </a:solidFill>
              </a:rPr>
              <a:t>CPRI</a:t>
            </a:r>
            <a:endParaRPr lang="en-US" sz="1050" dirty="0">
              <a:solidFill>
                <a:srgbClr val="0000CC"/>
              </a:solidFill>
            </a:endParaRPr>
          </a:p>
        </p:txBody>
      </p:sp>
      <p:sp>
        <p:nvSpPr>
          <p:cNvPr id="23" name="TextBox 22">
            <a:extLst>
              <a:ext uri="{FF2B5EF4-FFF2-40B4-BE49-F238E27FC236}">
                <a16:creationId xmlns:a16="http://schemas.microsoft.com/office/drawing/2014/main" id="{6E0286E0-110F-4E49-8465-54175FC033B6}"/>
              </a:ext>
            </a:extLst>
          </p:cNvPr>
          <p:cNvSpPr txBox="1"/>
          <p:nvPr/>
        </p:nvSpPr>
        <p:spPr>
          <a:xfrm>
            <a:off x="7553470" y="3467251"/>
            <a:ext cx="900634" cy="261610"/>
          </a:xfrm>
          <a:prstGeom prst="rect">
            <a:avLst/>
          </a:prstGeom>
          <a:noFill/>
        </p:spPr>
        <p:txBody>
          <a:bodyPr wrap="square" rtlCol="0">
            <a:spAutoFit/>
          </a:bodyPr>
          <a:lstStyle/>
          <a:p>
            <a:r>
              <a:rPr lang="en-US" sz="1050" dirty="0">
                <a:solidFill>
                  <a:srgbClr val="0000CC"/>
                </a:solidFill>
              </a:rPr>
              <a:t>Back Haul</a:t>
            </a:r>
          </a:p>
        </p:txBody>
      </p:sp>
      <p:sp>
        <p:nvSpPr>
          <p:cNvPr id="24" name="Rectangle 23">
            <a:extLst>
              <a:ext uri="{FF2B5EF4-FFF2-40B4-BE49-F238E27FC236}">
                <a16:creationId xmlns:a16="http://schemas.microsoft.com/office/drawing/2014/main" id="{28BAEFED-ED57-4366-9B99-DE514678C6F1}"/>
              </a:ext>
            </a:extLst>
          </p:cNvPr>
          <p:cNvSpPr/>
          <p:nvPr/>
        </p:nvSpPr>
        <p:spPr>
          <a:xfrm>
            <a:off x="5936792" y="1625138"/>
            <a:ext cx="2464940"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pic>
        <p:nvPicPr>
          <p:cNvPr id="25" name="Picture 24">
            <a:extLst>
              <a:ext uri="{FF2B5EF4-FFF2-40B4-BE49-F238E27FC236}">
                <a16:creationId xmlns:a16="http://schemas.microsoft.com/office/drawing/2014/main" id="{B0250EB0-2E9A-4EB2-835F-7F89893EE619}"/>
              </a:ext>
            </a:extLst>
          </p:cNvPr>
          <p:cNvPicPr>
            <a:picLocks noChangeAspect="1"/>
          </p:cNvPicPr>
          <p:nvPr/>
        </p:nvPicPr>
        <p:blipFill>
          <a:blip r:embed="rId4">
            <a:clrChange>
              <a:clrFrom>
                <a:srgbClr val="EBFFFF"/>
              </a:clrFrom>
              <a:clrTo>
                <a:srgbClr val="EBFFFF">
                  <a:alpha val="0"/>
                </a:srgbClr>
              </a:clrTo>
            </a:clrChange>
            <a:extLst>
              <a:ext uri="{BEBA8EAE-BF5A-486C-A8C5-ECC9F3942E4B}">
                <a14:imgProps xmlns:a14="http://schemas.microsoft.com/office/drawing/2010/main">
                  <a14:imgLayer r:embed="rId5">
                    <a14:imgEffect>
                      <a14:colorTemperature colorTemp="4700"/>
                    </a14:imgEffect>
                  </a14:imgLayer>
                </a14:imgProps>
              </a:ext>
            </a:extLst>
          </a:blip>
          <a:stretch>
            <a:fillRect/>
          </a:stretch>
        </p:blipFill>
        <p:spPr>
          <a:xfrm>
            <a:off x="7923165" y="2800559"/>
            <a:ext cx="1198062" cy="770965"/>
          </a:xfrm>
          <a:prstGeom prst="rect">
            <a:avLst/>
          </a:prstGeom>
        </p:spPr>
      </p:pic>
      <p:pic>
        <p:nvPicPr>
          <p:cNvPr id="26" name="Picture 2" descr="C:\Users\cheung\AppData\Local\Temp\SNAGHTML105560.PNG">
            <a:extLst>
              <a:ext uri="{FF2B5EF4-FFF2-40B4-BE49-F238E27FC236}">
                <a16:creationId xmlns:a16="http://schemas.microsoft.com/office/drawing/2014/main" id="{B5C13A84-131F-4FC7-9AE3-1F0BF48288E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67561" y="2553909"/>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9C493688-FC82-461E-8A99-1D77D75B2543}"/>
              </a:ext>
            </a:extLst>
          </p:cNvPr>
          <p:cNvPicPr>
            <a:picLocks noChangeAspect="1"/>
          </p:cNvPicPr>
          <p:nvPr/>
        </p:nvPicPr>
        <p:blipFill rotWithShape="1">
          <a:blip r:embed="rId7"/>
          <a:srcRect t="1119"/>
          <a:stretch/>
        </p:blipFill>
        <p:spPr>
          <a:xfrm>
            <a:off x="5376581" y="2555986"/>
            <a:ext cx="284738" cy="444375"/>
          </a:xfrm>
          <a:prstGeom prst="rect">
            <a:avLst/>
          </a:prstGeom>
        </p:spPr>
      </p:pic>
      <p:cxnSp>
        <p:nvCxnSpPr>
          <p:cNvPr id="28" name="Straight Connector 27">
            <a:extLst>
              <a:ext uri="{FF2B5EF4-FFF2-40B4-BE49-F238E27FC236}">
                <a16:creationId xmlns:a16="http://schemas.microsoft.com/office/drawing/2014/main" id="{1BF627A4-0B97-49EB-AFEB-979F0E987801}"/>
              </a:ext>
            </a:extLst>
          </p:cNvPr>
          <p:cNvCxnSpPr>
            <a:cxnSpLocks/>
            <a:stCxn id="13" idx="3"/>
            <a:endCxn id="14" idx="1"/>
          </p:cNvCxnSpPr>
          <p:nvPr/>
        </p:nvCxnSpPr>
        <p:spPr>
          <a:xfrm>
            <a:off x="6819326" y="3205333"/>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4ECAF954-C7CB-4E9B-A090-DC68BA8A8776}"/>
              </a:ext>
            </a:extLst>
          </p:cNvPr>
          <p:cNvSpPr/>
          <p:nvPr/>
        </p:nvSpPr>
        <p:spPr>
          <a:xfrm>
            <a:off x="5124648" y="1457638"/>
            <a:ext cx="3915865" cy="23774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FB14F5D2-0030-4D1E-A30F-6208E005091F}"/>
              </a:ext>
            </a:extLst>
          </p:cNvPr>
          <p:cNvSpPr txBox="1"/>
          <p:nvPr/>
        </p:nvSpPr>
        <p:spPr>
          <a:xfrm>
            <a:off x="6919481" y="2362354"/>
            <a:ext cx="319318" cy="230832"/>
          </a:xfrm>
          <a:prstGeom prst="rect">
            <a:avLst/>
          </a:prstGeom>
          <a:noFill/>
        </p:spPr>
        <p:txBody>
          <a:bodyPr wrap="none" rtlCol="0">
            <a:spAutoFit/>
          </a:bodyPr>
          <a:lstStyle/>
          <a:p>
            <a:pPr algn="ctr"/>
            <a:r>
              <a:rPr lang="en-US" sz="900" dirty="0">
                <a:solidFill>
                  <a:srgbClr val="0000CC"/>
                </a:solidFill>
              </a:rPr>
              <a:t>CU</a:t>
            </a:r>
          </a:p>
        </p:txBody>
      </p:sp>
    </p:spTree>
    <p:extLst>
      <p:ext uri="{BB962C8B-B14F-4D97-AF65-F5344CB8AC3E}">
        <p14:creationId xmlns:p14="http://schemas.microsoft.com/office/powerpoint/2010/main" val="3018408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36584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MOBILITY EDGE VNF (CU) INTEGRATION</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9" y="651353"/>
            <a:ext cx="4689872"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Support for deploying mobility virtual network element (e.g. CU) at the Edge Locations</a:t>
            </a:r>
          </a:p>
          <a:p>
            <a:endParaRPr lang="en-US" dirty="0"/>
          </a:p>
          <a:p>
            <a:r>
              <a:rPr lang="en-US" b="1" dirty="0">
                <a:solidFill>
                  <a:srgbClr val="FF0000"/>
                </a:solidFill>
              </a:rPr>
              <a:t>MULTI-RELEASE EFFORT</a:t>
            </a:r>
          </a:p>
          <a:p>
            <a:endParaRPr lang="en-US" dirty="0"/>
          </a:p>
          <a:p>
            <a:endParaRPr lang="en-US"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9" name="Rectangle 8">
            <a:extLst>
              <a:ext uri="{FF2B5EF4-FFF2-40B4-BE49-F238E27FC236}">
                <a16:creationId xmlns:a16="http://schemas.microsoft.com/office/drawing/2014/main" id="{8F8B9D8B-EA9A-4266-9800-30B47B791ABC}"/>
              </a:ext>
            </a:extLst>
          </p:cNvPr>
          <p:cNvSpPr/>
          <p:nvPr/>
        </p:nvSpPr>
        <p:spPr>
          <a:xfrm>
            <a:off x="7228144" y="2021353"/>
            <a:ext cx="819064" cy="983852"/>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Connector 9">
            <a:extLst>
              <a:ext uri="{FF2B5EF4-FFF2-40B4-BE49-F238E27FC236}">
                <a16:creationId xmlns:a16="http://schemas.microsoft.com/office/drawing/2014/main" id="{6F856C28-D59E-48F2-95E3-1408FF6F43F2}"/>
              </a:ext>
            </a:extLst>
          </p:cNvPr>
          <p:cNvCxnSpPr>
            <a:cxnSpLocks/>
            <a:stCxn id="14" idx="3"/>
          </p:cNvCxnSpPr>
          <p:nvPr/>
        </p:nvCxnSpPr>
        <p:spPr>
          <a:xfrm>
            <a:off x="7564879" y="3205333"/>
            <a:ext cx="1356537" cy="0"/>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B3E98CBB-FA42-4B3D-AD55-793916879C3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3502" y="2740533"/>
            <a:ext cx="536122" cy="227540"/>
          </a:xfrm>
          <a:prstGeom prst="rect">
            <a:avLst/>
          </a:prstGeom>
        </p:spPr>
      </p:pic>
      <p:sp>
        <p:nvSpPr>
          <p:cNvPr id="12" name="Rounded Rectangle 27">
            <a:extLst>
              <a:ext uri="{FF2B5EF4-FFF2-40B4-BE49-F238E27FC236}">
                <a16:creationId xmlns:a16="http://schemas.microsoft.com/office/drawing/2014/main" id="{4B2372F8-4395-4B6A-8F2F-363C57C5435D}"/>
              </a:ext>
            </a:extLst>
          </p:cNvPr>
          <p:cNvSpPr/>
          <p:nvPr/>
        </p:nvSpPr>
        <p:spPr>
          <a:xfrm>
            <a:off x="5189780" y="3025929"/>
            <a:ext cx="631295"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3" name="Rounded Rectangle 28">
            <a:extLst>
              <a:ext uri="{FF2B5EF4-FFF2-40B4-BE49-F238E27FC236}">
                <a16:creationId xmlns:a16="http://schemas.microsoft.com/office/drawing/2014/main" id="{3083B36B-2A35-4D0F-A5AA-F830802439EE}"/>
              </a:ext>
            </a:extLst>
          </p:cNvPr>
          <p:cNvSpPr/>
          <p:nvPr/>
        </p:nvSpPr>
        <p:spPr>
          <a:xfrm>
            <a:off x="6257253" y="3025929"/>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14" name="Rounded Rectangle 29">
            <a:extLst>
              <a:ext uri="{FF2B5EF4-FFF2-40B4-BE49-F238E27FC236}">
                <a16:creationId xmlns:a16="http://schemas.microsoft.com/office/drawing/2014/main" id="{F5345430-295F-4D23-8196-DE85B52837EE}"/>
              </a:ext>
            </a:extLst>
          </p:cNvPr>
          <p:cNvSpPr/>
          <p:nvPr/>
        </p:nvSpPr>
        <p:spPr>
          <a:xfrm>
            <a:off x="7030256" y="3025929"/>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CU-UP</a:t>
            </a:r>
          </a:p>
        </p:txBody>
      </p:sp>
      <p:sp>
        <p:nvSpPr>
          <p:cNvPr id="16" name="TextBox 15">
            <a:extLst>
              <a:ext uri="{FF2B5EF4-FFF2-40B4-BE49-F238E27FC236}">
                <a16:creationId xmlns:a16="http://schemas.microsoft.com/office/drawing/2014/main" id="{503FA721-051F-44A0-9F0A-836AD73E8405}"/>
              </a:ext>
            </a:extLst>
          </p:cNvPr>
          <p:cNvSpPr txBox="1"/>
          <p:nvPr/>
        </p:nvSpPr>
        <p:spPr>
          <a:xfrm>
            <a:off x="8390532" y="3047996"/>
            <a:ext cx="412293" cy="323165"/>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7" name="TextBox 16">
            <a:extLst>
              <a:ext uri="{FF2B5EF4-FFF2-40B4-BE49-F238E27FC236}">
                <a16:creationId xmlns:a16="http://schemas.microsoft.com/office/drawing/2014/main" id="{02470BA0-4327-44DD-A421-1EBD61599185}"/>
              </a:ext>
            </a:extLst>
          </p:cNvPr>
          <p:cNvSpPr txBox="1"/>
          <p:nvPr/>
        </p:nvSpPr>
        <p:spPr>
          <a:xfrm>
            <a:off x="5228756" y="2297206"/>
            <a:ext cx="585417" cy="230832"/>
          </a:xfrm>
          <a:prstGeom prst="rect">
            <a:avLst/>
          </a:prstGeom>
          <a:noFill/>
        </p:spPr>
        <p:txBody>
          <a:bodyPr wrap="none" rtlCol="0">
            <a:spAutoFit/>
          </a:bodyPr>
          <a:lstStyle/>
          <a:p>
            <a:pPr algn="ctr"/>
            <a:r>
              <a:rPr lang="en-US" sz="900" dirty="0">
                <a:solidFill>
                  <a:srgbClr val="0000CC"/>
                </a:solidFill>
              </a:rPr>
              <a:t>Antenna</a:t>
            </a:r>
          </a:p>
        </p:txBody>
      </p:sp>
      <p:sp>
        <p:nvSpPr>
          <p:cNvPr id="18" name="TextBox 17">
            <a:extLst>
              <a:ext uri="{FF2B5EF4-FFF2-40B4-BE49-F238E27FC236}">
                <a16:creationId xmlns:a16="http://schemas.microsoft.com/office/drawing/2014/main" id="{915CE185-DFCB-450C-81CF-309D4FD9662E}"/>
              </a:ext>
            </a:extLst>
          </p:cNvPr>
          <p:cNvSpPr txBox="1"/>
          <p:nvPr/>
        </p:nvSpPr>
        <p:spPr>
          <a:xfrm>
            <a:off x="6388892" y="2499514"/>
            <a:ext cx="328936" cy="230832"/>
          </a:xfrm>
          <a:prstGeom prst="rect">
            <a:avLst/>
          </a:prstGeom>
          <a:noFill/>
        </p:spPr>
        <p:txBody>
          <a:bodyPr wrap="none" rtlCol="0">
            <a:spAutoFit/>
          </a:bodyPr>
          <a:lstStyle/>
          <a:p>
            <a:pPr algn="ctr"/>
            <a:r>
              <a:rPr lang="en-US" sz="900" dirty="0">
                <a:solidFill>
                  <a:srgbClr val="0000CC"/>
                </a:solidFill>
              </a:rPr>
              <a:t>DU</a:t>
            </a:r>
          </a:p>
        </p:txBody>
      </p:sp>
      <p:sp>
        <p:nvSpPr>
          <p:cNvPr id="20" name="Rounded Rectangle 72">
            <a:extLst>
              <a:ext uri="{FF2B5EF4-FFF2-40B4-BE49-F238E27FC236}">
                <a16:creationId xmlns:a16="http://schemas.microsoft.com/office/drawing/2014/main" id="{1AB9173E-9CC5-4DB9-AD10-02A9E79B7AB1}"/>
              </a:ext>
            </a:extLst>
          </p:cNvPr>
          <p:cNvSpPr/>
          <p:nvPr/>
        </p:nvSpPr>
        <p:spPr>
          <a:xfrm>
            <a:off x="7303481" y="2085818"/>
            <a:ext cx="645092" cy="32975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CU-CP-H</a:t>
            </a:r>
          </a:p>
        </p:txBody>
      </p:sp>
      <p:sp>
        <p:nvSpPr>
          <p:cNvPr id="21" name="Rounded Rectangle 73">
            <a:extLst>
              <a:ext uri="{FF2B5EF4-FFF2-40B4-BE49-F238E27FC236}">
                <a16:creationId xmlns:a16="http://schemas.microsoft.com/office/drawing/2014/main" id="{6120F299-51AA-4955-9535-D63C43C2E541}"/>
              </a:ext>
            </a:extLst>
          </p:cNvPr>
          <p:cNvSpPr/>
          <p:nvPr/>
        </p:nvSpPr>
        <p:spPr>
          <a:xfrm>
            <a:off x="7303481" y="2590215"/>
            <a:ext cx="645092" cy="327165"/>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rPr>
              <a:t>CU-CP-L</a:t>
            </a:r>
          </a:p>
        </p:txBody>
      </p:sp>
      <p:cxnSp>
        <p:nvCxnSpPr>
          <p:cNvPr id="22" name="Straight Arrow Connector 21">
            <a:extLst>
              <a:ext uri="{FF2B5EF4-FFF2-40B4-BE49-F238E27FC236}">
                <a16:creationId xmlns:a16="http://schemas.microsoft.com/office/drawing/2014/main" id="{D02ABD52-64AD-4D27-AC1F-8F28464CE067}"/>
              </a:ext>
            </a:extLst>
          </p:cNvPr>
          <p:cNvCxnSpPr/>
          <p:nvPr/>
        </p:nvCxnSpPr>
        <p:spPr>
          <a:xfrm>
            <a:off x="7626027" y="2415574"/>
            <a:ext cx="0" cy="163826"/>
          </a:xfrm>
          <a:prstGeom prst="straightConnector1">
            <a:avLst/>
          </a:prstGeom>
          <a:ln>
            <a:solidFill>
              <a:schemeClr val="tx2">
                <a:lumMod val="60000"/>
                <a:lumOff val="4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64EF9D1-1F08-4619-AC8B-B9E6F79CEE4B}"/>
              </a:ext>
            </a:extLst>
          </p:cNvPr>
          <p:cNvCxnSpPr>
            <a:stCxn id="12" idx="3"/>
            <a:endCxn id="13" idx="1"/>
          </p:cNvCxnSpPr>
          <p:nvPr/>
        </p:nvCxnSpPr>
        <p:spPr>
          <a:xfrm>
            <a:off x="5821075" y="3205333"/>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F893B3A-3D8F-4008-9F84-49799ABEBC2F}"/>
              </a:ext>
            </a:extLst>
          </p:cNvPr>
          <p:cNvSpPr txBox="1"/>
          <p:nvPr/>
        </p:nvSpPr>
        <p:spPr>
          <a:xfrm>
            <a:off x="5848793" y="3237402"/>
            <a:ext cx="900634" cy="261610"/>
          </a:xfrm>
          <a:prstGeom prst="rect">
            <a:avLst/>
          </a:prstGeom>
          <a:noFill/>
        </p:spPr>
        <p:txBody>
          <a:bodyPr wrap="square" rtlCol="0">
            <a:spAutoFit/>
          </a:bodyPr>
          <a:lstStyle/>
          <a:p>
            <a:r>
              <a:rPr lang="en-US" sz="1050">
                <a:solidFill>
                  <a:srgbClr val="0000CC"/>
                </a:solidFill>
              </a:rPr>
              <a:t>CPRI</a:t>
            </a:r>
            <a:endParaRPr lang="en-US" sz="1050" dirty="0">
              <a:solidFill>
                <a:srgbClr val="0000CC"/>
              </a:solidFill>
            </a:endParaRPr>
          </a:p>
        </p:txBody>
      </p:sp>
      <p:sp>
        <p:nvSpPr>
          <p:cNvPr id="26" name="TextBox 25">
            <a:extLst>
              <a:ext uri="{FF2B5EF4-FFF2-40B4-BE49-F238E27FC236}">
                <a16:creationId xmlns:a16="http://schemas.microsoft.com/office/drawing/2014/main" id="{553774F9-993A-420B-AC74-4DF9D33D997A}"/>
              </a:ext>
            </a:extLst>
          </p:cNvPr>
          <p:cNvSpPr txBox="1"/>
          <p:nvPr/>
        </p:nvSpPr>
        <p:spPr>
          <a:xfrm>
            <a:off x="7553470" y="3467251"/>
            <a:ext cx="900634" cy="261610"/>
          </a:xfrm>
          <a:prstGeom prst="rect">
            <a:avLst/>
          </a:prstGeom>
          <a:noFill/>
        </p:spPr>
        <p:txBody>
          <a:bodyPr wrap="square" rtlCol="0">
            <a:spAutoFit/>
          </a:bodyPr>
          <a:lstStyle/>
          <a:p>
            <a:r>
              <a:rPr lang="en-US" sz="1050" dirty="0">
                <a:solidFill>
                  <a:srgbClr val="0000CC"/>
                </a:solidFill>
              </a:rPr>
              <a:t>Back Haul</a:t>
            </a:r>
          </a:p>
        </p:txBody>
      </p:sp>
      <p:sp>
        <p:nvSpPr>
          <p:cNvPr id="33" name="Rectangle 32">
            <a:extLst>
              <a:ext uri="{FF2B5EF4-FFF2-40B4-BE49-F238E27FC236}">
                <a16:creationId xmlns:a16="http://schemas.microsoft.com/office/drawing/2014/main" id="{FF269717-3C07-4673-B1D9-02F6BEA4E414}"/>
              </a:ext>
            </a:extLst>
          </p:cNvPr>
          <p:cNvSpPr/>
          <p:nvPr/>
        </p:nvSpPr>
        <p:spPr>
          <a:xfrm>
            <a:off x="5936792" y="1625138"/>
            <a:ext cx="2464940"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pic>
        <p:nvPicPr>
          <p:cNvPr id="35" name="Picture 34">
            <a:extLst>
              <a:ext uri="{FF2B5EF4-FFF2-40B4-BE49-F238E27FC236}">
                <a16:creationId xmlns:a16="http://schemas.microsoft.com/office/drawing/2014/main" id="{FC4EEEA7-2428-4FF3-BFF0-BB83CFDD9C9E}"/>
              </a:ext>
            </a:extLst>
          </p:cNvPr>
          <p:cNvPicPr>
            <a:picLocks noChangeAspect="1"/>
          </p:cNvPicPr>
          <p:nvPr/>
        </p:nvPicPr>
        <p:blipFill>
          <a:blip r:embed="rId3">
            <a:clrChange>
              <a:clrFrom>
                <a:srgbClr val="EBFFFF"/>
              </a:clrFrom>
              <a:clrTo>
                <a:srgbClr val="EBFFFF">
                  <a:alpha val="0"/>
                </a:srgbClr>
              </a:clrTo>
            </a:clrChange>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7923165" y="2800559"/>
            <a:ext cx="1198062" cy="770965"/>
          </a:xfrm>
          <a:prstGeom prst="rect">
            <a:avLst/>
          </a:prstGeom>
        </p:spPr>
      </p:pic>
      <p:pic>
        <p:nvPicPr>
          <p:cNvPr id="38" name="Picture 2" descr="C:\Users\cheung\AppData\Local\Temp\SNAGHTML105560.PNG">
            <a:extLst>
              <a:ext uri="{FF2B5EF4-FFF2-40B4-BE49-F238E27FC236}">
                <a16:creationId xmlns:a16="http://schemas.microsoft.com/office/drawing/2014/main" id="{0E3AC231-D2B2-4FA3-8749-82551556F5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7561" y="2553909"/>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a:extLst>
              <a:ext uri="{FF2B5EF4-FFF2-40B4-BE49-F238E27FC236}">
                <a16:creationId xmlns:a16="http://schemas.microsoft.com/office/drawing/2014/main" id="{3F2933A4-BD61-4417-B6B6-E4A32FDB3FFD}"/>
              </a:ext>
            </a:extLst>
          </p:cNvPr>
          <p:cNvPicPr>
            <a:picLocks noChangeAspect="1"/>
          </p:cNvPicPr>
          <p:nvPr/>
        </p:nvPicPr>
        <p:blipFill rotWithShape="1">
          <a:blip r:embed="rId6"/>
          <a:srcRect t="1119"/>
          <a:stretch/>
        </p:blipFill>
        <p:spPr>
          <a:xfrm>
            <a:off x="5376581" y="2555986"/>
            <a:ext cx="284738" cy="444375"/>
          </a:xfrm>
          <a:prstGeom prst="rect">
            <a:avLst/>
          </a:prstGeom>
        </p:spPr>
      </p:pic>
      <p:cxnSp>
        <p:nvCxnSpPr>
          <p:cNvPr id="40" name="Straight Connector 39">
            <a:extLst>
              <a:ext uri="{FF2B5EF4-FFF2-40B4-BE49-F238E27FC236}">
                <a16:creationId xmlns:a16="http://schemas.microsoft.com/office/drawing/2014/main" id="{454A8DD6-1B22-4B86-92DA-D1CC1AAE319F}"/>
              </a:ext>
            </a:extLst>
          </p:cNvPr>
          <p:cNvCxnSpPr>
            <a:cxnSpLocks/>
            <a:stCxn id="13" idx="3"/>
            <a:endCxn id="14" idx="1"/>
          </p:cNvCxnSpPr>
          <p:nvPr/>
        </p:nvCxnSpPr>
        <p:spPr>
          <a:xfrm>
            <a:off x="6819326" y="3205333"/>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7307766E-CB52-4C61-B6E5-3CA822F94FAD}"/>
              </a:ext>
            </a:extLst>
          </p:cNvPr>
          <p:cNvSpPr/>
          <p:nvPr/>
        </p:nvSpPr>
        <p:spPr>
          <a:xfrm>
            <a:off x="5124648" y="1457638"/>
            <a:ext cx="3915865" cy="237741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TextBox 45">
            <a:extLst>
              <a:ext uri="{FF2B5EF4-FFF2-40B4-BE49-F238E27FC236}">
                <a16:creationId xmlns:a16="http://schemas.microsoft.com/office/drawing/2014/main" id="{CDB31944-D75C-47B4-865D-2532476A319F}"/>
              </a:ext>
            </a:extLst>
          </p:cNvPr>
          <p:cNvSpPr txBox="1"/>
          <p:nvPr/>
        </p:nvSpPr>
        <p:spPr>
          <a:xfrm>
            <a:off x="6919481" y="2362354"/>
            <a:ext cx="319318" cy="230832"/>
          </a:xfrm>
          <a:prstGeom prst="rect">
            <a:avLst/>
          </a:prstGeom>
          <a:noFill/>
        </p:spPr>
        <p:txBody>
          <a:bodyPr wrap="none" rtlCol="0">
            <a:spAutoFit/>
          </a:bodyPr>
          <a:lstStyle/>
          <a:p>
            <a:pPr algn="ctr"/>
            <a:r>
              <a:rPr lang="en-US" sz="900" dirty="0">
                <a:solidFill>
                  <a:srgbClr val="0000CC"/>
                </a:solidFill>
              </a:rPr>
              <a:t>CU</a:t>
            </a:r>
          </a:p>
        </p:txBody>
      </p:sp>
    </p:spTree>
    <p:extLst>
      <p:ext uri="{BB962C8B-B14F-4D97-AF65-F5344CB8AC3E}">
        <p14:creationId xmlns:p14="http://schemas.microsoft.com/office/powerpoint/2010/main" val="2470482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7411003"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CHANGE AND CONFIGURATION MANAGEMENT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2339102"/>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dirty="0"/>
          </a:p>
          <a:p>
            <a:r>
              <a:rPr lang="en-US" dirty="0"/>
              <a:t>Pre-provisioning with VID. Bulk Provision a 1000 PNFs. O&amp;M IP@, model, configuration, radio parameters. Modeling for PNFs.</a:t>
            </a:r>
          </a:p>
          <a:p>
            <a:endParaRPr lang="en-US" b="1" dirty="0">
              <a:solidFill>
                <a:srgbClr val="FF0000"/>
              </a:solidFill>
            </a:endParaRPr>
          </a:p>
          <a:p>
            <a:r>
              <a:rPr lang="en-US" b="1" dirty="0">
                <a:solidFill>
                  <a:srgbClr val="FF0000"/>
                </a:solidFill>
              </a:rPr>
              <a:t>MULTI-RELEASE EFFORT</a:t>
            </a:r>
          </a:p>
          <a:p>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r>
              <a:rPr lang="en-US" sz="2000" dirty="0"/>
              <a:t>, VID</a:t>
            </a:r>
          </a:p>
        </p:txBody>
      </p:sp>
      <p:pic>
        <p:nvPicPr>
          <p:cNvPr id="18" name="Picture 2">
            <a:extLst>
              <a:ext uri="{FF2B5EF4-FFF2-40B4-BE49-F238E27FC236}">
                <a16:creationId xmlns:a16="http://schemas.microsoft.com/office/drawing/2014/main" id="{883A9807-2408-48D6-87AB-C0418576D6B7}"/>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51413" y="5527512"/>
            <a:ext cx="1512324" cy="694388"/>
          </a:xfrm>
          <a:prstGeom prst="rect">
            <a:avLst/>
          </a:prstGeom>
          <a:noFill/>
          <a:ln w="9525">
            <a:noFill/>
            <a:miter lim="800000"/>
            <a:headEnd/>
            <a:tailEnd/>
          </a:ln>
        </p:spPr>
      </p:pic>
      <p:sp>
        <p:nvSpPr>
          <p:cNvPr id="20" name="Rectangle: Rounded Corners 19">
            <a:extLst>
              <a:ext uri="{FF2B5EF4-FFF2-40B4-BE49-F238E27FC236}">
                <a16:creationId xmlns:a16="http://schemas.microsoft.com/office/drawing/2014/main" id="{BAAA98E3-0647-4E5B-B70E-7D9D324081E3}"/>
              </a:ext>
            </a:extLst>
          </p:cNvPr>
          <p:cNvSpPr/>
          <p:nvPr/>
        </p:nvSpPr>
        <p:spPr>
          <a:xfrm>
            <a:off x="5951413" y="3371004"/>
            <a:ext cx="1207911" cy="1256946"/>
          </a:xfrm>
          <a:prstGeom prst="roundRect">
            <a:avLst>
              <a:gd name="adj" fmla="val 983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2610596A-0541-4D59-B6FD-E2AEAF234C49}"/>
              </a:ext>
            </a:extLst>
          </p:cNvPr>
          <p:cNvSpPr txBox="1"/>
          <p:nvPr/>
        </p:nvSpPr>
        <p:spPr>
          <a:xfrm>
            <a:off x="6057612" y="3744961"/>
            <a:ext cx="922047" cy="400110"/>
          </a:xfrm>
          <a:prstGeom prst="rect">
            <a:avLst/>
          </a:prstGeom>
          <a:noFill/>
        </p:spPr>
        <p:txBody>
          <a:bodyPr wrap="none" rtlCol="0">
            <a:spAutoFit/>
          </a:bodyPr>
          <a:lstStyle/>
          <a:p>
            <a:r>
              <a:rPr lang="en-US" sz="2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APP-C</a:t>
            </a:r>
          </a:p>
        </p:txBody>
      </p:sp>
      <p:sp>
        <p:nvSpPr>
          <p:cNvPr id="19" name="Arrow: Left-Right 18">
            <a:extLst>
              <a:ext uri="{FF2B5EF4-FFF2-40B4-BE49-F238E27FC236}">
                <a16:creationId xmlns:a16="http://schemas.microsoft.com/office/drawing/2014/main" id="{E5F44A49-9CC6-41CA-9254-9A1BC21045EF}"/>
              </a:ext>
            </a:extLst>
          </p:cNvPr>
          <p:cNvSpPr/>
          <p:nvPr/>
        </p:nvSpPr>
        <p:spPr>
          <a:xfrm rot="16200000">
            <a:off x="6152704" y="4963883"/>
            <a:ext cx="860218"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866194E-A28B-4C5D-B50D-862DC884BB9A}"/>
              </a:ext>
            </a:extLst>
          </p:cNvPr>
          <p:cNvGrpSpPr/>
          <p:nvPr/>
        </p:nvGrpSpPr>
        <p:grpSpPr>
          <a:xfrm>
            <a:off x="5650668" y="1150896"/>
            <a:ext cx="1872679" cy="1281307"/>
            <a:chOff x="5072364" y="1051462"/>
            <a:chExt cx="3898065" cy="2667097"/>
          </a:xfrm>
        </p:grpSpPr>
        <p:pic>
          <p:nvPicPr>
            <p:cNvPr id="23" name="Picture 22">
              <a:extLst>
                <a:ext uri="{FF2B5EF4-FFF2-40B4-BE49-F238E27FC236}">
                  <a16:creationId xmlns:a16="http://schemas.microsoft.com/office/drawing/2014/main" id="{ED8B024A-DD56-46E2-B87F-59279E451D73}"/>
                </a:ext>
              </a:extLst>
            </p:cNvPr>
            <p:cNvPicPr>
              <a:picLocks noChangeAspect="1"/>
            </p:cNvPicPr>
            <p:nvPr/>
          </p:nvPicPr>
          <p:blipFill>
            <a:blip r:embed="rId3"/>
            <a:stretch>
              <a:fillRect/>
            </a:stretch>
          </p:blipFill>
          <p:spPr>
            <a:xfrm>
              <a:off x="5072364" y="1051462"/>
              <a:ext cx="3898065" cy="2667097"/>
            </a:xfrm>
            <a:prstGeom prst="rect">
              <a:avLst/>
            </a:prstGeom>
          </p:spPr>
        </p:pic>
        <p:pic>
          <p:nvPicPr>
            <p:cNvPr id="24" name="Picture 23">
              <a:extLst>
                <a:ext uri="{FF2B5EF4-FFF2-40B4-BE49-F238E27FC236}">
                  <a16:creationId xmlns:a16="http://schemas.microsoft.com/office/drawing/2014/main" id="{F177BD24-45E8-4A67-8CD3-93FFCFFA0FBE}"/>
                </a:ext>
              </a:extLst>
            </p:cNvPr>
            <p:cNvPicPr>
              <a:picLocks noChangeAspect="1"/>
            </p:cNvPicPr>
            <p:nvPr/>
          </p:nvPicPr>
          <p:blipFill>
            <a:blip r:embed="rId4"/>
            <a:stretch>
              <a:fillRect/>
            </a:stretch>
          </p:blipFill>
          <p:spPr>
            <a:xfrm>
              <a:off x="5329238" y="1103955"/>
              <a:ext cx="1943126" cy="357143"/>
            </a:xfrm>
            <a:prstGeom prst="rect">
              <a:avLst/>
            </a:prstGeom>
          </p:spPr>
        </p:pic>
        <p:sp>
          <p:nvSpPr>
            <p:cNvPr id="25" name="TextBox 24">
              <a:extLst>
                <a:ext uri="{FF2B5EF4-FFF2-40B4-BE49-F238E27FC236}">
                  <a16:creationId xmlns:a16="http://schemas.microsoft.com/office/drawing/2014/main" id="{433137B0-3163-4C3C-93AC-44318F2DC8CC}"/>
                </a:ext>
              </a:extLst>
            </p:cNvPr>
            <p:cNvSpPr txBox="1"/>
            <p:nvPr/>
          </p:nvSpPr>
          <p:spPr>
            <a:xfrm>
              <a:off x="6524318" y="1066316"/>
              <a:ext cx="911592" cy="448456"/>
            </a:xfrm>
            <a:prstGeom prst="rect">
              <a:avLst/>
            </a:prstGeom>
            <a:noFill/>
          </p:spPr>
          <p:txBody>
            <a:bodyPr wrap="none" rtlCol="0">
              <a:spAutoFit/>
            </a:bodyPr>
            <a:lstStyle/>
            <a:p>
              <a:r>
                <a:rPr lang="en-US" sz="800" b="1" dirty="0"/>
                <a:t>ONAP</a:t>
              </a:r>
            </a:p>
          </p:txBody>
        </p:sp>
      </p:grpSp>
      <p:sp>
        <p:nvSpPr>
          <p:cNvPr id="31" name="Arrow: Left-Right 30">
            <a:extLst>
              <a:ext uri="{FF2B5EF4-FFF2-40B4-BE49-F238E27FC236}">
                <a16:creationId xmlns:a16="http://schemas.microsoft.com/office/drawing/2014/main" id="{1967A071-9B82-473A-B8D6-2DED3D2B0E9B}"/>
              </a:ext>
            </a:extLst>
          </p:cNvPr>
          <p:cNvSpPr/>
          <p:nvPr/>
        </p:nvSpPr>
        <p:spPr>
          <a:xfrm rot="16200000">
            <a:off x="6204113" y="2732051"/>
            <a:ext cx="809358"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B730DF0E-EDD0-452F-830F-3ABC6BF533D7}"/>
              </a:ext>
            </a:extLst>
          </p:cNvPr>
          <p:cNvSpPr txBox="1"/>
          <p:nvPr/>
        </p:nvSpPr>
        <p:spPr>
          <a:xfrm>
            <a:off x="7553391" y="1780796"/>
            <a:ext cx="1032014" cy="461665"/>
          </a:xfrm>
          <a:prstGeom prst="rect">
            <a:avLst/>
          </a:prstGeom>
          <a:noFill/>
        </p:spPr>
        <p:txBody>
          <a:bodyPr wrap="none" rtlCol="0">
            <a:spAutoFit/>
          </a:bodyPr>
          <a:lstStyle/>
          <a:p>
            <a:pPr algn="ctr"/>
            <a:r>
              <a:rPr lang="en-US" sz="1200" dirty="0"/>
              <a:t>Parameter</a:t>
            </a:r>
          </a:p>
          <a:p>
            <a:pPr algn="ctr"/>
            <a:r>
              <a:rPr lang="en-US" sz="1200" dirty="0"/>
              <a:t>Configuration</a:t>
            </a:r>
          </a:p>
        </p:txBody>
      </p:sp>
    </p:spTree>
    <p:extLst>
      <p:ext uri="{BB962C8B-B14F-4D97-AF65-F5344CB8AC3E}">
        <p14:creationId xmlns:p14="http://schemas.microsoft.com/office/powerpoint/2010/main" val="52297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PROJECT IMPACTS </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32809689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66853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A&amp;AI IMPACTS</a:t>
            </a:r>
          </a:p>
        </p:txBody>
      </p:sp>
    </p:spTree>
    <p:extLst>
      <p:ext uri="{BB962C8B-B14F-4D97-AF65-F5344CB8AC3E}">
        <p14:creationId xmlns:p14="http://schemas.microsoft.com/office/powerpoint/2010/main" val="3075432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78235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DCAE IMPACTS</a:t>
            </a:r>
          </a:p>
        </p:txBody>
      </p:sp>
    </p:spTree>
    <p:extLst>
      <p:ext uri="{BB962C8B-B14F-4D97-AF65-F5344CB8AC3E}">
        <p14:creationId xmlns:p14="http://schemas.microsoft.com/office/powerpoint/2010/main" val="3386871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898996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SO (Service Orchestrator) IMPACTS</a:t>
            </a:r>
          </a:p>
        </p:txBody>
      </p:sp>
    </p:spTree>
    <p:extLst>
      <p:ext uri="{BB962C8B-B14F-4D97-AF65-F5344CB8AC3E}">
        <p14:creationId xmlns:p14="http://schemas.microsoft.com/office/powerpoint/2010/main" val="25453127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586786"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SDC IMPACTS</a:t>
            </a:r>
          </a:p>
        </p:txBody>
      </p:sp>
    </p:spTree>
    <p:extLst>
      <p:ext uri="{BB962C8B-B14F-4D97-AF65-F5344CB8AC3E}">
        <p14:creationId xmlns:p14="http://schemas.microsoft.com/office/powerpoint/2010/main" val="1946456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8E638C-91BC-4C86-9583-A0836503A06D}"/>
              </a:ext>
            </a:extLst>
          </p:cNvPr>
          <p:cNvSpPr txBox="1"/>
          <p:nvPr/>
        </p:nvSpPr>
        <p:spPr>
          <a:xfrm>
            <a:off x="21828" y="27379"/>
            <a:ext cx="5453737"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VID IMPACTS</a:t>
            </a:r>
          </a:p>
        </p:txBody>
      </p:sp>
    </p:spTree>
    <p:extLst>
      <p:ext uri="{BB962C8B-B14F-4D97-AF65-F5344CB8AC3E}">
        <p14:creationId xmlns:p14="http://schemas.microsoft.com/office/powerpoint/2010/main" val="33148473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INTEGRATION AND SHOWCASING</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1646781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50800" y="651354"/>
            <a:ext cx="8978900" cy="5787546"/>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97311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ENHANCEMENTS OVERVIEW</a:t>
            </a:r>
          </a:p>
        </p:txBody>
      </p:sp>
      <p:graphicFrame>
        <p:nvGraphicFramePr>
          <p:cNvPr id="6" name="Table 5">
            <a:extLst>
              <a:ext uri="{FF2B5EF4-FFF2-40B4-BE49-F238E27FC236}">
                <a16:creationId xmlns:a16="http://schemas.microsoft.com/office/drawing/2014/main" id="{E620BD0A-8603-4268-8BED-6D89A3382808}"/>
              </a:ext>
            </a:extLst>
          </p:cNvPr>
          <p:cNvGraphicFramePr>
            <a:graphicFrameLocks noGrp="1"/>
          </p:cNvGraphicFramePr>
          <p:nvPr>
            <p:extLst>
              <p:ext uri="{D42A27DB-BD31-4B8C-83A1-F6EECF244321}">
                <p14:modId xmlns:p14="http://schemas.microsoft.com/office/powerpoint/2010/main" val="333397292"/>
              </p:ext>
            </p:extLst>
          </p:nvPr>
        </p:nvGraphicFramePr>
        <p:xfrm>
          <a:off x="214085" y="771608"/>
          <a:ext cx="8552543" cy="5295526"/>
        </p:xfrm>
        <a:graphic>
          <a:graphicData uri="http://schemas.openxmlformats.org/drawingml/2006/table">
            <a:tbl>
              <a:tblPr firstRow="1" bandRow="1">
                <a:tableStyleId>{5C22544A-7EE6-4342-B048-85BDC9FD1C3A}</a:tableStyleId>
              </a:tblPr>
              <a:tblGrid>
                <a:gridCol w="2701490">
                  <a:extLst>
                    <a:ext uri="{9D8B030D-6E8A-4147-A177-3AD203B41FA5}">
                      <a16:colId xmlns:a16="http://schemas.microsoft.com/office/drawing/2014/main" val="3496891749"/>
                    </a:ext>
                  </a:extLst>
                </a:gridCol>
                <a:gridCol w="820985">
                  <a:extLst>
                    <a:ext uri="{9D8B030D-6E8A-4147-A177-3AD203B41FA5}">
                      <a16:colId xmlns:a16="http://schemas.microsoft.com/office/drawing/2014/main" val="3173435847"/>
                    </a:ext>
                  </a:extLst>
                </a:gridCol>
                <a:gridCol w="5030068">
                  <a:extLst>
                    <a:ext uri="{9D8B030D-6E8A-4147-A177-3AD203B41FA5}">
                      <a16:colId xmlns:a16="http://schemas.microsoft.com/office/drawing/2014/main" val="2231558891"/>
                    </a:ext>
                  </a:extLst>
                </a:gridCol>
              </a:tblGrid>
              <a:tr h="632086">
                <a:tc>
                  <a:txBody>
                    <a:bodyPr/>
                    <a:lstStyle/>
                    <a:p>
                      <a:r>
                        <a:rPr lang="en-US" dirty="0"/>
                        <a:t>TOPIC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ICON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29717065"/>
                  </a:ext>
                </a:extLst>
              </a:tr>
              <a:tr h="632086">
                <a:tc>
                  <a:txBody>
                    <a:bodyPr/>
                    <a:lstStyle/>
                    <a:p>
                      <a:r>
                        <a:rPr lang="en-US" b="1" dirty="0">
                          <a:solidFill>
                            <a:srgbClr val="0000CC"/>
                          </a:solidFill>
                        </a:rPr>
                        <a:t>PNF Registration Handler (PRH) Improvements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New VES Event domain for PNF registration with corresponding support in VES collector, DMaaP and PRH.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99462"/>
                  </a:ext>
                </a:extLst>
              </a:tr>
              <a:tr h="632086">
                <a:tc>
                  <a:txBody>
                    <a:bodyPr/>
                    <a:lstStyle/>
                    <a:p>
                      <a:r>
                        <a:rPr lang="en-US" b="1" dirty="0">
                          <a:solidFill>
                            <a:srgbClr val="0000CC"/>
                          </a:solidFill>
                        </a:rPr>
                        <a:t>SO Workflow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Introduction of dedicated 5G use case work-flow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4986519"/>
                  </a:ext>
                </a:extLst>
              </a:tr>
              <a:tr h="632086">
                <a:tc>
                  <a:txBody>
                    <a:bodyPr/>
                    <a:lstStyle/>
                    <a:p>
                      <a:r>
                        <a:rPr lang="en-US" b="1" dirty="0">
                          <a:solidFill>
                            <a:srgbClr val="0000CC"/>
                          </a:solidFill>
                        </a:rPr>
                        <a:t>Service Configuration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Service configuration improvements from APP-C/SDN-R to PNF after PNF registration to PRH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3847314"/>
                  </a:ext>
                </a:extLst>
              </a:tr>
              <a:tr h="632086">
                <a:tc>
                  <a:txBody>
                    <a:bodyPr/>
                    <a:lstStyle/>
                    <a:p>
                      <a:r>
                        <a:rPr lang="en-US" b="1" dirty="0">
                          <a:solidFill>
                            <a:srgbClr val="0000CC"/>
                          </a:solidFill>
                        </a:rPr>
                        <a:t>Security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Authentication, Certificates, User name &amp; password and intra-ONAP security.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5152877"/>
                  </a:ext>
                </a:extLst>
              </a:tr>
              <a:tr h="632086">
                <a:tc>
                  <a:txBody>
                    <a:bodyPr/>
                    <a:lstStyle/>
                    <a:p>
                      <a:r>
                        <a:rPr lang="en-US" b="1" dirty="0">
                          <a:solidFill>
                            <a:srgbClr val="0000CC"/>
                          </a:solidFill>
                        </a:rPr>
                        <a:t>Modeling enhancements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a:t>Modeling enhancements to support 5G PNF in ONAP. Inheritance, and PNF characteristics for sharing. Focusing on PNF connectivity. PNF-SDK.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01825"/>
                  </a:ext>
                </a:extLst>
              </a:tr>
              <a:tr h="632086">
                <a:tc>
                  <a:txBody>
                    <a:bodyPr/>
                    <a:lstStyle/>
                    <a:p>
                      <a:r>
                        <a:rPr lang="en-US" b="1" dirty="0">
                          <a:solidFill>
                            <a:srgbClr val="0000CC"/>
                          </a:solidFill>
                        </a:rPr>
                        <a:t>PNF Onboarding / Package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Defining </a:t>
                      </a:r>
                      <a:r>
                        <a:rPr lang="en-US" i="1" dirty="0"/>
                        <a:t>PNF Onboarding Package</a:t>
                      </a:r>
                      <a:r>
                        <a:rPr lang="en-US" dirty="0"/>
                        <a:t>. Extending framework to work with PNFs. Defining PNF Package framework.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3322781"/>
                  </a:ext>
                </a:extLst>
              </a:tr>
            </a:tbl>
          </a:graphicData>
        </a:graphic>
      </p:graphicFrame>
      <p:pic>
        <p:nvPicPr>
          <p:cNvPr id="7" name="Picture 4" descr="C:\Users\cheung\AppData\Local\Temp\SNAGHTML3186096.PNG">
            <a:extLst>
              <a:ext uri="{FF2B5EF4-FFF2-40B4-BE49-F238E27FC236}">
                <a16:creationId xmlns:a16="http://schemas.microsoft.com/office/drawing/2014/main" id="{A7AA8F3B-D9CC-49FD-8185-7027E4CEFC7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8087" y="1514320"/>
            <a:ext cx="599693" cy="6073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cheung\AppData\Local\Temp\SNAGHTML31cda19.PNG">
            <a:extLst>
              <a:ext uri="{FF2B5EF4-FFF2-40B4-BE49-F238E27FC236}">
                <a16:creationId xmlns:a16="http://schemas.microsoft.com/office/drawing/2014/main" id="{C30C3625-5AEC-4C33-AA2E-7D870B7B7C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8087" y="2354139"/>
            <a:ext cx="600075" cy="6045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cheung\AppData\Local\Temp\SNAGHTML2fc206a.PNG">
            <a:extLst>
              <a:ext uri="{FF2B5EF4-FFF2-40B4-BE49-F238E27FC236}">
                <a16:creationId xmlns:a16="http://schemas.microsoft.com/office/drawing/2014/main" id="{B3E234B1-9FA8-44A8-9983-D33C2C46C0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08087" y="2991070"/>
            <a:ext cx="600075" cy="5956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cheung\AppData\Local\Temp\SNAGHTML300ad1f.PNG">
            <a:extLst>
              <a:ext uri="{FF2B5EF4-FFF2-40B4-BE49-F238E27FC236}">
                <a16:creationId xmlns:a16="http://schemas.microsoft.com/office/drawing/2014/main" id="{4E5C6199-261F-4E38-AD8C-727A84ED9B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08087" y="3648188"/>
            <a:ext cx="600075" cy="5971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cheung\AppData\Local\Temp\SNAGHTML3175198.PNG">
            <a:extLst>
              <a:ext uri="{FF2B5EF4-FFF2-40B4-BE49-F238E27FC236}">
                <a16:creationId xmlns:a16="http://schemas.microsoft.com/office/drawing/2014/main" id="{57FA7B9F-834A-482A-AF3C-236872D628F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8087" y="4308174"/>
            <a:ext cx="600075" cy="59855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Users\cheung\AppData\Local\Temp\SNAGHTML2ee0250.PNG">
            <a:extLst>
              <a:ext uri="{FF2B5EF4-FFF2-40B4-BE49-F238E27FC236}">
                <a16:creationId xmlns:a16="http://schemas.microsoft.com/office/drawing/2014/main" id="{2210CA59-500E-42B1-9A16-3135634DEA5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08087" y="5238052"/>
            <a:ext cx="600075" cy="601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331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C:\Users\cheung\AppData\Local\Temp\SNAGHTML58ef350.PNG">
            <a:extLst>
              <a:ext uri="{FF2B5EF4-FFF2-40B4-BE49-F238E27FC236}">
                <a16:creationId xmlns:a16="http://schemas.microsoft.com/office/drawing/2014/main" id="{21BFA78E-EEB9-4F6C-8865-7B3D272DCE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1209" y="5294275"/>
            <a:ext cx="761098" cy="7766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A6047C90-AA8C-4F42-B622-62D54C442DAE}"/>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5261274" y="1717225"/>
            <a:ext cx="564892" cy="1060272"/>
          </a:xfrm>
          <a:prstGeom prst="rect">
            <a:avLst/>
          </a:prstGeom>
        </p:spPr>
      </p:pic>
      <p:pic>
        <p:nvPicPr>
          <p:cNvPr id="6" name="Picture 5">
            <a:extLst>
              <a:ext uri="{FF2B5EF4-FFF2-40B4-BE49-F238E27FC236}">
                <a16:creationId xmlns:a16="http://schemas.microsoft.com/office/drawing/2014/main" id="{24DF8A70-0359-4F7F-8809-3B4F2AF7D6C7}"/>
              </a:ext>
            </a:extLst>
          </p:cNvPr>
          <p:cNvPicPr>
            <a:picLocks noChangeAspect="1"/>
          </p:cNvPicPr>
          <p:nvPr/>
        </p:nvPicPr>
        <p:blipFill>
          <a:blip r:embed="rId4">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3574082" y="1975152"/>
            <a:ext cx="1013160" cy="542206"/>
          </a:xfrm>
          <a:prstGeom prst="rect">
            <a:avLst/>
          </a:prstGeom>
        </p:spPr>
      </p:pic>
      <p:pic>
        <p:nvPicPr>
          <p:cNvPr id="7" name="Picture 2" descr="C:\Users\cheung\AppData\Local\Temp\SNAGHTML5787b34.PNG">
            <a:extLst>
              <a:ext uri="{FF2B5EF4-FFF2-40B4-BE49-F238E27FC236}">
                <a16:creationId xmlns:a16="http://schemas.microsoft.com/office/drawing/2014/main" id="{23E6F3C3-62DD-4410-A9FC-6381F8DA9B8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1896" y="1595326"/>
            <a:ext cx="1290795" cy="130095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A614C9AB-6B4E-4E9B-9DF1-1350EA31CC16}"/>
              </a:ext>
            </a:extLst>
          </p:cNvPr>
          <p:cNvSpPr txBox="1"/>
          <p:nvPr/>
        </p:nvSpPr>
        <p:spPr>
          <a:xfrm>
            <a:off x="5963242" y="5363853"/>
            <a:ext cx="1395960" cy="646331"/>
          </a:xfrm>
          <a:prstGeom prst="rect">
            <a:avLst/>
          </a:prstGeom>
          <a:noFill/>
        </p:spPr>
        <p:txBody>
          <a:bodyPr wrap="none" rtlCol="0">
            <a:spAutoFit/>
          </a:bodyPr>
          <a:lstStyle/>
          <a:p>
            <a:r>
              <a:rPr lang="en-US" sz="1200" b="1" dirty="0">
                <a:solidFill>
                  <a:srgbClr val="FF0000"/>
                </a:solidFill>
              </a:rPr>
              <a:t>DU EMULATOR</a:t>
            </a:r>
          </a:p>
          <a:p>
            <a:r>
              <a:rPr lang="en-US" sz="1200" dirty="0"/>
              <a:t>DU (PNF) Emulator</a:t>
            </a:r>
          </a:p>
          <a:p>
            <a:r>
              <a:rPr lang="en-US" sz="1200" dirty="0"/>
              <a:t>(in ONAP Software)</a:t>
            </a:r>
          </a:p>
        </p:txBody>
      </p:sp>
      <p:sp>
        <p:nvSpPr>
          <p:cNvPr id="9" name="TextBox 8">
            <a:extLst>
              <a:ext uri="{FF2B5EF4-FFF2-40B4-BE49-F238E27FC236}">
                <a16:creationId xmlns:a16="http://schemas.microsoft.com/office/drawing/2014/main" id="{DFC9E3CB-D55C-41B6-9431-5D75CEB0979E}"/>
              </a:ext>
            </a:extLst>
          </p:cNvPr>
          <p:cNvSpPr txBox="1"/>
          <p:nvPr/>
        </p:nvSpPr>
        <p:spPr>
          <a:xfrm>
            <a:off x="5974460" y="2895751"/>
            <a:ext cx="2352982" cy="1754326"/>
          </a:xfrm>
          <a:prstGeom prst="rect">
            <a:avLst/>
          </a:prstGeom>
          <a:noFill/>
        </p:spPr>
        <p:txBody>
          <a:bodyPr wrap="square" rtlCol="0">
            <a:spAutoFit/>
          </a:bodyPr>
          <a:lstStyle/>
          <a:p>
            <a:r>
              <a:rPr lang="en-US" sz="1200" b="1" dirty="0">
                <a:solidFill>
                  <a:srgbClr val="FF0000"/>
                </a:solidFill>
              </a:rPr>
              <a:t>ONAP ECOSYSTEM (VMs)</a:t>
            </a:r>
          </a:p>
          <a:p>
            <a:r>
              <a:rPr lang="en-US" sz="1200" dirty="0"/>
              <a:t>R2 Beijing Release of ONAP</a:t>
            </a:r>
          </a:p>
          <a:p>
            <a:r>
              <a:rPr lang="en-US" sz="1200" dirty="0"/>
              <a:t>SDC – Configuration Templates</a:t>
            </a:r>
          </a:p>
          <a:p>
            <a:r>
              <a:rPr lang="en-US" sz="1200" dirty="0"/>
              <a:t>PNF Plug and Play Use Case</a:t>
            </a:r>
          </a:p>
          <a:p>
            <a:r>
              <a:rPr lang="en-US" sz="1200" dirty="0"/>
              <a:t>Robot VM</a:t>
            </a:r>
          </a:p>
          <a:p>
            <a:r>
              <a:rPr lang="en-US" sz="1200" dirty="0"/>
              <a:t>Mock server to control Provider Edge Router.</a:t>
            </a:r>
          </a:p>
          <a:p>
            <a:r>
              <a:rPr lang="en-US" sz="1200" dirty="0"/>
              <a:t>WAN Controller</a:t>
            </a:r>
          </a:p>
          <a:p>
            <a:r>
              <a:rPr lang="en-US" sz="1200" dirty="0"/>
              <a:t>PNF Registration Handler (PRH)</a:t>
            </a:r>
          </a:p>
        </p:txBody>
      </p:sp>
      <p:sp>
        <p:nvSpPr>
          <p:cNvPr id="10" name="TextBox 9">
            <a:extLst>
              <a:ext uri="{FF2B5EF4-FFF2-40B4-BE49-F238E27FC236}">
                <a16:creationId xmlns:a16="http://schemas.microsoft.com/office/drawing/2014/main" id="{E0875D61-9A6E-4D89-85C4-64732276AB78}"/>
              </a:ext>
            </a:extLst>
          </p:cNvPr>
          <p:cNvSpPr txBox="1"/>
          <p:nvPr/>
        </p:nvSpPr>
        <p:spPr>
          <a:xfrm>
            <a:off x="5917522" y="1963600"/>
            <a:ext cx="2271199" cy="461665"/>
          </a:xfrm>
          <a:prstGeom prst="rect">
            <a:avLst/>
          </a:prstGeom>
          <a:noFill/>
        </p:spPr>
        <p:txBody>
          <a:bodyPr wrap="none" rtlCol="0">
            <a:spAutoFit/>
          </a:bodyPr>
          <a:lstStyle/>
          <a:p>
            <a:r>
              <a:rPr lang="en-US" sz="1200" b="1" dirty="0">
                <a:solidFill>
                  <a:srgbClr val="FF0000"/>
                </a:solidFill>
              </a:rPr>
              <a:t>ONAP SERVERS</a:t>
            </a:r>
          </a:p>
          <a:p>
            <a:r>
              <a:rPr lang="en-US" sz="1200" dirty="0"/>
              <a:t>AT&amp;T (T-Lab) / Intel </a:t>
            </a:r>
            <a:r>
              <a:rPr lang="en-US" sz="1200" dirty="0" err="1"/>
              <a:t>Windriver</a:t>
            </a:r>
            <a:r>
              <a:rPr lang="en-US" sz="1200" dirty="0"/>
              <a:t> lab</a:t>
            </a:r>
          </a:p>
        </p:txBody>
      </p:sp>
      <p:sp>
        <p:nvSpPr>
          <p:cNvPr id="11" name="TextBox 10">
            <a:extLst>
              <a:ext uri="{FF2B5EF4-FFF2-40B4-BE49-F238E27FC236}">
                <a16:creationId xmlns:a16="http://schemas.microsoft.com/office/drawing/2014/main" id="{E6D73AD7-05E9-4A38-BF39-604EDD7BFBB9}"/>
              </a:ext>
            </a:extLst>
          </p:cNvPr>
          <p:cNvSpPr txBox="1"/>
          <p:nvPr/>
        </p:nvSpPr>
        <p:spPr>
          <a:xfrm>
            <a:off x="227422" y="1952203"/>
            <a:ext cx="1274708" cy="461665"/>
          </a:xfrm>
          <a:prstGeom prst="rect">
            <a:avLst/>
          </a:prstGeom>
          <a:noFill/>
        </p:spPr>
        <p:txBody>
          <a:bodyPr wrap="none" rtlCol="0">
            <a:spAutoFit/>
          </a:bodyPr>
          <a:lstStyle/>
          <a:p>
            <a:r>
              <a:rPr lang="en-US" sz="1200" b="1" dirty="0">
                <a:solidFill>
                  <a:srgbClr val="FF0000"/>
                </a:solidFill>
              </a:rPr>
              <a:t>ONAP PORTAL</a:t>
            </a:r>
          </a:p>
          <a:p>
            <a:r>
              <a:rPr lang="en-US" sz="1200" dirty="0"/>
              <a:t>User/Login ONAP</a:t>
            </a:r>
          </a:p>
        </p:txBody>
      </p:sp>
      <p:sp>
        <p:nvSpPr>
          <p:cNvPr id="12" name="TextBox 11">
            <a:extLst>
              <a:ext uri="{FF2B5EF4-FFF2-40B4-BE49-F238E27FC236}">
                <a16:creationId xmlns:a16="http://schemas.microsoft.com/office/drawing/2014/main" id="{63BEDAD9-BE79-4726-B4BF-A4EAD7430F75}"/>
              </a:ext>
            </a:extLst>
          </p:cNvPr>
          <p:cNvSpPr txBox="1"/>
          <p:nvPr/>
        </p:nvSpPr>
        <p:spPr>
          <a:xfrm>
            <a:off x="3891208" y="1698153"/>
            <a:ext cx="458780" cy="276999"/>
          </a:xfrm>
          <a:prstGeom prst="rect">
            <a:avLst/>
          </a:prstGeom>
          <a:noFill/>
        </p:spPr>
        <p:txBody>
          <a:bodyPr wrap="none" rtlCol="0">
            <a:spAutoFit/>
          </a:bodyPr>
          <a:lstStyle/>
          <a:p>
            <a:r>
              <a:rPr lang="en-US" sz="1200" b="1" dirty="0">
                <a:solidFill>
                  <a:srgbClr val="FF0000"/>
                </a:solidFill>
              </a:rPr>
              <a:t>VPN</a:t>
            </a:r>
            <a:endParaRPr lang="en-US" sz="1200" dirty="0">
              <a:solidFill>
                <a:srgbClr val="FF0000"/>
              </a:solidFill>
            </a:endParaRPr>
          </a:p>
        </p:txBody>
      </p:sp>
      <p:cxnSp>
        <p:nvCxnSpPr>
          <p:cNvPr id="13" name="Straight Arrow Connector 12">
            <a:extLst>
              <a:ext uri="{FF2B5EF4-FFF2-40B4-BE49-F238E27FC236}">
                <a16:creationId xmlns:a16="http://schemas.microsoft.com/office/drawing/2014/main" id="{BBD95B10-1951-4CEA-9264-4C801713A522}"/>
              </a:ext>
            </a:extLst>
          </p:cNvPr>
          <p:cNvCxnSpPr>
            <a:cxnSpLocks/>
            <a:stCxn id="7" idx="3"/>
            <a:endCxn id="6" idx="1"/>
          </p:cNvCxnSpPr>
          <p:nvPr/>
        </p:nvCxnSpPr>
        <p:spPr>
          <a:xfrm>
            <a:off x="2802691" y="2245806"/>
            <a:ext cx="771391" cy="44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9E8181A-B7CD-47FD-924F-48F43B7036F2}"/>
              </a:ext>
            </a:extLst>
          </p:cNvPr>
          <p:cNvCxnSpPr>
            <a:cxnSpLocks/>
            <a:stCxn id="5" idx="1"/>
            <a:endCxn id="6" idx="3"/>
          </p:cNvCxnSpPr>
          <p:nvPr/>
        </p:nvCxnSpPr>
        <p:spPr>
          <a:xfrm flipH="1" flipV="1">
            <a:off x="4587242" y="2246255"/>
            <a:ext cx="674032" cy="1106"/>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801F8E5-4BAF-470A-9ADA-CD9510BEE5E8}"/>
              </a:ext>
            </a:extLst>
          </p:cNvPr>
          <p:cNvCxnSpPr>
            <a:cxnSpLocks/>
            <a:stCxn id="22" idx="0"/>
            <a:endCxn id="5" idx="2"/>
          </p:cNvCxnSpPr>
          <p:nvPr/>
        </p:nvCxnSpPr>
        <p:spPr>
          <a:xfrm flipH="1" flipV="1">
            <a:off x="5543720" y="2777497"/>
            <a:ext cx="2415" cy="604554"/>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9190B7F-9F2F-4037-841F-C1F5185ECE76}"/>
              </a:ext>
            </a:extLst>
          </p:cNvPr>
          <p:cNvCxnSpPr>
            <a:cxnSpLocks/>
            <a:stCxn id="4" idx="0"/>
            <a:endCxn id="22" idx="2"/>
          </p:cNvCxnSpPr>
          <p:nvPr/>
        </p:nvCxnSpPr>
        <p:spPr>
          <a:xfrm flipH="1" flipV="1">
            <a:off x="5546135" y="4210386"/>
            <a:ext cx="5623" cy="10838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B80D6E4-9938-4EA0-B027-D77E6545F07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88062" y="1592189"/>
            <a:ext cx="484244" cy="630914"/>
          </a:xfrm>
          <a:prstGeom prst="rect">
            <a:avLst/>
          </a:prstGeom>
        </p:spPr>
      </p:pic>
      <p:sp>
        <p:nvSpPr>
          <p:cNvPr id="18" name="TextBox 17">
            <a:extLst>
              <a:ext uri="{FF2B5EF4-FFF2-40B4-BE49-F238E27FC236}">
                <a16:creationId xmlns:a16="http://schemas.microsoft.com/office/drawing/2014/main" id="{B76B6E5A-2DBA-4EB5-A277-8E219F4F92AB}"/>
              </a:ext>
            </a:extLst>
          </p:cNvPr>
          <p:cNvSpPr txBox="1"/>
          <p:nvPr/>
        </p:nvSpPr>
        <p:spPr>
          <a:xfrm>
            <a:off x="1835069" y="5260033"/>
            <a:ext cx="1266501" cy="461665"/>
          </a:xfrm>
          <a:prstGeom prst="rect">
            <a:avLst/>
          </a:prstGeom>
          <a:noFill/>
        </p:spPr>
        <p:txBody>
          <a:bodyPr wrap="none" rtlCol="0">
            <a:spAutoFit/>
          </a:bodyPr>
          <a:lstStyle/>
          <a:p>
            <a:r>
              <a:rPr lang="en-US" sz="1200" b="1" dirty="0">
                <a:solidFill>
                  <a:srgbClr val="FF0000"/>
                </a:solidFill>
              </a:rPr>
              <a:t>RECORDING</a:t>
            </a:r>
          </a:p>
          <a:p>
            <a:r>
              <a:rPr lang="en-US" sz="1200" dirty="0"/>
              <a:t>Recording stored</a:t>
            </a:r>
          </a:p>
        </p:txBody>
      </p:sp>
      <p:pic>
        <p:nvPicPr>
          <p:cNvPr id="19" name="Picture 2" descr="C:\Users\cheung\AppData\Local\Temp\SNAGHTML1a5bd439.PNG">
            <a:extLst>
              <a:ext uri="{FF2B5EF4-FFF2-40B4-BE49-F238E27FC236}">
                <a16:creationId xmlns:a16="http://schemas.microsoft.com/office/drawing/2014/main" id="{405F4B26-7AE1-4C2E-8BE9-8896EEE8682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6714" y="4398161"/>
            <a:ext cx="801960" cy="812026"/>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Straight Arrow Connector 19">
            <a:extLst>
              <a:ext uri="{FF2B5EF4-FFF2-40B4-BE49-F238E27FC236}">
                <a16:creationId xmlns:a16="http://schemas.microsoft.com/office/drawing/2014/main" id="{EAF19F5C-240A-4776-B365-57354833B74F}"/>
              </a:ext>
            </a:extLst>
          </p:cNvPr>
          <p:cNvCxnSpPr>
            <a:cxnSpLocks/>
            <a:stCxn id="19" idx="0"/>
          </p:cNvCxnSpPr>
          <p:nvPr/>
        </p:nvCxnSpPr>
        <p:spPr>
          <a:xfrm flipV="1">
            <a:off x="2537694" y="2739725"/>
            <a:ext cx="0" cy="1658436"/>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40C42E2A-A979-40BA-89A1-C41B0C8A100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71453" y="4814509"/>
            <a:ext cx="437140" cy="437140"/>
          </a:xfrm>
          <a:prstGeom prst="rect">
            <a:avLst/>
          </a:prstGeom>
        </p:spPr>
      </p:pic>
      <p:pic>
        <p:nvPicPr>
          <p:cNvPr id="22" name="Picture 4" descr="C:\Users\cheung\AppData\Local\Temp\SNAGHTML58d00b8.PNG">
            <a:extLst>
              <a:ext uri="{FF2B5EF4-FFF2-40B4-BE49-F238E27FC236}">
                <a16:creationId xmlns:a16="http://schemas.microsoft.com/office/drawing/2014/main" id="{C494FE8E-C689-4426-B8C4-6792F56633C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28558" y="3382051"/>
            <a:ext cx="835153" cy="828335"/>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D86DE239-7919-45AF-80A0-A59D132AB5D5}"/>
              </a:ext>
            </a:extLst>
          </p:cNvPr>
          <p:cNvGrpSpPr/>
          <p:nvPr/>
        </p:nvGrpSpPr>
        <p:grpSpPr>
          <a:xfrm>
            <a:off x="5226569" y="3964905"/>
            <a:ext cx="642290" cy="153106"/>
            <a:chOff x="1524814" y="5809921"/>
            <a:chExt cx="945329" cy="225343"/>
          </a:xfrm>
        </p:grpSpPr>
        <p:pic>
          <p:nvPicPr>
            <p:cNvPr id="40" name="Picture 39">
              <a:extLst>
                <a:ext uri="{FF2B5EF4-FFF2-40B4-BE49-F238E27FC236}">
                  <a16:creationId xmlns:a16="http://schemas.microsoft.com/office/drawing/2014/main" id="{60BD7CB3-7291-4437-912F-CD8131D8F1A9}"/>
                </a:ext>
              </a:extLst>
            </p:cNvPr>
            <p:cNvPicPr>
              <a:picLocks noChangeAspect="1"/>
            </p:cNvPicPr>
            <p:nvPr/>
          </p:nvPicPr>
          <p:blipFill>
            <a:blip r:embed="rId10">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1" name="Picture 40">
              <a:extLst>
                <a:ext uri="{FF2B5EF4-FFF2-40B4-BE49-F238E27FC236}">
                  <a16:creationId xmlns:a16="http://schemas.microsoft.com/office/drawing/2014/main" id="{463E64F5-F5BC-42EC-A253-AC5216A18C8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24" name="Picture 8" descr="C:\Users\cheung\AppData\Local\Temp\SNAGHTML59068fc.PNG">
            <a:extLst>
              <a:ext uri="{FF2B5EF4-FFF2-40B4-BE49-F238E27FC236}">
                <a16:creationId xmlns:a16="http://schemas.microsoft.com/office/drawing/2014/main" id="{C3038926-40EB-489A-B86E-5B594AD3110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656" y="3807077"/>
            <a:ext cx="820752" cy="824102"/>
          </a:xfrm>
          <a:prstGeom prst="rect">
            <a:avLst/>
          </a:prstGeom>
          <a:noFill/>
          <a:extLst>
            <a:ext uri="{909E8E84-426E-40DD-AFC4-6F175D3DCCD1}">
              <a14:hiddenFill xmlns:a14="http://schemas.microsoft.com/office/drawing/2010/main">
                <a:solidFill>
                  <a:srgbClr val="FFFFFF"/>
                </a:solidFill>
              </a14:hiddenFill>
            </a:ext>
          </a:extLst>
        </p:spPr>
      </p:pic>
      <p:cxnSp>
        <p:nvCxnSpPr>
          <p:cNvPr id="25" name="Straight Arrow Connector 24">
            <a:extLst>
              <a:ext uri="{FF2B5EF4-FFF2-40B4-BE49-F238E27FC236}">
                <a16:creationId xmlns:a16="http://schemas.microsoft.com/office/drawing/2014/main" id="{E3999640-26D6-4947-B8F7-18F15844DD64}"/>
              </a:ext>
            </a:extLst>
          </p:cNvPr>
          <p:cNvCxnSpPr>
            <a:cxnSpLocks/>
          </p:cNvCxnSpPr>
          <p:nvPr/>
        </p:nvCxnSpPr>
        <p:spPr>
          <a:xfrm flipV="1">
            <a:off x="1871281" y="2826211"/>
            <a:ext cx="0" cy="1009189"/>
          </a:xfrm>
          <a:prstGeom prst="straightConnector1">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C548771-12BC-4D43-B2FA-809A0DAC1225}"/>
              </a:ext>
            </a:extLst>
          </p:cNvPr>
          <p:cNvSpPr txBox="1"/>
          <p:nvPr/>
        </p:nvSpPr>
        <p:spPr>
          <a:xfrm>
            <a:off x="159710" y="3993859"/>
            <a:ext cx="1272721" cy="461665"/>
          </a:xfrm>
          <a:prstGeom prst="rect">
            <a:avLst/>
          </a:prstGeom>
          <a:noFill/>
        </p:spPr>
        <p:txBody>
          <a:bodyPr wrap="none" rtlCol="0">
            <a:spAutoFit/>
          </a:bodyPr>
          <a:lstStyle/>
          <a:p>
            <a:r>
              <a:rPr lang="en-US" sz="1200" b="1" dirty="0">
                <a:solidFill>
                  <a:srgbClr val="FF0000"/>
                </a:solidFill>
              </a:rPr>
              <a:t>CONFIGURATION</a:t>
            </a:r>
          </a:p>
          <a:p>
            <a:r>
              <a:rPr lang="en-US" sz="1200" dirty="0"/>
              <a:t>SDC Templates</a:t>
            </a:r>
          </a:p>
        </p:txBody>
      </p:sp>
      <p:sp>
        <p:nvSpPr>
          <p:cNvPr id="27" name="Oval 26">
            <a:extLst>
              <a:ext uri="{FF2B5EF4-FFF2-40B4-BE49-F238E27FC236}">
                <a16:creationId xmlns:a16="http://schemas.microsoft.com/office/drawing/2014/main" id="{C419D4B6-D55B-4F41-9EE4-4BC31E4D16EE}"/>
              </a:ext>
            </a:extLst>
          </p:cNvPr>
          <p:cNvSpPr/>
          <p:nvPr/>
        </p:nvSpPr>
        <p:spPr>
          <a:xfrm>
            <a:off x="1463864" y="37919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28" name="Oval 27">
            <a:extLst>
              <a:ext uri="{FF2B5EF4-FFF2-40B4-BE49-F238E27FC236}">
                <a16:creationId xmlns:a16="http://schemas.microsoft.com/office/drawing/2014/main" id="{E53CC0BF-B366-4309-9EB9-13620A19C49E}"/>
              </a:ext>
            </a:extLst>
          </p:cNvPr>
          <p:cNvSpPr/>
          <p:nvPr/>
        </p:nvSpPr>
        <p:spPr>
          <a:xfrm>
            <a:off x="2352764" y="1795996"/>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29" name="Oval 28">
            <a:extLst>
              <a:ext uri="{FF2B5EF4-FFF2-40B4-BE49-F238E27FC236}">
                <a16:creationId xmlns:a16="http://schemas.microsoft.com/office/drawing/2014/main" id="{167C1B97-A34B-4564-B8AE-1D3BE05E38F3}"/>
              </a:ext>
            </a:extLst>
          </p:cNvPr>
          <p:cNvSpPr/>
          <p:nvPr/>
        </p:nvSpPr>
        <p:spPr>
          <a:xfrm>
            <a:off x="2259323" y="438381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sp>
        <p:nvSpPr>
          <p:cNvPr id="30" name="Oval 29">
            <a:extLst>
              <a:ext uri="{FF2B5EF4-FFF2-40B4-BE49-F238E27FC236}">
                <a16:creationId xmlns:a16="http://schemas.microsoft.com/office/drawing/2014/main" id="{6012DAD7-F902-477B-9905-25FD0600A4D3}"/>
              </a:ext>
            </a:extLst>
          </p:cNvPr>
          <p:cNvSpPr/>
          <p:nvPr/>
        </p:nvSpPr>
        <p:spPr>
          <a:xfrm>
            <a:off x="3672801" y="1845231"/>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31" name="Oval 30">
            <a:extLst>
              <a:ext uri="{FF2B5EF4-FFF2-40B4-BE49-F238E27FC236}">
                <a16:creationId xmlns:a16="http://schemas.microsoft.com/office/drawing/2014/main" id="{BFB6B9EF-A6B6-4BE3-A20D-E6FB5A9F0326}"/>
              </a:ext>
            </a:extLst>
          </p:cNvPr>
          <p:cNvSpPr/>
          <p:nvPr/>
        </p:nvSpPr>
        <p:spPr>
          <a:xfrm>
            <a:off x="5138914" y="338267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32" name="Oval 31">
            <a:extLst>
              <a:ext uri="{FF2B5EF4-FFF2-40B4-BE49-F238E27FC236}">
                <a16:creationId xmlns:a16="http://schemas.microsoft.com/office/drawing/2014/main" id="{0A7A35A9-E9FB-488F-BCE6-53AE38DB6F9D}"/>
              </a:ext>
            </a:extLst>
          </p:cNvPr>
          <p:cNvSpPr/>
          <p:nvPr/>
        </p:nvSpPr>
        <p:spPr>
          <a:xfrm>
            <a:off x="5160341" y="174435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33" name="Oval 32">
            <a:extLst>
              <a:ext uri="{FF2B5EF4-FFF2-40B4-BE49-F238E27FC236}">
                <a16:creationId xmlns:a16="http://schemas.microsoft.com/office/drawing/2014/main" id="{B8DFDB5B-7869-467A-A80A-A54D680C5581}"/>
              </a:ext>
            </a:extLst>
          </p:cNvPr>
          <p:cNvSpPr/>
          <p:nvPr/>
        </p:nvSpPr>
        <p:spPr>
          <a:xfrm>
            <a:off x="5177943" y="5299298"/>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pic>
        <p:nvPicPr>
          <p:cNvPr id="34" name="Picture 2" descr="C:\Users\cheung\AppData\Local\Temp\SNAGHTML5787b34.PNG">
            <a:extLst>
              <a:ext uri="{FF2B5EF4-FFF2-40B4-BE49-F238E27FC236}">
                <a16:creationId xmlns:a16="http://schemas.microsoft.com/office/drawing/2014/main" id="{F4271C35-9F9F-4781-831D-A562556C37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2083"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Connector: Elbow 34">
            <a:extLst>
              <a:ext uri="{FF2B5EF4-FFF2-40B4-BE49-F238E27FC236}">
                <a16:creationId xmlns:a16="http://schemas.microsoft.com/office/drawing/2014/main" id="{5789DE8A-66DE-4A07-949B-C9BED78DEBFA}"/>
              </a:ext>
            </a:extLst>
          </p:cNvPr>
          <p:cNvCxnSpPr>
            <a:cxnSpLocks/>
            <a:stCxn id="34" idx="3"/>
          </p:cNvCxnSpPr>
          <p:nvPr/>
        </p:nvCxnSpPr>
        <p:spPr>
          <a:xfrm>
            <a:off x="1601189" y="1087017"/>
            <a:ext cx="380845" cy="50068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6" name="Picture 2" descr="C:\Users\cheung\AppData\Local\Temp\SNAGHTML5787b34.PNG">
            <a:extLst>
              <a:ext uri="{FF2B5EF4-FFF2-40B4-BE49-F238E27FC236}">
                <a16:creationId xmlns:a16="http://schemas.microsoft.com/office/drawing/2014/main" id="{2C05EC31-1B64-4E64-8161-B7AB0D14EA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5697" y="820380"/>
            <a:ext cx="529106" cy="533273"/>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Connector: Elbow 36">
            <a:extLst>
              <a:ext uri="{FF2B5EF4-FFF2-40B4-BE49-F238E27FC236}">
                <a16:creationId xmlns:a16="http://schemas.microsoft.com/office/drawing/2014/main" id="{2E35FDCC-D8C1-4AF6-9F6A-005537A65231}"/>
              </a:ext>
            </a:extLst>
          </p:cNvPr>
          <p:cNvCxnSpPr>
            <a:cxnSpLocks/>
            <a:stCxn id="36" idx="1"/>
            <a:endCxn id="7" idx="0"/>
          </p:cNvCxnSpPr>
          <p:nvPr/>
        </p:nvCxnSpPr>
        <p:spPr>
          <a:xfrm rot="10800000" flipV="1">
            <a:off x="2157295" y="1087016"/>
            <a:ext cx="348403" cy="508309"/>
          </a:xfrm>
          <a:prstGeom prst="bentConnector2">
            <a:avLst/>
          </a:prstGeom>
          <a:ln w="57150">
            <a:solidFill>
              <a:srgbClr val="0000C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C76EED8B-F911-4437-9D8E-59E263F91FD2}"/>
              </a:ext>
            </a:extLst>
          </p:cNvPr>
          <p:cNvSpPr txBox="1"/>
          <p:nvPr/>
        </p:nvSpPr>
        <p:spPr>
          <a:xfrm>
            <a:off x="473992" y="1322751"/>
            <a:ext cx="1225720" cy="276999"/>
          </a:xfrm>
          <a:prstGeom prst="rect">
            <a:avLst/>
          </a:prstGeom>
          <a:noFill/>
        </p:spPr>
        <p:txBody>
          <a:bodyPr wrap="none" rtlCol="0">
            <a:spAutoFit/>
          </a:bodyPr>
          <a:lstStyle/>
          <a:p>
            <a:r>
              <a:rPr lang="en-US" sz="1200" dirty="0"/>
              <a:t>VID, CLAMP, CDT</a:t>
            </a:r>
          </a:p>
        </p:txBody>
      </p:sp>
      <p:sp>
        <p:nvSpPr>
          <p:cNvPr id="39" name="TextBox 38">
            <a:extLst>
              <a:ext uri="{FF2B5EF4-FFF2-40B4-BE49-F238E27FC236}">
                <a16:creationId xmlns:a16="http://schemas.microsoft.com/office/drawing/2014/main" id="{ACDA6474-38FE-44FA-AB4C-0DBA17E63F57}"/>
              </a:ext>
            </a:extLst>
          </p:cNvPr>
          <p:cNvSpPr txBox="1"/>
          <p:nvPr/>
        </p:nvSpPr>
        <p:spPr>
          <a:xfrm>
            <a:off x="2471103" y="1306283"/>
            <a:ext cx="679994" cy="276999"/>
          </a:xfrm>
          <a:prstGeom prst="rect">
            <a:avLst/>
          </a:prstGeom>
          <a:noFill/>
        </p:spPr>
        <p:txBody>
          <a:bodyPr wrap="none" rtlCol="0">
            <a:spAutoFit/>
          </a:bodyPr>
          <a:lstStyle/>
          <a:p>
            <a:r>
              <a:rPr lang="en-US" sz="1200" dirty="0"/>
              <a:t>A&amp;AI UI</a:t>
            </a:r>
          </a:p>
        </p:txBody>
      </p:sp>
      <p:sp>
        <p:nvSpPr>
          <p:cNvPr id="46" name="TextBox 45">
            <a:extLst>
              <a:ext uri="{FF2B5EF4-FFF2-40B4-BE49-F238E27FC236}">
                <a16:creationId xmlns:a16="http://schemas.microsoft.com/office/drawing/2014/main" id="{EB723241-ECC3-490D-A500-75395621D88F}"/>
              </a:ext>
            </a:extLst>
          </p:cNvPr>
          <p:cNvSpPr txBox="1"/>
          <p:nvPr/>
        </p:nvSpPr>
        <p:spPr>
          <a:xfrm>
            <a:off x="21828" y="27379"/>
            <a:ext cx="817884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INTEGRATION &amp; SHOWCASING</a:t>
            </a:r>
          </a:p>
        </p:txBody>
      </p:sp>
      <p:sp>
        <p:nvSpPr>
          <p:cNvPr id="2" name="TextBox 1">
            <a:extLst>
              <a:ext uri="{FF2B5EF4-FFF2-40B4-BE49-F238E27FC236}">
                <a16:creationId xmlns:a16="http://schemas.microsoft.com/office/drawing/2014/main" id="{79B8D0E5-DDEC-4C22-BAB6-8210A1DD8DAA}"/>
              </a:ext>
            </a:extLst>
          </p:cNvPr>
          <p:cNvSpPr txBox="1"/>
          <p:nvPr/>
        </p:nvSpPr>
        <p:spPr>
          <a:xfrm>
            <a:off x="4729479" y="6018661"/>
            <a:ext cx="4130041" cy="369332"/>
          </a:xfrm>
          <a:prstGeom prst="rect">
            <a:avLst/>
          </a:prstGeom>
          <a:noFill/>
        </p:spPr>
        <p:txBody>
          <a:bodyPr wrap="none" rtlCol="0">
            <a:spAutoFit/>
          </a:bodyPr>
          <a:lstStyle/>
          <a:p>
            <a:r>
              <a:rPr lang="en-US" dirty="0"/>
              <a:t>In Casablanca may be using a real DU/PNF</a:t>
            </a:r>
          </a:p>
        </p:txBody>
      </p:sp>
    </p:spTree>
    <p:extLst>
      <p:ext uri="{BB962C8B-B14F-4D97-AF65-F5344CB8AC3E}">
        <p14:creationId xmlns:p14="http://schemas.microsoft.com/office/powerpoint/2010/main" val="1362362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E46F0EED-0EA0-4564-BD92-9BB9981FE37A}"/>
              </a:ext>
            </a:extLst>
          </p:cNvPr>
          <p:cNvGraphicFramePr>
            <a:graphicFrameLocks noGrp="1"/>
          </p:cNvGraphicFramePr>
          <p:nvPr>
            <p:extLst>
              <p:ext uri="{D42A27DB-BD31-4B8C-83A1-F6EECF244321}">
                <p14:modId xmlns:p14="http://schemas.microsoft.com/office/powerpoint/2010/main" val="4158409744"/>
              </p:ext>
            </p:extLst>
          </p:nvPr>
        </p:nvGraphicFramePr>
        <p:xfrm>
          <a:off x="57152" y="779993"/>
          <a:ext cx="9086848" cy="5613400"/>
        </p:xfrm>
        <a:graphic>
          <a:graphicData uri="http://schemas.openxmlformats.org/drawingml/2006/table">
            <a:tbl>
              <a:tblPr firstRow="1" bandRow="1">
                <a:tableStyleId>{5C22544A-7EE6-4342-B048-85BDC9FD1C3A}</a:tableStyleId>
              </a:tblPr>
              <a:tblGrid>
                <a:gridCol w="710809">
                  <a:extLst>
                    <a:ext uri="{9D8B030D-6E8A-4147-A177-3AD203B41FA5}">
                      <a16:colId xmlns:a16="http://schemas.microsoft.com/office/drawing/2014/main" val="555983829"/>
                    </a:ext>
                  </a:extLst>
                </a:gridCol>
                <a:gridCol w="8376039">
                  <a:extLst>
                    <a:ext uri="{9D8B030D-6E8A-4147-A177-3AD203B41FA5}">
                      <a16:colId xmlns:a16="http://schemas.microsoft.com/office/drawing/2014/main" val="3468207131"/>
                    </a:ext>
                  </a:extLst>
                </a:gridCol>
              </a:tblGrid>
              <a:tr h="370840">
                <a:tc>
                  <a:txBody>
                    <a:bodyPr/>
                    <a:lstStyle/>
                    <a:p>
                      <a:r>
                        <a:rPr lang="en-US" sz="1400" dirty="0"/>
                        <a:t>STEP</a:t>
                      </a:r>
                    </a:p>
                  </a:txBody>
                  <a:tcPr/>
                </a:tc>
                <a:tc>
                  <a:txBody>
                    <a:bodyPr/>
                    <a:lstStyle/>
                    <a:p>
                      <a:r>
                        <a:rPr lang="en-US" sz="1400" dirty="0"/>
                        <a:t>DESCRIPTION</a:t>
                      </a:r>
                    </a:p>
                  </a:txBody>
                  <a:tcPr/>
                </a:tc>
                <a:extLst>
                  <a:ext uri="{0D108BD9-81ED-4DB2-BD59-A6C34878D82A}">
                    <a16:rowId xmlns:a16="http://schemas.microsoft.com/office/drawing/2014/main" val="2798728460"/>
                  </a:ext>
                </a:extLst>
              </a:tr>
              <a:tr h="370840">
                <a:tc>
                  <a:txBody>
                    <a:bodyPr/>
                    <a:lstStyle/>
                    <a:p>
                      <a:r>
                        <a:rPr lang="en-US" sz="1400" dirty="0"/>
                        <a:t>1</a:t>
                      </a:r>
                    </a:p>
                  </a:txBody>
                  <a:tcPr/>
                </a:tc>
                <a:tc>
                  <a:txBody>
                    <a:bodyPr/>
                    <a:lstStyle/>
                    <a:p>
                      <a:r>
                        <a:rPr lang="en-US" sz="1400" b="1" dirty="0">
                          <a:solidFill>
                            <a:srgbClr val="FF0000"/>
                          </a:solidFill>
                        </a:rPr>
                        <a:t>CONFIGURATION </a:t>
                      </a:r>
                      <a:r>
                        <a:rPr lang="en-US" sz="1400" dirty="0"/>
                        <a:t>– SDC Design templates need to be configured in preparation of the Demo &amp; Showcasing. The appropriate PNF and VNF designs are designed, validated and exported to the other components of ONAP.</a:t>
                      </a:r>
                    </a:p>
                  </a:txBody>
                  <a:tcPr/>
                </a:tc>
                <a:extLst>
                  <a:ext uri="{0D108BD9-81ED-4DB2-BD59-A6C34878D82A}">
                    <a16:rowId xmlns:a16="http://schemas.microsoft.com/office/drawing/2014/main" val="700276724"/>
                  </a:ext>
                </a:extLst>
              </a:tr>
              <a:tr h="370840">
                <a:tc>
                  <a:txBody>
                    <a:bodyPr/>
                    <a:lstStyle/>
                    <a:p>
                      <a:r>
                        <a:rPr lang="en-US" sz="1400" dirty="0"/>
                        <a:t>2</a:t>
                      </a:r>
                    </a:p>
                  </a:txBody>
                  <a:tcPr/>
                </a:tc>
                <a:tc>
                  <a:txBody>
                    <a:bodyPr/>
                    <a:lstStyle/>
                    <a:p>
                      <a:r>
                        <a:rPr lang="en-US" sz="1400" b="1" dirty="0">
                          <a:solidFill>
                            <a:srgbClr val="FF0000"/>
                          </a:solidFill>
                        </a:rPr>
                        <a:t>PORTAL &amp; GUIS </a:t>
                      </a:r>
                      <a:r>
                        <a:rPr lang="en-US" sz="1400" dirty="0"/>
                        <a:t>– The ONAP Portal is used to access the appropriate GUIs and interfaces necessary to operate and configure ONAP. The VID and CLMAP GUI are used to configure the appropriate information for the showcase. The A&amp;AI GUI are used to show the created entries in A&amp;AI for the PNF.</a:t>
                      </a:r>
                    </a:p>
                  </a:txBody>
                  <a:tcPr/>
                </a:tc>
                <a:extLst>
                  <a:ext uri="{0D108BD9-81ED-4DB2-BD59-A6C34878D82A}">
                    <a16:rowId xmlns:a16="http://schemas.microsoft.com/office/drawing/2014/main" val="956522935"/>
                  </a:ext>
                </a:extLst>
              </a:tr>
              <a:tr h="370840">
                <a:tc>
                  <a:txBody>
                    <a:bodyPr/>
                    <a:lstStyle/>
                    <a:p>
                      <a:r>
                        <a:rPr lang="en-US" sz="1400" dirty="0"/>
                        <a:t>3</a:t>
                      </a:r>
                    </a:p>
                  </a:txBody>
                  <a:tcPr/>
                </a:tc>
                <a:tc>
                  <a:txBody>
                    <a:bodyPr/>
                    <a:lstStyle/>
                    <a:p>
                      <a:r>
                        <a:rPr lang="en-US" sz="1400" b="1" dirty="0">
                          <a:solidFill>
                            <a:srgbClr val="FF0000"/>
                          </a:solidFill>
                        </a:rPr>
                        <a:t>VPN </a:t>
                      </a:r>
                      <a:r>
                        <a:rPr lang="en-US" sz="1400" dirty="0"/>
                        <a:t>– The appropriate security gateways and/or VPN networks are configured. The appropriate security setups are authenticated against. Passwords and IP addresses that are needed to connect to the ONAP servers go through this VPN or security gateway (as appropriate)</a:t>
                      </a:r>
                    </a:p>
                    <a:p>
                      <a:endParaRPr lang="en-US" sz="1400" b="1" dirty="0">
                        <a:solidFill>
                          <a:srgbClr val="FF0000"/>
                        </a:solidFill>
                      </a:endParaRPr>
                    </a:p>
                    <a:p>
                      <a:r>
                        <a:rPr lang="en-US" sz="1400" b="1" dirty="0">
                          <a:solidFill>
                            <a:srgbClr val="FF0000"/>
                          </a:solidFill>
                        </a:rPr>
                        <a:t>ONAP SERVERS </a:t>
                      </a:r>
                      <a:r>
                        <a:rPr lang="en-US" sz="1400" dirty="0"/>
                        <a:t>– The ONAP Servers that host the ONAP ecosystem are connected to</a:t>
                      </a:r>
                    </a:p>
                  </a:txBody>
                  <a:tcPr/>
                </a:tc>
                <a:extLst>
                  <a:ext uri="{0D108BD9-81ED-4DB2-BD59-A6C34878D82A}">
                    <a16:rowId xmlns:a16="http://schemas.microsoft.com/office/drawing/2014/main" val="1414410553"/>
                  </a:ext>
                </a:extLst>
              </a:tr>
              <a:tr h="553507">
                <a:tc>
                  <a:txBody>
                    <a:bodyPr/>
                    <a:lstStyle/>
                    <a:p>
                      <a:r>
                        <a:rPr lang="en-US" sz="1400" dirty="0"/>
                        <a:t>4</a:t>
                      </a:r>
                    </a:p>
                  </a:txBody>
                  <a:tcPr/>
                </a:tc>
                <a:tc>
                  <a:txBody>
                    <a:bodyPr/>
                    <a:lstStyle/>
                    <a:p>
                      <a:r>
                        <a:rPr lang="en-US" sz="1400" b="1" dirty="0">
                          <a:solidFill>
                            <a:srgbClr val="FF0000"/>
                          </a:solidFill>
                        </a:rPr>
                        <a:t>ONAP ECOSYSTEM (VM) </a:t>
                      </a:r>
                      <a:r>
                        <a:rPr lang="en-US" sz="1400" dirty="0"/>
                        <a:t>– The ONAP ecosystem has all of the appropriate Virtual Machines necessary to operate. This has the R2 Beijing Release of ONAP. All of the PNF Plug and Play Use Case updated software is available in the ONAP Ecosystem. The Robot VM, Mock server to control Provider Edge Router, and WAN Controller are established.</a:t>
                      </a:r>
                    </a:p>
                    <a:p>
                      <a:endParaRPr lang="en-US" sz="1400" dirty="0"/>
                    </a:p>
                    <a:p>
                      <a:r>
                        <a:rPr lang="en-US" sz="1400" dirty="0"/>
                        <a:t>The PNF Registration Handler a new DCAE plug-in are available in this ONAP ecosystem which is used to register the PNF into ONAP.</a:t>
                      </a:r>
                    </a:p>
                  </a:txBody>
                  <a:tcPr/>
                </a:tc>
                <a:extLst>
                  <a:ext uri="{0D108BD9-81ED-4DB2-BD59-A6C34878D82A}">
                    <a16:rowId xmlns:a16="http://schemas.microsoft.com/office/drawing/2014/main" val="187955570"/>
                  </a:ext>
                </a:extLst>
              </a:tr>
              <a:tr h="370840">
                <a:tc>
                  <a:txBody>
                    <a:bodyPr/>
                    <a:lstStyle/>
                    <a:p>
                      <a:r>
                        <a:rPr lang="en-US" sz="1400" dirty="0"/>
                        <a:t>5</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DU EMULATOR </a:t>
                      </a:r>
                      <a:r>
                        <a:rPr lang="en-US" sz="1400" dirty="0">
                          <a:solidFill>
                            <a:srgbClr val="0000CC"/>
                          </a:solidFill>
                        </a:rPr>
                        <a:t>– </a:t>
                      </a:r>
                      <a:r>
                        <a:rPr lang="en-US" sz="1400" dirty="0">
                          <a:solidFill>
                            <a:schemeClr val="tx1"/>
                          </a:solidFill>
                        </a:rPr>
                        <a:t>The DU Emulator is used to emulate the responses and connection to ONAP. The DU emulator establishes a VES HTTPS connection with the PRH during the registration process and receives a APP-C response back via ansible.</a:t>
                      </a:r>
                    </a:p>
                  </a:txBody>
                  <a:tcPr/>
                </a:tc>
                <a:extLst>
                  <a:ext uri="{0D108BD9-81ED-4DB2-BD59-A6C34878D82A}">
                    <a16:rowId xmlns:a16="http://schemas.microsoft.com/office/drawing/2014/main" val="3364050509"/>
                  </a:ext>
                </a:extLst>
              </a:tr>
              <a:tr h="370840">
                <a:tc>
                  <a:txBody>
                    <a:bodyPr/>
                    <a:lstStyle/>
                    <a:p>
                      <a:r>
                        <a:rPr lang="en-US" sz="1400" dirty="0"/>
                        <a:t>6</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400" b="1" dirty="0">
                          <a:solidFill>
                            <a:srgbClr val="FF0000"/>
                          </a:solidFill>
                        </a:rPr>
                        <a:t>RECORDING </a:t>
                      </a:r>
                      <a:r>
                        <a:rPr lang="en-US" sz="1400" dirty="0">
                          <a:solidFill>
                            <a:srgbClr val="0000CC"/>
                          </a:solidFill>
                        </a:rPr>
                        <a:t>– </a:t>
                      </a:r>
                      <a:r>
                        <a:rPr lang="en-US" sz="1400" dirty="0">
                          <a:solidFill>
                            <a:schemeClr val="tx1"/>
                          </a:solidFill>
                        </a:rPr>
                        <a:t>A recording is made of the showcase and demo for later upload/download and playback for demonstration purposes.</a:t>
                      </a:r>
                    </a:p>
                  </a:txBody>
                  <a:tcPr/>
                </a:tc>
                <a:extLst>
                  <a:ext uri="{0D108BD9-81ED-4DB2-BD59-A6C34878D82A}">
                    <a16:rowId xmlns:a16="http://schemas.microsoft.com/office/drawing/2014/main" val="1995800150"/>
                  </a:ext>
                </a:extLst>
              </a:tr>
            </a:tbl>
          </a:graphicData>
        </a:graphic>
      </p:graphicFrame>
      <p:sp>
        <p:nvSpPr>
          <p:cNvPr id="3" name="TextBox 2">
            <a:extLst>
              <a:ext uri="{FF2B5EF4-FFF2-40B4-BE49-F238E27FC236}">
                <a16:creationId xmlns:a16="http://schemas.microsoft.com/office/drawing/2014/main" id="{DFE808A0-9232-40C2-AAB3-F12479864BD0}"/>
              </a:ext>
            </a:extLst>
          </p:cNvPr>
          <p:cNvSpPr txBox="1"/>
          <p:nvPr/>
        </p:nvSpPr>
        <p:spPr>
          <a:xfrm>
            <a:off x="21828" y="27379"/>
            <a:ext cx="817884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DEPLOYMENT – INTEGRATION &amp; SHOWCASING</a:t>
            </a:r>
          </a:p>
        </p:txBody>
      </p:sp>
    </p:spTree>
    <p:extLst>
      <p:ext uri="{BB962C8B-B14F-4D97-AF65-F5344CB8AC3E}">
        <p14:creationId xmlns:p14="http://schemas.microsoft.com/office/powerpoint/2010/main" val="3634512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B87927-F6CC-4310-B9FC-5DA4B1059DE1}"/>
              </a:ext>
            </a:extLst>
          </p:cNvPr>
          <p:cNvPicPr>
            <a:picLocks noChangeAspect="1"/>
          </p:cNvPicPr>
          <p:nvPr/>
        </p:nvPicPr>
        <p:blipFill rotWithShape="1">
          <a:blip r:embed="rId2">
            <a:extLst>
              <a:ext uri="{28A0092B-C50C-407E-A947-70E740481C1C}">
                <a14:useLocalDpi xmlns:a14="http://schemas.microsoft.com/office/drawing/2010/main" val="0"/>
              </a:ext>
            </a:extLst>
          </a:blip>
          <a:srcRect l="2465" r="3492"/>
          <a:stretch/>
        </p:blipFill>
        <p:spPr>
          <a:xfrm>
            <a:off x="1" y="5466"/>
            <a:ext cx="9143999" cy="6852534"/>
          </a:xfrm>
          <a:prstGeom prst="rect">
            <a:avLst/>
          </a:prstGeom>
        </p:spPr>
      </p:pic>
      <p:sp>
        <p:nvSpPr>
          <p:cNvPr id="8" name="Rectangle 7">
            <a:extLst>
              <a:ext uri="{FF2B5EF4-FFF2-40B4-BE49-F238E27FC236}">
                <a16:creationId xmlns:a16="http://schemas.microsoft.com/office/drawing/2014/main" id="{847AAE48-8094-42BB-94DD-B07FDF2E6705}"/>
              </a:ext>
            </a:extLst>
          </p:cNvPr>
          <p:cNvSpPr/>
          <p:nvPr/>
        </p:nvSpPr>
        <p:spPr>
          <a:xfrm>
            <a:off x="8701290" y="5704095"/>
            <a:ext cx="442710" cy="179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9AFF458-B835-4FED-9384-8ECE83282629}"/>
              </a:ext>
            </a:extLst>
          </p:cNvPr>
          <p:cNvSpPr txBox="1"/>
          <p:nvPr/>
        </p:nvSpPr>
        <p:spPr>
          <a:xfrm>
            <a:off x="8499272" y="5624512"/>
            <a:ext cx="644728" cy="338554"/>
          </a:xfrm>
          <a:prstGeom prst="rect">
            <a:avLst/>
          </a:prstGeom>
          <a:noFill/>
        </p:spPr>
        <p:txBody>
          <a:bodyPr wrap="none" rtlCol="0">
            <a:spAutoFit/>
          </a:bodyPr>
          <a:lstStyle/>
          <a:p>
            <a:r>
              <a:rPr lang="en-US" sz="800" dirty="0"/>
              <a:t>Training </a:t>
            </a:r>
          </a:p>
          <a:p>
            <a:r>
              <a:rPr lang="en-US" sz="800" dirty="0"/>
              <a:t>Completed</a:t>
            </a:r>
          </a:p>
        </p:txBody>
      </p:sp>
    </p:spTree>
    <p:extLst>
      <p:ext uri="{BB962C8B-B14F-4D97-AF65-F5344CB8AC3E}">
        <p14:creationId xmlns:p14="http://schemas.microsoft.com/office/powerpoint/2010/main" val="25498005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35B2F8-430B-49F6-8CEB-9FDB99DA794F}"/>
              </a:ext>
            </a:extLst>
          </p:cNvPr>
          <p:cNvSpPr txBox="1"/>
          <p:nvPr/>
        </p:nvSpPr>
        <p:spPr>
          <a:xfrm>
            <a:off x="396607" y="462708"/>
            <a:ext cx="5558060" cy="2862322"/>
          </a:xfrm>
          <a:prstGeom prst="rect">
            <a:avLst/>
          </a:prstGeom>
          <a:noFill/>
        </p:spPr>
        <p:txBody>
          <a:bodyPr wrap="none" rtlCol="0">
            <a:spAutoFit/>
          </a:bodyPr>
          <a:lstStyle/>
          <a:p>
            <a:r>
              <a:rPr lang="en-US" dirty="0"/>
              <a:t>First Stage / RC0 -</a:t>
            </a:r>
          </a:p>
          <a:p>
            <a:r>
              <a:rPr lang="en-US" dirty="0"/>
              <a:t>Component Integration, Integration tests, S/W Run-time</a:t>
            </a:r>
          </a:p>
          <a:p>
            <a:r>
              <a:rPr lang="en-US" dirty="0"/>
              <a:t>Complete system</a:t>
            </a:r>
          </a:p>
          <a:p>
            <a:r>
              <a:rPr lang="en-US" dirty="0"/>
              <a:t>Second Stage / RC1</a:t>
            </a:r>
          </a:p>
          <a:p>
            <a:r>
              <a:rPr lang="en-US" dirty="0"/>
              <a:t>Neighboring modules (module connections)</a:t>
            </a:r>
          </a:p>
          <a:p>
            <a:r>
              <a:rPr lang="en-US" dirty="0"/>
              <a:t>CSIT completed</a:t>
            </a:r>
          </a:p>
          <a:p>
            <a:r>
              <a:rPr lang="en-US" dirty="0"/>
              <a:t>RC2 </a:t>
            </a:r>
          </a:p>
          <a:p>
            <a:r>
              <a:rPr lang="en-US" dirty="0"/>
              <a:t>Neighboring tests completed</a:t>
            </a:r>
          </a:p>
          <a:p>
            <a:r>
              <a:rPr lang="en-US" dirty="0"/>
              <a:t>Third Stage / RC3</a:t>
            </a:r>
          </a:p>
          <a:p>
            <a:r>
              <a:rPr lang="en-US" dirty="0"/>
              <a:t>End-to-End Use Case (all modules, all ONAP components)</a:t>
            </a:r>
          </a:p>
        </p:txBody>
      </p:sp>
    </p:spTree>
    <p:extLst>
      <p:ext uri="{BB962C8B-B14F-4D97-AF65-F5344CB8AC3E}">
        <p14:creationId xmlns:p14="http://schemas.microsoft.com/office/powerpoint/2010/main" val="16083193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ONAP PNF Deployment </a:t>
            </a:r>
          </a:p>
          <a:p>
            <a:r>
              <a:rPr lang="en-US" b="1" dirty="0">
                <a:solidFill>
                  <a:schemeClr val="bg1"/>
                </a:solidFill>
                <a:effectLst>
                  <a:outerShdw blurRad="50800" dist="50800" dir="5400000" algn="ctr" rotWithShape="0">
                    <a:schemeClr val="tx1"/>
                  </a:outerShdw>
                </a:effectLst>
              </a:rPr>
              <a:t>APPENDIX</a:t>
            </a: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31963053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51AE75-2A70-491D-AD81-FD5EC9340287}"/>
              </a:ext>
            </a:extLst>
          </p:cNvPr>
          <p:cNvPicPr>
            <a:picLocks noChangeAspect="1"/>
          </p:cNvPicPr>
          <p:nvPr/>
        </p:nvPicPr>
        <p:blipFill>
          <a:blip r:embed="rId2"/>
          <a:stretch>
            <a:fillRect/>
          </a:stretch>
        </p:blipFill>
        <p:spPr>
          <a:xfrm>
            <a:off x="-1" y="207924"/>
            <a:ext cx="9150495" cy="6396076"/>
          </a:xfrm>
          <a:prstGeom prst="rect">
            <a:avLst/>
          </a:prstGeom>
        </p:spPr>
      </p:pic>
    </p:spTree>
    <p:extLst>
      <p:ext uri="{BB962C8B-B14F-4D97-AF65-F5344CB8AC3E}">
        <p14:creationId xmlns:p14="http://schemas.microsoft.com/office/powerpoint/2010/main" val="13093900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951A0E6-4928-4DF7-AEFB-C172EDA966DA}"/>
              </a:ext>
            </a:extLst>
          </p:cNvPr>
          <p:cNvSpPr txBox="1"/>
          <p:nvPr/>
        </p:nvSpPr>
        <p:spPr>
          <a:xfrm>
            <a:off x="319489" y="638978"/>
            <a:ext cx="8519711" cy="3293209"/>
          </a:xfrm>
          <a:prstGeom prst="rect">
            <a:avLst/>
          </a:prstGeom>
          <a:noFill/>
        </p:spPr>
        <p:txBody>
          <a:bodyPr wrap="square" rtlCol="0">
            <a:spAutoFit/>
          </a:bodyPr>
          <a:lstStyle/>
          <a:p>
            <a:r>
              <a:rPr lang="en-US" sz="1600" dirty="0"/>
              <a:t>Apr 5, 2018</a:t>
            </a:r>
          </a:p>
          <a:p>
            <a:r>
              <a:rPr lang="en-US" sz="1600" dirty="0"/>
              <a:t>QUESTION – PNF Heart-beating (after PnP/Registration). Monitoring.</a:t>
            </a:r>
          </a:p>
          <a:p>
            <a:r>
              <a:rPr lang="en-US" sz="1600" dirty="0"/>
              <a:t>	Updates to A&amp;AI if PNF goes off-line.</a:t>
            </a:r>
          </a:p>
          <a:p>
            <a:endParaRPr lang="en-US" sz="1600" dirty="0"/>
          </a:p>
          <a:p>
            <a:r>
              <a:rPr lang="en-US" sz="1600" dirty="0"/>
              <a:t>VNF-SDK (package from vendors) wanted PNF-SDK a package the describes what</a:t>
            </a:r>
          </a:p>
          <a:p>
            <a:r>
              <a:rPr lang="en-US" sz="1600" dirty="0"/>
              <a:t>Can be done, what ONAP should do w/ the PNF.</a:t>
            </a:r>
          </a:p>
          <a:p>
            <a:endParaRPr lang="en-US" sz="1600" dirty="0"/>
          </a:p>
          <a:p>
            <a:r>
              <a:rPr lang="en-US" sz="1600" dirty="0"/>
              <a:t>Generic vs Vendor added PNF onboarding Package. Onboard a Generic PNF w/ a “generic PNF onboarding package. </a:t>
            </a:r>
          </a:p>
          <a:p>
            <a:endParaRPr lang="en-US" sz="1600" dirty="0"/>
          </a:p>
          <a:p>
            <a:r>
              <a:rPr lang="en-US" sz="1600" dirty="0"/>
              <a:t>Topic: Licensing PNF S/W. (Post Casablanca – Future)</a:t>
            </a:r>
          </a:p>
          <a:p>
            <a:endParaRPr lang="en-US" sz="1600" dirty="0"/>
          </a:p>
          <a:p>
            <a:r>
              <a:rPr lang="en-US" sz="1600" dirty="0"/>
              <a:t>Topic: Fault Management/Alarms, State-</a:t>
            </a:r>
            <a:r>
              <a:rPr lang="en-US" sz="1600" dirty="0" err="1"/>
              <a:t>Stateful</a:t>
            </a:r>
            <a:r>
              <a:rPr lang="en-US" sz="1600" dirty="0"/>
              <a:t> events.</a:t>
            </a:r>
          </a:p>
        </p:txBody>
      </p:sp>
    </p:spTree>
    <p:extLst>
      <p:ext uri="{BB962C8B-B14F-4D97-AF65-F5344CB8AC3E}">
        <p14:creationId xmlns:p14="http://schemas.microsoft.com/office/powerpoint/2010/main" val="11845821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BFB5F10-5875-40A9-BE1B-D60177EF5D8D}"/>
              </a:ext>
            </a:extLst>
          </p:cNvPr>
          <p:cNvSpPr/>
          <p:nvPr/>
        </p:nvSpPr>
        <p:spPr>
          <a:xfrm>
            <a:off x="0" y="0"/>
            <a:ext cx="9144000" cy="7014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0944575-7232-49EA-829C-4226EB2551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2074199"/>
            <a:ext cx="9164174" cy="4783802"/>
          </a:xfrm>
          <a:prstGeom prst="rect">
            <a:avLst/>
          </a:prstGeom>
        </p:spPr>
      </p:pic>
      <p:sp>
        <p:nvSpPr>
          <p:cNvPr id="3" name="Заголовок 1">
            <a:extLst>
              <a:ext uri="{FF2B5EF4-FFF2-40B4-BE49-F238E27FC236}">
                <a16:creationId xmlns:a16="http://schemas.microsoft.com/office/drawing/2014/main" id="{CB39CCE1-8E6F-4DA5-893B-D0EFE703D293}"/>
              </a:ext>
            </a:extLst>
          </p:cNvPr>
          <p:cNvSpPr txBox="1">
            <a:spLocks/>
          </p:cNvSpPr>
          <p:nvPr/>
        </p:nvSpPr>
        <p:spPr>
          <a:xfrm>
            <a:off x="274891" y="1794798"/>
            <a:ext cx="581002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effectLst>
                  <a:outerShdw blurRad="50800" dist="50800" dir="5400000" algn="ctr" rotWithShape="0">
                    <a:schemeClr val="tx1"/>
                  </a:outerShdw>
                </a:effectLst>
              </a:rPr>
              <a:t>POST CASABLANCA</a:t>
            </a:r>
            <a:endParaRPr lang="en-US" b="1" dirty="0">
              <a:solidFill>
                <a:schemeClr val="bg1"/>
              </a:solidFill>
              <a:effectLst>
                <a:outerShdw blurRad="50800" dist="50800" dir="5400000" algn="ctr" rotWithShape="0">
                  <a:schemeClr val="tx1"/>
                </a:outerShdw>
              </a:effectLst>
            </a:endParaRPr>
          </a:p>
        </p:txBody>
      </p:sp>
      <p:sp>
        <p:nvSpPr>
          <p:cNvPr id="4" name="Подзаголовок 2">
            <a:extLst>
              <a:ext uri="{FF2B5EF4-FFF2-40B4-BE49-F238E27FC236}">
                <a16:creationId xmlns:a16="http://schemas.microsoft.com/office/drawing/2014/main" id="{EBC29DDF-598A-4A7C-A753-D9CE676E8543}"/>
              </a:ext>
            </a:extLst>
          </p:cNvPr>
          <p:cNvSpPr txBox="1">
            <a:spLocks/>
          </p:cNvSpPr>
          <p:nvPr/>
        </p:nvSpPr>
        <p:spPr>
          <a:xfrm>
            <a:off x="274891" y="3371186"/>
            <a:ext cx="6489164" cy="2762914"/>
          </a:xfrm>
          <a:prstGeom prst="rect">
            <a:avLst/>
          </a:prstGeom>
        </p:spPr>
        <p:txBody>
          <a:bodyPr vert="horz" lIns="91440" tIns="45720" rIns="91440" bIns="45720" rtlCol="0">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effectLst>
                  <a:outerShdw blurRad="50800" dist="50800" dir="5400000" algn="ctr" rotWithShape="0">
                    <a:schemeClr val="tx1"/>
                  </a:outerShdw>
                </a:effectLst>
              </a:rPr>
              <a:t>ONAP and PNF Deployment Requirements for 5G RAN</a:t>
            </a:r>
          </a:p>
          <a:p>
            <a:r>
              <a:rPr lang="en-US" dirty="0">
                <a:solidFill>
                  <a:schemeClr val="bg1"/>
                </a:solidFill>
                <a:effectLst>
                  <a:outerShdw blurRad="50800" dist="50800" dir="5400000" algn="ctr" rotWithShape="0">
                    <a:schemeClr val="tx1"/>
                  </a:outerShdw>
                </a:effectLst>
              </a:rPr>
              <a:t>For Casablanca (R3) Release</a:t>
            </a: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endParaRPr lang="en-US" dirty="0">
              <a:solidFill>
                <a:schemeClr val="bg1"/>
              </a:solidFill>
              <a:effectLst>
                <a:outerShdw blurRad="50800" dist="50800" dir="5400000" algn="ctr" rotWithShape="0">
                  <a:schemeClr val="tx1"/>
                </a:outerShdw>
              </a:effectLst>
            </a:endParaRPr>
          </a:p>
          <a:p>
            <a:r>
              <a:rPr lang="en-US" dirty="0">
                <a:solidFill>
                  <a:schemeClr val="bg1"/>
                </a:solidFill>
                <a:effectLst>
                  <a:outerShdw blurRad="50800" dist="50800" dir="5400000" algn="ctr" rotWithShape="0">
                    <a:schemeClr val="tx1"/>
                  </a:outerShdw>
                </a:effectLst>
              </a:rPr>
              <a:t>5G Use Case Team</a:t>
            </a:r>
            <a:endParaRPr lang="ru-RU" sz="1050" dirty="0">
              <a:solidFill>
                <a:schemeClr val="bg1"/>
              </a:solidFill>
              <a:effectLst>
                <a:outerShdw blurRad="50800" dist="50800" dir="5400000" algn="ctr" rotWithShape="0">
                  <a:schemeClr val="tx1"/>
                </a:outerShdw>
              </a:effectLst>
            </a:endParaRPr>
          </a:p>
        </p:txBody>
      </p:sp>
      <p:grpSp>
        <p:nvGrpSpPr>
          <p:cNvPr id="5" name="Group 4">
            <a:extLst>
              <a:ext uri="{FF2B5EF4-FFF2-40B4-BE49-F238E27FC236}">
                <a16:creationId xmlns:a16="http://schemas.microsoft.com/office/drawing/2014/main" id="{89457D4C-8717-41C7-A329-F14CB80CA7F2}"/>
              </a:ext>
            </a:extLst>
          </p:cNvPr>
          <p:cNvGrpSpPr/>
          <p:nvPr/>
        </p:nvGrpSpPr>
        <p:grpSpPr>
          <a:xfrm>
            <a:off x="152158" y="306333"/>
            <a:ext cx="3669840" cy="811305"/>
            <a:chOff x="1524814" y="5809921"/>
            <a:chExt cx="945329" cy="208987"/>
          </a:xfrm>
        </p:grpSpPr>
        <p:pic>
          <p:nvPicPr>
            <p:cNvPr id="6" name="Picture 5">
              <a:extLst>
                <a:ext uri="{FF2B5EF4-FFF2-40B4-BE49-F238E27FC236}">
                  <a16:creationId xmlns:a16="http://schemas.microsoft.com/office/drawing/2014/main" id="{7EAC11AB-893A-4515-A385-47CD372F0961}"/>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7" name="Picture 6">
              <a:extLst>
                <a:ext uri="{FF2B5EF4-FFF2-40B4-BE49-F238E27FC236}">
                  <a16:creationId xmlns:a16="http://schemas.microsoft.com/office/drawing/2014/main" id="{7C5444EE-3035-4DE3-8FC6-2720888F93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8" name="TextBox 7">
            <a:extLst>
              <a:ext uri="{FF2B5EF4-FFF2-40B4-BE49-F238E27FC236}">
                <a16:creationId xmlns:a16="http://schemas.microsoft.com/office/drawing/2014/main" id="{44707D89-01F1-4046-B2DA-F97BA9653A7C}"/>
              </a:ext>
            </a:extLst>
          </p:cNvPr>
          <p:cNvSpPr txBox="1"/>
          <p:nvPr/>
        </p:nvSpPr>
        <p:spPr>
          <a:xfrm>
            <a:off x="471491" y="6472243"/>
            <a:ext cx="1863011" cy="307777"/>
          </a:xfrm>
          <a:prstGeom prst="rect">
            <a:avLst/>
          </a:prstGeom>
          <a:noFill/>
        </p:spPr>
        <p:txBody>
          <a:bodyPr wrap="none" rtlCol="0">
            <a:spAutoFit/>
          </a:bodyPr>
          <a:lstStyle/>
          <a:p>
            <a:r>
              <a:rPr lang="en-US" sz="1400" dirty="0">
                <a:solidFill>
                  <a:schemeClr val="bg1"/>
                </a:solidFill>
              </a:rPr>
              <a:t>Mar 23, 2018 version 1</a:t>
            </a:r>
          </a:p>
        </p:txBody>
      </p:sp>
    </p:spTree>
    <p:extLst>
      <p:ext uri="{BB962C8B-B14F-4D97-AF65-F5344CB8AC3E}">
        <p14:creationId xmlns:p14="http://schemas.microsoft.com/office/powerpoint/2010/main" val="13962640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4264309"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SOFTWARE MANAGEMENT</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62906" cy="3200876"/>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dirty="0"/>
              <a:t>ONAP Integrated PNF software management and change management could be a long-term goal. In R3 Casablanca release, as a simple first step the software load for one PNF could be managed within a repository, but not actually downloaded to a PNF.</a:t>
            </a:r>
          </a:p>
          <a:p>
            <a:endParaRPr lang="en-US" dirty="0"/>
          </a:p>
          <a:p>
            <a:r>
              <a:rPr lang="en-US" b="1" dirty="0">
                <a:solidFill>
                  <a:srgbClr val="FF0000"/>
                </a:solidFill>
              </a:rPr>
              <a:t>MULTI-RELEASE EFFORT</a:t>
            </a:r>
          </a:p>
          <a:p>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pic>
        <p:nvPicPr>
          <p:cNvPr id="9" name="Picture 8">
            <a:extLst>
              <a:ext uri="{FF2B5EF4-FFF2-40B4-BE49-F238E27FC236}">
                <a16:creationId xmlns:a16="http://schemas.microsoft.com/office/drawing/2014/main" id="{21BD9707-F352-4903-B92D-B4C4A5877BF9}"/>
              </a:ext>
            </a:extLst>
          </p:cNvPr>
          <p:cNvPicPr>
            <a:picLocks noChangeAspect="1"/>
          </p:cNvPicPr>
          <p:nvPr/>
        </p:nvPicPr>
        <p:blipFill rotWithShape="1">
          <a:blip r:embed="rId2">
            <a:extLst>
              <a:ext uri="{28A0092B-C50C-407E-A947-70E740481C1C}">
                <a14:useLocalDpi xmlns:a14="http://schemas.microsoft.com/office/drawing/2010/main" val="0"/>
              </a:ext>
            </a:extLst>
          </a:blip>
          <a:srcRect l="16796" t="3351" r="13664" b="4170"/>
          <a:stretch/>
        </p:blipFill>
        <p:spPr>
          <a:xfrm>
            <a:off x="6244958" y="3038773"/>
            <a:ext cx="622737" cy="825754"/>
          </a:xfrm>
          <a:prstGeom prst="rect">
            <a:avLst/>
          </a:prstGeom>
        </p:spPr>
      </p:pic>
      <p:sp>
        <p:nvSpPr>
          <p:cNvPr id="10" name="TextBox 9">
            <a:extLst>
              <a:ext uri="{FF2B5EF4-FFF2-40B4-BE49-F238E27FC236}">
                <a16:creationId xmlns:a16="http://schemas.microsoft.com/office/drawing/2014/main" id="{3D3930C7-3662-4127-B319-FC42DB85DD73}"/>
              </a:ext>
            </a:extLst>
          </p:cNvPr>
          <p:cNvSpPr txBox="1"/>
          <p:nvPr/>
        </p:nvSpPr>
        <p:spPr>
          <a:xfrm>
            <a:off x="6018134" y="3840294"/>
            <a:ext cx="1076384" cy="276999"/>
          </a:xfrm>
          <a:prstGeom prst="rect">
            <a:avLst/>
          </a:prstGeom>
          <a:noFill/>
        </p:spPr>
        <p:txBody>
          <a:bodyPr wrap="none" rtlCol="0">
            <a:spAutoFit/>
          </a:bodyPr>
          <a:lstStyle/>
          <a:p>
            <a:pPr algn="ctr"/>
            <a:r>
              <a:rPr lang="en-US" sz="1200" dirty="0"/>
              <a:t>(Data Storage)</a:t>
            </a:r>
          </a:p>
        </p:txBody>
      </p:sp>
      <p:pic>
        <p:nvPicPr>
          <p:cNvPr id="13" name="Picture 2" descr="C:\Users\cheung\AppData\Local\Temp\SNAGHTML458b937.PNG">
            <a:extLst>
              <a:ext uri="{FF2B5EF4-FFF2-40B4-BE49-F238E27FC236}">
                <a16:creationId xmlns:a16="http://schemas.microsoft.com/office/drawing/2014/main" id="{75EAFAB4-3D4B-4488-B07D-DEBEFFD2EA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11317" y="3184243"/>
            <a:ext cx="729910" cy="59890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A06311B3-6410-4407-8487-DF363A1D51C4}"/>
              </a:ext>
            </a:extLst>
          </p:cNvPr>
          <p:cNvSpPr txBox="1"/>
          <p:nvPr/>
        </p:nvSpPr>
        <p:spPr>
          <a:xfrm>
            <a:off x="7260091" y="3759197"/>
            <a:ext cx="1632370" cy="276999"/>
          </a:xfrm>
          <a:prstGeom prst="rect">
            <a:avLst/>
          </a:prstGeom>
          <a:noFill/>
        </p:spPr>
        <p:txBody>
          <a:bodyPr wrap="none" rtlCol="0">
            <a:spAutoFit/>
          </a:bodyPr>
          <a:lstStyle/>
          <a:p>
            <a:pPr algn="ctr"/>
            <a:r>
              <a:rPr lang="en-US" sz="1200" dirty="0"/>
              <a:t>PNF Software Packages</a:t>
            </a:r>
          </a:p>
        </p:txBody>
      </p:sp>
      <p:sp>
        <p:nvSpPr>
          <p:cNvPr id="16" name="Arrow: Left-Right 15">
            <a:extLst>
              <a:ext uri="{FF2B5EF4-FFF2-40B4-BE49-F238E27FC236}">
                <a16:creationId xmlns:a16="http://schemas.microsoft.com/office/drawing/2014/main" id="{59EC7CBC-700D-4FC3-884F-92F2C5B54C73}"/>
              </a:ext>
            </a:extLst>
          </p:cNvPr>
          <p:cNvSpPr/>
          <p:nvPr/>
        </p:nvSpPr>
        <p:spPr>
          <a:xfrm rot="10800000">
            <a:off x="7020666" y="3401181"/>
            <a:ext cx="611186"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AC1233B0-5788-46C5-832F-ED7BE7864C9F}"/>
              </a:ext>
            </a:extLst>
          </p:cNvPr>
          <p:cNvSpPr txBox="1"/>
          <p:nvPr/>
        </p:nvSpPr>
        <p:spPr>
          <a:xfrm>
            <a:off x="117385" y="5729564"/>
            <a:ext cx="4662906" cy="707886"/>
          </a:xfrm>
          <a:prstGeom prst="rect">
            <a:avLst/>
          </a:prstGeom>
          <a:noFill/>
        </p:spPr>
        <p:txBody>
          <a:bodyPr wrap="square" rtlCol="0">
            <a:spAutoFit/>
          </a:bodyPr>
          <a:lstStyle/>
          <a:p>
            <a:r>
              <a:rPr lang="en-US" sz="2000" dirty="0"/>
              <a:t>A&amp;AI, SDC, APP-C/SDN-C/R, DCAE/</a:t>
            </a:r>
            <a:r>
              <a:rPr lang="en-US" sz="2000" dirty="0" err="1"/>
              <a:t>DMaaP</a:t>
            </a:r>
            <a:endParaRPr lang="en-US" sz="2000" dirty="0"/>
          </a:p>
          <a:p>
            <a:r>
              <a:rPr lang="en-US" sz="2000" dirty="0"/>
              <a:t>VNF-SDK</a:t>
            </a:r>
          </a:p>
        </p:txBody>
      </p:sp>
      <p:pic>
        <p:nvPicPr>
          <p:cNvPr id="18" name="Picture 2">
            <a:extLst>
              <a:ext uri="{FF2B5EF4-FFF2-40B4-BE49-F238E27FC236}">
                <a16:creationId xmlns:a16="http://schemas.microsoft.com/office/drawing/2014/main" id="{883A9807-2408-48D6-87AB-C0418576D6B7}"/>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58291" y="5561389"/>
            <a:ext cx="1512324" cy="694388"/>
          </a:xfrm>
          <a:prstGeom prst="rect">
            <a:avLst/>
          </a:prstGeom>
          <a:noFill/>
          <a:ln w="9525">
            <a:noFill/>
            <a:miter lim="800000"/>
            <a:headEnd/>
            <a:tailEnd/>
          </a:ln>
        </p:spPr>
      </p:pic>
      <p:sp>
        <p:nvSpPr>
          <p:cNvPr id="19" name="Arrow: Left-Right 18">
            <a:extLst>
              <a:ext uri="{FF2B5EF4-FFF2-40B4-BE49-F238E27FC236}">
                <a16:creationId xmlns:a16="http://schemas.microsoft.com/office/drawing/2014/main" id="{E5F44A49-9CC6-41CA-9254-9A1BC21045EF}"/>
              </a:ext>
            </a:extLst>
          </p:cNvPr>
          <p:cNvSpPr/>
          <p:nvPr/>
        </p:nvSpPr>
        <p:spPr>
          <a:xfrm rot="16200000">
            <a:off x="5852281" y="4688308"/>
            <a:ext cx="1409070" cy="267039"/>
          </a:xfrm>
          <a:prstGeom prst="leftRightArrow">
            <a:avLst/>
          </a:prstGeom>
          <a:solidFill>
            <a:srgbClr val="68717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866194E-A28B-4C5D-B50D-862DC884BB9A}"/>
              </a:ext>
            </a:extLst>
          </p:cNvPr>
          <p:cNvGrpSpPr/>
          <p:nvPr/>
        </p:nvGrpSpPr>
        <p:grpSpPr>
          <a:xfrm>
            <a:off x="5058589" y="976644"/>
            <a:ext cx="1872679" cy="1281307"/>
            <a:chOff x="5072364" y="1051462"/>
            <a:chExt cx="3898065" cy="2667097"/>
          </a:xfrm>
        </p:grpSpPr>
        <p:pic>
          <p:nvPicPr>
            <p:cNvPr id="23" name="Picture 22">
              <a:extLst>
                <a:ext uri="{FF2B5EF4-FFF2-40B4-BE49-F238E27FC236}">
                  <a16:creationId xmlns:a16="http://schemas.microsoft.com/office/drawing/2014/main" id="{ED8B024A-DD56-46E2-B87F-59279E451D73}"/>
                </a:ext>
              </a:extLst>
            </p:cNvPr>
            <p:cNvPicPr>
              <a:picLocks noChangeAspect="1"/>
            </p:cNvPicPr>
            <p:nvPr/>
          </p:nvPicPr>
          <p:blipFill>
            <a:blip r:embed="rId5"/>
            <a:stretch>
              <a:fillRect/>
            </a:stretch>
          </p:blipFill>
          <p:spPr>
            <a:xfrm>
              <a:off x="5072364" y="1051462"/>
              <a:ext cx="3898065" cy="2667097"/>
            </a:xfrm>
            <a:prstGeom prst="rect">
              <a:avLst/>
            </a:prstGeom>
          </p:spPr>
        </p:pic>
        <p:pic>
          <p:nvPicPr>
            <p:cNvPr id="24" name="Picture 23">
              <a:extLst>
                <a:ext uri="{FF2B5EF4-FFF2-40B4-BE49-F238E27FC236}">
                  <a16:creationId xmlns:a16="http://schemas.microsoft.com/office/drawing/2014/main" id="{F177BD24-45E8-4A67-8CD3-93FFCFFA0FBE}"/>
                </a:ext>
              </a:extLst>
            </p:cNvPr>
            <p:cNvPicPr>
              <a:picLocks noChangeAspect="1"/>
            </p:cNvPicPr>
            <p:nvPr/>
          </p:nvPicPr>
          <p:blipFill>
            <a:blip r:embed="rId6"/>
            <a:stretch>
              <a:fillRect/>
            </a:stretch>
          </p:blipFill>
          <p:spPr>
            <a:xfrm>
              <a:off x="5329238" y="1103955"/>
              <a:ext cx="1943126" cy="357143"/>
            </a:xfrm>
            <a:prstGeom prst="rect">
              <a:avLst/>
            </a:prstGeom>
          </p:spPr>
        </p:pic>
        <p:sp>
          <p:nvSpPr>
            <p:cNvPr id="25" name="TextBox 24">
              <a:extLst>
                <a:ext uri="{FF2B5EF4-FFF2-40B4-BE49-F238E27FC236}">
                  <a16:creationId xmlns:a16="http://schemas.microsoft.com/office/drawing/2014/main" id="{433137B0-3163-4C3C-93AC-44318F2DC8CC}"/>
                </a:ext>
              </a:extLst>
            </p:cNvPr>
            <p:cNvSpPr txBox="1"/>
            <p:nvPr/>
          </p:nvSpPr>
          <p:spPr>
            <a:xfrm>
              <a:off x="6524318" y="1066316"/>
              <a:ext cx="911592" cy="448456"/>
            </a:xfrm>
            <a:prstGeom prst="rect">
              <a:avLst/>
            </a:prstGeom>
            <a:noFill/>
          </p:spPr>
          <p:txBody>
            <a:bodyPr wrap="none" rtlCol="0">
              <a:spAutoFit/>
            </a:bodyPr>
            <a:lstStyle/>
            <a:p>
              <a:r>
                <a:rPr lang="en-US" sz="800" b="1" dirty="0"/>
                <a:t>ONAP</a:t>
              </a:r>
            </a:p>
          </p:txBody>
        </p:sp>
      </p:grpSp>
      <p:pic>
        <p:nvPicPr>
          <p:cNvPr id="26" name="Picture 2" descr="C:\Users\cheung\AppData\Local\Temp\SNAGHTML458b937.PNG">
            <a:extLst>
              <a:ext uri="{FF2B5EF4-FFF2-40B4-BE49-F238E27FC236}">
                <a16:creationId xmlns:a16="http://schemas.microsoft.com/office/drawing/2014/main" id="{3BB676A3-C5B5-478D-A619-DBE104BE7E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8892" y="4832598"/>
            <a:ext cx="427003" cy="35036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268EDB45-2BFA-421E-A915-7CE22E27302C}"/>
              </a:ext>
            </a:extLst>
          </p:cNvPr>
          <p:cNvSpPr txBox="1"/>
          <p:nvPr/>
        </p:nvSpPr>
        <p:spPr>
          <a:xfrm>
            <a:off x="101600" y="3609292"/>
            <a:ext cx="1756186" cy="646331"/>
          </a:xfrm>
          <a:prstGeom prst="rect">
            <a:avLst/>
          </a:prstGeom>
          <a:noFill/>
        </p:spPr>
        <p:txBody>
          <a:bodyPr wrap="none" rtlCol="0">
            <a:spAutoFit/>
          </a:bodyPr>
          <a:lstStyle/>
          <a:p>
            <a:r>
              <a:rPr lang="en-US" dirty="0"/>
              <a:t>Version checking</a:t>
            </a:r>
          </a:p>
          <a:p>
            <a:r>
              <a:rPr lang="en-US" dirty="0"/>
              <a:t>S/W upgrade</a:t>
            </a:r>
          </a:p>
        </p:txBody>
      </p:sp>
    </p:spTree>
    <p:extLst>
      <p:ext uri="{BB962C8B-B14F-4D97-AF65-F5344CB8AC3E}">
        <p14:creationId xmlns:p14="http://schemas.microsoft.com/office/powerpoint/2010/main" val="39303242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922E0D6-4702-462F-A2E7-EE1198746A4C}"/>
              </a:ext>
            </a:extLst>
          </p:cNvPr>
          <p:cNvSpPr txBox="1"/>
          <p:nvPr/>
        </p:nvSpPr>
        <p:spPr>
          <a:xfrm>
            <a:off x="451821" y="527125"/>
            <a:ext cx="7041223" cy="2246769"/>
          </a:xfrm>
          <a:prstGeom prst="rect">
            <a:avLst/>
          </a:prstGeom>
          <a:noFill/>
        </p:spPr>
        <p:txBody>
          <a:bodyPr wrap="none" rtlCol="0">
            <a:spAutoFit/>
          </a:bodyPr>
          <a:lstStyle/>
          <a:p>
            <a:r>
              <a:rPr lang="en-US" sz="1400" dirty="0"/>
              <a:t>Apr 12, 2018 5G Use Case team</a:t>
            </a:r>
          </a:p>
          <a:p>
            <a:r>
              <a:rPr lang="en-US" sz="1400" dirty="0"/>
              <a:t>Benjamin Cheung (Nokia), Oskar Malm (Ericsson), Vimal </a:t>
            </a:r>
            <a:r>
              <a:rPr lang="en-US" sz="1400" dirty="0" err="1"/>
              <a:t>Begwani</a:t>
            </a:r>
            <a:r>
              <a:rPr lang="en-US" sz="1400" dirty="0"/>
              <a:t> (ATT), Ulas Kozat, Aaron Hay,</a:t>
            </a:r>
          </a:p>
          <a:p>
            <a:r>
              <a:rPr lang="en-US" sz="1400" dirty="0"/>
              <a:t>Eric </a:t>
            </a:r>
            <a:r>
              <a:rPr lang="en-US" sz="1400" dirty="0" err="1"/>
              <a:t>Multanen</a:t>
            </a:r>
            <a:r>
              <a:rPr lang="en-US" sz="1400" dirty="0"/>
              <a:t>, Pasi Vaananen, Shekar </a:t>
            </a:r>
            <a:r>
              <a:rPr lang="en-US" sz="1400" dirty="0" err="1"/>
              <a:t>Sundaramurthy</a:t>
            </a:r>
            <a:r>
              <a:rPr lang="en-US" sz="1400" dirty="0"/>
              <a:t> (ATT), Sigmar Lust</a:t>
            </a:r>
          </a:p>
          <a:p>
            <a:r>
              <a:rPr lang="en-US" sz="1400" dirty="0"/>
              <a:t>Yang Xu, Yoav Kluger (Amdocs), </a:t>
            </a:r>
            <a:r>
              <a:rPr lang="en-US" sz="1400" dirty="0" err="1"/>
              <a:t>Slawek</a:t>
            </a:r>
            <a:r>
              <a:rPr lang="en-US" sz="1400" dirty="0"/>
              <a:t> </a:t>
            </a:r>
            <a:r>
              <a:rPr lang="en-US" sz="1400" dirty="0" err="1"/>
              <a:t>Stawiarski</a:t>
            </a:r>
            <a:r>
              <a:rPr lang="en-US" sz="1400" dirty="0"/>
              <a:t> (ATT), Tracy Van </a:t>
            </a:r>
            <a:r>
              <a:rPr lang="en-US" sz="1400" dirty="0" err="1"/>
              <a:t>Brakle</a:t>
            </a:r>
            <a:r>
              <a:rPr lang="en-US" sz="1400" dirty="0"/>
              <a:t>,</a:t>
            </a:r>
          </a:p>
          <a:p>
            <a:r>
              <a:rPr lang="en-US" sz="1400" dirty="0" err="1"/>
              <a:t>Abinash</a:t>
            </a:r>
            <a:r>
              <a:rPr lang="en-US" sz="1400" dirty="0"/>
              <a:t> (</a:t>
            </a:r>
            <a:r>
              <a:rPr lang="en-US" sz="1400" dirty="0" err="1"/>
              <a:t>Netcracker</a:t>
            </a:r>
            <a:r>
              <a:rPr lang="en-US" sz="1400" dirty="0"/>
              <a:t>), Gershon </a:t>
            </a:r>
            <a:r>
              <a:rPr lang="en-US" sz="1400" dirty="0" err="1"/>
              <a:t>Schatzberg</a:t>
            </a:r>
            <a:r>
              <a:rPr lang="en-US" sz="1400" dirty="0"/>
              <a:t> (Intel), </a:t>
            </a:r>
            <a:r>
              <a:rPr lang="en-US" sz="1400" dirty="0" err="1"/>
              <a:t>Itamar</a:t>
            </a:r>
            <a:r>
              <a:rPr lang="en-US" sz="1400" dirty="0"/>
              <a:t> </a:t>
            </a:r>
            <a:r>
              <a:rPr lang="en-US" sz="1400" dirty="0" err="1"/>
              <a:t>Eshet</a:t>
            </a:r>
            <a:r>
              <a:rPr lang="en-US" sz="1400" dirty="0"/>
              <a:t>, John Burgess (Nokia)</a:t>
            </a:r>
          </a:p>
          <a:p>
            <a:r>
              <a:rPr lang="en-US" sz="1400" dirty="0"/>
              <a:t>John Quilty (Ericsson), Kenneth Shi, Linda Horn (Nokia), Marge Hillis (Nokia),</a:t>
            </a:r>
          </a:p>
          <a:p>
            <a:r>
              <a:rPr lang="en-US" sz="1400" dirty="0"/>
              <a:t>Michela Bevilacqua (Ericsson), Mohamad Yassin,</a:t>
            </a:r>
          </a:p>
          <a:p>
            <a:r>
              <a:rPr lang="en-US" sz="1400" dirty="0"/>
              <a:t>Padma Sudarsan (Nokia) , Peter Loborg (Ericsson), Run Yue, Ulas Kozat,</a:t>
            </a:r>
          </a:p>
          <a:p>
            <a:r>
              <a:rPr lang="en-US" sz="1400" dirty="0"/>
              <a:t>Vishnu Ram OV, Shekar </a:t>
            </a:r>
            <a:r>
              <a:rPr lang="en-US" sz="1400" dirty="0" err="1"/>
              <a:t>Sundaramurthy</a:t>
            </a:r>
            <a:r>
              <a:rPr lang="en-US" sz="1400" dirty="0"/>
              <a:t> (ATT), Michael Z (ATT), MHuan12, Melanie Sater</a:t>
            </a:r>
          </a:p>
          <a:p>
            <a:r>
              <a:rPr lang="en-US" sz="1400" dirty="0"/>
              <a:t>Ramki Krishnan</a:t>
            </a:r>
          </a:p>
        </p:txBody>
      </p:sp>
      <p:sp>
        <p:nvSpPr>
          <p:cNvPr id="2" name="TextBox 1">
            <a:extLst>
              <a:ext uri="{FF2B5EF4-FFF2-40B4-BE49-F238E27FC236}">
                <a16:creationId xmlns:a16="http://schemas.microsoft.com/office/drawing/2014/main" id="{9CEC79A2-1B6B-4A5F-9C11-BF5444E06F22}"/>
              </a:ext>
            </a:extLst>
          </p:cNvPr>
          <p:cNvSpPr txBox="1"/>
          <p:nvPr/>
        </p:nvSpPr>
        <p:spPr>
          <a:xfrm>
            <a:off x="451821" y="3606800"/>
            <a:ext cx="8412779" cy="1600438"/>
          </a:xfrm>
          <a:prstGeom prst="rect">
            <a:avLst/>
          </a:prstGeom>
          <a:noFill/>
        </p:spPr>
        <p:txBody>
          <a:bodyPr wrap="square" rtlCol="0">
            <a:spAutoFit/>
          </a:bodyPr>
          <a:lstStyle/>
          <a:p>
            <a:r>
              <a:rPr lang="en-US" sz="1400" dirty="0"/>
              <a:t>Apr 16, 2018 Use Case subcommittee </a:t>
            </a:r>
          </a:p>
          <a:p>
            <a:r>
              <a:rPr lang="en-US" sz="1400" dirty="0"/>
              <a:t>Gil Bullard (ATT), Oskar Malm (Ericsson), Ram Krishnan, Vimal </a:t>
            </a:r>
            <a:r>
              <a:rPr lang="en-US" sz="1400" dirty="0" err="1"/>
              <a:t>Begwani</a:t>
            </a:r>
            <a:r>
              <a:rPr lang="en-US" sz="1400" dirty="0"/>
              <a:t> (ATT) Ajay </a:t>
            </a:r>
            <a:r>
              <a:rPr lang="en-US" sz="1400" dirty="0" err="1"/>
              <a:t>Mahimkar</a:t>
            </a:r>
            <a:r>
              <a:rPr lang="en-US" sz="1400" dirty="0"/>
              <a:t>, Phil Blackwood (ATT), Scott Blandford (ATT), </a:t>
            </a:r>
            <a:r>
              <a:rPr lang="en-US" sz="1400" dirty="0" err="1"/>
              <a:t>Srini</a:t>
            </a:r>
            <a:r>
              <a:rPr lang="en-US" sz="1400" dirty="0"/>
              <a:t> </a:t>
            </a:r>
            <a:r>
              <a:rPr lang="en-US" sz="1400" dirty="0" err="1"/>
              <a:t>Addepalli</a:t>
            </a:r>
            <a:r>
              <a:rPr lang="en-US" sz="1400" dirty="0"/>
              <a:t> (Intel), </a:t>
            </a:r>
            <a:r>
              <a:rPr lang="en-US" sz="1400" dirty="0" err="1"/>
              <a:t>Sumithra</a:t>
            </a:r>
            <a:r>
              <a:rPr lang="en-US" sz="1400" dirty="0"/>
              <a:t> </a:t>
            </a:r>
            <a:r>
              <a:rPr lang="en-US" sz="1400" dirty="0" err="1"/>
              <a:t>Bhojan</a:t>
            </a:r>
            <a:r>
              <a:rPr lang="en-US" sz="1400" dirty="0"/>
              <a:t>, Vladimir Yanover (Cisco), Yoav Kluger (Amdocs), Arash Hekmat (Amdocs), David Perez (Swisscom), Evgeniy Zhukov (</a:t>
            </a:r>
            <a:r>
              <a:rPr lang="en-US" sz="1400" dirty="0" err="1"/>
              <a:t>Netcracker</a:t>
            </a:r>
            <a:r>
              <a:rPr lang="en-US" sz="1400" dirty="0"/>
              <a:t>), Benjamin Cheung (Nokia), Joe </a:t>
            </a:r>
            <a:r>
              <a:rPr lang="en-US" sz="1400" dirty="0" err="1"/>
              <a:t>Bullimore</a:t>
            </a:r>
            <a:r>
              <a:rPr lang="en-US" sz="1400" dirty="0"/>
              <a:t>, Linda Horn (Nokia), Mao Peng, Marcus, Marge Hillis (Nokia), Matti </a:t>
            </a:r>
            <a:r>
              <a:rPr lang="en-US" sz="1400" dirty="0" err="1"/>
              <a:t>Hiltunen</a:t>
            </a:r>
            <a:r>
              <a:rPr lang="en-US" sz="1400" dirty="0"/>
              <a:t> (ATT), Mohamad Yassin, </a:t>
            </a:r>
            <a:r>
              <a:rPr lang="en-US" sz="1400" dirty="0" err="1"/>
              <a:t>Ranny</a:t>
            </a:r>
            <a:r>
              <a:rPr lang="en-US" sz="1400" dirty="0"/>
              <a:t> </a:t>
            </a:r>
            <a:r>
              <a:rPr lang="en-US" sz="1400" dirty="0" err="1"/>
              <a:t>Haiby</a:t>
            </a:r>
            <a:r>
              <a:rPr lang="en-US" sz="1400" dirty="0"/>
              <a:t>, Shankar Narayanan (ATT), Shawn Ying, Timo Perala (Nokia), Vivien Yang (Intel), Yang Xu, Yayoi Kobayashi, Yusuke Nakano (KDDI), </a:t>
            </a:r>
            <a:r>
              <a:rPr lang="en-US" sz="1400" dirty="0" err="1"/>
              <a:t>Zhuoyao</a:t>
            </a:r>
            <a:r>
              <a:rPr lang="en-US" sz="1400" dirty="0"/>
              <a:t> Huang, </a:t>
            </a:r>
            <a:r>
              <a:rPr lang="en-US" sz="1400" dirty="0" err="1"/>
              <a:t>Parviz</a:t>
            </a:r>
            <a:r>
              <a:rPr lang="en-US" sz="1400" dirty="0"/>
              <a:t> </a:t>
            </a:r>
            <a:r>
              <a:rPr lang="en-US" sz="1400" dirty="0" err="1"/>
              <a:t>Yegani</a:t>
            </a:r>
            <a:r>
              <a:rPr lang="en-US" sz="1400" dirty="0"/>
              <a:t>, Shekar </a:t>
            </a:r>
            <a:r>
              <a:rPr lang="en-US" sz="1400" dirty="0" err="1"/>
              <a:t>Sundaramurthy</a:t>
            </a:r>
            <a:r>
              <a:rPr lang="en-US" sz="1400" dirty="0"/>
              <a:t> (ATT)</a:t>
            </a:r>
          </a:p>
        </p:txBody>
      </p:sp>
    </p:spTree>
    <p:extLst>
      <p:ext uri="{BB962C8B-B14F-4D97-AF65-F5344CB8AC3E}">
        <p14:creationId xmlns:p14="http://schemas.microsoft.com/office/powerpoint/2010/main" val="3964308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9060494"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PNF REGISTRATION HANDLER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r>
              <a:rPr lang="en-US" i="1" dirty="0"/>
              <a:t>PNF Registration Handler </a:t>
            </a:r>
            <a:r>
              <a:rPr lang="en-US" dirty="0"/>
              <a:t>(PRH) Enhancements.</a:t>
            </a:r>
          </a:p>
          <a:p>
            <a:endParaRPr lang="en-US" dirty="0"/>
          </a:p>
          <a:p>
            <a:r>
              <a:rPr lang="en-US" b="1" dirty="0">
                <a:solidFill>
                  <a:srgbClr val="0000CC"/>
                </a:solidFill>
              </a:rPr>
              <a:t>(1) Stand-alone own domain</a:t>
            </a:r>
            <a:r>
              <a:rPr lang="en-US" dirty="0">
                <a:solidFill>
                  <a:srgbClr val="0000CC"/>
                </a:solidFill>
              </a:rPr>
              <a:t> – </a:t>
            </a:r>
            <a:r>
              <a:rPr lang="en-US" dirty="0"/>
              <a:t>New PRH domain. In Beijing used an adder (Beijing work around). For Casablanca, we propose using a dedicated domain. VES separation of events.</a:t>
            </a:r>
          </a:p>
          <a:p>
            <a:endParaRPr lang="en-US" dirty="0"/>
          </a:p>
          <a:p>
            <a:r>
              <a:rPr lang="en-US" b="1" dirty="0">
                <a:solidFill>
                  <a:srgbClr val="0000CC"/>
                </a:solidFill>
              </a:rPr>
              <a:t>(2) VES CONTENT</a:t>
            </a:r>
            <a:r>
              <a:rPr lang="en-US" b="1" dirty="0"/>
              <a:t> </a:t>
            </a:r>
            <a:r>
              <a:rPr lang="en-US" dirty="0"/>
              <a:t>- As a result, VES collector content will change with additional fields. VES may also be extended Physical PNF location.’</a:t>
            </a:r>
          </a:p>
          <a:p>
            <a:endParaRPr lang="en-US" dirty="0"/>
          </a:p>
          <a:p>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PNF Registration Handler, AAF</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3" name="Group 12">
            <a:extLst>
              <a:ext uri="{FF2B5EF4-FFF2-40B4-BE49-F238E27FC236}">
                <a16:creationId xmlns:a16="http://schemas.microsoft.com/office/drawing/2014/main" id="{FAD5E341-F354-4E96-94C3-3BA5A020681C}"/>
              </a:ext>
            </a:extLst>
          </p:cNvPr>
          <p:cNvGrpSpPr/>
          <p:nvPr/>
        </p:nvGrpSpPr>
        <p:grpSpPr>
          <a:xfrm>
            <a:off x="6147139" y="2149499"/>
            <a:ext cx="1964060" cy="2830863"/>
            <a:chOff x="5653560" y="1436337"/>
            <a:chExt cx="1964060" cy="4538849"/>
          </a:xfrm>
        </p:grpSpPr>
        <p:sp>
          <p:nvSpPr>
            <p:cNvPr id="14" name="Rectangle: Rounded Corners 13">
              <a:extLst>
                <a:ext uri="{FF2B5EF4-FFF2-40B4-BE49-F238E27FC236}">
                  <a16:creationId xmlns:a16="http://schemas.microsoft.com/office/drawing/2014/main" id="{3AF76E6D-5214-4CD7-A5F9-009748C23074}"/>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Rounded Corners 14">
              <a:extLst>
                <a:ext uri="{FF2B5EF4-FFF2-40B4-BE49-F238E27FC236}">
                  <a16:creationId xmlns:a16="http://schemas.microsoft.com/office/drawing/2014/main" id="{0246139F-28F1-42D3-85DB-6AE015A831E0}"/>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15">
            <a:extLst>
              <a:ext uri="{FF2B5EF4-FFF2-40B4-BE49-F238E27FC236}">
                <a16:creationId xmlns:a16="http://schemas.microsoft.com/office/drawing/2014/main" id="{9899D880-D1C1-47F2-BCD7-192D8BA70D03}"/>
              </a:ext>
            </a:extLst>
          </p:cNvPr>
          <p:cNvGrpSpPr/>
          <p:nvPr/>
        </p:nvGrpSpPr>
        <p:grpSpPr>
          <a:xfrm>
            <a:off x="7708816" y="1255293"/>
            <a:ext cx="712737" cy="560347"/>
            <a:chOff x="2836155" y="582717"/>
            <a:chExt cx="712737" cy="560347"/>
          </a:xfrm>
        </p:grpSpPr>
        <p:sp>
          <p:nvSpPr>
            <p:cNvPr id="17" name="Rectangle: Rounded Corners 16">
              <a:extLst>
                <a:ext uri="{FF2B5EF4-FFF2-40B4-BE49-F238E27FC236}">
                  <a16:creationId xmlns:a16="http://schemas.microsoft.com/office/drawing/2014/main" id="{ECDBCD3D-C33E-4DE8-AD86-66E9C24C757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B2202784-B2BB-462E-A865-A6ECA32835DE}"/>
                </a:ext>
              </a:extLst>
            </p:cNvPr>
            <p:cNvSpPr txBox="1"/>
            <p:nvPr/>
          </p:nvSpPr>
          <p:spPr>
            <a:xfrm>
              <a:off x="3005120" y="758640"/>
              <a:ext cx="410690" cy="253916"/>
            </a:xfrm>
            <a:prstGeom prst="rect">
              <a:avLst/>
            </a:prstGeom>
            <a:noFill/>
          </p:spPr>
          <p:txBody>
            <a:bodyPr wrap="none" rtlCol="0">
              <a:spAutoFit/>
            </a:bodyPr>
            <a:lstStyle/>
            <a:p>
              <a:pPr algn="ctr"/>
              <a:r>
                <a:rPr lang="en-US" sz="1050" b="1" dirty="0">
                  <a:solidFill>
                    <a:schemeClr val="bg1"/>
                  </a:solidFill>
                </a:rPr>
                <a:t>AAF</a:t>
              </a:r>
            </a:p>
          </p:txBody>
        </p:sp>
      </p:grpSp>
      <p:grpSp>
        <p:nvGrpSpPr>
          <p:cNvPr id="19" name="Group 18">
            <a:extLst>
              <a:ext uri="{FF2B5EF4-FFF2-40B4-BE49-F238E27FC236}">
                <a16:creationId xmlns:a16="http://schemas.microsoft.com/office/drawing/2014/main" id="{B0C70BE9-CEB7-4CD9-B416-CCD718DA880B}"/>
              </a:ext>
            </a:extLst>
          </p:cNvPr>
          <p:cNvGrpSpPr/>
          <p:nvPr/>
        </p:nvGrpSpPr>
        <p:grpSpPr>
          <a:xfrm>
            <a:off x="7782365" y="1801640"/>
            <a:ext cx="581529" cy="581529"/>
            <a:chOff x="4055304" y="1123306"/>
            <a:chExt cx="581529" cy="581529"/>
          </a:xfrm>
        </p:grpSpPr>
        <p:pic>
          <p:nvPicPr>
            <p:cNvPr id="20" name="Picture 19">
              <a:extLst>
                <a:ext uri="{FF2B5EF4-FFF2-40B4-BE49-F238E27FC236}">
                  <a16:creationId xmlns:a16="http://schemas.microsoft.com/office/drawing/2014/main" id="{C277D678-A656-485C-9AA6-44D922E9F2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21" name="Group 20">
              <a:extLst>
                <a:ext uri="{FF2B5EF4-FFF2-40B4-BE49-F238E27FC236}">
                  <a16:creationId xmlns:a16="http://schemas.microsoft.com/office/drawing/2014/main" id="{8CF29D03-DADC-4F82-8336-3DB04BA57879}"/>
                </a:ext>
              </a:extLst>
            </p:cNvPr>
            <p:cNvGrpSpPr/>
            <p:nvPr/>
          </p:nvGrpSpPr>
          <p:grpSpPr>
            <a:xfrm>
              <a:off x="4185586" y="1536711"/>
              <a:ext cx="331700" cy="90532"/>
              <a:chOff x="1524814" y="5809921"/>
              <a:chExt cx="945329" cy="225343"/>
            </a:xfrm>
          </p:grpSpPr>
          <p:pic>
            <p:nvPicPr>
              <p:cNvPr id="22" name="Picture 21">
                <a:extLst>
                  <a:ext uri="{FF2B5EF4-FFF2-40B4-BE49-F238E27FC236}">
                    <a16:creationId xmlns:a16="http://schemas.microsoft.com/office/drawing/2014/main" id="{B6DF6452-BD2C-4DE9-8311-C7E5851A9545}"/>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3" name="Picture 22">
                <a:extLst>
                  <a:ext uri="{FF2B5EF4-FFF2-40B4-BE49-F238E27FC236}">
                    <a16:creationId xmlns:a16="http://schemas.microsoft.com/office/drawing/2014/main" id="{CFC4E88E-F573-4302-A8D2-56C8C9343C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24" name="Group 23">
            <a:extLst>
              <a:ext uri="{FF2B5EF4-FFF2-40B4-BE49-F238E27FC236}">
                <a16:creationId xmlns:a16="http://schemas.microsoft.com/office/drawing/2014/main" id="{5F30DFC4-0CBF-4BDA-9AF6-29463F28B7BE}"/>
              </a:ext>
            </a:extLst>
          </p:cNvPr>
          <p:cNvGrpSpPr/>
          <p:nvPr/>
        </p:nvGrpSpPr>
        <p:grpSpPr>
          <a:xfrm>
            <a:off x="5820878" y="1266116"/>
            <a:ext cx="712737" cy="560347"/>
            <a:chOff x="897769" y="579475"/>
            <a:chExt cx="712737" cy="560347"/>
          </a:xfrm>
        </p:grpSpPr>
        <p:sp>
          <p:nvSpPr>
            <p:cNvPr id="25" name="Rectangle: Rounded Corners 24">
              <a:extLst>
                <a:ext uri="{FF2B5EF4-FFF2-40B4-BE49-F238E27FC236}">
                  <a16:creationId xmlns:a16="http://schemas.microsoft.com/office/drawing/2014/main" id="{EFC6703D-9585-468A-9C3C-F10BB24B7420}"/>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7022A60E-8C9C-4813-8C76-8F2965A89E6E}"/>
                </a:ext>
              </a:extLst>
            </p:cNvPr>
            <p:cNvSpPr txBox="1"/>
            <p:nvPr/>
          </p:nvSpPr>
          <p:spPr>
            <a:xfrm>
              <a:off x="925840" y="737165"/>
              <a:ext cx="649537" cy="276999"/>
            </a:xfrm>
            <a:prstGeom prst="rect">
              <a:avLst/>
            </a:prstGeom>
            <a:noFill/>
          </p:spPr>
          <p:txBody>
            <a:bodyPr wrap="none" rtlCol="0">
              <a:spAutoFit/>
            </a:bodyPr>
            <a:lstStyle/>
            <a:p>
              <a:pPr algn="ctr"/>
              <a:r>
                <a:rPr lang="en-US" sz="1200" b="1" dirty="0" err="1">
                  <a:solidFill>
                    <a:schemeClr val="bg1"/>
                  </a:solidFill>
                </a:rPr>
                <a:t>DMaaP</a:t>
              </a:r>
              <a:endParaRPr lang="en-US" sz="1200" b="1" dirty="0">
                <a:solidFill>
                  <a:schemeClr val="bg1"/>
                </a:solidFill>
              </a:endParaRPr>
            </a:p>
          </p:txBody>
        </p:sp>
      </p:grpSp>
      <p:grpSp>
        <p:nvGrpSpPr>
          <p:cNvPr id="28" name="Group 27">
            <a:extLst>
              <a:ext uri="{FF2B5EF4-FFF2-40B4-BE49-F238E27FC236}">
                <a16:creationId xmlns:a16="http://schemas.microsoft.com/office/drawing/2014/main" id="{3C61E3C4-DFA2-4864-8C12-FEEA7838127F}"/>
              </a:ext>
            </a:extLst>
          </p:cNvPr>
          <p:cNvGrpSpPr/>
          <p:nvPr/>
        </p:nvGrpSpPr>
        <p:grpSpPr>
          <a:xfrm>
            <a:off x="5905710" y="1801639"/>
            <a:ext cx="581529" cy="581529"/>
            <a:chOff x="4055304" y="1123306"/>
            <a:chExt cx="581529" cy="581529"/>
          </a:xfrm>
        </p:grpSpPr>
        <p:pic>
          <p:nvPicPr>
            <p:cNvPr id="29" name="Picture 28">
              <a:extLst>
                <a:ext uri="{FF2B5EF4-FFF2-40B4-BE49-F238E27FC236}">
                  <a16:creationId xmlns:a16="http://schemas.microsoft.com/office/drawing/2014/main" id="{702F400F-5F1C-402B-8583-F661549176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30" name="Group 29">
              <a:extLst>
                <a:ext uri="{FF2B5EF4-FFF2-40B4-BE49-F238E27FC236}">
                  <a16:creationId xmlns:a16="http://schemas.microsoft.com/office/drawing/2014/main" id="{09CEAD44-390D-4A8E-8474-38CACB665D1E}"/>
                </a:ext>
              </a:extLst>
            </p:cNvPr>
            <p:cNvGrpSpPr/>
            <p:nvPr/>
          </p:nvGrpSpPr>
          <p:grpSpPr>
            <a:xfrm>
              <a:off x="4185586" y="1536711"/>
              <a:ext cx="331700" cy="90532"/>
              <a:chOff x="1524814" y="5809921"/>
              <a:chExt cx="945329" cy="225343"/>
            </a:xfrm>
          </p:grpSpPr>
          <p:pic>
            <p:nvPicPr>
              <p:cNvPr id="31" name="Picture 30">
                <a:extLst>
                  <a:ext uri="{FF2B5EF4-FFF2-40B4-BE49-F238E27FC236}">
                    <a16:creationId xmlns:a16="http://schemas.microsoft.com/office/drawing/2014/main" id="{307C4705-B582-4B8B-8799-409D9D80772E}"/>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32" name="Picture 31">
                <a:extLst>
                  <a:ext uri="{FF2B5EF4-FFF2-40B4-BE49-F238E27FC236}">
                    <a16:creationId xmlns:a16="http://schemas.microsoft.com/office/drawing/2014/main" id="{B54BA8FA-298E-437C-870E-E931481344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spTree>
    <p:extLst>
      <p:ext uri="{BB962C8B-B14F-4D97-AF65-F5344CB8AC3E}">
        <p14:creationId xmlns:p14="http://schemas.microsoft.com/office/powerpoint/2010/main" val="22938505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822702"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SO WORKFLOW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SO WORKFLOW ENHANCEMENTS</a:t>
            </a:r>
            <a:r>
              <a:rPr lang="en-US" dirty="0">
                <a:solidFill>
                  <a:srgbClr val="0000CC"/>
                </a:solidFill>
              </a:rPr>
              <a:t> </a:t>
            </a:r>
            <a:r>
              <a:rPr lang="en-US" dirty="0"/>
              <a:t>–  Dedicated 5G BTS Workflow in SO. </a:t>
            </a:r>
          </a:p>
          <a:p>
            <a:pPr marL="342900" indent="-342900">
              <a:buAutoNum type="arabicParenBoth"/>
            </a:pPr>
            <a:endParaRPr lang="en-US" dirty="0"/>
          </a:p>
          <a:p>
            <a:pPr marL="342900" indent="-342900">
              <a:buAutoNum type="arabicParenBoth"/>
            </a:pPr>
            <a:r>
              <a:rPr lang="en-US" b="1" dirty="0">
                <a:solidFill>
                  <a:srgbClr val="0000CC"/>
                </a:solidFill>
              </a:rPr>
              <a:t>5G PNF WORKFLOW </a:t>
            </a:r>
            <a:r>
              <a:rPr lang="en-US" dirty="0"/>
              <a:t>– Extensions to Beijing SO Workflow (part of VCPE workflow)</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t>PNF Registration Handler, DCAE</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04237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Group 74">
            <a:extLst>
              <a:ext uri="{FF2B5EF4-FFF2-40B4-BE49-F238E27FC236}">
                <a16:creationId xmlns:a16="http://schemas.microsoft.com/office/drawing/2014/main" id="{F9531BCB-567D-4E0D-BCA7-E5E9E478C20C}"/>
              </a:ext>
            </a:extLst>
          </p:cNvPr>
          <p:cNvGrpSpPr/>
          <p:nvPr/>
        </p:nvGrpSpPr>
        <p:grpSpPr>
          <a:xfrm>
            <a:off x="6023314" y="1882799"/>
            <a:ext cx="1964060" cy="2830863"/>
            <a:chOff x="5653560" y="1436337"/>
            <a:chExt cx="1964060" cy="4538849"/>
          </a:xfrm>
        </p:grpSpPr>
        <p:sp>
          <p:nvSpPr>
            <p:cNvPr id="15" name="Rectangle: Rounded Corners 14">
              <a:extLst>
                <a:ext uri="{FF2B5EF4-FFF2-40B4-BE49-F238E27FC236}">
                  <a16:creationId xmlns:a16="http://schemas.microsoft.com/office/drawing/2014/main" id="{A165B163-5D23-4738-946A-082DEE0C1D90}"/>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Rounded Corners 34">
              <a:extLst>
                <a:ext uri="{FF2B5EF4-FFF2-40B4-BE49-F238E27FC236}">
                  <a16:creationId xmlns:a16="http://schemas.microsoft.com/office/drawing/2014/main" id="{1C6C6DBD-4ED4-475A-8B21-DE6EF08919B2}"/>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847700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SERVICE CONFIGURATION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278094"/>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dirty="0"/>
          </a:p>
          <a:p>
            <a:r>
              <a:rPr lang="en-US" dirty="0"/>
              <a:t>(1) </a:t>
            </a:r>
            <a:r>
              <a:rPr lang="en-US" b="1" dirty="0">
                <a:solidFill>
                  <a:srgbClr val="0000CC"/>
                </a:solidFill>
              </a:rPr>
              <a:t>Service configuration Enhancements </a:t>
            </a:r>
            <a:r>
              <a:rPr lang="en-US" dirty="0"/>
              <a:t>to ONAP Controller to PNF </a:t>
            </a:r>
            <a:r>
              <a:rPr lang="en-US" i="1" dirty="0">
                <a:solidFill>
                  <a:srgbClr val="0000CC"/>
                </a:solidFill>
              </a:rPr>
              <a:t>service configuration </a:t>
            </a:r>
            <a:r>
              <a:rPr lang="en-US" dirty="0"/>
              <a:t>exchange with PNF. Better definition around the Protocols supported (and/or support more protocols).</a:t>
            </a:r>
          </a:p>
          <a:p>
            <a:r>
              <a:rPr lang="en-US" dirty="0"/>
              <a:t>What ONAP controller supports what PNF</a:t>
            </a:r>
          </a:p>
          <a:p>
            <a:r>
              <a:rPr lang="en-US" dirty="0"/>
              <a:t>And what protocols are supported.</a:t>
            </a:r>
          </a:p>
          <a:p>
            <a:r>
              <a:rPr lang="en-US" dirty="0"/>
              <a:t>(2) </a:t>
            </a:r>
            <a:r>
              <a:rPr lang="en-US" b="1" dirty="0">
                <a:solidFill>
                  <a:srgbClr val="0000CC"/>
                </a:solidFill>
              </a:rPr>
              <a:t>Configuration Extensions </a:t>
            </a:r>
            <a:r>
              <a:rPr lang="en-US" dirty="0"/>
              <a:t>– New parameters needed for Casablanca use cases. Vid script to pushing data, ID config, ID where data comes from. Generic configuration support. </a:t>
            </a:r>
          </a:p>
          <a:p>
            <a:r>
              <a:rPr lang="en-US" dirty="0"/>
              <a:t>(3) </a:t>
            </a:r>
            <a:r>
              <a:rPr lang="en-US" b="1" dirty="0">
                <a:solidFill>
                  <a:srgbClr val="0000CC"/>
                </a:solidFill>
              </a:rPr>
              <a:t>PNF PnP Config </a:t>
            </a:r>
            <a:r>
              <a:rPr lang="en-US" dirty="0"/>
              <a:t>– Finishing PNF PnP by sending down config data.</a:t>
            </a:r>
          </a:p>
        </p:txBody>
      </p:sp>
      <p:sp>
        <p:nvSpPr>
          <p:cNvPr id="12" name="TextBox 11">
            <a:extLst>
              <a:ext uri="{FF2B5EF4-FFF2-40B4-BE49-F238E27FC236}">
                <a16:creationId xmlns:a16="http://schemas.microsoft.com/office/drawing/2014/main" id="{99ABF5B4-0BF6-4F35-A869-627AE97B2EF2}"/>
              </a:ext>
            </a:extLst>
          </p:cNvPr>
          <p:cNvSpPr txBox="1"/>
          <p:nvPr/>
        </p:nvSpPr>
        <p:spPr>
          <a:xfrm>
            <a:off x="106368" y="5720468"/>
            <a:ext cx="4662906" cy="707886"/>
          </a:xfrm>
          <a:prstGeom prst="rect">
            <a:avLst/>
          </a:prstGeom>
          <a:noFill/>
        </p:spPr>
        <p:txBody>
          <a:bodyPr wrap="square" rtlCol="0">
            <a:spAutoFit/>
          </a:bodyPr>
          <a:lstStyle/>
          <a:p>
            <a:r>
              <a:rPr lang="en-US" sz="2000" dirty="0"/>
              <a:t>PNF Registration Handler, ONAP Controller VID</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grpSp>
        <p:nvGrpSpPr>
          <p:cNvPr id="16" name="Group 15">
            <a:extLst>
              <a:ext uri="{FF2B5EF4-FFF2-40B4-BE49-F238E27FC236}">
                <a16:creationId xmlns:a16="http://schemas.microsoft.com/office/drawing/2014/main" id="{466193D7-A32F-48BB-9FC1-5CC0BD5ADB3E}"/>
              </a:ext>
            </a:extLst>
          </p:cNvPr>
          <p:cNvGrpSpPr/>
          <p:nvPr/>
        </p:nvGrpSpPr>
        <p:grpSpPr>
          <a:xfrm>
            <a:off x="7493337" y="1510805"/>
            <a:ext cx="829010" cy="560347"/>
            <a:chOff x="1785772" y="588837"/>
            <a:chExt cx="829010" cy="560347"/>
          </a:xfrm>
        </p:grpSpPr>
        <p:sp>
          <p:nvSpPr>
            <p:cNvPr id="22" name="Rectangle: Rounded Corners 21">
              <a:extLst>
                <a:ext uri="{FF2B5EF4-FFF2-40B4-BE49-F238E27FC236}">
                  <a16:creationId xmlns:a16="http://schemas.microsoft.com/office/drawing/2014/main" id="{A676BD58-DBA7-4BEE-8A6A-57279DD79ADC}"/>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8BF181A-0B3F-458C-85F5-E428DABE4030}"/>
                </a:ext>
              </a:extLst>
            </p:cNvPr>
            <p:cNvSpPr txBox="1"/>
            <p:nvPr/>
          </p:nvSpPr>
          <p:spPr>
            <a:xfrm>
              <a:off x="1785772" y="640562"/>
              <a:ext cx="829010" cy="461665"/>
            </a:xfrm>
            <a:prstGeom prst="rect">
              <a:avLst/>
            </a:prstGeom>
            <a:noFill/>
          </p:spPr>
          <p:txBody>
            <a:bodyPr wrap="none" rtlCol="0">
              <a:spAutoFit/>
            </a:bodyPr>
            <a:lstStyle/>
            <a:p>
              <a:pPr algn="ctr"/>
              <a:r>
                <a:rPr lang="en-US" sz="1200" b="1" dirty="0">
                  <a:solidFill>
                    <a:schemeClr val="bg1"/>
                  </a:solidFill>
                </a:rPr>
                <a:t>ONAP</a:t>
              </a:r>
            </a:p>
            <a:p>
              <a:pPr algn="ctr"/>
              <a:r>
                <a:rPr lang="en-US" sz="1200" b="1" dirty="0">
                  <a:solidFill>
                    <a:schemeClr val="bg1"/>
                  </a:solidFill>
                </a:rPr>
                <a:t>Controller</a:t>
              </a:r>
            </a:p>
          </p:txBody>
        </p:sp>
      </p:grpSp>
      <p:grpSp>
        <p:nvGrpSpPr>
          <p:cNvPr id="17" name="Group 16">
            <a:extLst>
              <a:ext uri="{FF2B5EF4-FFF2-40B4-BE49-F238E27FC236}">
                <a16:creationId xmlns:a16="http://schemas.microsoft.com/office/drawing/2014/main" id="{B11D0A38-4C6F-4715-949B-F32AE97475D0}"/>
              </a:ext>
            </a:extLst>
          </p:cNvPr>
          <p:cNvGrpSpPr/>
          <p:nvPr/>
        </p:nvGrpSpPr>
        <p:grpSpPr>
          <a:xfrm>
            <a:off x="7634584" y="2052124"/>
            <a:ext cx="581529" cy="581529"/>
            <a:chOff x="4055304" y="1123306"/>
            <a:chExt cx="581529" cy="581529"/>
          </a:xfrm>
        </p:grpSpPr>
        <p:pic>
          <p:nvPicPr>
            <p:cNvPr id="18" name="Picture 17">
              <a:extLst>
                <a:ext uri="{FF2B5EF4-FFF2-40B4-BE49-F238E27FC236}">
                  <a16:creationId xmlns:a16="http://schemas.microsoft.com/office/drawing/2014/main" id="{D9675DA7-C150-4049-A474-6266AEAF1AD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9" name="Group 18">
              <a:extLst>
                <a:ext uri="{FF2B5EF4-FFF2-40B4-BE49-F238E27FC236}">
                  <a16:creationId xmlns:a16="http://schemas.microsoft.com/office/drawing/2014/main" id="{E6D920DA-6E6A-4E07-A577-5928763D5FB4}"/>
                </a:ext>
              </a:extLst>
            </p:cNvPr>
            <p:cNvGrpSpPr/>
            <p:nvPr/>
          </p:nvGrpSpPr>
          <p:grpSpPr>
            <a:xfrm>
              <a:off x="4185586" y="1536711"/>
              <a:ext cx="331700" cy="90532"/>
              <a:chOff x="1524814" y="5809921"/>
              <a:chExt cx="945329" cy="225343"/>
            </a:xfrm>
          </p:grpSpPr>
          <p:pic>
            <p:nvPicPr>
              <p:cNvPr id="20" name="Picture 19">
                <a:extLst>
                  <a:ext uri="{FF2B5EF4-FFF2-40B4-BE49-F238E27FC236}">
                    <a16:creationId xmlns:a16="http://schemas.microsoft.com/office/drawing/2014/main" id="{5D71D0A4-C29E-4421-9626-EDABBD8202D2}"/>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21" name="Picture 20">
                <a:extLst>
                  <a:ext uri="{FF2B5EF4-FFF2-40B4-BE49-F238E27FC236}">
                    <a16:creationId xmlns:a16="http://schemas.microsoft.com/office/drawing/2014/main" id="{D5509EE0-0B3A-4836-A48C-06731D2274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36" name="Group 35">
            <a:extLst>
              <a:ext uri="{FF2B5EF4-FFF2-40B4-BE49-F238E27FC236}">
                <a16:creationId xmlns:a16="http://schemas.microsoft.com/office/drawing/2014/main" id="{0D338184-FEB4-4D3D-8FD8-7B8268B4A184}"/>
              </a:ext>
            </a:extLst>
          </p:cNvPr>
          <p:cNvGrpSpPr/>
          <p:nvPr/>
        </p:nvGrpSpPr>
        <p:grpSpPr>
          <a:xfrm>
            <a:off x="5728478" y="1510805"/>
            <a:ext cx="712737" cy="560347"/>
            <a:chOff x="928693" y="593233"/>
            <a:chExt cx="712737" cy="560347"/>
          </a:xfrm>
        </p:grpSpPr>
        <p:sp>
          <p:nvSpPr>
            <p:cNvPr id="39" name="Rectangle: Rounded Corners 38">
              <a:extLst>
                <a:ext uri="{FF2B5EF4-FFF2-40B4-BE49-F238E27FC236}">
                  <a16:creationId xmlns:a16="http://schemas.microsoft.com/office/drawing/2014/main" id="{EC4768D7-66C5-4F01-A99D-D1464E93BD0A}"/>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21D3EA65-D882-4C9D-8FCC-971A09D83321}"/>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37" name="Oval 36">
            <a:extLst>
              <a:ext uri="{FF2B5EF4-FFF2-40B4-BE49-F238E27FC236}">
                <a16:creationId xmlns:a16="http://schemas.microsoft.com/office/drawing/2014/main" id="{B400A91C-C144-45DB-A0AB-31B679EB8410}"/>
              </a:ext>
            </a:extLst>
          </p:cNvPr>
          <p:cNvSpPr/>
          <p:nvPr/>
        </p:nvSpPr>
        <p:spPr>
          <a:xfrm>
            <a:off x="5811143" y="2057514"/>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2">
            <a:extLst>
              <a:ext uri="{FF2B5EF4-FFF2-40B4-BE49-F238E27FC236}">
                <a16:creationId xmlns:a16="http://schemas.microsoft.com/office/drawing/2014/main" id="{8DB1EB9E-73C9-4DAE-890A-EDC48105C63A}"/>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814080" y="2197824"/>
            <a:ext cx="548493" cy="251841"/>
          </a:xfrm>
          <a:prstGeom prst="rect">
            <a:avLst/>
          </a:prstGeom>
          <a:noFill/>
          <a:ln w="9525">
            <a:noFill/>
            <a:miter lim="800000"/>
            <a:headEnd/>
            <a:tailEnd/>
          </a:ln>
        </p:spPr>
      </p:pic>
      <p:sp>
        <p:nvSpPr>
          <p:cNvPr id="47" name="Rectangle: Rounded Corners 46">
            <a:extLst>
              <a:ext uri="{FF2B5EF4-FFF2-40B4-BE49-F238E27FC236}">
                <a16:creationId xmlns:a16="http://schemas.microsoft.com/office/drawing/2014/main" id="{D03BF932-9F4F-47BE-8C7C-43690C099A3F}"/>
              </a:ext>
            </a:extLst>
          </p:cNvPr>
          <p:cNvSpPr/>
          <p:nvPr/>
        </p:nvSpPr>
        <p:spPr>
          <a:xfrm rot="16200000">
            <a:off x="6703751" y="2252602"/>
            <a:ext cx="474973" cy="23972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Rounded Corners 47">
            <a:extLst>
              <a:ext uri="{FF2B5EF4-FFF2-40B4-BE49-F238E27FC236}">
                <a16:creationId xmlns:a16="http://schemas.microsoft.com/office/drawing/2014/main" id="{A9698D79-0EAF-406C-BDA1-2946EC8C4DE2}"/>
              </a:ext>
            </a:extLst>
          </p:cNvPr>
          <p:cNvSpPr/>
          <p:nvPr/>
        </p:nvSpPr>
        <p:spPr>
          <a:xfrm rot="16200000">
            <a:off x="6819512" y="2604833"/>
            <a:ext cx="229682" cy="241103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a:extLst>
              <a:ext uri="{FF2B5EF4-FFF2-40B4-BE49-F238E27FC236}">
                <a16:creationId xmlns:a16="http://schemas.microsoft.com/office/drawing/2014/main" id="{82F11785-52AB-4C87-AB45-3BFF7D10090F}"/>
              </a:ext>
            </a:extLst>
          </p:cNvPr>
          <p:cNvSpPr txBox="1"/>
          <p:nvPr/>
        </p:nvSpPr>
        <p:spPr>
          <a:xfrm>
            <a:off x="5697230" y="3679515"/>
            <a:ext cx="1555234" cy="261610"/>
          </a:xfrm>
          <a:prstGeom prst="rect">
            <a:avLst/>
          </a:prstGeom>
          <a:noFill/>
        </p:spPr>
        <p:txBody>
          <a:bodyPr wrap="none" rtlCol="0">
            <a:spAutoFit/>
          </a:bodyPr>
          <a:lstStyle/>
          <a:p>
            <a:r>
              <a:rPr lang="en-US" sz="1100" dirty="0">
                <a:solidFill>
                  <a:schemeClr val="bg1"/>
                </a:solidFill>
              </a:rPr>
              <a:t>Transport Configuration</a:t>
            </a:r>
          </a:p>
        </p:txBody>
      </p:sp>
      <p:sp>
        <p:nvSpPr>
          <p:cNvPr id="50" name="TextBox 49">
            <a:extLst>
              <a:ext uri="{FF2B5EF4-FFF2-40B4-BE49-F238E27FC236}">
                <a16:creationId xmlns:a16="http://schemas.microsoft.com/office/drawing/2014/main" id="{9EFC2C7F-F05D-4B96-A581-0A4D9FF29931}"/>
              </a:ext>
            </a:extLst>
          </p:cNvPr>
          <p:cNvSpPr txBox="1"/>
          <p:nvPr/>
        </p:nvSpPr>
        <p:spPr>
          <a:xfrm>
            <a:off x="5720676" y="3165618"/>
            <a:ext cx="2241639" cy="530915"/>
          </a:xfrm>
          <a:prstGeom prst="rect">
            <a:avLst/>
          </a:prstGeom>
          <a:noFill/>
        </p:spPr>
        <p:txBody>
          <a:bodyPr wrap="none" rtlCol="0">
            <a:spAutoFit/>
          </a:bodyPr>
          <a:lstStyle/>
          <a:p>
            <a:r>
              <a:rPr lang="en-US" dirty="0">
                <a:solidFill>
                  <a:srgbClr val="0000CC"/>
                </a:solidFill>
              </a:rPr>
              <a:t>Service Configuration </a:t>
            </a:r>
          </a:p>
          <a:p>
            <a:r>
              <a:rPr lang="en-US" sz="1050" dirty="0">
                <a:solidFill>
                  <a:srgbClr val="0000CC"/>
                </a:solidFill>
              </a:rPr>
              <a:t>(Config Param, Location) – Optional</a:t>
            </a:r>
          </a:p>
        </p:txBody>
      </p:sp>
      <p:cxnSp>
        <p:nvCxnSpPr>
          <p:cNvPr id="51" name="Straight Arrow Connector 50">
            <a:extLst>
              <a:ext uri="{FF2B5EF4-FFF2-40B4-BE49-F238E27FC236}">
                <a16:creationId xmlns:a16="http://schemas.microsoft.com/office/drawing/2014/main" id="{224B97FE-2325-495C-A4D9-74679AFE5F36}"/>
              </a:ext>
            </a:extLst>
          </p:cNvPr>
          <p:cNvCxnSpPr>
            <a:cxnSpLocks/>
          </p:cNvCxnSpPr>
          <p:nvPr/>
        </p:nvCxnSpPr>
        <p:spPr>
          <a:xfrm flipH="1">
            <a:off x="6151980" y="3208577"/>
            <a:ext cx="171453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B85CFAA4-6F1D-417F-A376-06027FD4A510}"/>
              </a:ext>
            </a:extLst>
          </p:cNvPr>
          <p:cNvGrpSpPr/>
          <p:nvPr/>
        </p:nvGrpSpPr>
        <p:grpSpPr>
          <a:xfrm>
            <a:off x="5507727" y="3202766"/>
            <a:ext cx="335348" cy="246221"/>
            <a:chOff x="447635" y="1676508"/>
            <a:chExt cx="335348" cy="246221"/>
          </a:xfrm>
        </p:grpSpPr>
        <p:sp>
          <p:nvSpPr>
            <p:cNvPr id="53" name="Oval 52">
              <a:extLst>
                <a:ext uri="{FF2B5EF4-FFF2-40B4-BE49-F238E27FC236}">
                  <a16:creationId xmlns:a16="http://schemas.microsoft.com/office/drawing/2014/main" id="{6D82DA47-54A1-44DD-AB49-37808B68E44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4" name="TextBox 53">
              <a:extLst>
                <a:ext uri="{FF2B5EF4-FFF2-40B4-BE49-F238E27FC236}">
                  <a16:creationId xmlns:a16="http://schemas.microsoft.com/office/drawing/2014/main" id="{FCFEFBFE-4317-494E-90D1-9789DBA39E2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55" name="Group 54">
            <a:extLst>
              <a:ext uri="{FF2B5EF4-FFF2-40B4-BE49-F238E27FC236}">
                <a16:creationId xmlns:a16="http://schemas.microsoft.com/office/drawing/2014/main" id="{B2321F7A-4F20-480B-B149-E8D9BDF6764F}"/>
              </a:ext>
            </a:extLst>
          </p:cNvPr>
          <p:cNvGrpSpPr/>
          <p:nvPr/>
        </p:nvGrpSpPr>
        <p:grpSpPr>
          <a:xfrm>
            <a:off x="7992281" y="3204492"/>
            <a:ext cx="336765" cy="429666"/>
            <a:chOff x="293654" y="3250954"/>
            <a:chExt cx="441930" cy="563842"/>
          </a:xfrm>
        </p:grpSpPr>
        <p:sp>
          <p:nvSpPr>
            <p:cNvPr id="56" name="Rectangle: Rounded Corners 55">
              <a:extLst>
                <a:ext uri="{FF2B5EF4-FFF2-40B4-BE49-F238E27FC236}">
                  <a16:creationId xmlns:a16="http://schemas.microsoft.com/office/drawing/2014/main" id="{B4AB8089-A68B-49DD-8081-D0BD7F8F9B3E}"/>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Rounded Corners 56">
              <a:extLst>
                <a:ext uri="{FF2B5EF4-FFF2-40B4-BE49-F238E27FC236}">
                  <a16:creationId xmlns:a16="http://schemas.microsoft.com/office/drawing/2014/main" id="{AC0862F6-1E3C-4F4E-8F7F-06EF12F24DC1}"/>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8" name="Picture 2">
              <a:extLst>
                <a:ext uri="{FF2B5EF4-FFF2-40B4-BE49-F238E27FC236}">
                  <a16:creationId xmlns:a16="http://schemas.microsoft.com/office/drawing/2014/main" id="{8FC05F9B-F80F-4487-8FC9-188D2531846A}"/>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73" name="TextBox 72">
            <a:extLst>
              <a:ext uri="{FF2B5EF4-FFF2-40B4-BE49-F238E27FC236}">
                <a16:creationId xmlns:a16="http://schemas.microsoft.com/office/drawing/2014/main" id="{C5BE7C82-BD49-4519-B2DD-3B3FCE8F0148}"/>
              </a:ext>
            </a:extLst>
          </p:cNvPr>
          <p:cNvSpPr txBox="1"/>
          <p:nvPr/>
        </p:nvSpPr>
        <p:spPr>
          <a:xfrm>
            <a:off x="6118319" y="2951851"/>
            <a:ext cx="1810111" cy="261610"/>
          </a:xfrm>
          <a:prstGeom prst="rect">
            <a:avLst/>
          </a:prstGeom>
          <a:noFill/>
        </p:spPr>
        <p:txBody>
          <a:bodyPr wrap="none" rtlCol="0">
            <a:spAutoFit/>
          </a:bodyPr>
          <a:lstStyle/>
          <a:p>
            <a:r>
              <a:rPr lang="en-US" sz="1100" dirty="0">
                <a:solidFill>
                  <a:srgbClr val="FF0000"/>
                </a:solidFill>
              </a:rPr>
              <a:t>Ansible (SSH), NetConf, Chef</a:t>
            </a:r>
          </a:p>
        </p:txBody>
      </p:sp>
      <p:sp>
        <p:nvSpPr>
          <p:cNvPr id="6" name="TextBox 5">
            <a:extLst>
              <a:ext uri="{FF2B5EF4-FFF2-40B4-BE49-F238E27FC236}">
                <a16:creationId xmlns:a16="http://schemas.microsoft.com/office/drawing/2014/main" id="{B0D4BCD0-9AC8-4095-BB1C-841A49542EAB}"/>
              </a:ext>
            </a:extLst>
          </p:cNvPr>
          <p:cNvSpPr txBox="1"/>
          <p:nvPr/>
        </p:nvSpPr>
        <p:spPr>
          <a:xfrm>
            <a:off x="5230999" y="5101389"/>
            <a:ext cx="3386440" cy="954107"/>
          </a:xfrm>
          <a:prstGeom prst="rect">
            <a:avLst/>
          </a:prstGeom>
          <a:noFill/>
        </p:spPr>
        <p:txBody>
          <a:bodyPr wrap="none" rtlCol="0">
            <a:spAutoFit/>
          </a:bodyPr>
          <a:lstStyle/>
          <a:p>
            <a:r>
              <a:rPr lang="en-US" sz="1400" dirty="0"/>
              <a:t>ONAP communicates to PNF in</a:t>
            </a:r>
          </a:p>
          <a:p>
            <a:r>
              <a:rPr lang="en-US" sz="1400" dirty="0"/>
              <a:t>approved protocol (</a:t>
            </a:r>
            <a:r>
              <a:rPr lang="en-US" sz="1400" i="1" dirty="0"/>
              <a:t>Ansible, NetConf, Chef</a:t>
            </a:r>
            <a:r>
              <a:rPr lang="en-US" sz="1400" dirty="0"/>
              <a:t>)</a:t>
            </a:r>
          </a:p>
          <a:p>
            <a:endParaRPr lang="en-US" sz="1400" dirty="0"/>
          </a:p>
          <a:p>
            <a:r>
              <a:rPr lang="en-US" sz="1400" dirty="0"/>
              <a:t>Template defines Protocol</a:t>
            </a:r>
          </a:p>
        </p:txBody>
      </p:sp>
    </p:spTree>
    <p:extLst>
      <p:ext uri="{BB962C8B-B14F-4D97-AF65-F5344CB8AC3E}">
        <p14:creationId xmlns:p14="http://schemas.microsoft.com/office/powerpoint/2010/main" val="740805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Group 76">
            <a:extLst>
              <a:ext uri="{FF2B5EF4-FFF2-40B4-BE49-F238E27FC236}">
                <a16:creationId xmlns:a16="http://schemas.microsoft.com/office/drawing/2014/main" id="{6F6298DA-B2AC-4D89-A33B-77C7B9B2023D}"/>
              </a:ext>
            </a:extLst>
          </p:cNvPr>
          <p:cNvGrpSpPr/>
          <p:nvPr/>
        </p:nvGrpSpPr>
        <p:grpSpPr>
          <a:xfrm>
            <a:off x="6147139" y="2149499"/>
            <a:ext cx="1964060" cy="2830863"/>
            <a:chOff x="5653560" y="1436337"/>
            <a:chExt cx="1964060" cy="4538849"/>
          </a:xfrm>
        </p:grpSpPr>
        <p:sp>
          <p:nvSpPr>
            <p:cNvPr id="78" name="Rectangle: Rounded Corners 77">
              <a:extLst>
                <a:ext uri="{FF2B5EF4-FFF2-40B4-BE49-F238E27FC236}">
                  <a16:creationId xmlns:a16="http://schemas.microsoft.com/office/drawing/2014/main" id="{6A967597-4CC4-4DB6-A042-D6EB880C9D6C}"/>
                </a:ext>
              </a:extLst>
            </p:cNvPr>
            <p:cNvSpPr/>
            <p:nvPr/>
          </p:nvSpPr>
          <p:spPr>
            <a:xfrm>
              <a:off x="7496762" y="1503734"/>
              <a:ext cx="120858" cy="447145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Rounded Corners 78">
              <a:extLst>
                <a:ext uri="{FF2B5EF4-FFF2-40B4-BE49-F238E27FC236}">
                  <a16:creationId xmlns:a16="http://schemas.microsoft.com/office/drawing/2014/main" id="{17E9D6A4-BB64-4BDF-B622-D4485875102E}"/>
                </a:ext>
              </a:extLst>
            </p:cNvPr>
            <p:cNvSpPr/>
            <p:nvPr/>
          </p:nvSpPr>
          <p:spPr>
            <a:xfrm>
              <a:off x="5653560" y="1436337"/>
              <a:ext cx="120858" cy="453884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5952270"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SECURITY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4031873"/>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AUTHENTICATION </a:t>
            </a:r>
            <a:r>
              <a:rPr lang="en-US" dirty="0"/>
              <a:t>– VES authentication framework integrated. DCAE needs to authenticate the PNF.</a:t>
            </a:r>
          </a:p>
          <a:p>
            <a:pPr marL="342900" indent="-342900">
              <a:buAutoNum type="arabicParenBoth"/>
            </a:pPr>
            <a:r>
              <a:rPr lang="en-US" b="1" dirty="0">
                <a:solidFill>
                  <a:srgbClr val="0000CC"/>
                </a:solidFill>
              </a:rPr>
              <a:t>VENDOR CERTIFICATES </a:t>
            </a:r>
            <a:r>
              <a:rPr lang="en-US" dirty="0"/>
              <a:t>– Handling Vendor Certificates for TLS/SSH for PNFs.</a:t>
            </a:r>
          </a:p>
          <a:p>
            <a:pPr marL="342900" indent="-342900">
              <a:buAutoNum type="arabicParenBoth"/>
            </a:pPr>
            <a:r>
              <a:rPr lang="en-US" b="1" dirty="0">
                <a:solidFill>
                  <a:srgbClr val="0000CC"/>
                </a:solidFill>
              </a:rPr>
              <a:t>USER NAME &amp; PASSWORDS </a:t>
            </a:r>
            <a:r>
              <a:rPr lang="en-US" dirty="0"/>
              <a:t>– Provisioning. DCAE &amp; PNF management of </a:t>
            </a:r>
            <a:r>
              <a:rPr lang="en-US" i="1" dirty="0"/>
              <a:t>User Name </a:t>
            </a:r>
            <a:r>
              <a:rPr lang="en-US" dirty="0"/>
              <a:t>&amp; </a:t>
            </a:r>
            <a:r>
              <a:rPr lang="en-US" i="1" dirty="0"/>
              <a:t>Passwords</a:t>
            </a:r>
            <a:r>
              <a:rPr lang="en-US" dirty="0"/>
              <a:t>.</a:t>
            </a:r>
          </a:p>
          <a:p>
            <a:pPr marL="342900" indent="-342900">
              <a:buFontTx/>
              <a:buAutoNum type="arabicParenBoth"/>
            </a:pPr>
            <a:r>
              <a:rPr lang="en-US" b="1" dirty="0">
                <a:solidFill>
                  <a:srgbClr val="0000CC"/>
                </a:solidFill>
              </a:rPr>
              <a:t>SECURITY BETWEEN COMPONENTS </a:t>
            </a:r>
            <a:r>
              <a:rPr lang="en-US" dirty="0"/>
              <a:t>– </a:t>
            </a:r>
            <a:r>
              <a:rPr lang="en-US" dirty="0" err="1"/>
              <a:t>DMaaP</a:t>
            </a:r>
            <a:r>
              <a:rPr lang="en-US" dirty="0"/>
              <a:t> &amp; PRH to authenticate w/ other ONAP components.</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764536"/>
            <a:ext cx="4662906" cy="707886"/>
          </a:xfrm>
          <a:prstGeom prst="rect">
            <a:avLst/>
          </a:prstGeom>
          <a:noFill/>
        </p:spPr>
        <p:txBody>
          <a:bodyPr wrap="square" rtlCol="0">
            <a:spAutoFit/>
          </a:bodyPr>
          <a:lstStyle/>
          <a:p>
            <a:r>
              <a:rPr lang="en-US" sz="2000" dirty="0"/>
              <a:t>PNF Registration Handler, DCAE, AAF, ONAP Controller, </a:t>
            </a:r>
            <a:r>
              <a:rPr lang="en-US" sz="2000" dirty="0" err="1"/>
              <a:t>DMaaP</a:t>
            </a:r>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p:txBody>
      </p:sp>
      <p:sp>
        <p:nvSpPr>
          <p:cNvPr id="41" name="Rectangle: Rounded Corners 40">
            <a:extLst>
              <a:ext uri="{FF2B5EF4-FFF2-40B4-BE49-F238E27FC236}">
                <a16:creationId xmlns:a16="http://schemas.microsoft.com/office/drawing/2014/main" id="{49F595EB-7150-4B7C-BA2F-D1BCD02FC891}"/>
              </a:ext>
            </a:extLst>
          </p:cNvPr>
          <p:cNvSpPr/>
          <p:nvPr/>
        </p:nvSpPr>
        <p:spPr>
          <a:xfrm rot="16200000">
            <a:off x="6890783" y="1685468"/>
            <a:ext cx="530549" cy="357040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7CF11346-F308-48B0-A7B4-935929B9D22B}"/>
              </a:ext>
            </a:extLst>
          </p:cNvPr>
          <p:cNvSpPr txBox="1"/>
          <p:nvPr/>
        </p:nvSpPr>
        <p:spPr>
          <a:xfrm>
            <a:off x="5351813" y="3186556"/>
            <a:ext cx="3589444" cy="584775"/>
          </a:xfrm>
          <a:prstGeom prst="rect">
            <a:avLst/>
          </a:prstGeom>
          <a:noFill/>
        </p:spPr>
        <p:txBody>
          <a:bodyPr wrap="none" rtlCol="0">
            <a:spAutoFit/>
          </a:bodyPr>
          <a:lstStyle/>
          <a:p>
            <a:r>
              <a:rPr lang="en-US" dirty="0">
                <a:solidFill>
                  <a:srgbClr val="0000CC"/>
                </a:solidFill>
              </a:rPr>
              <a:t>PNF Discovery (VES Event) (periodic)</a:t>
            </a:r>
          </a:p>
          <a:p>
            <a:r>
              <a:rPr lang="en-US" sz="1400" dirty="0">
                <a:solidFill>
                  <a:srgbClr val="0000CC"/>
                </a:solidFill>
              </a:rPr>
              <a:t>PNF ID, PNF IP@, Vendor Name</a:t>
            </a:r>
          </a:p>
        </p:txBody>
      </p:sp>
      <p:cxnSp>
        <p:nvCxnSpPr>
          <p:cNvPr id="43" name="Straight Arrow Connector 42">
            <a:extLst>
              <a:ext uri="{FF2B5EF4-FFF2-40B4-BE49-F238E27FC236}">
                <a16:creationId xmlns:a16="http://schemas.microsoft.com/office/drawing/2014/main" id="{36994FCD-F100-408E-A73F-9354DD87E3CC}"/>
              </a:ext>
            </a:extLst>
          </p:cNvPr>
          <p:cNvCxnSpPr>
            <a:cxnSpLocks/>
          </p:cNvCxnSpPr>
          <p:nvPr/>
        </p:nvCxnSpPr>
        <p:spPr>
          <a:xfrm flipH="1">
            <a:off x="6236247" y="3205527"/>
            <a:ext cx="172234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5C3A99FE-9E63-4D9B-933B-9E92FCEDBF89}"/>
              </a:ext>
            </a:extLst>
          </p:cNvPr>
          <p:cNvGrpSpPr/>
          <p:nvPr/>
        </p:nvGrpSpPr>
        <p:grpSpPr>
          <a:xfrm>
            <a:off x="5123854" y="3199765"/>
            <a:ext cx="335348" cy="246221"/>
            <a:chOff x="447635" y="1676508"/>
            <a:chExt cx="335348" cy="246221"/>
          </a:xfrm>
        </p:grpSpPr>
        <p:sp>
          <p:nvSpPr>
            <p:cNvPr id="45" name="Oval 44">
              <a:extLst>
                <a:ext uri="{FF2B5EF4-FFF2-40B4-BE49-F238E27FC236}">
                  <a16:creationId xmlns:a16="http://schemas.microsoft.com/office/drawing/2014/main" id="{3527B4F4-3591-42EE-BB5B-00BC10A6855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6" name="TextBox 45">
              <a:extLst>
                <a:ext uri="{FF2B5EF4-FFF2-40B4-BE49-F238E27FC236}">
                  <a16:creationId xmlns:a16="http://schemas.microsoft.com/office/drawing/2014/main" id="{70539C02-C356-4D4A-8DC6-FFA6E5A0D1F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sp>
        <p:nvSpPr>
          <p:cNvPr id="59" name="Rectangle: Rounded Corners 58">
            <a:extLst>
              <a:ext uri="{FF2B5EF4-FFF2-40B4-BE49-F238E27FC236}">
                <a16:creationId xmlns:a16="http://schemas.microsoft.com/office/drawing/2014/main" id="{3EED61C4-2F44-4CF9-AD8D-283A8550BC91}"/>
              </a:ext>
            </a:extLst>
          </p:cNvPr>
          <p:cNvSpPr/>
          <p:nvPr/>
        </p:nvSpPr>
        <p:spPr>
          <a:xfrm rot="16200000">
            <a:off x="8179767" y="3333355"/>
            <a:ext cx="284147" cy="112385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extBox 59">
            <a:extLst>
              <a:ext uri="{FF2B5EF4-FFF2-40B4-BE49-F238E27FC236}">
                <a16:creationId xmlns:a16="http://schemas.microsoft.com/office/drawing/2014/main" id="{EBA6225A-2C20-4B10-B907-3386F3B0E300}"/>
              </a:ext>
            </a:extLst>
          </p:cNvPr>
          <p:cNvSpPr txBox="1"/>
          <p:nvPr/>
        </p:nvSpPr>
        <p:spPr>
          <a:xfrm>
            <a:off x="7736248" y="3765789"/>
            <a:ext cx="1109599" cy="261610"/>
          </a:xfrm>
          <a:prstGeom prst="rect">
            <a:avLst/>
          </a:prstGeom>
          <a:noFill/>
        </p:spPr>
        <p:txBody>
          <a:bodyPr wrap="none" rtlCol="0">
            <a:spAutoFit/>
          </a:bodyPr>
          <a:lstStyle/>
          <a:p>
            <a:r>
              <a:rPr lang="en-US" sz="1100" dirty="0">
                <a:solidFill>
                  <a:schemeClr val="bg1"/>
                </a:solidFill>
              </a:rPr>
              <a:t>Event Collection</a:t>
            </a:r>
          </a:p>
        </p:txBody>
      </p:sp>
      <p:grpSp>
        <p:nvGrpSpPr>
          <p:cNvPr id="63" name="Group 62">
            <a:extLst>
              <a:ext uri="{FF2B5EF4-FFF2-40B4-BE49-F238E27FC236}">
                <a16:creationId xmlns:a16="http://schemas.microsoft.com/office/drawing/2014/main" id="{4A248105-5642-40E0-9694-907203968570}"/>
              </a:ext>
            </a:extLst>
          </p:cNvPr>
          <p:cNvGrpSpPr/>
          <p:nvPr/>
        </p:nvGrpSpPr>
        <p:grpSpPr>
          <a:xfrm>
            <a:off x="7665259" y="1228016"/>
            <a:ext cx="861133" cy="587624"/>
            <a:chOff x="2792598" y="555440"/>
            <a:chExt cx="861133" cy="587624"/>
          </a:xfrm>
        </p:grpSpPr>
        <p:sp>
          <p:nvSpPr>
            <p:cNvPr id="69" name="Rectangle: Rounded Corners 68">
              <a:extLst>
                <a:ext uri="{FF2B5EF4-FFF2-40B4-BE49-F238E27FC236}">
                  <a16:creationId xmlns:a16="http://schemas.microsoft.com/office/drawing/2014/main" id="{3C253130-F4E5-47DF-A9DA-82441EC0006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extBox 69">
              <a:extLst>
                <a:ext uri="{FF2B5EF4-FFF2-40B4-BE49-F238E27FC236}">
                  <a16:creationId xmlns:a16="http://schemas.microsoft.com/office/drawing/2014/main" id="{9DA65E71-861E-4360-A858-4E6A0521D344}"/>
                </a:ext>
              </a:extLst>
            </p:cNvPr>
            <p:cNvSpPr txBox="1"/>
            <p:nvPr/>
          </p:nvSpPr>
          <p:spPr>
            <a:xfrm>
              <a:off x="2792598" y="555440"/>
              <a:ext cx="861133" cy="561692"/>
            </a:xfrm>
            <a:prstGeom prst="rect">
              <a:avLst/>
            </a:prstGeom>
            <a:noFill/>
          </p:spPr>
          <p:txBody>
            <a:bodyPr wrap="none" rtlCol="0">
              <a:spAutoFit/>
            </a:bodyPr>
            <a:lstStyle/>
            <a:p>
              <a:pPr algn="ctr"/>
              <a:r>
                <a:rPr lang="en-US" sz="1050" b="1" dirty="0">
                  <a:solidFill>
                    <a:schemeClr val="bg1"/>
                  </a:solidFill>
                </a:rPr>
                <a:t>PNF</a:t>
              </a:r>
            </a:p>
            <a:p>
              <a:pPr algn="ctr"/>
              <a:r>
                <a:rPr lang="en-US" sz="1000" b="1" dirty="0">
                  <a:solidFill>
                    <a:schemeClr val="bg1"/>
                  </a:solidFill>
                </a:rPr>
                <a:t>Registration </a:t>
              </a:r>
            </a:p>
            <a:p>
              <a:pPr algn="ctr"/>
              <a:r>
                <a:rPr lang="en-US" sz="1000" b="1" dirty="0">
                  <a:solidFill>
                    <a:schemeClr val="bg1"/>
                  </a:solidFill>
                </a:rPr>
                <a:t>Handler</a:t>
              </a:r>
              <a:endParaRPr lang="en-US" sz="1050" b="1" dirty="0">
                <a:solidFill>
                  <a:schemeClr val="bg1"/>
                </a:solidFill>
              </a:endParaRPr>
            </a:p>
          </p:txBody>
        </p:sp>
      </p:grpSp>
      <p:grpSp>
        <p:nvGrpSpPr>
          <p:cNvPr id="64" name="Group 63">
            <a:extLst>
              <a:ext uri="{FF2B5EF4-FFF2-40B4-BE49-F238E27FC236}">
                <a16:creationId xmlns:a16="http://schemas.microsoft.com/office/drawing/2014/main" id="{DA66040E-D1B9-427A-B67F-56694648C729}"/>
              </a:ext>
            </a:extLst>
          </p:cNvPr>
          <p:cNvGrpSpPr/>
          <p:nvPr/>
        </p:nvGrpSpPr>
        <p:grpSpPr>
          <a:xfrm>
            <a:off x="7782365" y="1801640"/>
            <a:ext cx="581529" cy="581529"/>
            <a:chOff x="4055304" y="1123306"/>
            <a:chExt cx="581529" cy="581529"/>
          </a:xfrm>
        </p:grpSpPr>
        <p:pic>
          <p:nvPicPr>
            <p:cNvPr id="65" name="Picture 64">
              <a:extLst>
                <a:ext uri="{FF2B5EF4-FFF2-40B4-BE49-F238E27FC236}">
                  <a16:creationId xmlns:a16="http://schemas.microsoft.com/office/drawing/2014/main" id="{DC683A0D-CD1A-435A-802F-9F816F8A32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66" name="Group 65">
              <a:extLst>
                <a:ext uri="{FF2B5EF4-FFF2-40B4-BE49-F238E27FC236}">
                  <a16:creationId xmlns:a16="http://schemas.microsoft.com/office/drawing/2014/main" id="{6518558A-5165-499A-8594-BE30273850F8}"/>
                </a:ext>
              </a:extLst>
            </p:cNvPr>
            <p:cNvGrpSpPr/>
            <p:nvPr/>
          </p:nvGrpSpPr>
          <p:grpSpPr>
            <a:xfrm>
              <a:off x="4185586" y="1536711"/>
              <a:ext cx="331700" cy="90532"/>
              <a:chOff x="1524814" y="5809921"/>
              <a:chExt cx="945329" cy="225343"/>
            </a:xfrm>
          </p:grpSpPr>
          <p:pic>
            <p:nvPicPr>
              <p:cNvPr id="67" name="Picture 66">
                <a:extLst>
                  <a:ext uri="{FF2B5EF4-FFF2-40B4-BE49-F238E27FC236}">
                    <a16:creationId xmlns:a16="http://schemas.microsoft.com/office/drawing/2014/main" id="{DBE3960E-FC40-4957-821E-6F0E712EA33F}"/>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68" name="Picture 67">
                <a:extLst>
                  <a:ext uri="{FF2B5EF4-FFF2-40B4-BE49-F238E27FC236}">
                    <a16:creationId xmlns:a16="http://schemas.microsoft.com/office/drawing/2014/main" id="{24B8E64B-B922-48DC-B230-6B619A088E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71" name="Group 70">
            <a:extLst>
              <a:ext uri="{FF2B5EF4-FFF2-40B4-BE49-F238E27FC236}">
                <a16:creationId xmlns:a16="http://schemas.microsoft.com/office/drawing/2014/main" id="{524C91C8-28B9-496B-AE3E-774550E0CA75}"/>
              </a:ext>
            </a:extLst>
          </p:cNvPr>
          <p:cNvGrpSpPr/>
          <p:nvPr/>
        </p:nvGrpSpPr>
        <p:grpSpPr>
          <a:xfrm>
            <a:off x="5820878" y="1266116"/>
            <a:ext cx="712737" cy="560347"/>
            <a:chOff x="897769" y="579475"/>
            <a:chExt cx="712737" cy="560347"/>
          </a:xfrm>
        </p:grpSpPr>
        <p:sp>
          <p:nvSpPr>
            <p:cNvPr id="72" name="Rectangle: Rounded Corners 71">
              <a:extLst>
                <a:ext uri="{FF2B5EF4-FFF2-40B4-BE49-F238E27FC236}">
                  <a16:creationId xmlns:a16="http://schemas.microsoft.com/office/drawing/2014/main" id="{21D8BA83-413C-41EE-8411-45018E0BE6B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7761976C-EA4E-40B8-AF58-161666C9ECA8}"/>
                </a:ext>
              </a:extLst>
            </p:cNvPr>
            <p:cNvSpPr txBox="1"/>
            <p:nvPr/>
          </p:nvSpPr>
          <p:spPr>
            <a:xfrm>
              <a:off x="1010798" y="635565"/>
              <a:ext cx="479618"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(DU)</a:t>
              </a:r>
            </a:p>
          </p:txBody>
        </p:sp>
      </p:grpSp>
      <p:sp>
        <p:nvSpPr>
          <p:cNvPr id="80" name="Oval 79">
            <a:extLst>
              <a:ext uri="{FF2B5EF4-FFF2-40B4-BE49-F238E27FC236}">
                <a16:creationId xmlns:a16="http://schemas.microsoft.com/office/drawing/2014/main" id="{D23BADEF-31E8-40D6-8B74-D01E4DA435AB}"/>
              </a:ext>
            </a:extLst>
          </p:cNvPr>
          <p:cNvSpPr/>
          <p:nvPr/>
        </p:nvSpPr>
        <p:spPr>
          <a:xfrm>
            <a:off x="5935612" y="181426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Picture 2">
            <a:extLst>
              <a:ext uri="{FF2B5EF4-FFF2-40B4-BE49-F238E27FC236}">
                <a16:creationId xmlns:a16="http://schemas.microsoft.com/office/drawing/2014/main" id="{6E67FE72-A89F-4F73-B28B-F78E871F0D8B}"/>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937404" y="1976418"/>
            <a:ext cx="548493" cy="251841"/>
          </a:xfrm>
          <a:prstGeom prst="rect">
            <a:avLst/>
          </a:prstGeom>
          <a:noFill/>
          <a:ln w="9525">
            <a:noFill/>
            <a:miter lim="800000"/>
            <a:headEnd/>
            <a:tailEnd/>
          </a:ln>
        </p:spPr>
      </p:pic>
      <p:pic>
        <p:nvPicPr>
          <p:cNvPr id="34" name="Picture 33">
            <a:extLst>
              <a:ext uri="{FF2B5EF4-FFF2-40B4-BE49-F238E27FC236}">
                <a16:creationId xmlns:a16="http://schemas.microsoft.com/office/drawing/2014/main" id="{5C83B1A6-5566-4A31-AC0A-76C1C44C39A6}"/>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51813" y="5264452"/>
            <a:ext cx="1038594" cy="1038594"/>
          </a:xfrm>
          <a:prstGeom prst="rect">
            <a:avLst/>
          </a:prstGeom>
        </p:spPr>
      </p:pic>
    </p:spTree>
    <p:extLst>
      <p:ext uri="{BB962C8B-B14F-4D97-AF65-F5344CB8AC3E}">
        <p14:creationId xmlns:p14="http://schemas.microsoft.com/office/powerpoint/2010/main" val="371422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6128601"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MODELING ENHANCEMENTS</a:t>
            </a:r>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36928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1" name="TextBox 10">
            <a:extLst>
              <a:ext uri="{FF2B5EF4-FFF2-40B4-BE49-F238E27FC236}">
                <a16:creationId xmlns:a16="http://schemas.microsoft.com/office/drawing/2014/main" id="{A5FB0615-46F6-4CB4-AE5D-8372F941E189}"/>
              </a:ext>
            </a:extLst>
          </p:cNvPr>
          <p:cNvSpPr txBox="1"/>
          <p:nvPr/>
        </p:nvSpPr>
        <p:spPr>
          <a:xfrm>
            <a:off x="21828" y="651353"/>
            <a:ext cx="4662906" cy="236988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marL="342900" indent="-342900">
              <a:buAutoNum type="arabicParenBoth"/>
            </a:pPr>
            <a:r>
              <a:rPr lang="en-US" b="1" dirty="0">
                <a:solidFill>
                  <a:srgbClr val="0000CC"/>
                </a:solidFill>
              </a:rPr>
              <a:t>PNF MODELING </a:t>
            </a:r>
            <a:r>
              <a:rPr lang="en-US" dirty="0"/>
              <a:t>– Modeling enhancements to support 5G PNF in ONAP. Inheritance, and PNF characteristics for sharing. Focusing on PNF connectivity. PNF-SDK (from vendors). Modeling the Physical “Box” (PNF). </a:t>
            </a:r>
          </a:p>
          <a:p>
            <a:pPr marL="342900" indent="-342900">
              <a:buAutoNum type="arabicParenBoth"/>
            </a:pPr>
            <a:endParaRPr lang="en-US" dirty="0"/>
          </a:p>
        </p:txBody>
      </p:sp>
      <p:sp>
        <p:nvSpPr>
          <p:cNvPr id="12" name="TextBox 11">
            <a:extLst>
              <a:ext uri="{FF2B5EF4-FFF2-40B4-BE49-F238E27FC236}">
                <a16:creationId xmlns:a16="http://schemas.microsoft.com/office/drawing/2014/main" id="{99ABF5B4-0BF6-4F35-A869-627AE97B2EF2}"/>
              </a:ext>
            </a:extLst>
          </p:cNvPr>
          <p:cNvSpPr txBox="1"/>
          <p:nvPr/>
        </p:nvSpPr>
        <p:spPr>
          <a:xfrm>
            <a:off x="117385" y="5874706"/>
            <a:ext cx="4662906" cy="400110"/>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SDC, CDT</a:t>
            </a:r>
          </a:p>
        </p:txBody>
      </p:sp>
      <p:sp>
        <p:nvSpPr>
          <p:cNvPr id="6" name="TextBox 5">
            <a:extLst>
              <a:ext uri="{FF2B5EF4-FFF2-40B4-BE49-F238E27FC236}">
                <a16:creationId xmlns:a16="http://schemas.microsoft.com/office/drawing/2014/main" id="{623A0232-00AB-4E0C-B565-A7E0E5CCCCE7}"/>
              </a:ext>
            </a:extLst>
          </p:cNvPr>
          <p:cNvSpPr txBox="1"/>
          <p:nvPr/>
        </p:nvSpPr>
        <p:spPr>
          <a:xfrm>
            <a:off x="4983271" y="1122222"/>
            <a:ext cx="4013973" cy="4031873"/>
          </a:xfrm>
          <a:prstGeom prst="rect">
            <a:avLst/>
          </a:prstGeom>
          <a:noFill/>
        </p:spPr>
        <p:txBody>
          <a:bodyPr wrap="square" rtlCol="0">
            <a:spAutoFit/>
          </a:bodyPr>
          <a:lstStyle/>
          <a:p>
            <a:r>
              <a:rPr lang="en-US" sz="1600" dirty="0"/>
              <a:t>Notes:</a:t>
            </a:r>
          </a:p>
          <a:p>
            <a:endParaRPr lang="en-US" sz="1600" dirty="0"/>
          </a:p>
          <a:p>
            <a:r>
              <a:rPr lang="en-US" sz="1600" dirty="0"/>
              <a:t>1) </a:t>
            </a:r>
            <a:r>
              <a:rPr lang="en-US" sz="1600" b="1" dirty="0">
                <a:solidFill>
                  <a:srgbClr val="0000CC"/>
                </a:solidFill>
              </a:rPr>
              <a:t>EXTERNALS </a:t>
            </a:r>
            <a:r>
              <a:rPr lang="en-US" sz="1600" dirty="0"/>
              <a:t>- Not trying to model the internals of PNFs. What is exposed by the box is what is modeled. </a:t>
            </a:r>
          </a:p>
          <a:p>
            <a:r>
              <a:rPr lang="en-US" sz="1600" dirty="0"/>
              <a:t>2) </a:t>
            </a:r>
            <a:r>
              <a:rPr lang="en-US" sz="1600" b="1" dirty="0">
                <a:solidFill>
                  <a:srgbClr val="0000CC"/>
                </a:solidFill>
              </a:rPr>
              <a:t>INTERRELATIONS </a:t>
            </a:r>
            <a:r>
              <a:rPr lang="en-US" sz="1600" dirty="0"/>
              <a:t>- Focus on relations of PNFs/VNFs. Interworking between PNFs/VNFs.</a:t>
            </a:r>
          </a:p>
          <a:p>
            <a:r>
              <a:rPr lang="en-US" sz="1600" dirty="0"/>
              <a:t>3) </a:t>
            </a:r>
            <a:r>
              <a:rPr lang="en-US" sz="1600" b="1" dirty="0">
                <a:solidFill>
                  <a:srgbClr val="0000CC"/>
                </a:solidFill>
              </a:rPr>
              <a:t>VISIBILITY</a:t>
            </a:r>
            <a:r>
              <a:rPr lang="en-US" sz="1600" dirty="0"/>
              <a:t> - CP/UP visibility</a:t>
            </a:r>
          </a:p>
          <a:p>
            <a:r>
              <a:rPr lang="en-US" sz="1600" dirty="0"/>
              <a:t>Not M-Plane (as this is 3GPP standardized)</a:t>
            </a:r>
          </a:p>
          <a:p>
            <a:r>
              <a:rPr lang="en-US" sz="1600" dirty="0"/>
              <a:t>4) </a:t>
            </a:r>
            <a:r>
              <a:rPr lang="en-US" sz="1600" b="1" dirty="0">
                <a:solidFill>
                  <a:srgbClr val="0000CC"/>
                </a:solidFill>
              </a:rPr>
              <a:t>MODELING ANALYSIS </a:t>
            </a:r>
            <a:r>
              <a:rPr lang="en-US" sz="1600" dirty="0"/>
              <a:t>- Modeling activity to assess PNF, and </a:t>
            </a:r>
            <a:r>
              <a:rPr lang="en-US" sz="1600" i="1" u="sng" dirty="0"/>
              <a:t>check SDC model is sufficient to cover Casa use cases</a:t>
            </a:r>
            <a:r>
              <a:rPr lang="en-US" sz="1600" i="1" dirty="0"/>
              <a:t> </a:t>
            </a:r>
            <a:r>
              <a:rPr lang="en-US" sz="1600" dirty="0"/>
              <a:t>if additional parameters need to be added (e.g. relations between other NFs). Expanding the “Release 0 model” for Casa. PNF type vs PNF instance. Design-time vs Run-time model.</a:t>
            </a:r>
          </a:p>
        </p:txBody>
      </p:sp>
    </p:spTree>
    <p:extLst>
      <p:ext uri="{BB962C8B-B14F-4D97-AF65-F5344CB8AC3E}">
        <p14:creationId xmlns:p14="http://schemas.microsoft.com/office/powerpoint/2010/main" val="4169819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DA52C6A-32EC-412C-8CE5-3B8DDC0DE9D1}"/>
              </a:ext>
            </a:extLst>
          </p:cNvPr>
          <p:cNvSpPr/>
          <p:nvPr/>
        </p:nvSpPr>
        <p:spPr>
          <a:xfrm>
            <a:off x="0" y="651354"/>
            <a:ext cx="4897677" cy="4572000"/>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2693591A-5244-49D1-8489-2AFF0973C181}"/>
              </a:ext>
            </a:extLst>
          </p:cNvPr>
          <p:cNvSpPr/>
          <p:nvPr/>
        </p:nvSpPr>
        <p:spPr>
          <a:xfrm>
            <a:off x="2088" y="5311036"/>
            <a:ext cx="4897677" cy="1127341"/>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3E67E79-46EC-455C-B68A-ABB9AA575001}"/>
              </a:ext>
            </a:extLst>
          </p:cNvPr>
          <p:cNvSpPr/>
          <p:nvPr/>
        </p:nvSpPr>
        <p:spPr>
          <a:xfrm>
            <a:off x="4985359" y="651353"/>
            <a:ext cx="4158641" cy="5787024"/>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E51B7EC-3A94-468D-9A81-3A02557FFBCB}"/>
              </a:ext>
            </a:extLst>
          </p:cNvPr>
          <p:cNvSpPr txBox="1"/>
          <p:nvPr/>
        </p:nvSpPr>
        <p:spPr>
          <a:xfrm>
            <a:off x="21828" y="27379"/>
            <a:ext cx="7128875" cy="523220"/>
          </a:xfrm>
          <a:prstGeom prst="rect">
            <a:avLst/>
          </a:prstGeom>
          <a:noFill/>
        </p:spPr>
        <p:txBody>
          <a:bodyPr wrap="none" rtlCol="0">
            <a:spAutoFit/>
          </a:bodyPr>
          <a:lstStyle/>
          <a:p>
            <a:r>
              <a:rPr lang="en-US" sz="2800"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PNF PnP: PNF ONBOARDING / PNF PACKAGE</a:t>
            </a:r>
          </a:p>
        </p:txBody>
      </p:sp>
      <p:sp>
        <p:nvSpPr>
          <p:cNvPr id="6" name="TextBox 5">
            <a:extLst>
              <a:ext uri="{FF2B5EF4-FFF2-40B4-BE49-F238E27FC236}">
                <a16:creationId xmlns:a16="http://schemas.microsoft.com/office/drawing/2014/main" id="{095A6CDA-6EF7-4A16-9CDD-FDCA088D8FD8}"/>
              </a:ext>
            </a:extLst>
          </p:cNvPr>
          <p:cNvSpPr txBox="1"/>
          <p:nvPr/>
        </p:nvSpPr>
        <p:spPr>
          <a:xfrm>
            <a:off x="21828" y="651353"/>
            <a:ext cx="4692945" cy="3477875"/>
          </a:xfrm>
          <a:prstGeom prst="rect">
            <a:avLst/>
          </a:prstGeom>
          <a:noFill/>
        </p:spPr>
        <p:txBody>
          <a:bodyPr wrap="squar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DESCRIPTION</a:t>
            </a:r>
          </a:p>
          <a:p>
            <a:endPar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endParaRPr>
          </a:p>
          <a:p>
            <a:pPr lvl="0" defTabSz="685800">
              <a:defRPr/>
            </a:pPr>
            <a:r>
              <a:rPr lang="en-US" dirty="0"/>
              <a:t>PNF Onboarding and PNF Package</a:t>
            </a:r>
          </a:p>
          <a:p>
            <a:endParaRPr lang="en-US" dirty="0"/>
          </a:p>
          <a:p>
            <a:pPr marL="342900" indent="-342900">
              <a:buAutoNum type="arabicParenBoth"/>
            </a:pPr>
            <a:r>
              <a:rPr lang="en-US" b="1" dirty="0">
                <a:solidFill>
                  <a:srgbClr val="0000CC"/>
                </a:solidFill>
              </a:rPr>
              <a:t>PNF PACKAGE DEFINITION </a:t>
            </a:r>
            <a:r>
              <a:rPr lang="en-US" dirty="0"/>
              <a:t>– Defining </a:t>
            </a:r>
            <a:r>
              <a:rPr lang="en-US" i="1" dirty="0"/>
              <a:t>PNF Onboarding Package</a:t>
            </a:r>
            <a:r>
              <a:rPr lang="en-US" dirty="0"/>
              <a:t>. Extending framework to work with PNFs. Defining Package framework.</a:t>
            </a:r>
          </a:p>
          <a:p>
            <a:pPr marL="800100" lvl="1" indent="-342900">
              <a:buFont typeface="+mj-lt"/>
              <a:buAutoNum type="alphaUcPeriod"/>
            </a:pPr>
            <a:r>
              <a:rPr lang="en-US" dirty="0">
                <a:solidFill>
                  <a:srgbClr val="0000CC"/>
                </a:solidFill>
              </a:rPr>
              <a:t>PNF ARTIFACTS DEFINITION – </a:t>
            </a:r>
            <a:r>
              <a:rPr lang="en-US" dirty="0"/>
              <a:t>Vendor specific/provided artifacts to add to the (new PNF) package.</a:t>
            </a:r>
          </a:p>
          <a:p>
            <a:pPr marL="800100" lvl="1" indent="-342900">
              <a:buFont typeface="+mj-lt"/>
              <a:buAutoNum type="alphaUcPeriod"/>
            </a:pPr>
            <a:r>
              <a:rPr lang="en-US" dirty="0">
                <a:solidFill>
                  <a:srgbClr val="0000CC"/>
                </a:solidFill>
              </a:rPr>
              <a:t>PNF ARTIFACTS DISTRIBUTION</a:t>
            </a:r>
            <a:endParaRPr lang="en-US" dirty="0"/>
          </a:p>
        </p:txBody>
      </p:sp>
      <p:sp>
        <p:nvSpPr>
          <p:cNvPr id="7" name="TextBox 6">
            <a:extLst>
              <a:ext uri="{FF2B5EF4-FFF2-40B4-BE49-F238E27FC236}">
                <a16:creationId xmlns:a16="http://schemas.microsoft.com/office/drawing/2014/main" id="{0D3FDAF3-1D14-44A4-B212-A2A6266456B0}"/>
              </a:ext>
            </a:extLst>
          </p:cNvPr>
          <p:cNvSpPr txBox="1"/>
          <p:nvPr/>
        </p:nvSpPr>
        <p:spPr>
          <a:xfrm>
            <a:off x="21828" y="5411790"/>
            <a:ext cx="1433406"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PROJECTS:</a:t>
            </a:r>
          </a:p>
        </p:txBody>
      </p:sp>
      <p:sp>
        <p:nvSpPr>
          <p:cNvPr id="8" name="TextBox 7">
            <a:extLst>
              <a:ext uri="{FF2B5EF4-FFF2-40B4-BE49-F238E27FC236}">
                <a16:creationId xmlns:a16="http://schemas.microsoft.com/office/drawing/2014/main" id="{2CBF71AD-9082-4668-BEB7-AC894BCCAAEF}"/>
              </a:ext>
            </a:extLst>
          </p:cNvPr>
          <p:cNvSpPr txBox="1"/>
          <p:nvPr/>
        </p:nvSpPr>
        <p:spPr>
          <a:xfrm>
            <a:off x="4983271" y="651353"/>
            <a:ext cx="1342034" cy="400110"/>
          </a:xfrm>
          <a:prstGeom prst="rect">
            <a:avLst/>
          </a:prstGeom>
          <a:noFill/>
        </p:spPr>
        <p:txBody>
          <a:bodyPr wrap="none" rtlCol="0">
            <a:spAutoFit/>
          </a:bodyPr>
          <a:lstStyle/>
          <a:p>
            <a:r>
              <a:rPr lang="en-US" sz="2000" dirty="0">
                <a:solidFill>
                  <a:srgbClr val="0000CC"/>
                </a:solidFill>
                <a:latin typeface="Nokia Pure Text Light" panose="020B0304040602060303" pitchFamily="34" charset="0"/>
                <a:ea typeface="Nokia Pure Text Light" panose="020B0304040602060303" pitchFamily="34" charset="0"/>
                <a:cs typeface="Nokia Pure Text Light" panose="020B0304040602060303" pitchFamily="34" charset="0"/>
              </a:rPr>
              <a:t>OVERVIEW</a:t>
            </a:r>
          </a:p>
        </p:txBody>
      </p:sp>
      <p:sp>
        <p:nvSpPr>
          <p:cNvPr id="15" name="TextBox 14">
            <a:extLst>
              <a:ext uri="{FF2B5EF4-FFF2-40B4-BE49-F238E27FC236}">
                <a16:creationId xmlns:a16="http://schemas.microsoft.com/office/drawing/2014/main" id="{A41DA4C4-CF76-47AA-BBD4-B1167773CAE1}"/>
              </a:ext>
            </a:extLst>
          </p:cNvPr>
          <p:cNvSpPr txBox="1"/>
          <p:nvPr/>
        </p:nvSpPr>
        <p:spPr>
          <a:xfrm>
            <a:off x="117385" y="5729564"/>
            <a:ext cx="4662906" cy="400110"/>
          </a:xfrm>
          <a:prstGeom prst="rect">
            <a:avLst/>
          </a:prstGeom>
          <a:noFill/>
        </p:spPr>
        <p:txBody>
          <a:bodyPr wrap="square" rtlCol="0">
            <a:spAutoFit/>
          </a:bodyPr>
          <a:lstStyle/>
          <a:p>
            <a:r>
              <a:rPr lang="en-US" sz="2000" dirty="0"/>
              <a:t>SDC, APP-C</a:t>
            </a:r>
          </a:p>
        </p:txBody>
      </p:sp>
    </p:spTree>
    <p:extLst>
      <p:ext uri="{BB962C8B-B14F-4D97-AF65-F5344CB8AC3E}">
        <p14:creationId xmlns:p14="http://schemas.microsoft.com/office/powerpoint/2010/main" val="7367178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1178</TotalTime>
  <Words>2953</Words>
  <Application>Microsoft Office PowerPoint</Application>
  <PresentationFormat>On-screen Show (4:3)</PresentationFormat>
  <Paragraphs>486</Paragraphs>
  <Slides>39</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88</cp:revision>
  <dcterms:created xsi:type="dcterms:W3CDTF">2018-03-24T22:07:45Z</dcterms:created>
  <dcterms:modified xsi:type="dcterms:W3CDTF">2018-05-07T18:34:07Z</dcterms:modified>
</cp:coreProperties>
</file>