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sldIdLst>
    <p:sldId id="275" r:id="rId2"/>
    <p:sldId id="276" r:id="rId3"/>
    <p:sldId id="292" r:id="rId4"/>
    <p:sldId id="306" r:id="rId5"/>
    <p:sldId id="308" r:id="rId6"/>
    <p:sldId id="307" r:id="rId7"/>
    <p:sldId id="311" r:id="rId8"/>
    <p:sldId id="309" r:id="rId9"/>
    <p:sldId id="305" r:id="rId1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E7E6E6"/>
    <a:srgbClr val="FF7C80"/>
    <a:srgbClr val="92D050"/>
    <a:srgbClr val="FF9900"/>
    <a:srgbClr val="005E27"/>
    <a:srgbClr val="006F8D"/>
    <a:srgbClr val="009893"/>
    <a:srgbClr val="BCE4FC"/>
    <a:srgbClr val="B9F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12" autoAdjust="0"/>
    <p:restoredTop sz="96252" autoAdjust="0"/>
  </p:normalViewPr>
  <p:slideViewPr>
    <p:cSldViewPr snapToGrid="0" snapToObjects="1">
      <p:cViewPr varScale="1">
        <p:scale>
          <a:sx n="91" d="100"/>
          <a:sy n="91" d="100"/>
        </p:scale>
        <p:origin x="208" y="4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5/18/18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312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771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421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1387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1304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0445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674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t>5/18/18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4244449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jpg"/><Relationship Id="rId9" Type="http://schemas.openxmlformats.org/officeDocument/2006/relationships/image" Target="../media/image2.emf"/><Relationship Id="rId1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Casablanca Platform Enhancements to Support</a:t>
            </a:r>
            <a:br>
              <a:rPr lang="en-US" dirty="0"/>
            </a:br>
            <a:r>
              <a:rPr lang="en-US" dirty="0"/>
              <a:t>5G Use Case</a:t>
            </a:r>
            <a:br>
              <a:rPr lang="en-US" dirty="0"/>
            </a:br>
            <a:r>
              <a:rPr lang="en-US" sz="2700" dirty="0"/>
              <a:t>Summary of Planned Enhancement Areas (TSC Review)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1075DA0E-9951-4209-8525-2F0CC40F3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7056254" cy="1191011"/>
          </a:xfrm>
        </p:spPr>
        <p:txBody>
          <a:bodyPr>
            <a:normAutofit/>
          </a:bodyPr>
          <a:lstStyle/>
          <a:p>
            <a:r>
              <a:rPr lang="en-US" dirty="0"/>
              <a:t>5G Use Case Team</a:t>
            </a:r>
          </a:p>
          <a:p>
            <a:r>
              <a:rPr lang="en-US" sz="1400" dirty="0"/>
              <a:t>May 10, 2018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857157580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9560" y="1005840"/>
            <a:ext cx="11292840" cy="5288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Supporting Companies</a:t>
            </a:r>
            <a:endParaRPr lang="en-US" dirty="0"/>
          </a:p>
          <a:p>
            <a:pPr marL="0" indent="0">
              <a:buNone/>
            </a:pPr>
            <a:endParaRPr lang="en-US" sz="3000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Contributors: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87" y="1478696"/>
            <a:ext cx="1347488" cy="754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562" y="1564420"/>
            <a:ext cx="1102818" cy="55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562" y="2608271"/>
            <a:ext cx="1032906" cy="544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706145"/>
            <a:ext cx="1493425" cy="591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4913" y="2521424"/>
            <a:ext cx="724156" cy="63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271" y="3762890"/>
            <a:ext cx="1635677" cy="81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12" y="5171730"/>
            <a:ext cx="1638999" cy="331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736" y="5031246"/>
            <a:ext cx="1490469" cy="612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21292" y="1478696"/>
            <a:ext cx="1323185" cy="9085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93725" y="3969222"/>
            <a:ext cx="903903" cy="5543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7B4F2BF0-9FC4-450B-AD3C-C33E184DC27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95077" y="3762890"/>
            <a:ext cx="1027751" cy="6294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F848DA2-5C98-475C-AA66-D6D95DEBD223}"/>
              </a:ext>
            </a:extLst>
          </p:cNvPr>
          <p:cNvSpPr txBox="1"/>
          <p:nvPr/>
        </p:nvSpPr>
        <p:spPr>
          <a:xfrm>
            <a:off x="5276540" y="5072134"/>
            <a:ext cx="13933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Others</a:t>
            </a:r>
          </a:p>
        </p:txBody>
      </p:sp>
    </p:spTree>
    <p:extLst>
      <p:ext uri="{BB962C8B-B14F-4D97-AF65-F5344CB8AC3E}">
        <p14:creationId xmlns:p14="http://schemas.microsoft.com/office/powerpoint/2010/main" val="1040861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1604" y="1177290"/>
            <a:ext cx="11691796" cy="5021262"/>
          </a:xfrm>
        </p:spPr>
        <p:txBody>
          <a:bodyPr>
            <a:normAutofit/>
          </a:bodyPr>
          <a:lstStyle/>
          <a:p>
            <a:pPr lvl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Deployment of the hybrid 5G Radio Network (PNFs &amp; VNFs)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Complete PNF Support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Platform Enhancements to Deploy Edge PNF &amp; Virtual Radio Network Functions (e.g. CU)</a:t>
            </a:r>
          </a:p>
          <a:p>
            <a:pPr lvl="3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PNF PlugNplay, Configuration Enhancements, Performance Analysis &amp; </a:t>
            </a:r>
            <a:r>
              <a:rPr lang="en-US" sz="1800" dirty="0" smtClean="0"/>
              <a:t>Optimization, Target Software Management</a:t>
            </a:r>
            <a:endParaRPr lang="en-US" sz="1800" dirty="0"/>
          </a:p>
          <a:p>
            <a:pPr lvl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Optimization of the deployed 5G network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OOF enhancements for optimal placement of edge resources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Edge Analytics to Support 5G Network Optimization </a:t>
            </a:r>
          </a:p>
          <a:p>
            <a:pPr lvl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Support for Modeling, Creation &amp; Management of Network Slice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Design &amp; Lifecycle Management of Slice &amp; Slice Subnet Instances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High Level Objectives for Casablanca:</a:t>
            </a:r>
          </a:p>
        </p:txBody>
      </p:sp>
    </p:spTree>
    <p:extLst>
      <p:ext uri="{BB962C8B-B14F-4D97-AF65-F5344CB8AC3E}">
        <p14:creationId xmlns:p14="http://schemas.microsoft.com/office/powerpoint/2010/main" val="3916166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PNF PnP Enhancements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D25C787B-06D5-42F8-A849-3D3C5563F5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0517" y="1011306"/>
            <a:ext cx="8680283" cy="5383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585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Service Configuration Enhancements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D312C7A9-2B8A-49D6-AD09-ADD18E149F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3308" y="1044044"/>
            <a:ext cx="9731792" cy="5204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673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PERFORMANCE ANALYSIS &amp; OPTIMIZATION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B3E557BA-EFBA-41C3-B404-7F1A4EDA08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437" y="1223962"/>
            <a:ext cx="10525125" cy="441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903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3600" kern="12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Optimization Framework Enhancements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F8A42047-230E-4913-91C3-3DBD4F7CB0F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09600" y="1012244"/>
          <a:ext cx="10856495" cy="51317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5514">
                  <a:extLst>
                    <a:ext uri="{9D8B030D-6E8A-4147-A177-3AD203B41FA5}">
                      <a16:colId xmlns="" xmlns:a16="http://schemas.microsoft.com/office/drawing/2014/main" val="3496891749"/>
                    </a:ext>
                  </a:extLst>
                </a:gridCol>
                <a:gridCol w="1038548">
                  <a:extLst>
                    <a:ext uri="{9D8B030D-6E8A-4147-A177-3AD203B41FA5}">
                      <a16:colId xmlns="" xmlns:a16="http://schemas.microsoft.com/office/drawing/2014/main" val="3173435847"/>
                    </a:ext>
                  </a:extLst>
                </a:gridCol>
                <a:gridCol w="6882433">
                  <a:extLst>
                    <a:ext uri="{9D8B030D-6E8A-4147-A177-3AD203B41FA5}">
                      <a16:colId xmlns="" xmlns:a16="http://schemas.microsoft.com/office/drawing/2014/main" val="2231558891"/>
                    </a:ext>
                  </a:extLst>
                </a:gridCol>
              </a:tblGrid>
              <a:tr h="340069">
                <a:tc>
                  <a:txBody>
                    <a:bodyPr/>
                    <a:lstStyle/>
                    <a:p>
                      <a:r>
                        <a:rPr lang="en-US" dirty="0"/>
                        <a:t>TOPIC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ICON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29717065"/>
                  </a:ext>
                </a:extLst>
              </a:tr>
              <a:tr h="85017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Optimal placement of vNF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Placement of Mobility Virtual Network Elements (CUs) across the highly distributed edge clouds is a fundamental requirement. Service Providers must also optimize the performance of the 5G RAN in real-time.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30399462"/>
                  </a:ext>
                </a:extLst>
              </a:tr>
              <a:tr h="595121">
                <a:tc>
                  <a:txBody>
                    <a:bodyPr/>
                    <a:lstStyle/>
                    <a:p>
                      <a:pPr marL="61913" indent="0" algn="l" defTabSz="914400" rtl="0" eaLnBrk="1" fontAlgn="ctr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Slice optimization problem formulation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Ability to model the problem as a constrained optimization problem, closely tied up policies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84986519"/>
                  </a:ext>
                </a:extLst>
              </a:tr>
              <a:tr h="5951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Slice optimization problem solving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Ability to use appropriate algorithms and solvers to solve the problem in acceptable time frames.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3847314"/>
                  </a:ext>
                </a:extLst>
              </a:tr>
              <a:tr h="77401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SON - problem formulation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913" indent="0" algn="l" defTabSz="914400" rtl="0" eaLnBrk="1" fontAlgn="ctr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Ability to formulate SON problems as constrained optimization problems, policy driven. Potential use cases - (1) Energy optimization (2) Load balancing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95152877"/>
                  </a:ext>
                </a:extLst>
              </a:tr>
              <a:tr h="869494">
                <a:tc>
                  <a:txBody>
                    <a:bodyPr/>
                    <a:lstStyle/>
                    <a:p>
                      <a:pPr marL="61913" indent="0" algn="l" defTabSz="914400" rtl="0" eaLnBrk="1" fontAlgn="ctr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SON - problem solving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913" indent="0" algn="l" font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Ability to use appropriate algorithms and solvers to solve the problem in acceptable time frames.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86949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sz="1800" b="1" kern="1200" dirty="0">
                        <a:solidFill>
                          <a:srgbClr val="0000C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913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Impacted systems: </a:t>
                      </a:r>
                      <a:r>
                        <a:rPr lang="de-DE" sz="1800" b="1" dirty="0"/>
                        <a:t>SO, Policy, AAI, DCAE, MultiCloud (possibly), SDN-R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34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599" y="231620"/>
            <a:ext cx="11181347" cy="640080"/>
          </a:xfrm>
        </p:spPr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3600" kern="12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Modeling &amp; Management of Network Slice (Proposed)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="" xmlns:a16="http://schemas.microsoft.com/office/drawing/2014/main" id="{F0A5FA6B-4913-4E7E-95A7-183DF30D8E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449656"/>
              </p:ext>
            </p:extLst>
          </p:nvPr>
        </p:nvGraphicFramePr>
        <p:xfrm>
          <a:off x="902368" y="976148"/>
          <a:ext cx="10563727" cy="54894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6352">
                  <a:extLst>
                    <a:ext uri="{9D8B030D-6E8A-4147-A177-3AD203B41FA5}">
                      <a16:colId xmlns="" xmlns:a16="http://schemas.microsoft.com/office/drawing/2014/main" val="3496891749"/>
                    </a:ext>
                  </a:extLst>
                </a:gridCol>
                <a:gridCol w="1010541">
                  <a:extLst>
                    <a:ext uri="{9D8B030D-6E8A-4147-A177-3AD203B41FA5}">
                      <a16:colId xmlns="" xmlns:a16="http://schemas.microsoft.com/office/drawing/2014/main" val="3173435847"/>
                    </a:ext>
                  </a:extLst>
                </a:gridCol>
                <a:gridCol w="6696834">
                  <a:extLst>
                    <a:ext uri="{9D8B030D-6E8A-4147-A177-3AD203B41FA5}">
                      <a16:colId xmlns="" xmlns:a16="http://schemas.microsoft.com/office/drawing/2014/main" val="2231558891"/>
                    </a:ext>
                  </a:extLst>
                </a:gridCol>
              </a:tblGrid>
              <a:tr h="358956">
                <a:tc>
                  <a:txBody>
                    <a:bodyPr/>
                    <a:lstStyle/>
                    <a:p>
                      <a:r>
                        <a:rPr lang="en-US" dirty="0"/>
                        <a:t>TOPIC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ICON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29717065"/>
                  </a:ext>
                </a:extLst>
              </a:tr>
              <a:tr h="1166607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Design/SDC Enhancements For Modeling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– Design/SDC Enhancements For Modeling</a:t>
                      </a:r>
                    </a:p>
                    <a:p>
                      <a:r>
                        <a:rPr lang="en-US" dirty="0"/>
                        <a:t>– Multiple Allotted Resources Per Service</a:t>
                      </a:r>
                    </a:p>
                    <a:p>
                      <a:r>
                        <a:rPr lang="en-US" dirty="0"/>
                        <a:t>– Nested Allotted Resources Per Service</a:t>
                      </a:r>
                    </a:p>
                    <a:p>
                      <a:r>
                        <a:rPr lang="en-US" dirty="0"/>
                        <a:t>– Service Hierarchy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30399462"/>
                  </a:ext>
                </a:extLst>
              </a:tr>
              <a:tr h="628173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00CC"/>
                          </a:solidFill>
                        </a:rPr>
                        <a:t>SO Workflow enhancements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 Support Slice Model/Hierarchy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84986519"/>
                  </a:ext>
                </a:extLst>
              </a:tr>
              <a:tr h="628173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00CC"/>
                          </a:solidFill>
                        </a:rPr>
                        <a:t>Controller &amp; Inventory Enhancements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 Support Slice Model/Hierarchy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3847314"/>
                  </a:ext>
                </a:extLst>
              </a:tr>
              <a:tr h="2654773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00CC"/>
                          </a:solidFill>
                        </a:rPr>
                        <a:t>Note: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Domain Models For Slicing – From SDOs are not mature &amp; have not been standardized; however, the identified enhancements will be needed when Operators implement slices as models become available (whether using vendor-specific or standardized models)</a:t>
                      </a:r>
                    </a:p>
                    <a:p>
                      <a:r>
                        <a:rPr lang="en-US" dirty="0"/>
                        <a:t>With the identified enhancements implemented in the Casablanca timeframe, we hope to have vendor/operator implementations post-Casablanca </a:t>
                      </a:r>
                    </a:p>
                    <a:p>
                      <a:r>
                        <a:rPr lang="en-US" dirty="0"/>
                        <a:t>This still allows for slicing work/demonstrations (on existing networks using existing ONAP capabilities)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95152877"/>
                  </a:ext>
                </a:extLst>
              </a:tr>
            </a:tbl>
          </a:graphicData>
        </a:graphic>
      </p:graphicFrame>
      <p:pic>
        <p:nvPicPr>
          <p:cNvPr id="5" name="Picture 2" descr="C:\Users\cheung\AppData\Local\Temp\SNAGHTML3175198.PNG">
            <a:extLst>
              <a:ext uri="{FF2B5EF4-FFF2-40B4-BE49-F238E27FC236}">
                <a16:creationId xmlns="" xmlns:a16="http://schemas.microsoft.com/office/drawing/2014/main" id="{D85CA74B-CF4E-4584-B1CD-B05FFD66E1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550" y="1589037"/>
            <a:ext cx="600075" cy="598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cheung\AppData\Local\Temp\SNAGHTML31cda19.PNG">
            <a:extLst>
              <a:ext uri="{FF2B5EF4-FFF2-40B4-BE49-F238E27FC236}">
                <a16:creationId xmlns="" xmlns:a16="http://schemas.microsoft.com/office/drawing/2014/main" id="{D1C45ADD-142A-4B74-8C47-B376338E60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550" y="2558381"/>
            <a:ext cx="600075" cy="60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C:\Users\cheung\AppData\Local\Temp\SNAGHTMLacd461.PNG">
            <a:extLst>
              <a:ext uri="{FF2B5EF4-FFF2-40B4-BE49-F238E27FC236}">
                <a16:creationId xmlns="" xmlns:a16="http://schemas.microsoft.com/office/drawing/2014/main" id="{58C55956-293A-4158-9C45-FD66A1814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550" y="3183331"/>
            <a:ext cx="605851" cy="60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874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1667" y="3508872"/>
            <a:ext cx="47904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</a:rPr>
              <a:t>Thank You!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42038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7760</TotalTime>
  <Words>406</Words>
  <Application>Microsoft Macintosh PowerPoint</Application>
  <PresentationFormat>Widescreen</PresentationFormat>
  <Paragraphs>59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.AppleSystemUIFont</vt:lpstr>
      <vt:lpstr>Arial</vt:lpstr>
      <vt:lpstr>Calibri</vt:lpstr>
      <vt:lpstr>DengXian</vt:lpstr>
      <vt:lpstr>Geneva</vt:lpstr>
      <vt:lpstr>Intel Clear Light</vt:lpstr>
      <vt:lpstr>Wingdings</vt:lpstr>
      <vt:lpstr>Office Theme</vt:lpstr>
      <vt:lpstr>Casablanca Platform Enhancements to Support 5G Use Case Summary of Planned Enhancement Areas (TSC Review)</vt:lpstr>
      <vt:lpstr>Contributors:</vt:lpstr>
      <vt:lpstr>High Level Objectives for Casablanca:</vt:lpstr>
      <vt:lpstr>PNF PnP Enhancements</vt:lpstr>
      <vt:lpstr>Service Configuration Enhancements</vt:lpstr>
      <vt:lpstr>PERFORMANCE ANALYSIS &amp; OPTIMIZATION</vt:lpstr>
      <vt:lpstr>Optimization Framework Enhancements</vt:lpstr>
      <vt:lpstr>Modeling &amp; Management of Network Slice (Proposed)</vt:lpstr>
      <vt:lpstr>PowerPoint Presentation</vt:lpstr>
    </vt:vector>
  </TitlesOfParts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begwani</dc:creator>
  <cp:lastModifiedBy>Ulas Kozat</cp:lastModifiedBy>
  <cp:revision>364</cp:revision>
  <cp:lastPrinted>2017-12-06T19:47:24Z</cp:lastPrinted>
  <dcterms:created xsi:type="dcterms:W3CDTF">2017-02-27T16:23:08Z</dcterms:created>
  <dcterms:modified xsi:type="dcterms:W3CDTF">2018-05-18T17:06:18Z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</Properties>
</file>