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75" r:id="rId2"/>
    <p:sldId id="276" r:id="rId3"/>
    <p:sldId id="292" r:id="rId4"/>
    <p:sldId id="306" r:id="rId5"/>
    <p:sldId id="308" r:id="rId6"/>
    <p:sldId id="307" r:id="rId7"/>
    <p:sldId id="312" r:id="rId8"/>
    <p:sldId id="309" r:id="rId9"/>
    <p:sldId id="305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12" autoAdjust="0"/>
    <p:restoredTop sz="96252" autoAdjust="0"/>
  </p:normalViewPr>
  <p:slideViewPr>
    <p:cSldViewPr snapToGrid="0" snapToObjects="1">
      <p:cViewPr varScale="1">
        <p:scale>
          <a:sx n="69" d="100"/>
          <a:sy n="69" d="100"/>
        </p:scale>
        <p:origin x="756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2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21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38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0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72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7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Casablanca Platform Enhancements to Support</a:t>
            </a:r>
            <a:br>
              <a:rPr lang="en-US" dirty="0"/>
            </a:br>
            <a:r>
              <a:rPr lang="en-US" dirty="0"/>
              <a:t>5G Use Case</a:t>
            </a:r>
            <a:br>
              <a:rPr lang="en-US" dirty="0"/>
            </a:br>
            <a:r>
              <a:rPr lang="en-US" sz="2700" dirty="0"/>
              <a:t>Summary of Planned Enhancement Areas (TSC Review)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dirty="0"/>
              <a:t>5G Use Case Team</a:t>
            </a:r>
          </a:p>
          <a:p>
            <a:r>
              <a:rPr lang="en-US" sz="1400" dirty="0"/>
              <a:t>May 10, 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560" y="1005840"/>
            <a:ext cx="11292840" cy="5288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Supporting Companies</a:t>
            </a:r>
            <a:endParaRPr lang="en-US" dirty="0"/>
          </a:p>
          <a:p>
            <a:pPr marL="0" indent="0">
              <a:buNone/>
            </a:pPr>
            <a:endParaRPr lang="en-US" sz="3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Contributors: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7" y="1478696"/>
            <a:ext cx="1347488" cy="75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1564420"/>
            <a:ext cx="1102818" cy="5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62" y="2608271"/>
            <a:ext cx="1032906" cy="54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06145"/>
            <a:ext cx="1493425" cy="59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13" y="2521424"/>
            <a:ext cx="724156" cy="63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271" y="3762890"/>
            <a:ext cx="1635677" cy="8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12" y="5171730"/>
            <a:ext cx="1638999" cy="33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36" y="5031246"/>
            <a:ext cx="1490469" cy="61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21292" y="1478696"/>
            <a:ext cx="1323185" cy="908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3725" y="3969222"/>
            <a:ext cx="903903" cy="5543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4F2BF0-9FC4-450B-AD3C-C33E184DC2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5077" y="3762890"/>
            <a:ext cx="1027751" cy="629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848DA2-5C98-475C-AA66-D6D95DEBD223}"/>
              </a:ext>
            </a:extLst>
          </p:cNvPr>
          <p:cNvSpPr txBox="1"/>
          <p:nvPr/>
        </p:nvSpPr>
        <p:spPr>
          <a:xfrm>
            <a:off x="5276540" y="5072134"/>
            <a:ext cx="1393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Others</a:t>
            </a:r>
          </a:p>
        </p:txBody>
      </p:sp>
    </p:spTree>
    <p:extLst>
      <p:ext uri="{BB962C8B-B14F-4D97-AF65-F5344CB8AC3E}">
        <p14:creationId xmlns:p14="http://schemas.microsoft.com/office/powerpoint/2010/main" val="10408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Deployment of the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Complete PNF Support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Platform Enhancements to Deploy Edge PNF &amp; Virtual Radio Network Functions (e.g. CU)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PNF PlugNplay, Configuration Enhancements, Performance Analysis &amp; </a:t>
            </a:r>
            <a:r>
              <a:rPr lang="en-US" sz="1800" dirty="0" smtClean="0"/>
              <a:t>Optimization, Target Software Management</a:t>
            </a:r>
            <a:endParaRPr lang="en-US" sz="1800" dirty="0"/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Optimization of the deployed 5G network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OOF enhancements for optimal placement of edge resources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Edge Analytics to Support 5G Network Optimization 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Support for Modeling, Creation &amp; Management of Network Slice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Design &amp; Lifecycle Management of Slice &amp; Slice Subnet Instances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Level Objectives for Casablanca: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PNF PnP Enhancements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5C787B-06D5-42F8-A849-3D3C5563F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517" y="1011306"/>
            <a:ext cx="8680283" cy="538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85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Service Configuration Enhancements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2C7A9-2B8A-49D6-AD09-ADD18E149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308" y="1044044"/>
            <a:ext cx="9731792" cy="520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7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 ANALYSIS &amp; OPTIMIZATION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E557BA-EFBA-41C3-B404-7F1A4EDA0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37" y="1223962"/>
            <a:ext cx="10525125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0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Optimization Framework Enhancements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600" y="1012244"/>
          <a:ext cx="10856495" cy="5350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5514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1038548">
                  <a:extLst>
                    <a:ext uri="{9D8B030D-6E8A-4147-A177-3AD203B41FA5}">
                      <a16:colId xmlns:a16="http://schemas.microsoft.com/office/drawing/2014/main" val="3173435847"/>
                    </a:ext>
                  </a:extLst>
                </a:gridCol>
                <a:gridCol w="6882433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40069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8501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Placement of Mobility Virtual Network Elements (CUs) across the highly distributed edge clouds is a fundamental requirement. Service Providers must also optimize the performance of the </a:t>
                      </a:r>
                      <a:r>
                        <a:rPr lang="en-US" dirty="0" smtClean="0"/>
                        <a:t>virtualized 5G </a:t>
                      </a:r>
                      <a:r>
                        <a:rPr lang="en-US" dirty="0"/>
                        <a:t>RAN in real-time.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formulation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model the problem as a constrained optimization problem, </a:t>
                      </a:r>
                      <a:r>
                        <a:rPr lang="en-US" dirty="0" smtClean="0"/>
                        <a:t>that is driven by policies – Potential</a:t>
                      </a:r>
                      <a:r>
                        <a:rPr lang="en-US" baseline="0" dirty="0" smtClean="0"/>
                        <a:t> use case examples: formulation of optimization problems at various levels: Customer (e.g. provisioning), Service (e.g. network planning SON applications), Network (e.g. Routing), Infrastructure (e.g. Placement) &amp; Resource (e.g. License)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86519"/>
                  </a:ext>
                </a:extLst>
              </a:tr>
              <a:tr h="59512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solving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use </a:t>
                      </a:r>
                      <a:r>
                        <a:rPr lang="en-US" dirty="0" smtClean="0"/>
                        <a:t>and deploy appropriate analytics, algorithms </a:t>
                      </a:r>
                      <a:r>
                        <a:rPr lang="en-US" dirty="0"/>
                        <a:t>and solvers to solve the problem in acceptable time </a:t>
                      </a:r>
                      <a:r>
                        <a:rPr lang="en-US" dirty="0" smtClean="0"/>
                        <a:t>frames</a:t>
                      </a:r>
                      <a:r>
                        <a:rPr lang="en-US" baseline="0" dirty="0" smtClean="0"/>
                        <a:t> at various levels: Customer, Service (e.g. Slice Optimization Analytics), Network (e.g. network planning SON applications), Infrastructure (e.g. Placement) &amp; Resource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47314"/>
                  </a:ext>
                </a:extLst>
              </a:tr>
              <a:tr h="86949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Impacted systems: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1" dirty="0" smtClean="0"/>
                        <a:t>SDC, SO</a:t>
                      </a:r>
                      <a:r>
                        <a:rPr lang="de-DE" sz="1800" b="1" dirty="0"/>
                        <a:t>, Policy, AAI, DCAE, </a:t>
                      </a:r>
                      <a:r>
                        <a:rPr lang="de-DE" sz="1800" b="1" dirty="0" smtClean="0"/>
                        <a:t>SDN-R,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dirty="0" smtClean="0"/>
                        <a:t>MultiCloud </a:t>
                      </a:r>
                      <a:r>
                        <a:rPr lang="de-DE" sz="1800" b="1" dirty="0"/>
                        <a:t>(possibly</a:t>
                      </a:r>
                      <a:r>
                        <a:rPr lang="de-DE" sz="1800" b="1" dirty="0" smtClean="0"/>
                        <a:t>)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622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599" y="231620"/>
            <a:ext cx="11181347" cy="64008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Modeling &amp; Management of Network Slice (Proposed)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0A5FA6B-4913-4E7E-95A7-183DF30D8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49656"/>
              </p:ext>
            </p:extLst>
          </p:nvPr>
        </p:nvGraphicFramePr>
        <p:xfrm>
          <a:off x="902368" y="976148"/>
          <a:ext cx="10563727" cy="5489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52">
                  <a:extLst>
                    <a:ext uri="{9D8B030D-6E8A-4147-A177-3AD203B41FA5}">
                      <a16:colId xmlns:a16="http://schemas.microsoft.com/office/drawing/2014/main" val="3496891749"/>
                    </a:ext>
                  </a:extLst>
                </a:gridCol>
                <a:gridCol w="1010541">
                  <a:extLst>
                    <a:ext uri="{9D8B030D-6E8A-4147-A177-3AD203B41FA5}">
                      <a16:colId xmlns:a16="http://schemas.microsoft.com/office/drawing/2014/main" val="3173435847"/>
                    </a:ext>
                  </a:extLst>
                </a:gridCol>
                <a:gridCol w="6696834">
                  <a:extLst>
                    <a:ext uri="{9D8B030D-6E8A-4147-A177-3AD203B41FA5}">
                      <a16:colId xmlns:a16="http://schemas.microsoft.com/office/drawing/2014/main" val="2231558891"/>
                    </a:ext>
                  </a:extLst>
                </a:gridCol>
              </a:tblGrid>
              <a:tr h="358956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717065"/>
                  </a:ext>
                </a:extLst>
              </a:tr>
              <a:tr h="1166607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Design/SDC Enhancements For Modeling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– Design/SDC Enhancements For Modeling</a:t>
                      </a:r>
                    </a:p>
                    <a:p>
                      <a:r>
                        <a:rPr lang="en-US" dirty="0"/>
                        <a:t>– Multiple Allotted Resources Per Service</a:t>
                      </a:r>
                    </a:p>
                    <a:p>
                      <a:r>
                        <a:rPr lang="en-US" dirty="0"/>
                        <a:t>– Nested Allotted Resources Per Service</a:t>
                      </a:r>
                    </a:p>
                    <a:p>
                      <a:r>
                        <a:rPr lang="en-US" dirty="0"/>
                        <a:t>– Service Hierarchy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99462"/>
                  </a:ext>
                </a:extLst>
              </a:tr>
              <a:tr h="6281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SO Workflow enhancements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Support Slice Model/Hierarchy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986519"/>
                  </a:ext>
                </a:extLst>
              </a:tr>
              <a:tr h="6281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Controller &amp; Inventory Enhancements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Support Slice Model/Hierarchy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847314"/>
                  </a:ext>
                </a:extLst>
              </a:tr>
              <a:tr h="265477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00CC"/>
                          </a:solidFill>
                        </a:rPr>
                        <a:t>Note: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 Models For Slicing – From SDOs are not mature &amp; have not been standardized; however, the identified enhancements will be needed when Operators implement slices as models become available (whether using vendor-specific or standardized models)</a:t>
                      </a:r>
                    </a:p>
                    <a:p>
                      <a:r>
                        <a:rPr lang="en-US" dirty="0"/>
                        <a:t>With the identified enhancements implemented in the Casablanca timeframe, we hope to have vendor/operator implementations post-Casablanca </a:t>
                      </a:r>
                    </a:p>
                    <a:p>
                      <a:r>
                        <a:rPr lang="en-US" dirty="0"/>
                        <a:t>This still allows for slicing work/demonstrations (on existing networks using existing ONAP capabilities)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5152877"/>
                  </a:ext>
                </a:extLst>
              </a:tr>
            </a:tbl>
          </a:graphicData>
        </a:graphic>
      </p:graphicFrame>
      <p:pic>
        <p:nvPicPr>
          <p:cNvPr id="5" name="Picture 2" descr="C:\Users\cheung\AppData\Local\Temp\SNAGHTML3175198.PNG">
            <a:extLst>
              <a:ext uri="{FF2B5EF4-FFF2-40B4-BE49-F238E27FC236}">
                <a16:creationId xmlns:a16="http://schemas.microsoft.com/office/drawing/2014/main" id="{D85CA74B-CF4E-4584-B1CD-B05FFD66E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1589037"/>
            <a:ext cx="600075" cy="59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cheung\AppData\Local\Temp\SNAGHTML31cda19.PNG">
            <a:extLst>
              <a:ext uri="{FF2B5EF4-FFF2-40B4-BE49-F238E27FC236}">
                <a16:creationId xmlns:a16="http://schemas.microsoft.com/office/drawing/2014/main" id="{D1C45ADD-142A-4B74-8C47-B376338E6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2558381"/>
            <a:ext cx="600075" cy="60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cheung\AppData\Local\Temp\SNAGHTMLacd461.PNG">
            <a:extLst>
              <a:ext uri="{FF2B5EF4-FFF2-40B4-BE49-F238E27FC236}">
                <a16:creationId xmlns:a16="http://schemas.microsoft.com/office/drawing/2014/main" id="{58C55956-293A-4158-9C45-FD66A1814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50" y="3183331"/>
            <a:ext cx="605851" cy="60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874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7760</TotalTime>
  <Words>424</Words>
  <Application>Microsoft Office PowerPoint</Application>
  <PresentationFormat>Widescreen</PresentationFormat>
  <Paragraphs>55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.AppleSystemUIFont</vt:lpstr>
      <vt:lpstr>Arial</vt:lpstr>
      <vt:lpstr>Calibri</vt:lpstr>
      <vt:lpstr>DengXian</vt:lpstr>
      <vt:lpstr>Geneva</vt:lpstr>
      <vt:lpstr>Intel Clear Light</vt:lpstr>
      <vt:lpstr>Wingdings</vt:lpstr>
      <vt:lpstr>Office Theme</vt:lpstr>
      <vt:lpstr>Casablanca Platform Enhancements to Support 5G Use Case Summary of Planned Enhancement Areas (TSC Review)</vt:lpstr>
      <vt:lpstr>Contributors:</vt:lpstr>
      <vt:lpstr>High Level Objectives for Casablanca:</vt:lpstr>
      <vt:lpstr>PNF PnP Enhancements</vt:lpstr>
      <vt:lpstr>Service Configuration Enhancements</vt:lpstr>
      <vt:lpstr>PERFORMANCE ANALYSIS &amp; OPTIMIZATION</vt:lpstr>
      <vt:lpstr>Optimization Framework Enhancements</vt:lpstr>
      <vt:lpstr>Modeling &amp; Management of Network Slice (Proposed)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Vladimir Yanover (vyanover)</cp:lastModifiedBy>
  <cp:revision>365</cp:revision>
  <cp:lastPrinted>2017-12-06T19:47:24Z</cp:lastPrinted>
  <dcterms:created xsi:type="dcterms:W3CDTF">2017-02-27T16:23:08Z</dcterms:created>
  <dcterms:modified xsi:type="dcterms:W3CDTF">2018-06-04T12:19:09Z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