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sldIdLst>
    <p:sldId id="275" r:id="rId2"/>
    <p:sldId id="317" r:id="rId3"/>
    <p:sldId id="323" r:id="rId4"/>
    <p:sldId id="324" r:id="rId5"/>
    <p:sldId id="340" r:id="rId6"/>
    <p:sldId id="330" r:id="rId7"/>
    <p:sldId id="337" r:id="rId8"/>
    <p:sldId id="327" r:id="rId9"/>
    <p:sldId id="342" r:id="rId10"/>
    <p:sldId id="305" r:id="rId1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2 Zou Lan" initials="d2 zl" lastIdx="3" clrIdx="0">
    <p:extLst>
      <p:ext uri="{19B8F6BF-5375-455C-9EA6-DF929625EA0E}">
        <p15:presenceInfo xmlns:p15="http://schemas.microsoft.com/office/powerpoint/2012/main" userId="d2 Zou L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9900"/>
    <a:srgbClr val="E7E6E6"/>
    <a:srgbClr val="92D050"/>
    <a:srgbClr val="080808"/>
    <a:srgbClr val="FF7C80"/>
    <a:srgbClr val="005E27"/>
    <a:srgbClr val="006F8D"/>
    <a:srgbClr val="009893"/>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20" autoAdjust="0"/>
    <p:restoredTop sz="95276" autoAdjust="0"/>
  </p:normalViewPr>
  <p:slideViewPr>
    <p:cSldViewPr snapToGrid="0" snapToObjects="1">
      <p:cViewPr varScale="1">
        <p:scale>
          <a:sx n="103" d="100"/>
          <a:sy n="103" d="100"/>
        </p:scale>
        <p:origin x="138" y="19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23"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pPr/>
              <a:t>4/28/2018</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pPr/>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1</a:t>
            </a:fld>
            <a:endParaRPr lang="en-US" dirty="0"/>
          </a:p>
        </p:txBody>
      </p:sp>
    </p:spTree>
    <p:extLst>
      <p:ext uri="{BB962C8B-B14F-4D97-AF65-F5344CB8AC3E}">
        <p14:creationId xmlns:p14="http://schemas.microsoft.com/office/powerpoint/2010/main" val="2486879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8</a:t>
            </a:fld>
            <a:endParaRPr lang="en-US" dirty="0"/>
          </a:p>
        </p:txBody>
      </p:sp>
    </p:spTree>
    <p:extLst>
      <p:ext uri="{BB962C8B-B14F-4D97-AF65-F5344CB8AC3E}">
        <p14:creationId xmlns:p14="http://schemas.microsoft.com/office/powerpoint/2010/main" val="3737148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10</a:t>
            </a:fld>
            <a:endParaRPr lang="en-US" dirty="0"/>
          </a:p>
        </p:txBody>
      </p:sp>
    </p:spTree>
    <p:extLst>
      <p:ext uri="{BB962C8B-B14F-4D97-AF65-F5344CB8AC3E}">
        <p14:creationId xmlns:p14="http://schemas.microsoft.com/office/powerpoint/2010/main" val="2986440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3761A4A-CB50-4903-A03C-204836853BE5}"/>
              </a:ext>
            </a:extLst>
          </p:cNvPr>
          <p:cNvSpPr>
            <a:spLocks noGrp="1"/>
          </p:cNvSpPr>
          <p:nvPr>
            <p:ph type="ctrTitle"/>
          </p:nvPr>
        </p:nvSpPr>
        <p:spPr>
          <a:xfrm>
            <a:off x="366522" y="2823498"/>
            <a:ext cx="11332718" cy="1514822"/>
          </a:xfrm>
        </p:spPr>
        <p:txBody>
          <a:bodyPr>
            <a:normAutofit/>
          </a:bodyPr>
          <a:lstStyle/>
          <a:p>
            <a:pPr algn="ctr"/>
            <a:r>
              <a:rPr lang="en-US" dirty="0" smtClean="0"/>
              <a:t>5G RAN Deployment – Casablanca</a:t>
            </a:r>
            <a:br>
              <a:rPr lang="en-US" dirty="0" smtClean="0"/>
            </a:br>
            <a:r>
              <a:rPr lang="en-US" sz="3100" dirty="0" smtClean="0"/>
              <a:t/>
            </a:r>
            <a:br>
              <a:rPr lang="en-US" sz="3100" dirty="0" smtClean="0"/>
            </a:br>
            <a:r>
              <a:rPr lang="en-US" sz="3100" dirty="0" smtClean="0"/>
              <a:t>PNF software and configuration management</a:t>
            </a:r>
            <a:endParaRPr lang="ru-RU" sz="3100" dirty="0"/>
          </a:p>
        </p:txBody>
      </p:sp>
      <p:sp>
        <p:nvSpPr>
          <p:cNvPr id="3" name="Подзаголовок 2">
            <a:extLst>
              <a:ext uri="{FF2B5EF4-FFF2-40B4-BE49-F238E27FC236}">
                <a16:creationId xmlns="" xmlns:a16="http://schemas.microsoft.com/office/drawing/2014/main" id="{1075DA0E-9951-4209-8525-2F0CC40F3F4E}"/>
              </a:ext>
            </a:extLst>
          </p:cNvPr>
          <p:cNvSpPr>
            <a:spLocks noGrp="1"/>
          </p:cNvSpPr>
          <p:nvPr>
            <p:ph type="subTitle" idx="1"/>
          </p:nvPr>
        </p:nvSpPr>
        <p:spPr>
          <a:xfrm>
            <a:off x="2504754" y="4554181"/>
            <a:ext cx="7056254" cy="1191011"/>
          </a:xfrm>
        </p:spPr>
        <p:txBody>
          <a:bodyPr anchor="ctr">
            <a:normAutofit/>
          </a:bodyPr>
          <a:lstStyle/>
          <a:p>
            <a:pPr algn="ctr"/>
            <a:r>
              <a:rPr lang="en-US" dirty="0" smtClean="0"/>
              <a:t>Huawei, </a:t>
            </a:r>
            <a:r>
              <a:rPr lang="en-US" dirty="0" smtClean="0"/>
              <a:t>2018-4-28</a:t>
            </a:r>
            <a:endParaRPr lang="ru-RU" sz="1400" dirty="0"/>
          </a:p>
        </p:txBody>
      </p:sp>
    </p:spTree>
    <p:extLst>
      <p:ext uri="{BB962C8B-B14F-4D97-AF65-F5344CB8AC3E}">
        <p14:creationId xmlns:p14="http://schemas.microsoft.com/office/powerpoint/2010/main" val="3857157580"/>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287714203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标题 2"/>
          <p:cNvSpPr>
            <a:spLocks noGrp="1"/>
          </p:cNvSpPr>
          <p:nvPr>
            <p:ph type="title"/>
          </p:nvPr>
        </p:nvSpPr>
        <p:spPr/>
        <p:txBody>
          <a:bodyPr>
            <a:normAutofit fontScale="90000"/>
          </a:bodyPr>
          <a:lstStyle/>
          <a:p>
            <a:r>
              <a:rPr lang="en-US" dirty="0"/>
              <a:t>5G Radio Network Deployment Requirements</a:t>
            </a:r>
          </a:p>
        </p:txBody>
      </p:sp>
      <p:sp>
        <p:nvSpPr>
          <p:cNvPr id="7" name="Content Placeholder 1"/>
          <p:cNvSpPr txBox="1">
            <a:spLocks/>
          </p:cNvSpPr>
          <p:nvPr/>
        </p:nvSpPr>
        <p:spPr>
          <a:xfrm>
            <a:off x="1877721" y="2411234"/>
            <a:ext cx="9788305" cy="3371268"/>
          </a:xfrm>
          <a:prstGeom prst="rect">
            <a:avLst/>
          </a:prstGeom>
          <a:ln>
            <a:solidFill>
              <a:schemeClr val="accent1"/>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Aft>
                <a:spcPts val="2000"/>
              </a:spcAft>
              <a:buNone/>
            </a:pPr>
            <a:endParaRPr lang="en-US" sz="1400" dirty="0"/>
          </a:p>
        </p:txBody>
      </p:sp>
      <p:sp>
        <p:nvSpPr>
          <p:cNvPr id="8" name="Rectangle 16"/>
          <p:cNvSpPr/>
          <p:nvPr/>
        </p:nvSpPr>
        <p:spPr>
          <a:xfrm>
            <a:off x="302414" y="2411234"/>
            <a:ext cx="1572769" cy="33808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latin typeface="Arial" panose="020B0604020202020204" pitchFamily="34" charset="0"/>
                <a:cs typeface="Arial" panose="020B0604020202020204" pitchFamily="34" charset="0"/>
              </a:rPr>
              <a:t>Description</a:t>
            </a:r>
          </a:p>
        </p:txBody>
      </p:sp>
      <p:sp>
        <p:nvSpPr>
          <p:cNvPr id="9" name="Rectangle 7"/>
          <p:cNvSpPr/>
          <p:nvPr/>
        </p:nvSpPr>
        <p:spPr>
          <a:xfrm>
            <a:off x="1847479" y="2401243"/>
            <a:ext cx="9831094" cy="3298802"/>
          </a:xfrm>
          <a:prstGeom prst="rect">
            <a:avLst/>
          </a:prstGeom>
        </p:spPr>
        <p:txBody>
          <a:bodyPr wrap="square">
            <a:noAutofit/>
          </a:bodyPr>
          <a:lstStyle/>
          <a:p>
            <a:r>
              <a:rPr lang="en-US" sz="1600" dirty="0"/>
              <a:t>Disaggregated 5G RAN may include PNFs and VNFs, in which case cloud infrastructure deployment at the edge is required.  Beijing implemented the first phase of PNF discovery and instantiation.  Our goal for Casablanca is expand on that work, include VNF deployment at the edge, and fully integrated lifecycle management.  Key enhancements needed are:</a:t>
            </a:r>
          </a:p>
          <a:p>
            <a:pPr marL="225425" indent="-225425">
              <a:buFont typeface="Arial" panose="020B0604020202020204" pitchFamily="34" charset="0"/>
              <a:buChar char="•"/>
            </a:pPr>
            <a:r>
              <a:rPr lang="en-US" sz="1600" dirty="0">
                <a:solidFill>
                  <a:srgbClr val="0070C0"/>
                </a:solidFill>
              </a:rPr>
              <a:t>Support full </a:t>
            </a:r>
            <a:r>
              <a:rPr lang="en-US" sz="1600" b="1" dirty="0">
                <a:solidFill>
                  <a:srgbClr val="FF0000"/>
                </a:solidFill>
              </a:rPr>
              <a:t>Application level Configuration </a:t>
            </a:r>
            <a:r>
              <a:rPr lang="en-US" sz="1600" dirty="0">
                <a:solidFill>
                  <a:srgbClr val="0070C0"/>
                </a:solidFill>
              </a:rPr>
              <a:t>(+</a:t>
            </a:r>
            <a:r>
              <a:rPr lang="en-US" sz="1600" dirty="0" err="1">
                <a:solidFill>
                  <a:srgbClr val="0070C0"/>
                </a:solidFill>
              </a:rPr>
              <a:t>Ansible</a:t>
            </a:r>
            <a:r>
              <a:rPr lang="en-US" sz="1600" dirty="0">
                <a:solidFill>
                  <a:srgbClr val="0070C0"/>
                </a:solidFill>
              </a:rPr>
              <a:t>), allow various mobile network elements to be controlled from same controller persona created from CC-SDK</a:t>
            </a:r>
          </a:p>
          <a:p>
            <a:pPr marL="225425" indent="-225425">
              <a:buFont typeface="Arial" panose="020B0604020202020204" pitchFamily="34" charset="0"/>
              <a:buChar char="•"/>
            </a:pPr>
            <a:r>
              <a:rPr lang="en-US" sz="1600" dirty="0">
                <a:solidFill>
                  <a:srgbClr val="0070C0"/>
                </a:solidFill>
              </a:rPr>
              <a:t>Add Lifecycle management functions to controller persona </a:t>
            </a:r>
          </a:p>
          <a:p>
            <a:pPr marL="225425" indent="-225425">
              <a:buFont typeface="Arial" panose="020B0604020202020204" pitchFamily="34" charset="0"/>
              <a:buChar char="•"/>
            </a:pPr>
            <a:r>
              <a:rPr lang="en-US" sz="1600" dirty="0">
                <a:solidFill>
                  <a:srgbClr val="0070C0"/>
                </a:solidFill>
              </a:rPr>
              <a:t>Support an integrated configuration design tool in SDC that can be used with any controller persona (next gen CDT)</a:t>
            </a:r>
          </a:p>
          <a:p>
            <a:pPr marL="225425" indent="-225425">
              <a:buFont typeface="Arial" panose="020B0604020202020204" pitchFamily="34" charset="0"/>
              <a:buChar char="•"/>
            </a:pPr>
            <a:r>
              <a:rPr lang="en-US" sz="1600" dirty="0">
                <a:solidFill>
                  <a:srgbClr val="0070C0"/>
                </a:solidFill>
              </a:rPr>
              <a:t>Add support for </a:t>
            </a:r>
            <a:r>
              <a:rPr lang="en-US" sz="1600" b="1" dirty="0">
                <a:solidFill>
                  <a:srgbClr val="FF0000"/>
                </a:solidFill>
              </a:rPr>
              <a:t>PNF Software Management </a:t>
            </a:r>
            <a:r>
              <a:rPr lang="en-US" sz="1600" dirty="0">
                <a:solidFill>
                  <a:srgbClr val="0070C0"/>
                </a:solidFill>
              </a:rPr>
              <a:t>and Change management</a:t>
            </a:r>
          </a:p>
          <a:p>
            <a:pPr marL="225425" indent="-225425">
              <a:buFont typeface="Arial" panose="020B0604020202020204" pitchFamily="34" charset="0"/>
              <a:buChar char="•"/>
            </a:pPr>
            <a:r>
              <a:rPr lang="en-US" sz="1600" dirty="0">
                <a:solidFill>
                  <a:srgbClr val="0070C0"/>
                </a:solidFill>
              </a:rPr>
              <a:t>Edge Cloud Support</a:t>
            </a:r>
          </a:p>
          <a:p>
            <a:pPr marL="225425" indent="-225425">
              <a:buFont typeface="Arial" panose="020B0604020202020204" pitchFamily="34" charset="0"/>
              <a:buChar char="•"/>
            </a:pPr>
            <a:r>
              <a:rPr lang="en-US" sz="1600" dirty="0">
                <a:solidFill>
                  <a:srgbClr val="0070C0"/>
                </a:solidFill>
              </a:rPr>
              <a:t>Add needed support for deploying Mobility Virtual Network Elements (e.g. CU) at the Edge locations</a:t>
            </a:r>
          </a:p>
          <a:p>
            <a:pPr marL="225425" indent="-225425">
              <a:buFont typeface="Arial" panose="020B0604020202020204" pitchFamily="34" charset="0"/>
              <a:buChar char="•"/>
            </a:pPr>
            <a:r>
              <a:rPr lang="en-US" sz="1600" dirty="0">
                <a:solidFill>
                  <a:srgbClr val="0070C0"/>
                </a:solidFill>
              </a:rPr>
              <a:t>Further automation of PnP Discovery for </a:t>
            </a:r>
            <a:r>
              <a:rPr lang="en-US" sz="1600" dirty="0" smtClean="0">
                <a:solidFill>
                  <a:srgbClr val="0070C0"/>
                </a:solidFill>
              </a:rPr>
              <a:t>PNF</a:t>
            </a:r>
            <a:endParaRPr lang="en-US" sz="1600" dirty="0">
              <a:solidFill>
                <a:srgbClr val="0070C0"/>
              </a:solidFill>
            </a:endParaRPr>
          </a:p>
        </p:txBody>
      </p:sp>
      <p:sp>
        <p:nvSpPr>
          <p:cNvPr id="10" name="Content Placeholder 1"/>
          <p:cNvSpPr txBox="1">
            <a:spLocks/>
          </p:cNvSpPr>
          <p:nvPr/>
        </p:nvSpPr>
        <p:spPr>
          <a:xfrm>
            <a:off x="1892806" y="1045820"/>
            <a:ext cx="9788305" cy="1090630"/>
          </a:xfrm>
          <a:prstGeom prst="rect">
            <a:avLst/>
          </a:prstGeom>
          <a:ln>
            <a:solidFill>
              <a:schemeClr val="accent1"/>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Aft>
                <a:spcPts val="2000"/>
              </a:spcAft>
              <a:buNone/>
            </a:pPr>
            <a:endParaRPr lang="en-US" sz="1400" dirty="0"/>
          </a:p>
        </p:txBody>
      </p:sp>
      <p:sp>
        <p:nvSpPr>
          <p:cNvPr id="11" name="Rectangle 16"/>
          <p:cNvSpPr/>
          <p:nvPr/>
        </p:nvSpPr>
        <p:spPr>
          <a:xfrm>
            <a:off x="317499" y="1045819"/>
            <a:ext cx="1572769" cy="10937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latin typeface="Arial" panose="020B0604020202020204" pitchFamily="34" charset="0"/>
                <a:cs typeface="Arial" panose="020B0604020202020204" pitchFamily="34" charset="0"/>
              </a:rPr>
              <a:t>High Level Objectives </a:t>
            </a:r>
          </a:p>
        </p:txBody>
      </p:sp>
      <p:sp>
        <p:nvSpPr>
          <p:cNvPr id="12" name="Rectangle 7"/>
          <p:cNvSpPr/>
          <p:nvPr/>
        </p:nvSpPr>
        <p:spPr>
          <a:xfrm>
            <a:off x="1862564" y="1035829"/>
            <a:ext cx="9831094" cy="1078956"/>
          </a:xfrm>
          <a:prstGeom prst="rect">
            <a:avLst/>
          </a:prstGeom>
        </p:spPr>
        <p:txBody>
          <a:bodyPr wrap="square">
            <a:noAutofit/>
          </a:bodyPr>
          <a:lstStyle/>
          <a:p>
            <a:r>
              <a:rPr lang="en-US" sz="1600" dirty="0"/>
              <a:t>Deployment of the hybrid 5G Radio Network (PNFs &amp; VNFs)</a:t>
            </a:r>
          </a:p>
          <a:p>
            <a:pPr marL="225425" indent="-225425">
              <a:buFont typeface="Arial" panose="020B0604020202020204" pitchFamily="34" charset="0"/>
              <a:buChar char="•"/>
            </a:pPr>
            <a:r>
              <a:rPr lang="en-US" sz="1600" dirty="0">
                <a:solidFill>
                  <a:srgbClr val="0070C0"/>
                </a:solidFill>
              </a:rPr>
              <a:t>Complete PNF Support</a:t>
            </a:r>
          </a:p>
          <a:p>
            <a:pPr marL="225425" indent="-225425">
              <a:buFont typeface="Arial" panose="020B0604020202020204" pitchFamily="34" charset="0"/>
              <a:buChar char="•"/>
            </a:pPr>
            <a:r>
              <a:rPr lang="en-US" sz="1600" dirty="0">
                <a:solidFill>
                  <a:srgbClr val="0070C0"/>
                </a:solidFill>
              </a:rPr>
              <a:t>Platform Enhancements to Deploy Edge Virtual Radio Network Functions (e.g. CU</a:t>
            </a:r>
            <a:r>
              <a:rPr lang="en-US" sz="1600" dirty="0" smtClean="0">
                <a:solidFill>
                  <a:srgbClr val="0070C0"/>
                </a:solidFill>
              </a:rPr>
              <a:t>)</a:t>
            </a:r>
            <a:endParaRPr lang="en-US" sz="1600" dirty="0">
              <a:solidFill>
                <a:srgbClr val="0070C0"/>
              </a:solidFill>
            </a:endParaRPr>
          </a:p>
        </p:txBody>
      </p:sp>
      <p:sp>
        <p:nvSpPr>
          <p:cNvPr id="13" name="圆角矩形 12"/>
          <p:cNvSpPr/>
          <p:nvPr/>
        </p:nvSpPr>
        <p:spPr>
          <a:xfrm>
            <a:off x="6274609" y="5842954"/>
            <a:ext cx="5419049" cy="60078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err="1" smtClean="0">
                <a:solidFill>
                  <a:schemeClr val="tx1"/>
                </a:solidFill>
              </a:rPr>
              <a:t>Src</a:t>
            </a:r>
            <a:r>
              <a:rPr lang="en-US" dirty="0">
                <a:solidFill>
                  <a:schemeClr val="tx1"/>
                </a:solidFill>
              </a:rPr>
              <a:t>: </a:t>
            </a:r>
            <a:r>
              <a:rPr lang="en-US" dirty="0" smtClean="0">
                <a:solidFill>
                  <a:schemeClr val="tx1"/>
                </a:solidFill>
              </a:rPr>
              <a:t>5G UC Team, Casablanca </a:t>
            </a:r>
            <a:r>
              <a:rPr lang="en-US" dirty="0">
                <a:solidFill>
                  <a:schemeClr val="tx1"/>
                </a:solidFill>
              </a:rPr>
              <a:t>Platform Enhancements to </a:t>
            </a:r>
            <a:r>
              <a:rPr lang="en-US" dirty="0" smtClean="0">
                <a:solidFill>
                  <a:schemeClr val="tx1"/>
                </a:solidFill>
              </a:rPr>
              <a:t>Support 5G </a:t>
            </a:r>
            <a:r>
              <a:rPr lang="en-US" dirty="0">
                <a:solidFill>
                  <a:schemeClr val="tx1"/>
                </a:solidFill>
              </a:rPr>
              <a:t>Use </a:t>
            </a:r>
            <a:r>
              <a:rPr lang="en-US" dirty="0" smtClean="0">
                <a:solidFill>
                  <a:schemeClr val="tx1"/>
                </a:solidFill>
              </a:rPr>
              <a:t>Case</a:t>
            </a:r>
            <a:endParaRPr lang="en-US" dirty="0">
              <a:solidFill>
                <a:schemeClr val="tx1"/>
              </a:solidFill>
            </a:endParaRPr>
          </a:p>
        </p:txBody>
      </p:sp>
    </p:spTree>
    <p:extLst>
      <p:ext uri="{BB962C8B-B14F-4D97-AF65-F5344CB8AC3E}">
        <p14:creationId xmlns:p14="http://schemas.microsoft.com/office/powerpoint/2010/main" val="1938069878"/>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标题 2"/>
          <p:cNvSpPr>
            <a:spLocks noGrp="1"/>
          </p:cNvSpPr>
          <p:nvPr>
            <p:ph type="title"/>
          </p:nvPr>
        </p:nvSpPr>
        <p:spPr/>
        <p:txBody>
          <a:bodyPr>
            <a:normAutofit fontScale="90000"/>
          </a:bodyPr>
          <a:lstStyle/>
          <a:p>
            <a:r>
              <a:rPr lang="en-US" dirty="0" smtClean="0"/>
              <a:t>PNF Support</a:t>
            </a:r>
            <a:endParaRPr lang="en-US" dirty="0"/>
          </a:p>
        </p:txBody>
      </p:sp>
      <p:sp>
        <p:nvSpPr>
          <p:cNvPr id="4" name="文本占位符 3"/>
          <p:cNvSpPr>
            <a:spLocks noGrp="1"/>
          </p:cNvSpPr>
          <p:nvPr>
            <p:ph type="body" sz="quarter" idx="10"/>
          </p:nvPr>
        </p:nvSpPr>
        <p:spPr/>
        <p:txBody>
          <a:bodyPr/>
          <a:lstStyle/>
          <a:p>
            <a:r>
              <a:rPr lang="en-US" altLang="zh-CN" dirty="0" smtClean="0"/>
              <a:t>Based on PNF Plug-and Play and Registration procedure from Beijing</a:t>
            </a:r>
          </a:p>
          <a:p>
            <a:pPr lvl="1"/>
            <a:r>
              <a:rPr lang="en-US" altLang="zh-CN" dirty="0" smtClean="0"/>
              <a:t>PNF registers to ONAP through VES/PRH.</a:t>
            </a:r>
          </a:p>
          <a:p>
            <a:pPr lvl="1"/>
            <a:r>
              <a:rPr lang="en-US" altLang="zh-CN" dirty="0" smtClean="0"/>
              <a:t>ONAP knows PNF, that A&amp;AI has a complete/valid PNF entry. </a:t>
            </a:r>
          </a:p>
          <a:p>
            <a:pPr lvl="1"/>
            <a:endParaRPr lang="en-US" altLang="zh-CN" dirty="0"/>
          </a:p>
          <a:p>
            <a:r>
              <a:rPr lang="en-US" altLang="zh-CN" dirty="0" smtClean="0"/>
              <a:t>After the registration, service configuration and activation need:</a:t>
            </a:r>
          </a:p>
          <a:p>
            <a:pPr lvl="1"/>
            <a:r>
              <a:rPr lang="en-US" altLang="zh-CN" dirty="0" smtClean="0"/>
              <a:t>Support for software management</a:t>
            </a:r>
          </a:p>
          <a:p>
            <a:pPr lvl="1"/>
            <a:r>
              <a:rPr lang="en-US" altLang="zh-CN" dirty="0" smtClean="0"/>
              <a:t>Application-level configuration for 5G RAN PNF, e.g. DU</a:t>
            </a:r>
            <a:endParaRPr lang="en-US" dirty="0"/>
          </a:p>
        </p:txBody>
      </p:sp>
    </p:spTree>
    <p:extLst>
      <p:ext uri="{BB962C8B-B14F-4D97-AF65-F5344CB8AC3E}">
        <p14:creationId xmlns:p14="http://schemas.microsoft.com/office/powerpoint/2010/main" val="2665410942"/>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标题 2"/>
          <p:cNvSpPr>
            <a:spLocks noGrp="1"/>
          </p:cNvSpPr>
          <p:nvPr>
            <p:ph type="title"/>
          </p:nvPr>
        </p:nvSpPr>
        <p:spPr/>
        <p:txBody>
          <a:bodyPr>
            <a:normAutofit fontScale="90000"/>
          </a:bodyPr>
          <a:lstStyle/>
          <a:p>
            <a:r>
              <a:rPr lang="en-US" dirty="0" smtClean="0"/>
              <a:t>Software Management (partly vendor-specific) (Option a)</a:t>
            </a:r>
            <a:endParaRPr lang="en-US" dirty="0"/>
          </a:p>
        </p:txBody>
      </p:sp>
      <p:sp>
        <p:nvSpPr>
          <p:cNvPr id="4" name="文本占位符 3"/>
          <p:cNvSpPr>
            <a:spLocks noGrp="1"/>
          </p:cNvSpPr>
          <p:nvPr>
            <p:ph type="body" sz="quarter" idx="10"/>
          </p:nvPr>
        </p:nvSpPr>
        <p:spPr>
          <a:xfrm>
            <a:off x="104040" y="1078009"/>
            <a:ext cx="5878062" cy="5170487"/>
          </a:xfrm>
        </p:spPr>
        <p:txBody>
          <a:bodyPr>
            <a:normAutofit/>
          </a:bodyPr>
          <a:lstStyle/>
          <a:p>
            <a:r>
              <a:rPr lang="en-US" dirty="0" smtClean="0"/>
              <a:t>Software Categories:</a:t>
            </a:r>
          </a:p>
          <a:p>
            <a:pPr lvl="1"/>
            <a:r>
              <a:rPr lang="en-US" dirty="0" smtClean="0"/>
              <a:t>ONAP bootstrap software, e.g. VES client</a:t>
            </a:r>
            <a:endParaRPr lang="en-US" dirty="0" smtClean="0">
              <a:solidFill>
                <a:srgbClr val="FF0000"/>
              </a:solidFill>
            </a:endParaRPr>
          </a:p>
          <a:p>
            <a:pPr lvl="1"/>
            <a:r>
              <a:rPr lang="en-US" dirty="0"/>
              <a:t>PNF bootstrap</a:t>
            </a:r>
            <a:r>
              <a:rPr lang="zh-CN" altLang="en-US" dirty="0"/>
              <a:t> </a:t>
            </a:r>
            <a:r>
              <a:rPr lang="en-US" dirty="0"/>
              <a:t>software(</a:t>
            </a:r>
            <a:r>
              <a:rPr lang="en-US" altLang="zh-CN" dirty="0"/>
              <a:t>vendor Specific</a:t>
            </a:r>
            <a:r>
              <a:rPr lang="en-US" dirty="0"/>
              <a:t>)</a:t>
            </a:r>
          </a:p>
          <a:p>
            <a:pPr lvl="1"/>
            <a:r>
              <a:rPr lang="en-US" dirty="0" smtClean="0"/>
              <a:t>PNF target </a:t>
            </a:r>
            <a:r>
              <a:rPr lang="en-US" dirty="0"/>
              <a:t>software</a:t>
            </a:r>
            <a:r>
              <a:rPr lang="en-US" altLang="zh-CN" dirty="0"/>
              <a:t>(vendor Specific)</a:t>
            </a:r>
            <a:endParaRPr lang="en-US" dirty="0"/>
          </a:p>
          <a:p>
            <a:r>
              <a:rPr lang="en-US" dirty="0" smtClean="0"/>
              <a:t>Management:</a:t>
            </a:r>
          </a:p>
          <a:p>
            <a:pPr lvl="1"/>
            <a:r>
              <a:rPr lang="en-US" altLang="zh-CN" dirty="0"/>
              <a:t>ONAP and </a:t>
            </a:r>
            <a:r>
              <a:rPr lang="en-US" altLang="zh-CN" dirty="0" smtClean="0"/>
              <a:t>PNF </a:t>
            </a:r>
            <a:r>
              <a:rPr lang="en-US" altLang="zh-CN" dirty="0"/>
              <a:t>bootstrap software are download </a:t>
            </a:r>
            <a:r>
              <a:rPr lang="en-US" altLang="zh-CN" dirty="0">
                <a:solidFill>
                  <a:srgbClr val="C00000"/>
                </a:solidFill>
              </a:rPr>
              <a:t>before the registration</a:t>
            </a:r>
            <a:r>
              <a:rPr lang="en-US" altLang="zh-CN" dirty="0"/>
              <a:t>, from initial EM directly.</a:t>
            </a:r>
          </a:p>
          <a:p>
            <a:pPr lvl="1"/>
            <a:r>
              <a:rPr lang="en-US" dirty="0" smtClean="0"/>
              <a:t>PNF target software are download according to the specified </a:t>
            </a:r>
            <a:r>
              <a:rPr lang="en-US" dirty="0" err="1" smtClean="0"/>
              <a:t>sw</a:t>
            </a:r>
            <a:r>
              <a:rPr lang="en-US" dirty="0" smtClean="0"/>
              <a:t> version </a:t>
            </a:r>
            <a:r>
              <a:rPr lang="en-US" dirty="0" smtClean="0">
                <a:solidFill>
                  <a:srgbClr val="C00000"/>
                </a:solidFill>
              </a:rPr>
              <a:t>after the registration</a:t>
            </a:r>
            <a:r>
              <a:rPr lang="en-US" dirty="0" smtClean="0"/>
              <a:t>. (see figure)</a:t>
            </a:r>
          </a:p>
          <a:p>
            <a:endParaRPr lang="en-US" dirty="0"/>
          </a:p>
        </p:txBody>
      </p:sp>
      <p:sp>
        <p:nvSpPr>
          <p:cNvPr id="8" name="单圆角矩形 7"/>
          <p:cNvSpPr/>
          <p:nvPr/>
        </p:nvSpPr>
        <p:spPr>
          <a:xfrm>
            <a:off x="7239938" y="1753441"/>
            <a:ext cx="957559" cy="578208"/>
          </a:xfrm>
          <a:prstGeom prst="snip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r>
              <a:rPr lang="en-US" dirty="0" smtClean="0"/>
              <a:t>PNFD*</a:t>
            </a:r>
            <a:endParaRPr lang="en-US" dirty="0"/>
          </a:p>
        </p:txBody>
      </p:sp>
      <p:sp>
        <p:nvSpPr>
          <p:cNvPr id="9" name="文本框 8"/>
          <p:cNvSpPr txBox="1"/>
          <p:nvPr/>
        </p:nvSpPr>
        <p:spPr>
          <a:xfrm>
            <a:off x="7219738" y="1962317"/>
            <a:ext cx="1784015" cy="369332"/>
          </a:xfrm>
          <a:prstGeom prst="rect">
            <a:avLst/>
          </a:prstGeom>
          <a:noFill/>
        </p:spPr>
        <p:txBody>
          <a:bodyPr wrap="none" rtlCol="0">
            <a:spAutoFit/>
          </a:bodyPr>
          <a:lstStyle/>
          <a:p>
            <a:r>
              <a:rPr lang="en-US" dirty="0" smtClean="0"/>
              <a:t>target </a:t>
            </a:r>
            <a:r>
              <a:rPr lang="en-US" dirty="0" err="1" smtClean="0"/>
              <a:t>sw</a:t>
            </a:r>
            <a:r>
              <a:rPr lang="en-US" dirty="0" smtClean="0"/>
              <a:t> version</a:t>
            </a:r>
          </a:p>
        </p:txBody>
      </p:sp>
      <p:sp>
        <p:nvSpPr>
          <p:cNvPr id="10" name="文本框 9"/>
          <p:cNvSpPr txBox="1"/>
          <p:nvPr/>
        </p:nvSpPr>
        <p:spPr>
          <a:xfrm>
            <a:off x="6770688" y="1323146"/>
            <a:ext cx="757387"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b="1" dirty="0" smtClean="0"/>
              <a:t>Portal</a:t>
            </a:r>
            <a:endParaRPr lang="en-US" b="1" dirty="0"/>
          </a:p>
        </p:txBody>
      </p:sp>
      <p:sp>
        <p:nvSpPr>
          <p:cNvPr id="16" name="文本框 15"/>
          <p:cNvSpPr txBox="1"/>
          <p:nvPr/>
        </p:nvSpPr>
        <p:spPr>
          <a:xfrm>
            <a:off x="9219336" y="1323146"/>
            <a:ext cx="527709"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b="1" dirty="0" smtClean="0"/>
              <a:t>VID</a:t>
            </a:r>
            <a:endParaRPr lang="en-US" b="1" dirty="0"/>
          </a:p>
        </p:txBody>
      </p:sp>
      <p:sp>
        <p:nvSpPr>
          <p:cNvPr id="20" name="文本框 19"/>
          <p:cNvSpPr txBox="1"/>
          <p:nvPr/>
        </p:nvSpPr>
        <p:spPr>
          <a:xfrm>
            <a:off x="9472451" y="1775843"/>
            <a:ext cx="2153218" cy="615553"/>
          </a:xfrm>
          <a:prstGeom prst="rect">
            <a:avLst/>
          </a:prstGeom>
          <a:noFill/>
        </p:spPr>
        <p:txBody>
          <a:bodyPr wrap="none" rtlCol="0">
            <a:spAutoFit/>
          </a:bodyPr>
          <a:lstStyle/>
          <a:p>
            <a:r>
              <a:rPr lang="en-US" dirty="0" smtClean="0"/>
              <a:t>Service instantiation</a:t>
            </a:r>
          </a:p>
          <a:p>
            <a:r>
              <a:rPr lang="en-US" sz="1600" dirty="0" smtClean="0"/>
              <a:t>target </a:t>
            </a:r>
            <a:r>
              <a:rPr lang="en-US" sz="1600" dirty="0" err="1" smtClean="0"/>
              <a:t>sw</a:t>
            </a:r>
            <a:r>
              <a:rPr lang="en-US" sz="1600" dirty="0" smtClean="0"/>
              <a:t> version=“xxx”</a:t>
            </a:r>
          </a:p>
        </p:txBody>
      </p:sp>
      <p:sp>
        <p:nvSpPr>
          <p:cNvPr id="40" name="流程图: 联系 39"/>
          <p:cNvSpPr/>
          <p:nvPr/>
        </p:nvSpPr>
        <p:spPr>
          <a:xfrm>
            <a:off x="9102155" y="1944365"/>
            <a:ext cx="271894" cy="27189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2</a:t>
            </a:r>
          </a:p>
        </p:txBody>
      </p:sp>
      <p:sp>
        <p:nvSpPr>
          <p:cNvPr id="41" name="流程图: 联系 40"/>
          <p:cNvSpPr/>
          <p:nvPr/>
        </p:nvSpPr>
        <p:spPr>
          <a:xfrm>
            <a:off x="9084341" y="3707699"/>
            <a:ext cx="271894" cy="27189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3</a:t>
            </a:r>
          </a:p>
        </p:txBody>
      </p:sp>
      <p:sp>
        <p:nvSpPr>
          <p:cNvPr id="42" name="流程图: 联系 41"/>
          <p:cNvSpPr/>
          <p:nvPr/>
        </p:nvSpPr>
        <p:spPr>
          <a:xfrm>
            <a:off x="11714933" y="5237122"/>
            <a:ext cx="271894" cy="27189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4</a:t>
            </a:r>
          </a:p>
        </p:txBody>
      </p:sp>
      <p:sp>
        <p:nvSpPr>
          <p:cNvPr id="55" name="文本框 54"/>
          <p:cNvSpPr txBox="1"/>
          <p:nvPr/>
        </p:nvSpPr>
        <p:spPr>
          <a:xfrm>
            <a:off x="6161334" y="1647961"/>
            <a:ext cx="1011880" cy="369332"/>
          </a:xfrm>
          <a:prstGeom prst="rect">
            <a:avLst/>
          </a:prstGeom>
          <a:noFill/>
        </p:spPr>
        <p:txBody>
          <a:bodyPr wrap="none" rtlCol="0">
            <a:spAutoFit/>
          </a:bodyPr>
          <a:lstStyle/>
          <a:p>
            <a:r>
              <a:rPr lang="en-US" dirty="0" smtClean="0"/>
              <a:t>Onboard</a:t>
            </a:r>
          </a:p>
        </p:txBody>
      </p:sp>
      <p:sp>
        <p:nvSpPr>
          <p:cNvPr id="31" name="矩形 30"/>
          <p:cNvSpPr/>
          <p:nvPr/>
        </p:nvSpPr>
        <p:spPr>
          <a:xfrm>
            <a:off x="8517320" y="4708996"/>
            <a:ext cx="1016944" cy="68296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5G-DU</a:t>
            </a:r>
            <a:endParaRPr lang="en-US" dirty="0"/>
          </a:p>
        </p:txBody>
      </p:sp>
      <p:sp>
        <p:nvSpPr>
          <p:cNvPr id="32" name="矩形 31"/>
          <p:cNvSpPr/>
          <p:nvPr/>
        </p:nvSpPr>
        <p:spPr>
          <a:xfrm>
            <a:off x="9658561" y="4708997"/>
            <a:ext cx="969020" cy="682964"/>
          </a:xfrm>
          <a:prstGeom prst="rect">
            <a:avLst/>
          </a:prstGeom>
          <a:solidFill>
            <a:srgbClr val="C0000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5G-CU</a:t>
            </a:r>
            <a:endParaRPr lang="en-US" dirty="0"/>
          </a:p>
        </p:txBody>
      </p:sp>
      <p:sp>
        <p:nvSpPr>
          <p:cNvPr id="33" name="矩形 32"/>
          <p:cNvSpPr/>
          <p:nvPr/>
        </p:nvSpPr>
        <p:spPr>
          <a:xfrm>
            <a:off x="11244789" y="4219870"/>
            <a:ext cx="808122" cy="543787"/>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t>Initial</a:t>
            </a:r>
            <a:r>
              <a:rPr lang="en-US" dirty="0" err="1" smtClean="0"/>
              <a:t>EM</a:t>
            </a:r>
            <a:endParaRPr lang="en-US" dirty="0"/>
          </a:p>
        </p:txBody>
      </p:sp>
      <p:cxnSp>
        <p:nvCxnSpPr>
          <p:cNvPr id="37" name="直接箭头连接符 44"/>
          <p:cNvCxnSpPr>
            <a:stCxn id="31" idx="2"/>
            <a:endCxn id="33" idx="2"/>
          </p:cNvCxnSpPr>
          <p:nvPr/>
        </p:nvCxnSpPr>
        <p:spPr>
          <a:xfrm rot="5400000" flipH="1" flipV="1">
            <a:off x="10023169" y="3766280"/>
            <a:ext cx="628303" cy="2623058"/>
          </a:xfrm>
          <a:prstGeom prst="bentConnector3">
            <a:avLst>
              <a:gd name="adj1" fmla="val -36384"/>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44"/>
          <p:cNvCxnSpPr>
            <a:stCxn id="32" idx="3"/>
            <a:endCxn id="33" idx="2"/>
          </p:cNvCxnSpPr>
          <p:nvPr/>
        </p:nvCxnSpPr>
        <p:spPr>
          <a:xfrm flipV="1">
            <a:off x="10627581" y="4763657"/>
            <a:ext cx="1021269" cy="286822"/>
          </a:xfrm>
          <a:prstGeom prst="bentConnector2">
            <a:avLst/>
          </a:prstGeom>
          <a:ln>
            <a:solidFill>
              <a:schemeClr val="tx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文本框 8"/>
          <p:cNvSpPr txBox="1"/>
          <p:nvPr/>
        </p:nvSpPr>
        <p:spPr>
          <a:xfrm>
            <a:off x="359846" y="6119354"/>
            <a:ext cx="6016549" cy="338554"/>
          </a:xfrm>
          <a:prstGeom prst="rect">
            <a:avLst/>
          </a:prstGeom>
          <a:noFill/>
        </p:spPr>
        <p:txBody>
          <a:bodyPr wrap="square" rtlCol="0">
            <a:spAutoFit/>
          </a:bodyPr>
          <a:lstStyle/>
          <a:p>
            <a:r>
              <a:rPr lang="en-US" sz="1600" dirty="0" smtClean="0"/>
              <a:t>PNFD*: not aligned with ETSI NFV’s VNFD, need to be defined further. </a:t>
            </a:r>
            <a:endParaRPr lang="en-US" sz="1600" dirty="0"/>
          </a:p>
        </p:txBody>
      </p:sp>
      <p:sp>
        <p:nvSpPr>
          <p:cNvPr id="43" name="流程图: 联系 42"/>
          <p:cNvSpPr/>
          <p:nvPr/>
        </p:nvSpPr>
        <p:spPr>
          <a:xfrm>
            <a:off x="6643139" y="1988626"/>
            <a:ext cx="271894" cy="27189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1</a:t>
            </a:r>
            <a:endParaRPr lang="en-US" dirty="0"/>
          </a:p>
        </p:txBody>
      </p:sp>
      <p:sp>
        <p:nvSpPr>
          <p:cNvPr id="14" name="矩形 13"/>
          <p:cNvSpPr/>
          <p:nvPr/>
        </p:nvSpPr>
        <p:spPr>
          <a:xfrm>
            <a:off x="8780661" y="5601004"/>
            <a:ext cx="3038460" cy="369332"/>
          </a:xfrm>
          <a:prstGeom prst="rect">
            <a:avLst/>
          </a:prstGeom>
        </p:spPr>
        <p:txBody>
          <a:bodyPr wrap="none">
            <a:spAutoFit/>
          </a:bodyPr>
          <a:lstStyle/>
          <a:p>
            <a:r>
              <a:rPr lang="en-US" altLang="zh-CN" dirty="0" smtClean="0"/>
              <a:t>PNF </a:t>
            </a:r>
            <a:r>
              <a:rPr lang="en-US" altLang="zh-CN" dirty="0"/>
              <a:t>target software </a:t>
            </a:r>
            <a:r>
              <a:rPr lang="en-US" altLang="zh-CN" dirty="0" smtClean="0"/>
              <a:t>download</a:t>
            </a:r>
            <a:endParaRPr lang="zh-CN" altLang="en-US" dirty="0"/>
          </a:p>
        </p:txBody>
      </p:sp>
      <p:sp>
        <p:nvSpPr>
          <p:cNvPr id="45" name="圆角矩形 44"/>
          <p:cNvSpPr/>
          <p:nvPr/>
        </p:nvSpPr>
        <p:spPr>
          <a:xfrm>
            <a:off x="6264348" y="2438928"/>
            <a:ext cx="4683096" cy="16697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矩形 45"/>
          <p:cNvSpPr/>
          <p:nvPr/>
        </p:nvSpPr>
        <p:spPr>
          <a:xfrm>
            <a:off x="6529813" y="2559045"/>
            <a:ext cx="1239139" cy="10095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SDC</a:t>
            </a:r>
            <a:endParaRPr lang="en-US" dirty="0"/>
          </a:p>
        </p:txBody>
      </p:sp>
      <p:sp>
        <p:nvSpPr>
          <p:cNvPr id="47" name="矩形 46"/>
          <p:cNvSpPr/>
          <p:nvPr/>
        </p:nvSpPr>
        <p:spPr>
          <a:xfrm>
            <a:off x="8594352" y="2559045"/>
            <a:ext cx="1773253" cy="4027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p>
        </p:txBody>
      </p:sp>
      <p:sp>
        <p:nvSpPr>
          <p:cNvPr id="48" name="矩形 47"/>
          <p:cNvSpPr/>
          <p:nvPr/>
        </p:nvSpPr>
        <p:spPr>
          <a:xfrm>
            <a:off x="8594352" y="3165796"/>
            <a:ext cx="1773253" cy="749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APP-C</a:t>
            </a:r>
          </a:p>
          <a:p>
            <a:pPr algn="ctr"/>
            <a:endParaRPr lang="en-US" dirty="0" smtClean="0"/>
          </a:p>
        </p:txBody>
      </p:sp>
      <p:cxnSp>
        <p:nvCxnSpPr>
          <p:cNvPr id="49" name="直接箭头连接符 48"/>
          <p:cNvCxnSpPr>
            <a:stCxn id="47" idx="2"/>
            <a:endCxn id="48" idx="0"/>
          </p:cNvCxnSpPr>
          <p:nvPr/>
        </p:nvCxnSpPr>
        <p:spPr>
          <a:xfrm>
            <a:off x="9480979" y="2961842"/>
            <a:ext cx="0" cy="203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a:off x="7768952" y="2760443"/>
            <a:ext cx="8369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9164649" y="3556274"/>
            <a:ext cx="704338" cy="3314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chemeClr val="bg1"/>
                </a:solidFill>
              </a:rPr>
              <a:t>Vendor</a:t>
            </a:r>
          </a:p>
          <a:p>
            <a:pPr algn="ctr"/>
            <a:r>
              <a:rPr lang="en-US" altLang="zh-CN" sz="900" dirty="0" smtClean="0">
                <a:solidFill>
                  <a:schemeClr val="bg1"/>
                </a:solidFill>
              </a:rPr>
              <a:t>Adapter</a:t>
            </a:r>
            <a:endParaRPr lang="zh-CN" altLang="en-US" sz="900" dirty="0">
              <a:solidFill>
                <a:schemeClr val="bg1"/>
              </a:solidFill>
            </a:endParaRPr>
          </a:p>
        </p:txBody>
      </p:sp>
      <p:cxnSp>
        <p:nvCxnSpPr>
          <p:cNvPr id="26" name="直接箭头连接符 25"/>
          <p:cNvCxnSpPr>
            <a:stCxn id="48" idx="2"/>
            <a:endCxn id="31" idx="0"/>
          </p:cNvCxnSpPr>
          <p:nvPr/>
        </p:nvCxnSpPr>
        <p:spPr>
          <a:xfrm rot="5400000">
            <a:off x="8856361" y="4084378"/>
            <a:ext cx="794050" cy="45518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a:endCxn id="32" idx="0"/>
          </p:cNvCxnSpPr>
          <p:nvPr/>
        </p:nvCxnSpPr>
        <p:spPr>
          <a:xfrm rot="16200000" flipH="1">
            <a:off x="9410738" y="3976663"/>
            <a:ext cx="794049" cy="670618"/>
          </a:xfrm>
          <a:prstGeom prst="bentConnector3">
            <a:avLst>
              <a:gd name="adj1" fmla="val 50000"/>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a:stCxn id="10" idx="2"/>
            <a:endCxn id="46" idx="0"/>
          </p:cNvCxnSpPr>
          <p:nvPr/>
        </p:nvCxnSpPr>
        <p:spPr>
          <a:xfrm>
            <a:off x="7149382" y="1692478"/>
            <a:ext cx="1" cy="8665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a:stCxn id="16" idx="2"/>
            <a:endCxn id="47" idx="0"/>
          </p:cNvCxnSpPr>
          <p:nvPr/>
        </p:nvCxnSpPr>
        <p:spPr>
          <a:xfrm flipH="1">
            <a:off x="9480979" y="1692478"/>
            <a:ext cx="2212" cy="8665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5110047"/>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6264348" y="2438929"/>
            <a:ext cx="4683096" cy="144292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灯片编号占位符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标题 2"/>
          <p:cNvSpPr>
            <a:spLocks noGrp="1"/>
          </p:cNvSpPr>
          <p:nvPr>
            <p:ph type="title"/>
          </p:nvPr>
        </p:nvSpPr>
        <p:spPr/>
        <p:txBody>
          <a:bodyPr>
            <a:normAutofit fontScale="90000"/>
          </a:bodyPr>
          <a:lstStyle/>
          <a:p>
            <a:r>
              <a:rPr lang="en-US" dirty="0" smtClean="0"/>
              <a:t>Software Management (partly vendor-specific</a:t>
            </a:r>
            <a:r>
              <a:rPr lang="en-US" dirty="0"/>
              <a:t>) (Option </a:t>
            </a:r>
            <a:r>
              <a:rPr lang="en-US" dirty="0" smtClean="0"/>
              <a:t>b)</a:t>
            </a:r>
            <a:endParaRPr lang="en-US" dirty="0"/>
          </a:p>
        </p:txBody>
      </p:sp>
      <p:sp>
        <p:nvSpPr>
          <p:cNvPr id="4" name="文本占位符 3"/>
          <p:cNvSpPr>
            <a:spLocks noGrp="1"/>
          </p:cNvSpPr>
          <p:nvPr>
            <p:ph type="body" sz="quarter" idx="10"/>
          </p:nvPr>
        </p:nvSpPr>
        <p:spPr>
          <a:xfrm>
            <a:off x="104040" y="1078009"/>
            <a:ext cx="5878062" cy="5170487"/>
          </a:xfrm>
        </p:spPr>
        <p:txBody>
          <a:bodyPr>
            <a:normAutofit lnSpcReduction="10000"/>
          </a:bodyPr>
          <a:lstStyle/>
          <a:p>
            <a:r>
              <a:rPr lang="en-US" dirty="0" smtClean="0"/>
              <a:t>Software Categories:</a:t>
            </a:r>
          </a:p>
          <a:p>
            <a:pPr lvl="1"/>
            <a:r>
              <a:rPr lang="en-US" dirty="0" smtClean="0"/>
              <a:t>ONAP bootstrap software, e.g. VES client</a:t>
            </a:r>
            <a:endParaRPr lang="en-US" dirty="0" smtClean="0">
              <a:solidFill>
                <a:srgbClr val="FF0000"/>
              </a:solidFill>
            </a:endParaRPr>
          </a:p>
          <a:p>
            <a:pPr lvl="1"/>
            <a:r>
              <a:rPr lang="en-US" dirty="0"/>
              <a:t>PNF bootstrap</a:t>
            </a:r>
            <a:r>
              <a:rPr lang="zh-CN" altLang="en-US" dirty="0"/>
              <a:t> </a:t>
            </a:r>
            <a:r>
              <a:rPr lang="en-US" dirty="0"/>
              <a:t>software(</a:t>
            </a:r>
            <a:r>
              <a:rPr lang="en-US" altLang="zh-CN" dirty="0"/>
              <a:t>vendor Specific</a:t>
            </a:r>
            <a:r>
              <a:rPr lang="en-US" dirty="0"/>
              <a:t>)</a:t>
            </a:r>
          </a:p>
          <a:p>
            <a:pPr lvl="1"/>
            <a:r>
              <a:rPr lang="en-US" dirty="0" smtClean="0"/>
              <a:t>PNF target </a:t>
            </a:r>
            <a:r>
              <a:rPr lang="en-US" dirty="0"/>
              <a:t>software</a:t>
            </a:r>
            <a:r>
              <a:rPr lang="en-US" altLang="zh-CN" dirty="0"/>
              <a:t>(vendor Specific)</a:t>
            </a:r>
            <a:endParaRPr lang="en-US" dirty="0"/>
          </a:p>
          <a:p>
            <a:r>
              <a:rPr lang="en-US" dirty="0" smtClean="0"/>
              <a:t>Management:</a:t>
            </a:r>
          </a:p>
          <a:p>
            <a:pPr lvl="1"/>
            <a:r>
              <a:rPr lang="en-US" altLang="zh-CN" dirty="0"/>
              <a:t>ONAP and </a:t>
            </a:r>
            <a:r>
              <a:rPr lang="en-US" altLang="zh-CN" dirty="0" smtClean="0"/>
              <a:t>PNF </a:t>
            </a:r>
            <a:r>
              <a:rPr lang="en-US" altLang="zh-CN" dirty="0"/>
              <a:t>bootstrap software are download </a:t>
            </a:r>
            <a:r>
              <a:rPr lang="en-US" altLang="zh-CN" dirty="0">
                <a:solidFill>
                  <a:srgbClr val="C00000"/>
                </a:solidFill>
              </a:rPr>
              <a:t>before the registration</a:t>
            </a:r>
            <a:r>
              <a:rPr lang="en-US" altLang="zh-CN" dirty="0"/>
              <a:t>, from initial EM directly.</a:t>
            </a:r>
          </a:p>
          <a:p>
            <a:pPr lvl="1"/>
            <a:r>
              <a:rPr lang="en-US" dirty="0" smtClean="0"/>
              <a:t>PNF target software are download according to the specified </a:t>
            </a:r>
            <a:r>
              <a:rPr lang="en-US" dirty="0" err="1" smtClean="0"/>
              <a:t>sw</a:t>
            </a:r>
            <a:r>
              <a:rPr lang="en-US" dirty="0" smtClean="0"/>
              <a:t> version </a:t>
            </a:r>
            <a:r>
              <a:rPr lang="en-US" dirty="0" smtClean="0">
                <a:solidFill>
                  <a:srgbClr val="C00000"/>
                </a:solidFill>
              </a:rPr>
              <a:t>after the registration</a:t>
            </a:r>
            <a:r>
              <a:rPr lang="en-US" dirty="0"/>
              <a:t> </a:t>
            </a:r>
            <a:r>
              <a:rPr lang="en-US" altLang="zh-CN" dirty="0"/>
              <a:t>from EM</a:t>
            </a:r>
            <a:r>
              <a:rPr lang="en-US" altLang="zh-CN" dirty="0" smtClean="0"/>
              <a:t>.</a:t>
            </a:r>
            <a:r>
              <a:rPr lang="en-US" dirty="0" smtClean="0"/>
              <a:t> (see figure)</a:t>
            </a:r>
          </a:p>
          <a:p>
            <a:endParaRPr lang="en-US" dirty="0"/>
          </a:p>
        </p:txBody>
      </p:sp>
      <p:sp>
        <p:nvSpPr>
          <p:cNvPr id="5" name="矩形 4"/>
          <p:cNvSpPr/>
          <p:nvPr/>
        </p:nvSpPr>
        <p:spPr>
          <a:xfrm>
            <a:off x="6529813" y="2559045"/>
            <a:ext cx="1239139" cy="10095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SDC</a:t>
            </a:r>
            <a:endParaRPr lang="en-US" dirty="0"/>
          </a:p>
        </p:txBody>
      </p:sp>
      <p:sp>
        <p:nvSpPr>
          <p:cNvPr id="6" name="矩形 5"/>
          <p:cNvSpPr/>
          <p:nvPr/>
        </p:nvSpPr>
        <p:spPr>
          <a:xfrm>
            <a:off x="8605896" y="2559045"/>
            <a:ext cx="1773253" cy="4027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p>
        </p:txBody>
      </p:sp>
      <p:sp>
        <p:nvSpPr>
          <p:cNvPr id="8" name="单圆角矩形 7"/>
          <p:cNvSpPr/>
          <p:nvPr/>
        </p:nvSpPr>
        <p:spPr>
          <a:xfrm>
            <a:off x="7239938" y="1753441"/>
            <a:ext cx="957559" cy="578208"/>
          </a:xfrm>
          <a:prstGeom prst="snip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r>
              <a:rPr lang="en-US" dirty="0" smtClean="0"/>
              <a:t>PNFD*</a:t>
            </a:r>
            <a:endParaRPr lang="en-US" dirty="0"/>
          </a:p>
        </p:txBody>
      </p:sp>
      <p:sp>
        <p:nvSpPr>
          <p:cNvPr id="9" name="文本框 8"/>
          <p:cNvSpPr txBox="1"/>
          <p:nvPr/>
        </p:nvSpPr>
        <p:spPr>
          <a:xfrm>
            <a:off x="7219738" y="1962317"/>
            <a:ext cx="1784015" cy="369332"/>
          </a:xfrm>
          <a:prstGeom prst="rect">
            <a:avLst/>
          </a:prstGeom>
          <a:noFill/>
        </p:spPr>
        <p:txBody>
          <a:bodyPr wrap="none" rtlCol="0">
            <a:spAutoFit/>
          </a:bodyPr>
          <a:lstStyle/>
          <a:p>
            <a:r>
              <a:rPr lang="en-US" dirty="0" smtClean="0"/>
              <a:t>target </a:t>
            </a:r>
            <a:r>
              <a:rPr lang="en-US" dirty="0" err="1" smtClean="0"/>
              <a:t>sw</a:t>
            </a:r>
            <a:r>
              <a:rPr lang="en-US" dirty="0" smtClean="0"/>
              <a:t> version</a:t>
            </a:r>
          </a:p>
        </p:txBody>
      </p:sp>
      <p:sp>
        <p:nvSpPr>
          <p:cNvPr id="10" name="文本框 9"/>
          <p:cNvSpPr txBox="1"/>
          <p:nvPr/>
        </p:nvSpPr>
        <p:spPr>
          <a:xfrm>
            <a:off x="6770688" y="1323146"/>
            <a:ext cx="757387"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b="1" dirty="0" smtClean="0"/>
              <a:t>Portal</a:t>
            </a:r>
            <a:endParaRPr lang="en-US" b="1" dirty="0"/>
          </a:p>
        </p:txBody>
      </p:sp>
      <p:cxnSp>
        <p:nvCxnSpPr>
          <p:cNvPr id="12" name="直接箭头连接符 11"/>
          <p:cNvCxnSpPr>
            <a:stCxn id="10" idx="2"/>
            <a:endCxn id="5" idx="0"/>
          </p:cNvCxnSpPr>
          <p:nvPr/>
        </p:nvCxnSpPr>
        <p:spPr>
          <a:xfrm>
            <a:off x="7149382" y="1692478"/>
            <a:ext cx="1" cy="8665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8605896" y="3165796"/>
            <a:ext cx="1773253" cy="4027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APP-C</a:t>
            </a:r>
          </a:p>
        </p:txBody>
      </p:sp>
      <p:sp>
        <p:nvSpPr>
          <p:cNvPr id="16" name="文本框 15"/>
          <p:cNvSpPr txBox="1"/>
          <p:nvPr/>
        </p:nvSpPr>
        <p:spPr>
          <a:xfrm>
            <a:off x="9228667" y="1323146"/>
            <a:ext cx="527709"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b="1" dirty="0" smtClean="0"/>
              <a:t>VID</a:t>
            </a:r>
            <a:endParaRPr lang="en-US" b="1" dirty="0"/>
          </a:p>
        </p:txBody>
      </p:sp>
      <p:cxnSp>
        <p:nvCxnSpPr>
          <p:cNvPr id="17" name="直接箭头连接符 16"/>
          <p:cNvCxnSpPr>
            <a:stCxn id="16" idx="2"/>
            <a:endCxn id="6" idx="0"/>
          </p:cNvCxnSpPr>
          <p:nvPr/>
        </p:nvCxnSpPr>
        <p:spPr>
          <a:xfrm>
            <a:off x="9492522" y="1692478"/>
            <a:ext cx="1" cy="8665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9472451" y="1775843"/>
            <a:ext cx="2153218" cy="615553"/>
          </a:xfrm>
          <a:prstGeom prst="rect">
            <a:avLst/>
          </a:prstGeom>
          <a:noFill/>
        </p:spPr>
        <p:txBody>
          <a:bodyPr wrap="none" rtlCol="0">
            <a:spAutoFit/>
          </a:bodyPr>
          <a:lstStyle/>
          <a:p>
            <a:r>
              <a:rPr lang="en-US" dirty="0" smtClean="0"/>
              <a:t>Service instantiation</a:t>
            </a:r>
          </a:p>
          <a:p>
            <a:r>
              <a:rPr lang="en-US" sz="1600" dirty="0" smtClean="0"/>
              <a:t>target </a:t>
            </a:r>
            <a:r>
              <a:rPr lang="en-US" sz="1600" dirty="0" err="1" smtClean="0"/>
              <a:t>sw</a:t>
            </a:r>
            <a:r>
              <a:rPr lang="en-US" sz="1600" dirty="0" smtClean="0"/>
              <a:t> version=“xxx”</a:t>
            </a:r>
          </a:p>
        </p:txBody>
      </p:sp>
      <p:cxnSp>
        <p:nvCxnSpPr>
          <p:cNvPr id="26" name="直接箭头连接符 25"/>
          <p:cNvCxnSpPr>
            <a:stCxn id="13" idx="2"/>
            <a:endCxn id="45" idx="0"/>
          </p:cNvCxnSpPr>
          <p:nvPr/>
        </p:nvCxnSpPr>
        <p:spPr>
          <a:xfrm>
            <a:off x="9492523" y="3568593"/>
            <a:ext cx="542137" cy="4429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a:stCxn id="6" idx="2"/>
          </p:cNvCxnSpPr>
          <p:nvPr/>
        </p:nvCxnSpPr>
        <p:spPr>
          <a:xfrm>
            <a:off x="9492523" y="2961842"/>
            <a:ext cx="1" cy="203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7768952" y="2760443"/>
            <a:ext cx="8369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流程图: 联系 39"/>
          <p:cNvSpPr/>
          <p:nvPr/>
        </p:nvSpPr>
        <p:spPr>
          <a:xfrm>
            <a:off x="9102155" y="1944365"/>
            <a:ext cx="271894" cy="27189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2</a:t>
            </a:r>
          </a:p>
        </p:txBody>
      </p:sp>
      <p:sp>
        <p:nvSpPr>
          <p:cNvPr id="41" name="流程图: 联系 40"/>
          <p:cNvSpPr/>
          <p:nvPr/>
        </p:nvSpPr>
        <p:spPr>
          <a:xfrm>
            <a:off x="9374049" y="3660583"/>
            <a:ext cx="271894" cy="27189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3</a:t>
            </a:r>
          </a:p>
        </p:txBody>
      </p:sp>
      <p:sp>
        <p:nvSpPr>
          <p:cNvPr id="42" name="流程图: 联系 41"/>
          <p:cNvSpPr/>
          <p:nvPr/>
        </p:nvSpPr>
        <p:spPr>
          <a:xfrm>
            <a:off x="9475563" y="4630192"/>
            <a:ext cx="271894" cy="27189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4</a:t>
            </a:r>
          </a:p>
        </p:txBody>
      </p:sp>
      <p:sp>
        <p:nvSpPr>
          <p:cNvPr id="55" name="文本框 54"/>
          <p:cNvSpPr txBox="1"/>
          <p:nvPr/>
        </p:nvSpPr>
        <p:spPr>
          <a:xfrm>
            <a:off x="6161334" y="1647961"/>
            <a:ext cx="1011880" cy="369332"/>
          </a:xfrm>
          <a:prstGeom prst="rect">
            <a:avLst/>
          </a:prstGeom>
          <a:noFill/>
        </p:spPr>
        <p:txBody>
          <a:bodyPr wrap="none" rtlCol="0">
            <a:spAutoFit/>
          </a:bodyPr>
          <a:lstStyle/>
          <a:p>
            <a:r>
              <a:rPr lang="en-US" dirty="0" smtClean="0"/>
              <a:t>Onboard</a:t>
            </a:r>
          </a:p>
        </p:txBody>
      </p:sp>
      <p:sp>
        <p:nvSpPr>
          <p:cNvPr id="31" name="矩形 30"/>
          <p:cNvSpPr/>
          <p:nvPr/>
        </p:nvSpPr>
        <p:spPr>
          <a:xfrm>
            <a:off x="8495281" y="5325629"/>
            <a:ext cx="1016944" cy="68296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5G-DU</a:t>
            </a:r>
            <a:endParaRPr lang="en-US" dirty="0"/>
          </a:p>
        </p:txBody>
      </p:sp>
      <p:sp>
        <p:nvSpPr>
          <p:cNvPr id="32" name="矩形 31"/>
          <p:cNvSpPr/>
          <p:nvPr/>
        </p:nvSpPr>
        <p:spPr>
          <a:xfrm>
            <a:off x="10599684" y="5354807"/>
            <a:ext cx="969020" cy="682964"/>
          </a:xfrm>
          <a:prstGeom prst="rect">
            <a:avLst/>
          </a:prstGeom>
          <a:solidFill>
            <a:srgbClr val="C0000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5G-CU</a:t>
            </a:r>
            <a:endParaRPr lang="en-US" dirty="0"/>
          </a:p>
        </p:txBody>
      </p:sp>
      <p:cxnSp>
        <p:nvCxnSpPr>
          <p:cNvPr id="37" name="直接箭头连接符 44"/>
          <p:cNvCxnSpPr>
            <a:stCxn id="31" idx="0"/>
            <a:endCxn id="45" idx="2"/>
          </p:cNvCxnSpPr>
          <p:nvPr/>
        </p:nvCxnSpPr>
        <p:spPr>
          <a:xfrm flipV="1">
            <a:off x="9003753" y="4555344"/>
            <a:ext cx="1030907" cy="77028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44"/>
          <p:cNvCxnSpPr>
            <a:stCxn id="32" idx="0"/>
            <a:endCxn id="45" idx="2"/>
          </p:cNvCxnSpPr>
          <p:nvPr/>
        </p:nvCxnSpPr>
        <p:spPr>
          <a:xfrm flipH="1" flipV="1">
            <a:off x="10034660" y="4555344"/>
            <a:ext cx="1049534" cy="799463"/>
          </a:xfrm>
          <a:prstGeom prst="straightConnector1">
            <a:avLst/>
          </a:prstGeom>
          <a:ln>
            <a:solidFill>
              <a:schemeClr val="tx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文本框 8"/>
          <p:cNvSpPr txBox="1"/>
          <p:nvPr/>
        </p:nvSpPr>
        <p:spPr>
          <a:xfrm>
            <a:off x="359846" y="6119354"/>
            <a:ext cx="6016549" cy="338554"/>
          </a:xfrm>
          <a:prstGeom prst="rect">
            <a:avLst/>
          </a:prstGeom>
          <a:noFill/>
        </p:spPr>
        <p:txBody>
          <a:bodyPr wrap="square" rtlCol="0">
            <a:spAutoFit/>
          </a:bodyPr>
          <a:lstStyle/>
          <a:p>
            <a:r>
              <a:rPr lang="en-US" sz="1600" dirty="0" smtClean="0"/>
              <a:t>PNFD*: not aligned with ETSI NFV’s VNFD, need to be defined further. </a:t>
            </a:r>
            <a:endParaRPr lang="en-US" sz="1600" dirty="0"/>
          </a:p>
        </p:txBody>
      </p:sp>
      <p:sp>
        <p:nvSpPr>
          <p:cNvPr id="43" name="流程图: 联系 42"/>
          <p:cNvSpPr/>
          <p:nvPr/>
        </p:nvSpPr>
        <p:spPr>
          <a:xfrm>
            <a:off x="6643139" y="1988626"/>
            <a:ext cx="271894" cy="27189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1</a:t>
            </a:r>
            <a:endParaRPr lang="en-US" dirty="0"/>
          </a:p>
        </p:txBody>
      </p:sp>
      <p:sp>
        <p:nvSpPr>
          <p:cNvPr id="14" name="矩形 13"/>
          <p:cNvSpPr/>
          <p:nvPr/>
        </p:nvSpPr>
        <p:spPr>
          <a:xfrm>
            <a:off x="8386648" y="4587308"/>
            <a:ext cx="1992501" cy="646331"/>
          </a:xfrm>
          <a:prstGeom prst="rect">
            <a:avLst/>
          </a:prstGeom>
        </p:spPr>
        <p:txBody>
          <a:bodyPr wrap="square">
            <a:spAutoFit/>
          </a:bodyPr>
          <a:lstStyle/>
          <a:p>
            <a:r>
              <a:rPr lang="en-US" altLang="zh-CN" dirty="0" smtClean="0"/>
              <a:t>PNF </a:t>
            </a:r>
            <a:r>
              <a:rPr lang="en-US" altLang="zh-CN" dirty="0"/>
              <a:t>target software </a:t>
            </a:r>
            <a:r>
              <a:rPr lang="en-US" altLang="zh-CN" dirty="0" smtClean="0"/>
              <a:t>download</a:t>
            </a:r>
            <a:endParaRPr lang="zh-CN" altLang="en-US" dirty="0"/>
          </a:p>
        </p:txBody>
      </p:sp>
      <p:sp>
        <p:nvSpPr>
          <p:cNvPr id="45" name="矩形 44"/>
          <p:cNvSpPr/>
          <p:nvPr/>
        </p:nvSpPr>
        <p:spPr>
          <a:xfrm>
            <a:off x="9630599" y="4011557"/>
            <a:ext cx="808122" cy="543787"/>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EM</a:t>
            </a:r>
            <a:endParaRPr lang="en-US" dirty="0"/>
          </a:p>
        </p:txBody>
      </p:sp>
      <p:sp>
        <p:nvSpPr>
          <p:cNvPr id="34" name="矩形 33"/>
          <p:cNvSpPr/>
          <p:nvPr/>
        </p:nvSpPr>
        <p:spPr>
          <a:xfrm>
            <a:off x="11244789" y="4219870"/>
            <a:ext cx="808122" cy="543787"/>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t>Initial</a:t>
            </a:r>
            <a:r>
              <a:rPr lang="en-US" dirty="0" err="1" smtClean="0"/>
              <a:t>EM</a:t>
            </a:r>
            <a:endParaRPr lang="en-US" dirty="0"/>
          </a:p>
        </p:txBody>
      </p:sp>
    </p:spTree>
    <p:extLst>
      <p:ext uri="{BB962C8B-B14F-4D97-AF65-F5344CB8AC3E}">
        <p14:creationId xmlns:p14="http://schemas.microsoft.com/office/powerpoint/2010/main" val="1020674248"/>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标题 2"/>
          <p:cNvSpPr>
            <a:spLocks noGrp="1"/>
          </p:cNvSpPr>
          <p:nvPr>
            <p:ph type="title"/>
          </p:nvPr>
        </p:nvSpPr>
        <p:spPr/>
        <p:txBody>
          <a:bodyPr>
            <a:normAutofit fontScale="90000"/>
          </a:bodyPr>
          <a:lstStyle/>
          <a:p>
            <a:r>
              <a:rPr lang="en-US" altLang="zh-CN" dirty="0"/>
              <a:t>Application-level configuration for 5G RAN </a:t>
            </a:r>
            <a:r>
              <a:rPr lang="en-US" altLang="zh-CN" dirty="0" smtClean="0"/>
              <a:t>PNF </a:t>
            </a:r>
            <a:r>
              <a:rPr lang="en-US" dirty="0" smtClean="0"/>
              <a:t>(</a:t>
            </a:r>
            <a:r>
              <a:rPr lang="en-US" dirty="0"/>
              <a:t>Option a)</a:t>
            </a:r>
          </a:p>
        </p:txBody>
      </p:sp>
      <p:sp>
        <p:nvSpPr>
          <p:cNvPr id="4" name="文本占位符 3"/>
          <p:cNvSpPr>
            <a:spLocks noGrp="1"/>
          </p:cNvSpPr>
          <p:nvPr>
            <p:ph type="body" sz="quarter" idx="10"/>
          </p:nvPr>
        </p:nvSpPr>
        <p:spPr>
          <a:xfrm>
            <a:off x="314325" y="1138238"/>
            <a:ext cx="5729392" cy="5170487"/>
          </a:xfrm>
        </p:spPr>
        <p:txBody>
          <a:bodyPr>
            <a:normAutofit/>
          </a:bodyPr>
          <a:lstStyle/>
          <a:p>
            <a:r>
              <a:rPr lang="en-US" dirty="0" smtClean="0"/>
              <a:t>Design time</a:t>
            </a:r>
          </a:p>
          <a:p>
            <a:pPr lvl="1"/>
            <a:r>
              <a:rPr lang="en-US" dirty="0" smtClean="0"/>
              <a:t>(1) </a:t>
            </a:r>
            <a:r>
              <a:rPr lang="en-US" dirty="0"/>
              <a:t>Onboarding </a:t>
            </a:r>
            <a:r>
              <a:rPr lang="en-US" altLang="zh-CN" dirty="0"/>
              <a:t>PNFD</a:t>
            </a:r>
          </a:p>
          <a:p>
            <a:pPr lvl="2"/>
            <a:r>
              <a:rPr lang="en-US" dirty="0" smtClean="0"/>
              <a:t>PNFID</a:t>
            </a:r>
          </a:p>
          <a:p>
            <a:pPr lvl="2"/>
            <a:r>
              <a:rPr lang="en-US" dirty="0" smtClean="0"/>
              <a:t>Templates, including PNF/VNF templates</a:t>
            </a:r>
            <a:r>
              <a:rPr lang="en-US" dirty="0"/>
              <a:t>, </a:t>
            </a:r>
            <a:r>
              <a:rPr lang="en-US" altLang="zh-CN" dirty="0" smtClean="0"/>
              <a:t>Configuration </a:t>
            </a:r>
            <a:r>
              <a:rPr lang="en-US" dirty="0"/>
              <a:t>templates</a:t>
            </a:r>
          </a:p>
          <a:p>
            <a:r>
              <a:rPr lang="en-US" dirty="0" smtClean="0"/>
              <a:t>Run time</a:t>
            </a:r>
          </a:p>
          <a:p>
            <a:pPr lvl="1"/>
            <a:r>
              <a:rPr lang="en-US" dirty="0" smtClean="0"/>
              <a:t>(2) service instantiation</a:t>
            </a:r>
            <a:endParaRPr lang="en-US" dirty="0" smtClean="0">
              <a:solidFill>
                <a:srgbClr val="FF0000"/>
              </a:solidFill>
            </a:endParaRPr>
          </a:p>
          <a:p>
            <a:pPr lvl="1"/>
            <a:r>
              <a:rPr lang="en-US" dirty="0" smtClean="0"/>
              <a:t>(3) generate configuration data </a:t>
            </a:r>
            <a:r>
              <a:rPr lang="en-US" altLang="zh-CN" dirty="0" smtClean="0"/>
              <a:t>from </a:t>
            </a:r>
            <a:r>
              <a:rPr lang="en-US" altLang="zh-CN" dirty="0"/>
              <a:t>Vendor Adapter</a:t>
            </a:r>
            <a:endParaRPr lang="en-US" dirty="0"/>
          </a:p>
          <a:p>
            <a:pPr lvl="1"/>
            <a:r>
              <a:rPr lang="en-US" dirty="0" smtClean="0"/>
              <a:t>(4) configure PNF/VNF separately </a:t>
            </a:r>
            <a:r>
              <a:rPr lang="en-US" sz="2000" dirty="0" smtClean="0"/>
              <a:t>(for DU, </a:t>
            </a:r>
            <a:r>
              <a:rPr lang="en-US" sz="2000" dirty="0" err="1" smtClean="0"/>
              <a:t>cfg</a:t>
            </a:r>
            <a:r>
              <a:rPr lang="en-US" sz="2000" dirty="0" smtClean="0"/>
              <a:t> data contains CU IP for DU homing to a CU) </a:t>
            </a:r>
          </a:p>
          <a:p>
            <a:pPr lvl="1"/>
            <a:r>
              <a:rPr lang="en-US" dirty="0" smtClean="0"/>
              <a:t>(5) CU-DU inter-connect</a:t>
            </a:r>
            <a:endParaRPr lang="en-US" dirty="0"/>
          </a:p>
        </p:txBody>
      </p:sp>
      <p:sp>
        <p:nvSpPr>
          <p:cNvPr id="5" name="圆角矩形 4"/>
          <p:cNvSpPr/>
          <p:nvPr/>
        </p:nvSpPr>
        <p:spPr>
          <a:xfrm>
            <a:off x="6264348" y="2438928"/>
            <a:ext cx="4683096" cy="16697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矩形 5"/>
          <p:cNvSpPr/>
          <p:nvPr/>
        </p:nvSpPr>
        <p:spPr>
          <a:xfrm>
            <a:off x="6529813" y="2559045"/>
            <a:ext cx="1239139" cy="10095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SDC</a:t>
            </a:r>
            <a:endParaRPr lang="en-US" dirty="0"/>
          </a:p>
        </p:txBody>
      </p:sp>
      <p:sp>
        <p:nvSpPr>
          <p:cNvPr id="7" name="矩形 6"/>
          <p:cNvSpPr/>
          <p:nvPr/>
        </p:nvSpPr>
        <p:spPr>
          <a:xfrm>
            <a:off x="8594352" y="2559045"/>
            <a:ext cx="1773253" cy="4027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p>
        </p:txBody>
      </p:sp>
      <p:sp>
        <p:nvSpPr>
          <p:cNvPr id="8" name="单圆角矩形 7"/>
          <p:cNvSpPr/>
          <p:nvPr/>
        </p:nvSpPr>
        <p:spPr>
          <a:xfrm>
            <a:off x="7239938" y="1753441"/>
            <a:ext cx="922121" cy="578208"/>
          </a:xfrm>
          <a:prstGeom prst="snip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r>
              <a:rPr lang="en-US" dirty="0" smtClean="0"/>
              <a:t>PNFD*</a:t>
            </a:r>
            <a:endParaRPr lang="en-US" dirty="0"/>
          </a:p>
        </p:txBody>
      </p:sp>
      <p:sp>
        <p:nvSpPr>
          <p:cNvPr id="9" name="文本框 8"/>
          <p:cNvSpPr txBox="1"/>
          <p:nvPr/>
        </p:nvSpPr>
        <p:spPr>
          <a:xfrm>
            <a:off x="7190242" y="2021309"/>
            <a:ext cx="1620380" cy="338554"/>
          </a:xfrm>
          <a:prstGeom prst="rect">
            <a:avLst/>
          </a:prstGeom>
          <a:noFill/>
        </p:spPr>
        <p:txBody>
          <a:bodyPr wrap="none" rtlCol="0">
            <a:spAutoFit/>
          </a:bodyPr>
          <a:lstStyle/>
          <a:p>
            <a:r>
              <a:rPr lang="en-US" sz="1600" dirty="0" smtClean="0"/>
              <a:t>PNFID, templates</a:t>
            </a:r>
            <a:endParaRPr lang="en-US" sz="1600" dirty="0"/>
          </a:p>
        </p:txBody>
      </p:sp>
      <p:sp>
        <p:nvSpPr>
          <p:cNvPr id="10" name="文本框 9"/>
          <p:cNvSpPr txBox="1"/>
          <p:nvPr/>
        </p:nvSpPr>
        <p:spPr>
          <a:xfrm>
            <a:off x="6770688" y="1323146"/>
            <a:ext cx="757387"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b="1" dirty="0" smtClean="0"/>
              <a:t>Portal</a:t>
            </a:r>
            <a:endParaRPr lang="en-US" b="1" dirty="0"/>
          </a:p>
        </p:txBody>
      </p:sp>
      <p:cxnSp>
        <p:nvCxnSpPr>
          <p:cNvPr id="11" name="直接箭头连接符 10"/>
          <p:cNvCxnSpPr>
            <a:stCxn id="10" idx="2"/>
            <a:endCxn id="6" idx="0"/>
          </p:cNvCxnSpPr>
          <p:nvPr/>
        </p:nvCxnSpPr>
        <p:spPr>
          <a:xfrm>
            <a:off x="7149382" y="1692478"/>
            <a:ext cx="1" cy="8665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8594352" y="3165796"/>
            <a:ext cx="1773253" cy="749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APP-C</a:t>
            </a:r>
          </a:p>
          <a:p>
            <a:pPr algn="ctr"/>
            <a:endParaRPr lang="en-US" dirty="0" smtClean="0"/>
          </a:p>
        </p:txBody>
      </p:sp>
      <p:sp>
        <p:nvSpPr>
          <p:cNvPr id="13" name="文本框 12"/>
          <p:cNvSpPr txBox="1"/>
          <p:nvPr/>
        </p:nvSpPr>
        <p:spPr>
          <a:xfrm>
            <a:off x="9220121" y="1041135"/>
            <a:ext cx="527709"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b="1" dirty="0" smtClean="0"/>
              <a:t>VID</a:t>
            </a:r>
            <a:endParaRPr lang="en-US" b="1" dirty="0"/>
          </a:p>
        </p:txBody>
      </p:sp>
      <p:cxnSp>
        <p:nvCxnSpPr>
          <p:cNvPr id="14" name="直接箭头连接符 13"/>
          <p:cNvCxnSpPr>
            <a:stCxn id="13" idx="2"/>
            <a:endCxn id="7" idx="0"/>
          </p:cNvCxnSpPr>
          <p:nvPr/>
        </p:nvCxnSpPr>
        <p:spPr>
          <a:xfrm flipH="1">
            <a:off x="9480979" y="1410467"/>
            <a:ext cx="2997" cy="11485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9422940" y="1335322"/>
            <a:ext cx="2485424" cy="1231106"/>
          </a:xfrm>
          <a:prstGeom prst="rect">
            <a:avLst/>
          </a:prstGeom>
          <a:noFill/>
        </p:spPr>
        <p:txBody>
          <a:bodyPr wrap="none" rtlCol="0">
            <a:spAutoFit/>
          </a:bodyPr>
          <a:lstStyle/>
          <a:p>
            <a:r>
              <a:rPr lang="en-US" b="1" dirty="0" smtClean="0"/>
              <a:t>Service instantiation</a:t>
            </a:r>
          </a:p>
          <a:p>
            <a:r>
              <a:rPr lang="en-US" sz="1400" dirty="0" smtClean="0"/>
              <a:t>PNFID=“xxx”,</a:t>
            </a:r>
          </a:p>
          <a:p>
            <a:r>
              <a:rPr lang="en-US" sz="1400" dirty="0" err="1" smtClean="0"/>
              <a:t>Instance_</a:t>
            </a:r>
            <a:r>
              <a:rPr lang="en-US" altLang="zh-CN" sz="1400" dirty="0" err="1" smtClean="0"/>
              <a:t>planning</a:t>
            </a:r>
            <a:r>
              <a:rPr lang="en-US" sz="1400" dirty="0" smtClean="0"/>
              <a:t>={“</a:t>
            </a:r>
            <a:r>
              <a:rPr lang="en-US" sz="1400" dirty="0" err="1" smtClean="0"/>
              <a:t>key”:“xx</a:t>
            </a:r>
            <a:r>
              <a:rPr lang="en-US" sz="1400" dirty="0" smtClean="0"/>
              <a:t>”}</a:t>
            </a:r>
          </a:p>
          <a:p>
            <a:r>
              <a:rPr lang="en-US" altLang="zh-CN" sz="1400" dirty="0" err="1"/>
              <a:t>cfg_tmp_name</a:t>
            </a:r>
            <a:r>
              <a:rPr lang="en-US" altLang="zh-CN" sz="1400" dirty="0"/>
              <a:t>=“xxx”</a:t>
            </a:r>
          </a:p>
          <a:p>
            <a:endParaRPr lang="en-US" sz="1400" dirty="0" smtClean="0"/>
          </a:p>
        </p:txBody>
      </p:sp>
      <p:sp>
        <p:nvSpPr>
          <p:cNvPr id="16" name="矩形 15"/>
          <p:cNvSpPr/>
          <p:nvPr/>
        </p:nvSpPr>
        <p:spPr>
          <a:xfrm>
            <a:off x="8162059" y="4999290"/>
            <a:ext cx="1016944" cy="68296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5G-DU</a:t>
            </a:r>
            <a:endParaRPr lang="en-US" dirty="0"/>
          </a:p>
        </p:txBody>
      </p:sp>
      <p:sp>
        <p:nvSpPr>
          <p:cNvPr id="17" name="矩形 16"/>
          <p:cNvSpPr/>
          <p:nvPr/>
        </p:nvSpPr>
        <p:spPr>
          <a:xfrm>
            <a:off x="9557158" y="4993236"/>
            <a:ext cx="969020" cy="68296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5G-CU</a:t>
            </a:r>
            <a:endParaRPr lang="en-US" dirty="0"/>
          </a:p>
        </p:txBody>
      </p:sp>
      <p:cxnSp>
        <p:nvCxnSpPr>
          <p:cNvPr id="19" name="直接箭头连接符 25"/>
          <p:cNvCxnSpPr>
            <a:stCxn id="12" idx="2"/>
            <a:endCxn id="16" idx="0"/>
          </p:cNvCxnSpPr>
          <p:nvPr/>
        </p:nvCxnSpPr>
        <p:spPr>
          <a:xfrm flipH="1">
            <a:off x="8670531" y="3914946"/>
            <a:ext cx="810448" cy="10843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stCxn id="7" idx="2"/>
            <a:endCxn id="12" idx="0"/>
          </p:cNvCxnSpPr>
          <p:nvPr/>
        </p:nvCxnSpPr>
        <p:spPr>
          <a:xfrm>
            <a:off x="9480979" y="2961842"/>
            <a:ext cx="0" cy="203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7768952" y="2760443"/>
            <a:ext cx="8369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35"/>
          <p:cNvCxnSpPr>
            <a:stCxn id="12" idx="2"/>
            <a:endCxn id="17" idx="0"/>
          </p:cNvCxnSpPr>
          <p:nvPr/>
        </p:nvCxnSpPr>
        <p:spPr>
          <a:xfrm>
            <a:off x="9480979" y="3914946"/>
            <a:ext cx="560689" cy="10782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上弧形箭头 35"/>
          <p:cNvSpPr/>
          <p:nvPr/>
        </p:nvSpPr>
        <p:spPr>
          <a:xfrm rot="5610629">
            <a:off x="10400798" y="3461956"/>
            <a:ext cx="475431" cy="406546"/>
          </a:xfrm>
          <a:prstGeom prst="curved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0" name="直接箭头连接符 25"/>
          <p:cNvCxnSpPr>
            <a:stCxn id="16" idx="2"/>
            <a:endCxn id="17" idx="2"/>
          </p:cNvCxnSpPr>
          <p:nvPr/>
        </p:nvCxnSpPr>
        <p:spPr>
          <a:xfrm rot="5400000" flipH="1" flipV="1">
            <a:off x="9353072" y="4993658"/>
            <a:ext cx="6054" cy="1371137"/>
          </a:xfrm>
          <a:prstGeom prst="bentConnector3">
            <a:avLst>
              <a:gd name="adj1" fmla="val -3776016"/>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单圆角矩形 50"/>
          <p:cNvSpPr/>
          <p:nvPr/>
        </p:nvSpPr>
        <p:spPr>
          <a:xfrm>
            <a:off x="7915983" y="4230523"/>
            <a:ext cx="1102578" cy="419302"/>
          </a:xfrm>
          <a:prstGeom prst="snip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endParaRPr lang="en-US" dirty="0"/>
          </a:p>
        </p:txBody>
      </p:sp>
      <p:sp>
        <p:nvSpPr>
          <p:cNvPr id="35" name="文本框 34"/>
          <p:cNvSpPr txBox="1"/>
          <p:nvPr/>
        </p:nvSpPr>
        <p:spPr>
          <a:xfrm>
            <a:off x="7908110" y="4196287"/>
            <a:ext cx="1149507" cy="507831"/>
          </a:xfrm>
          <a:prstGeom prst="rect">
            <a:avLst/>
          </a:prstGeom>
          <a:noFill/>
        </p:spPr>
        <p:txBody>
          <a:bodyPr wrap="square" rtlCol="0">
            <a:spAutoFit/>
          </a:bodyPr>
          <a:lstStyle/>
          <a:p>
            <a:r>
              <a:rPr lang="en-US" sz="1600" dirty="0" err="1" smtClean="0"/>
              <a:t>cfg</a:t>
            </a:r>
            <a:r>
              <a:rPr lang="en-US" sz="1600" dirty="0" smtClean="0"/>
              <a:t> data</a:t>
            </a:r>
          </a:p>
          <a:p>
            <a:r>
              <a:rPr lang="en-US" altLang="zh-CN" sz="1050" dirty="0" smtClean="0"/>
              <a:t>(vendor </a:t>
            </a:r>
            <a:r>
              <a:rPr lang="en-US" altLang="zh-CN" sz="1050" dirty="0"/>
              <a:t>Specific </a:t>
            </a:r>
            <a:r>
              <a:rPr lang="zh-CN" altLang="en-US" sz="1050" dirty="0" smtClean="0"/>
              <a:t>）</a:t>
            </a:r>
            <a:endParaRPr lang="en-US" sz="1050" dirty="0"/>
          </a:p>
        </p:txBody>
      </p:sp>
      <p:sp>
        <p:nvSpPr>
          <p:cNvPr id="32" name="文本框 8"/>
          <p:cNvSpPr txBox="1"/>
          <p:nvPr/>
        </p:nvSpPr>
        <p:spPr>
          <a:xfrm>
            <a:off x="170746" y="6165638"/>
            <a:ext cx="6016549" cy="338554"/>
          </a:xfrm>
          <a:prstGeom prst="rect">
            <a:avLst/>
          </a:prstGeom>
          <a:noFill/>
        </p:spPr>
        <p:txBody>
          <a:bodyPr wrap="square" rtlCol="0">
            <a:spAutoFit/>
          </a:bodyPr>
          <a:lstStyle/>
          <a:p>
            <a:r>
              <a:rPr lang="en-US" sz="1600" dirty="0" smtClean="0"/>
              <a:t>PNFD*: not aligned with ETSI NFV’s VNFD, need to be defined further. </a:t>
            </a:r>
            <a:endParaRPr lang="en-US" sz="1600" dirty="0"/>
          </a:p>
        </p:txBody>
      </p:sp>
      <p:sp>
        <p:nvSpPr>
          <p:cNvPr id="38" name="流程图: 联系 37"/>
          <p:cNvSpPr/>
          <p:nvPr/>
        </p:nvSpPr>
        <p:spPr>
          <a:xfrm>
            <a:off x="9220366" y="3993770"/>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smtClean="0"/>
              <a:t>4</a:t>
            </a:r>
            <a:endParaRPr lang="en-US" sz="1600" dirty="0"/>
          </a:p>
        </p:txBody>
      </p:sp>
      <p:sp>
        <p:nvSpPr>
          <p:cNvPr id="45" name="流程图: 联系 44"/>
          <p:cNvSpPr/>
          <p:nvPr/>
        </p:nvSpPr>
        <p:spPr>
          <a:xfrm>
            <a:off x="10922770" y="3483095"/>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smtClean="0"/>
              <a:t>3</a:t>
            </a:r>
            <a:endParaRPr lang="en-US" sz="1600" dirty="0"/>
          </a:p>
        </p:txBody>
      </p:sp>
      <p:sp>
        <p:nvSpPr>
          <p:cNvPr id="46" name="流程图: 联系 45"/>
          <p:cNvSpPr/>
          <p:nvPr/>
        </p:nvSpPr>
        <p:spPr>
          <a:xfrm>
            <a:off x="8899322" y="1783753"/>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smtClean="0"/>
              <a:t>2</a:t>
            </a:r>
            <a:endParaRPr lang="en-US" sz="1600" dirty="0"/>
          </a:p>
        </p:txBody>
      </p:sp>
      <p:sp>
        <p:nvSpPr>
          <p:cNvPr id="47" name="流程图: 联系 46"/>
          <p:cNvSpPr/>
          <p:nvPr/>
        </p:nvSpPr>
        <p:spPr>
          <a:xfrm>
            <a:off x="6556043" y="1789851"/>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t>1</a:t>
            </a:r>
          </a:p>
        </p:txBody>
      </p:sp>
      <p:sp>
        <p:nvSpPr>
          <p:cNvPr id="66" name="流程图: 联系 65"/>
          <p:cNvSpPr/>
          <p:nvPr/>
        </p:nvSpPr>
        <p:spPr>
          <a:xfrm>
            <a:off x="9013161" y="5841970"/>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smtClean="0"/>
              <a:t>5</a:t>
            </a:r>
            <a:endParaRPr lang="en-US" sz="1600" dirty="0"/>
          </a:p>
        </p:txBody>
      </p:sp>
      <p:sp>
        <p:nvSpPr>
          <p:cNvPr id="43" name="矩形 42"/>
          <p:cNvSpPr/>
          <p:nvPr/>
        </p:nvSpPr>
        <p:spPr>
          <a:xfrm>
            <a:off x="9164649" y="3556274"/>
            <a:ext cx="704338" cy="3314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chemeClr val="bg1"/>
                </a:solidFill>
              </a:rPr>
              <a:t>Vendor</a:t>
            </a:r>
          </a:p>
          <a:p>
            <a:pPr algn="ctr"/>
            <a:r>
              <a:rPr lang="en-US" altLang="zh-CN" sz="900" dirty="0" smtClean="0">
                <a:solidFill>
                  <a:schemeClr val="bg1"/>
                </a:solidFill>
              </a:rPr>
              <a:t>Adapter</a:t>
            </a:r>
            <a:endParaRPr lang="zh-CN" altLang="en-US" sz="900" dirty="0">
              <a:solidFill>
                <a:schemeClr val="bg1"/>
              </a:solidFill>
            </a:endParaRPr>
          </a:p>
        </p:txBody>
      </p:sp>
    </p:spTree>
    <p:extLst>
      <p:ext uri="{BB962C8B-B14F-4D97-AF65-F5344CB8AC3E}">
        <p14:creationId xmlns:p14="http://schemas.microsoft.com/office/powerpoint/2010/main" val="1492479130"/>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标题 2"/>
          <p:cNvSpPr>
            <a:spLocks noGrp="1"/>
          </p:cNvSpPr>
          <p:nvPr>
            <p:ph type="title"/>
          </p:nvPr>
        </p:nvSpPr>
        <p:spPr/>
        <p:txBody>
          <a:bodyPr>
            <a:normAutofit fontScale="90000"/>
          </a:bodyPr>
          <a:lstStyle/>
          <a:p>
            <a:r>
              <a:rPr lang="en-US" altLang="zh-CN" dirty="0"/>
              <a:t>Application-level configuration for 5G RAN </a:t>
            </a:r>
            <a:r>
              <a:rPr lang="en-US" altLang="zh-CN" dirty="0" smtClean="0"/>
              <a:t>PNF </a:t>
            </a:r>
            <a:r>
              <a:rPr lang="en-US" dirty="0" smtClean="0"/>
              <a:t>(</a:t>
            </a:r>
            <a:r>
              <a:rPr lang="en-US" dirty="0"/>
              <a:t>Option </a:t>
            </a:r>
            <a:r>
              <a:rPr lang="en-US" dirty="0" smtClean="0"/>
              <a:t>b)</a:t>
            </a:r>
            <a:endParaRPr lang="en-US" dirty="0"/>
          </a:p>
        </p:txBody>
      </p:sp>
      <p:sp>
        <p:nvSpPr>
          <p:cNvPr id="4" name="文本占位符 3"/>
          <p:cNvSpPr>
            <a:spLocks noGrp="1"/>
          </p:cNvSpPr>
          <p:nvPr>
            <p:ph type="body" sz="quarter" idx="10"/>
          </p:nvPr>
        </p:nvSpPr>
        <p:spPr>
          <a:xfrm>
            <a:off x="314325" y="1138238"/>
            <a:ext cx="5729392" cy="5170487"/>
          </a:xfrm>
        </p:spPr>
        <p:txBody>
          <a:bodyPr>
            <a:normAutofit/>
          </a:bodyPr>
          <a:lstStyle/>
          <a:p>
            <a:r>
              <a:rPr lang="en-US" dirty="0" smtClean="0"/>
              <a:t>Design time</a:t>
            </a:r>
          </a:p>
          <a:p>
            <a:pPr lvl="1"/>
            <a:r>
              <a:rPr lang="en-US" dirty="0" smtClean="0"/>
              <a:t>(1) </a:t>
            </a:r>
            <a:r>
              <a:rPr lang="en-US" dirty="0"/>
              <a:t>Onboarding </a:t>
            </a:r>
            <a:r>
              <a:rPr lang="en-US" altLang="zh-CN" dirty="0"/>
              <a:t>PNFD</a:t>
            </a:r>
          </a:p>
          <a:p>
            <a:pPr lvl="2"/>
            <a:r>
              <a:rPr lang="en-US" dirty="0" smtClean="0"/>
              <a:t>PNFID</a:t>
            </a:r>
          </a:p>
          <a:p>
            <a:pPr lvl="2"/>
            <a:r>
              <a:rPr lang="en-US" dirty="0" smtClean="0"/>
              <a:t>Templates, including PNF/VNF templates</a:t>
            </a:r>
            <a:r>
              <a:rPr lang="en-US" dirty="0"/>
              <a:t>, </a:t>
            </a:r>
            <a:r>
              <a:rPr lang="en-US" altLang="zh-CN" dirty="0" smtClean="0"/>
              <a:t>Configuration </a:t>
            </a:r>
            <a:r>
              <a:rPr lang="en-US" dirty="0"/>
              <a:t>templates</a:t>
            </a:r>
          </a:p>
          <a:p>
            <a:r>
              <a:rPr lang="en-US" dirty="0" smtClean="0"/>
              <a:t>Run time</a:t>
            </a:r>
          </a:p>
          <a:p>
            <a:pPr lvl="1"/>
            <a:r>
              <a:rPr lang="en-US" dirty="0" smtClean="0"/>
              <a:t>(2) service instantiation</a:t>
            </a:r>
            <a:endParaRPr lang="en-US" dirty="0" smtClean="0">
              <a:solidFill>
                <a:srgbClr val="FF0000"/>
              </a:solidFill>
            </a:endParaRPr>
          </a:p>
          <a:p>
            <a:pPr lvl="1"/>
            <a:r>
              <a:rPr lang="en-US" dirty="0" smtClean="0"/>
              <a:t>(3) generate configuration data</a:t>
            </a:r>
            <a:endParaRPr lang="en-US" dirty="0"/>
          </a:p>
          <a:p>
            <a:pPr lvl="1"/>
            <a:r>
              <a:rPr lang="en-US" dirty="0" smtClean="0"/>
              <a:t>(4) </a:t>
            </a:r>
            <a:r>
              <a:rPr lang="en-US" dirty="0"/>
              <a:t>configure PNF/VNF via </a:t>
            </a:r>
            <a:r>
              <a:rPr lang="en-US" dirty="0" smtClean="0"/>
              <a:t>EM</a:t>
            </a:r>
            <a:endParaRPr lang="en-US" dirty="0"/>
          </a:p>
          <a:p>
            <a:pPr lvl="1"/>
            <a:r>
              <a:rPr lang="en-US" dirty="0" smtClean="0"/>
              <a:t>(5) CU-DU inter-connect</a:t>
            </a:r>
            <a:endParaRPr lang="en-US" dirty="0"/>
          </a:p>
        </p:txBody>
      </p:sp>
      <p:sp>
        <p:nvSpPr>
          <p:cNvPr id="5" name="圆角矩形 4"/>
          <p:cNvSpPr/>
          <p:nvPr/>
        </p:nvSpPr>
        <p:spPr>
          <a:xfrm>
            <a:off x="6264348" y="2438928"/>
            <a:ext cx="4683096" cy="150687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矩形 5"/>
          <p:cNvSpPr/>
          <p:nvPr/>
        </p:nvSpPr>
        <p:spPr>
          <a:xfrm>
            <a:off x="6529813" y="2559045"/>
            <a:ext cx="1239139" cy="10095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SDC</a:t>
            </a:r>
            <a:endParaRPr lang="en-US" dirty="0"/>
          </a:p>
        </p:txBody>
      </p:sp>
      <p:sp>
        <p:nvSpPr>
          <p:cNvPr id="7" name="矩形 6"/>
          <p:cNvSpPr/>
          <p:nvPr/>
        </p:nvSpPr>
        <p:spPr>
          <a:xfrm>
            <a:off x="8594352" y="2559045"/>
            <a:ext cx="1773253" cy="4027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p>
        </p:txBody>
      </p:sp>
      <p:sp>
        <p:nvSpPr>
          <p:cNvPr id="8" name="单圆角矩形 7"/>
          <p:cNvSpPr/>
          <p:nvPr/>
        </p:nvSpPr>
        <p:spPr>
          <a:xfrm>
            <a:off x="7239938" y="1753441"/>
            <a:ext cx="922121" cy="578208"/>
          </a:xfrm>
          <a:prstGeom prst="snip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r>
              <a:rPr lang="en-US" dirty="0" smtClean="0"/>
              <a:t>PNFD*</a:t>
            </a:r>
            <a:endParaRPr lang="en-US" dirty="0"/>
          </a:p>
        </p:txBody>
      </p:sp>
      <p:sp>
        <p:nvSpPr>
          <p:cNvPr id="9" name="文本框 8"/>
          <p:cNvSpPr txBox="1"/>
          <p:nvPr/>
        </p:nvSpPr>
        <p:spPr>
          <a:xfrm>
            <a:off x="7190242" y="2021309"/>
            <a:ext cx="1620380" cy="338554"/>
          </a:xfrm>
          <a:prstGeom prst="rect">
            <a:avLst/>
          </a:prstGeom>
          <a:noFill/>
        </p:spPr>
        <p:txBody>
          <a:bodyPr wrap="none" rtlCol="0">
            <a:spAutoFit/>
          </a:bodyPr>
          <a:lstStyle/>
          <a:p>
            <a:r>
              <a:rPr lang="en-US" sz="1600" dirty="0" smtClean="0"/>
              <a:t>PNFID, templates</a:t>
            </a:r>
            <a:endParaRPr lang="en-US" sz="1600" dirty="0"/>
          </a:p>
        </p:txBody>
      </p:sp>
      <p:sp>
        <p:nvSpPr>
          <p:cNvPr id="10" name="文本框 9"/>
          <p:cNvSpPr txBox="1"/>
          <p:nvPr/>
        </p:nvSpPr>
        <p:spPr>
          <a:xfrm>
            <a:off x="6770688" y="1323146"/>
            <a:ext cx="757387"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b="1" dirty="0" smtClean="0"/>
              <a:t>Portal</a:t>
            </a:r>
            <a:endParaRPr lang="en-US" b="1" dirty="0"/>
          </a:p>
        </p:txBody>
      </p:sp>
      <p:cxnSp>
        <p:nvCxnSpPr>
          <p:cNvPr id="11" name="直接箭头连接符 10"/>
          <p:cNvCxnSpPr>
            <a:stCxn id="10" idx="2"/>
            <a:endCxn id="6" idx="0"/>
          </p:cNvCxnSpPr>
          <p:nvPr/>
        </p:nvCxnSpPr>
        <p:spPr>
          <a:xfrm>
            <a:off x="7149382" y="1692478"/>
            <a:ext cx="1" cy="8665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8594352" y="3156465"/>
            <a:ext cx="1773253" cy="541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APP-C</a:t>
            </a:r>
          </a:p>
        </p:txBody>
      </p:sp>
      <p:sp>
        <p:nvSpPr>
          <p:cNvPr id="13" name="文本框 12"/>
          <p:cNvSpPr txBox="1"/>
          <p:nvPr/>
        </p:nvSpPr>
        <p:spPr>
          <a:xfrm>
            <a:off x="9220121" y="1041135"/>
            <a:ext cx="527709"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b="1" dirty="0" smtClean="0"/>
              <a:t>VID</a:t>
            </a:r>
            <a:endParaRPr lang="en-US" b="1" dirty="0"/>
          </a:p>
        </p:txBody>
      </p:sp>
      <p:cxnSp>
        <p:nvCxnSpPr>
          <p:cNvPr id="14" name="直接箭头连接符 13"/>
          <p:cNvCxnSpPr>
            <a:stCxn id="13" idx="2"/>
            <a:endCxn id="7" idx="0"/>
          </p:cNvCxnSpPr>
          <p:nvPr/>
        </p:nvCxnSpPr>
        <p:spPr>
          <a:xfrm flipH="1">
            <a:off x="9480979" y="1410467"/>
            <a:ext cx="2997" cy="11485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9422940" y="1335322"/>
            <a:ext cx="2485424" cy="1231106"/>
          </a:xfrm>
          <a:prstGeom prst="rect">
            <a:avLst/>
          </a:prstGeom>
          <a:noFill/>
        </p:spPr>
        <p:txBody>
          <a:bodyPr wrap="none" rtlCol="0">
            <a:spAutoFit/>
          </a:bodyPr>
          <a:lstStyle/>
          <a:p>
            <a:r>
              <a:rPr lang="en-US" b="1" dirty="0" smtClean="0"/>
              <a:t>Service instantiation</a:t>
            </a:r>
          </a:p>
          <a:p>
            <a:r>
              <a:rPr lang="en-US" sz="1400" dirty="0" smtClean="0"/>
              <a:t>PNFID=“xxx”,</a:t>
            </a:r>
          </a:p>
          <a:p>
            <a:r>
              <a:rPr lang="en-US" sz="1400" dirty="0" err="1" smtClean="0"/>
              <a:t>Instance_</a:t>
            </a:r>
            <a:r>
              <a:rPr lang="en-US" altLang="zh-CN" sz="1400" dirty="0" err="1" smtClean="0"/>
              <a:t>planning</a:t>
            </a:r>
            <a:r>
              <a:rPr lang="en-US" sz="1400" dirty="0" smtClean="0"/>
              <a:t>={“</a:t>
            </a:r>
            <a:r>
              <a:rPr lang="en-US" sz="1400" dirty="0" err="1" smtClean="0"/>
              <a:t>key”:“xx</a:t>
            </a:r>
            <a:r>
              <a:rPr lang="en-US" sz="1400" dirty="0" smtClean="0"/>
              <a:t>”}</a:t>
            </a:r>
          </a:p>
          <a:p>
            <a:r>
              <a:rPr lang="en-US" altLang="zh-CN" sz="1400" dirty="0" err="1"/>
              <a:t>cfg_tmp_name</a:t>
            </a:r>
            <a:r>
              <a:rPr lang="en-US" altLang="zh-CN" sz="1400" dirty="0"/>
              <a:t>=“xxx”</a:t>
            </a:r>
          </a:p>
          <a:p>
            <a:endParaRPr lang="en-US" sz="1400" dirty="0" smtClean="0"/>
          </a:p>
        </p:txBody>
      </p:sp>
      <p:sp>
        <p:nvSpPr>
          <p:cNvPr id="16" name="矩形 15"/>
          <p:cNvSpPr/>
          <p:nvPr/>
        </p:nvSpPr>
        <p:spPr>
          <a:xfrm>
            <a:off x="8162059" y="5344525"/>
            <a:ext cx="1016944" cy="68296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5G-DU</a:t>
            </a:r>
            <a:endParaRPr lang="en-US" dirty="0"/>
          </a:p>
        </p:txBody>
      </p:sp>
      <p:sp>
        <p:nvSpPr>
          <p:cNvPr id="17" name="矩形 16"/>
          <p:cNvSpPr/>
          <p:nvPr/>
        </p:nvSpPr>
        <p:spPr>
          <a:xfrm>
            <a:off x="9557158" y="5338471"/>
            <a:ext cx="969020" cy="68296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5G-CU</a:t>
            </a:r>
            <a:endParaRPr lang="en-US" dirty="0"/>
          </a:p>
        </p:txBody>
      </p:sp>
      <p:cxnSp>
        <p:nvCxnSpPr>
          <p:cNvPr id="20" name="直接箭头连接符 19"/>
          <p:cNvCxnSpPr>
            <a:stCxn id="7" idx="2"/>
            <a:endCxn id="12" idx="0"/>
          </p:cNvCxnSpPr>
          <p:nvPr/>
        </p:nvCxnSpPr>
        <p:spPr>
          <a:xfrm>
            <a:off x="9480979" y="2961842"/>
            <a:ext cx="0" cy="1946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7768952" y="2760443"/>
            <a:ext cx="8369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25"/>
          <p:cNvCxnSpPr>
            <a:stCxn id="16" idx="2"/>
            <a:endCxn id="17" idx="2"/>
          </p:cNvCxnSpPr>
          <p:nvPr/>
        </p:nvCxnSpPr>
        <p:spPr>
          <a:xfrm rot="5400000" flipH="1" flipV="1">
            <a:off x="9353072" y="5338893"/>
            <a:ext cx="6054" cy="1371137"/>
          </a:xfrm>
          <a:prstGeom prst="bentConnector3">
            <a:avLst>
              <a:gd name="adj1" fmla="val -3776016"/>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文本框 8"/>
          <p:cNvSpPr txBox="1"/>
          <p:nvPr/>
        </p:nvSpPr>
        <p:spPr>
          <a:xfrm>
            <a:off x="170746" y="6165638"/>
            <a:ext cx="6016549" cy="338554"/>
          </a:xfrm>
          <a:prstGeom prst="rect">
            <a:avLst/>
          </a:prstGeom>
          <a:noFill/>
        </p:spPr>
        <p:txBody>
          <a:bodyPr wrap="square" rtlCol="0">
            <a:spAutoFit/>
          </a:bodyPr>
          <a:lstStyle/>
          <a:p>
            <a:r>
              <a:rPr lang="en-US" sz="1600" dirty="0" smtClean="0"/>
              <a:t>PNFD*: not aligned with ETSI NFV’s VNFD, need to be defined further. </a:t>
            </a:r>
            <a:endParaRPr lang="en-US" sz="1600" dirty="0"/>
          </a:p>
        </p:txBody>
      </p:sp>
      <p:sp>
        <p:nvSpPr>
          <p:cNvPr id="46" name="流程图: 联系 45"/>
          <p:cNvSpPr/>
          <p:nvPr/>
        </p:nvSpPr>
        <p:spPr>
          <a:xfrm>
            <a:off x="8899322" y="1783753"/>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smtClean="0"/>
              <a:t>2</a:t>
            </a:r>
            <a:endParaRPr lang="en-US" sz="1600" dirty="0"/>
          </a:p>
        </p:txBody>
      </p:sp>
      <p:sp>
        <p:nvSpPr>
          <p:cNvPr id="47" name="流程图: 联系 46"/>
          <p:cNvSpPr/>
          <p:nvPr/>
        </p:nvSpPr>
        <p:spPr>
          <a:xfrm>
            <a:off x="6556043" y="1789851"/>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t>1</a:t>
            </a:r>
          </a:p>
        </p:txBody>
      </p:sp>
      <p:sp>
        <p:nvSpPr>
          <p:cNvPr id="66" name="流程图: 联系 65"/>
          <p:cNvSpPr/>
          <p:nvPr/>
        </p:nvSpPr>
        <p:spPr>
          <a:xfrm>
            <a:off x="9013161" y="6187205"/>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smtClean="0"/>
              <a:t>5</a:t>
            </a:r>
            <a:endParaRPr lang="en-US" sz="1600" dirty="0"/>
          </a:p>
        </p:txBody>
      </p:sp>
      <p:sp>
        <p:nvSpPr>
          <p:cNvPr id="37" name="上弧形箭头 36"/>
          <p:cNvSpPr/>
          <p:nvPr/>
        </p:nvSpPr>
        <p:spPr>
          <a:xfrm rot="5610629">
            <a:off x="9767542" y="4278881"/>
            <a:ext cx="475431" cy="406546"/>
          </a:xfrm>
          <a:prstGeom prst="curved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矩形 38"/>
          <p:cNvSpPr/>
          <p:nvPr/>
        </p:nvSpPr>
        <p:spPr>
          <a:xfrm>
            <a:off x="8940631" y="4223467"/>
            <a:ext cx="808122" cy="45874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EM</a:t>
            </a:r>
            <a:endParaRPr lang="en-US" dirty="0"/>
          </a:p>
        </p:txBody>
      </p:sp>
      <p:sp>
        <p:nvSpPr>
          <p:cNvPr id="41" name="流程图: 联系 40"/>
          <p:cNvSpPr/>
          <p:nvPr/>
        </p:nvSpPr>
        <p:spPr>
          <a:xfrm>
            <a:off x="10276980" y="4224238"/>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smtClean="0"/>
              <a:t>3</a:t>
            </a:r>
            <a:endParaRPr lang="en-US" sz="1600" dirty="0"/>
          </a:p>
        </p:txBody>
      </p:sp>
      <p:cxnSp>
        <p:nvCxnSpPr>
          <p:cNvPr id="42" name="直接箭头连接符 25"/>
          <p:cNvCxnSpPr>
            <a:stCxn id="39" idx="2"/>
          </p:cNvCxnSpPr>
          <p:nvPr/>
        </p:nvCxnSpPr>
        <p:spPr>
          <a:xfrm flipH="1">
            <a:off x="8670531" y="4682209"/>
            <a:ext cx="674161" cy="6623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25"/>
          <p:cNvCxnSpPr>
            <a:stCxn id="39" idx="2"/>
          </p:cNvCxnSpPr>
          <p:nvPr/>
        </p:nvCxnSpPr>
        <p:spPr>
          <a:xfrm>
            <a:off x="9344692" y="4682209"/>
            <a:ext cx="443118" cy="6623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流程图: 联系 48"/>
          <p:cNvSpPr/>
          <p:nvPr/>
        </p:nvSpPr>
        <p:spPr>
          <a:xfrm>
            <a:off x="9054554" y="4764079"/>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smtClean="0"/>
              <a:t>4</a:t>
            </a:r>
            <a:endParaRPr lang="en-US" sz="1600" dirty="0"/>
          </a:p>
        </p:txBody>
      </p:sp>
      <p:cxnSp>
        <p:nvCxnSpPr>
          <p:cNvPr id="50" name="直接箭头连接符 25"/>
          <p:cNvCxnSpPr>
            <a:stCxn id="12" idx="2"/>
            <a:endCxn id="39" idx="0"/>
          </p:cNvCxnSpPr>
          <p:nvPr/>
        </p:nvCxnSpPr>
        <p:spPr>
          <a:xfrm flipH="1">
            <a:off x="9344692" y="3698245"/>
            <a:ext cx="136287" cy="5252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单圆角矩形 51"/>
          <p:cNvSpPr/>
          <p:nvPr/>
        </p:nvSpPr>
        <p:spPr>
          <a:xfrm>
            <a:off x="9699094" y="4783224"/>
            <a:ext cx="1102578" cy="419302"/>
          </a:xfrm>
          <a:prstGeom prst="snip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endParaRPr lang="en-US" dirty="0"/>
          </a:p>
        </p:txBody>
      </p:sp>
      <p:sp>
        <p:nvSpPr>
          <p:cNvPr id="53" name="文本框 52"/>
          <p:cNvSpPr txBox="1"/>
          <p:nvPr/>
        </p:nvSpPr>
        <p:spPr>
          <a:xfrm>
            <a:off x="9691221" y="4748988"/>
            <a:ext cx="1149507" cy="507831"/>
          </a:xfrm>
          <a:prstGeom prst="rect">
            <a:avLst/>
          </a:prstGeom>
          <a:noFill/>
        </p:spPr>
        <p:txBody>
          <a:bodyPr wrap="square" rtlCol="0">
            <a:spAutoFit/>
          </a:bodyPr>
          <a:lstStyle/>
          <a:p>
            <a:r>
              <a:rPr lang="en-US" sz="1600" dirty="0" err="1" smtClean="0"/>
              <a:t>cfg</a:t>
            </a:r>
            <a:r>
              <a:rPr lang="en-US" sz="1600" dirty="0" smtClean="0"/>
              <a:t> data</a:t>
            </a:r>
          </a:p>
          <a:p>
            <a:r>
              <a:rPr lang="en-US" altLang="zh-CN" sz="1050" dirty="0" smtClean="0"/>
              <a:t>(vendor </a:t>
            </a:r>
            <a:r>
              <a:rPr lang="en-US" altLang="zh-CN" sz="1050" dirty="0"/>
              <a:t>Specific </a:t>
            </a:r>
            <a:r>
              <a:rPr lang="zh-CN" altLang="en-US" sz="1050" dirty="0" smtClean="0"/>
              <a:t>）</a:t>
            </a:r>
            <a:endParaRPr lang="en-US" sz="1050" dirty="0"/>
          </a:p>
        </p:txBody>
      </p:sp>
    </p:spTree>
    <p:extLst>
      <p:ext uri="{BB962C8B-B14F-4D97-AF65-F5344CB8AC3E}">
        <p14:creationId xmlns:p14="http://schemas.microsoft.com/office/powerpoint/2010/main" val="2945457366"/>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stretch>
            <a:fillRect/>
          </a:stretch>
        </p:blipFill>
        <p:spPr>
          <a:xfrm>
            <a:off x="666750" y="1078561"/>
            <a:ext cx="10858500" cy="4943475"/>
          </a:xfrm>
          <a:prstGeom prst="rect">
            <a:avLst/>
          </a:prstGeom>
        </p:spPr>
      </p:pic>
      <p:sp>
        <p:nvSpPr>
          <p:cNvPr id="2" name="灯片编号占位符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标题 2"/>
          <p:cNvSpPr>
            <a:spLocks noGrp="1"/>
          </p:cNvSpPr>
          <p:nvPr>
            <p:ph type="title"/>
          </p:nvPr>
        </p:nvSpPr>
        <p:spPr/>
        <p:txBody>
          <a:bodyPr>
            <a:normAutofit fontScale="90000"/>
          </a:bodyPr>
          <a:lstStyle/>
          <a:p>
            <a:r>
              <a:rPr lang="en-US" dirty="0" smtClean="0"/>
              <a:t>Sequence Diagram (option a)</a:t>
            </a:r>
            <a:endParaRPr lang="en-US" dirty="0"/>
          </a:p>
        </p:txBody>
      </p:sp>
      <p:sp>
        <p:nvSpPr>
          <p:cNvPr id="4" name="文本框 3"/>
          <p:cNvSpPr txBox="1"/>
          <p:nvPr/>
        </p:nvSpPr>
        <p:spPr>
          <a:xfrm>
            <a:off x="3135076" y="2646465"/>
            <a:ext cx="7332622" cy="338554"/>
          </a:xfrm>
          <a:prstGeom prst="rect">
            <a:avLst/>
          </a:prstGeom>
          <a:solidFill>
            <a:schemeClr val="accent4">
              <a:lumMod val="40000"/>
              <a:lumOff val="60000"/>
            </a:schemeClr>
          </a:solidFill>
        </p:spPr>
        <p:txBody>
          <a:bodyPr wrap="square" rtlCol="0">
            <a:spAutoFit/>
          </a:bodyPr>
          <a:lstStyle/>
          <a:p>
            <a:r>
              <a:rPr lang="en-US" sz="1600" dirty="0" smtClean="0"/>
              <a:t>Based on </a:t>
            </a:r>
            <a:r>
              <a:rPr lang="en-US" altLang="zh-CN" sz="1600" dirty="0" smtClean="0"/>
              <a:t>PNF </a:t>
            </a:r>
            <a:r>
              <a:rPr lang="en-US" altLang="zh-CN" sz="1600" dirty="0"/>
              <a:t>Plug-and Play and Registration procedure from </a:t>
            </a:r>
            <a:r>
              <a:rPr lang="en-US" altLang="zh-CN" sz="1600" dirty="0" smtClean="0"/>
              <a:t>Beijing release</a:t>
            </a:r>
            <a:endParaRPr lang="en-US" altLang="zh-CN" sz="1600" dirty="0"/>
          </a:p>
        </p:txBody>
      </p:sp>
    </p:spTree>
    <p:extLst>
      <p:ext uri="{BB962C8B-B14F-4D97-AF65-F5344CB8AC3E}">
        <p14:creationId xmlns:p14="http://schemas.microsoft.com/office/powerpoint/2010/main" val="3066210596"/>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标题 2"/>
          <p:cNvSpPr>
            <a:spLocks noGrp="1"/>
          </p:cNvSpPr>
          <p:nvPr>
            <p:ph type="title"/>
          </p:nvPr>
        </p:nvSpPr>
        <p:spPr/>
        <p:txBody>
          <a:bodyPr>
            <a:normAutofit fontScale="90000"/>
          </a:bodyPr>
          <a:lstStyle/>
          <a:p>
            <a:r>
              <a:rPr lang="en-US" dirty="0"/>
              <a:t>Sequence Diagram </a:t>
            </a:r>
            <a:r>
              <a:rPr lang="en-US" dirty="0" smtClean="0"/>
              <a:t>(option b)</a:t>
            </a:r>
            <a:endParaRPr lang="en-US" dirty="0"/>
          </a:p>
        </p:txBody>
      </p:sp>
      <p:pic>
        <p:nvPicPr>
          <p:cNvPr id="5" name="图片 4"/>
          <p:cNvPicPr>
            <a:picLocks noChangeAspect="1"/>
          </p:cNvPicPr>
          <p:nvPr/>
        </p:nvPicPr>
        <p:blipFill>
          <a:blip r:embed="rId2"/>
          <a:stretch>
            <a:fillRect/>
          </a:stretch>
        </p:blipFill>
        <p:spPr>
          <a:xfrm>
            <a:off x="314961" y="1038429"/>
            <a:ext cx="11506200" cy="5648325"/>
          </a:xfrm>
          <a:prstGeom prst="rect">
            <a:avLst/>
          </a:prstGeom>
        </p:spPr>
      </p:pic>
      <p:sp>
        <p:nvSpPr>
          <p:cNvPr id="6" name="文本框 5"/>
          <p:cNvSpPr txBox="1"/>
          <p:nvPr/>
        </p:nvSpPr>
        <p:spPr>
          <a:xfrm>
            <a:off x="3135076" y="2683789"/>
            <a:ext cx="7332622" cy="338554"/>
          </a:xfrm>
          <a:prstGeom prst="rect">
            <a:avLst/>
          </a:prstGeom>
          <a:solidFill>
            <a:schemeClr val="accent4">
              <a:lumMod val="40000"/>
              <a:lumOff val="60000"/>
            </a:schemeClr>
          </a:solidFill>
        </p:spPr>
        <p:txBody>
          <a:bodyPr wrap="square" rtlCol="0">
            <a:spAutoFit/>
          </a:bodyPr>
          <a:lstStyle/>
          <a:p>
            <a:r>
              <a:rPr lang="en-US" sz="1600" dirty="0" smtClean="0"/>
              <a:t>Based on </a:t>
            </a:r>
            <a:r>
              <a:rPr lang="en-US" altLang="zh-CN" sz="1600" dirty="0" smtClean="0"/>
              <a:t>PNF </a:t>
            </a:r>
            <a:r>
              <a:rPr lang="en-US" altLang="zh-CN" sz="1600" dirty="0"/>
              <a:t>Plug-and Play and Registration procedure from </a:t>
            </a:r>
            <a:r>
              <a:rPr lang="en-US" altLang="zh-CN" sz="1600" dirty="0" smtClean="0"/>
              <a:t>Beijing release</a:t>
            </a:r>
            <a:endParaRPr lang="en-US" altLang="zh-CN" sz="1600" dirty="0"/>
          </a:p>
        </p:txBody>
      </p:sp>
    </p:spTree>
    <p:extLst>
      <p:ext uri="{BB962C8B-B14F-4D97-AF65-F5344CB8AC3E}">
        <p14:creationId xmlns:p14="http://schemas.microsoft.com/office/powerpoint/2010/main" val="654477802"/>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10498</TotalTime>
  <Words>773</Words>
  <Application>Microsoft Office PowerPoint</Application>
  <PresentationFormat>宽屏</PresentationFormat>
  <Paragraphs>163</Paragraphs>
  <Slides>10</Slides>
  <Notes>3</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10</vt:i4>
      </vt:variant>
    </vt:vector>
  </HeadingPairs>
  <TitlesOfParts>
    <vt:vector size="16" baseType="lpstr">
      <vt:lpstr>.AppleSystemUIFont</vt:lpstr>
      <vt:lpstr>DengXian</vt:lpstr>
      <vt:lpstr>DengXian Light</vt:lpstr>
      <vt:lpstr>Arial</vt:lpstr>
      <vt:lpstr>Calibri</vt:lpstr>
      <vt:lpstr>Office Theme</vt:lpstr>
      <vt:lpstr>5G RAN Deployment – Casablanca  PNF software and configuration management</vt:lpstr>
      <vt:lpstr>5G Radio Network Deployment Requirements</vt:lpstr>
      <vt:lpstr>PNF Support</vt:lpstr>
      <vt:lpstr>Software Management (partly vendor-specific) (Option a)</vt:lpstr>
      <vt:lpstr>Software Management (partly vendor-specific) (Option b)</vt:lpstr>
      <vt:lpstr>Application-level configuration for 5G RAN PNF (Option a)</vt:lpstr>
      <vt:lpstr>Application-level configuration for 5G RAN PNF (Option b)</vt:lpstr>
      <vt:lpstr>Sequence Diagram (option a)</vt:lpstr>
      <vt:lpstr>Sequence Diagram (option b)</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wangyaoguang (A)</cp:lastModifiedBy>
  <cp:revision>514</cp:revision>
  <cp:lastPrinted>2017-12-06T19:47:24Z</cp:lastPrinted>
  <dcterms:created xsi:type="dcterms:W3CDTF">2017-02-27T16:23:08Z</dcterms:created>
  <dcterms:modified xsi:type="dcterms:W3CDTF">2018-04-28T07:39:56Z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(3)RiqTe3GCyS7vOA38vZNHaEc16HjwpH/3yAQtxFqFgQMen7gTZTJQULCVy7nk4lzThznQck1u
pAqK/xlLMsUfq/ewFK90yOPA5szrn0QeNzDxaJ8pibmJWXds6I50s0J28pUldr3K7U4QVxXX
80Y/LGsO8dm7qeNvWFgrX+IIX9tyYK+HiQMDiMqF2Ssa/X/rRo/HvSPtZ8Bxc3eeqo1Q/JMK
ZBHg6nZ/5U2NycnIMv</vt:lpwstr>
  </property>
  <property fmtid="{D5CDD505-2E9C-101B-9397-08002B2CF9AE}" pid="3" name="_2015_ms_pID_7253431">
    <vt:lpwstr>oI3TkLTeGSdfrQGN5CKQNWvm2jdHcjIfqM59rTSPzog0bBUtyLhSg+
kSYEXC992r5AW21OC7+36hklUom/qoADFq3jTbU9yZUfHBEVur/4bSG32PNH1uKf6hVE0qcr
3lu3ARO3SEdY5L60Zge1bgRY3EytoMzWTXSs9LKr0YyycbEw8yAByaxYKjA8sZdHVVAUuWl+
5vB0w9S7CzBBKzQo/mYgjZoNcKoAl+B4LG7n</vt:lpwstr>
  </property>
  <property fmtid="{D5CDD505-2E9C-101B-9397-08002B2CF9AE}" pid="4" name="_2015_ms_pID_7253432">
    <vt:lpwstr>pg==</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1522656312</vt:lpwstr>
  </property>
</Properties>
</file>