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57" r:id="rId2"/>
    <p:sldId id="258" r:id="rId3"/>
    <p:sldId id="259" r:id="rId4"/>
    <p:sldId id="279" r:id="rId5"/>
    <p:sldId id="260" r:id="rId6"/>
    <p:sldId id="284" r:id="rId7"/>
    <p:sldId id="280" r:id="rId8"/>
    <p:sldId id="272" r:id="rId9"/>
    <p:sldId id="269" r:id="rId10"/>
    <p:sldId id="278" r:id="rId11"/>
    <p:sldId id="268" r:id="rId12"/>
    <p:sldId id="270" r:id="rId13"/>
    <p:sldId id="276" r:id="rId14"/>
    <p:sldId id="281" r:id="rId15"/>
    <p:sldId id="282" r:id="rId16"/>
    <p:sldId id="283" r:id="rId17"/>
    <p:sldId id="271" r:id="rId18"/>
    <p:sldId id="265" r:id="rId19"/>
    <p:sldId id="274" r:id="rId20"/>
    <p:sldId id="275" r:id="rId21"/>
    <p:sldId id="273" r:id="rId22"/>
    <p:sldId id="262" r:id="rId23"/>
    <p:sldId id="277" r:id="rId24"/>
    <p:sldId id="267" r:id="rId25"/>
    <p:sldId id="285" r:id="rId26"/>
    <p:sldId id="263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C7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32" autoAdjust="0"/>
    <p:restoredTop sz="94259" autoAdjust="0"/>
  </p:normalViewPr>
  <p:slideViewPr>
    <p:cSldViewPr snapToGrid="0">
      <p:cViewPr varScale="1">
        <p:scale>
          <a:sx n="84" d="100"/>
          <a:sy n="84" d="100"/>
        </p:scale>
        <p:origin x="90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7E437-1BBC-4DC3-A542-9465339A4C0B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44E709-9F50-40BC-9A37-F3A48B439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116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1249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92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7506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8513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055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763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8733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39614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2339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452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328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1747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4118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23807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1566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1982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495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651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8432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587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061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4577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1847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420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3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270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770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74" y="-9138"/>
            <a:ext cx="9148778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0173" y="-9137"/>
            <a:ext cx="9156182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74891" y="2823498"/>
            <a:ext cx="849953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74892" y="4554182"/>
            <a:ext cx="3006591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91" y="499222"/>
            <a:ext cx="281148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01285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5840"/>
            <a:ext cx="8229600" cy="5021262"/>
          </a:xfrm>
        </p:spPr>
        <p:txBody>
          <a:bodyPr/>
          <a:lstStyle>
            <a:lvl1pPr>
              <a:defRPr sz="1500"/>
            </a:lvl1pPr>
            <a:lvl2pPr marL="169069" indent="-169069">
              <a:spcBef>
                <a:spcPts val="600"/>
              </a:spcBef>
              <a:buFont typeface="Wingdings" charset="2"/>
              <a:buChar char="§"/>
              <a:defRPr sz="1350"/>
            </a:lvl2pPr>
            <a:lvl3pPr marL="428625" indent="-171450">
              <a:spcBef>
                <a:spcPts val="0"/>
              </a:spcBef>
              <a:buFont typeface="Wingdings" charset="2"/>
              <a:buChar char="§"/>
              <a:defRPr sz="1200"/>
            </a:lvl3pPr>
            <a:lvl4pPr marL="685800" indent="-173831">
              <a:spcBef>
                <a:spcPts val="0"/>
              </a:spcBef>
              <a:buFont typeface="Wingdings" charset="2"/>
              <a:buChar char="§"/>
              <a:defRPr sz="1050"/>
            </a:lvl4pPr>
            <a:lvl5pPr marL="941785" indent="-172641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31620"/>
            <a:ext cx="82296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04801" y="6640392"/>
            <a:ext cx="1668379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6554289" y="6673078"/>
            <a:ext cx="1152144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685800" eaLnBrk="1" fontAlgn="auto" hangingPunct="1">
              <a:spcBef>
                <a:spcPts val="0"/>
              </a:spcBef>
              <a:spcAft>
                <a:spcPts val="0"/>
              </a:spcAft>
              <a:defRPr sz="788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35217846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" y="-9138"/>
            <a:ext cx="9148778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4121831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225" y="1423411"/>
            <a:ext cx="2857776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806380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937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2069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069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165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043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419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430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3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04445-F65A-47BF-B4DD-D2D14092DB8F}" type="datetimeFigureOut">
              <a:rPr lang="en-US" smtClean="0"/>
              <a:t>1/25/2018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6CA95-2A01-4C32-8EC3-B43BF4C2CF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56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.jp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.jp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7.png"/><Relationship Id="rId4" Type="http://schemas.openxmlformats.org/officeDocument/2006/relationships/image" Target="../media/image26.jpg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tiff"/><Relationship Id="rId3" Type="http://schemas.openxmlformats.org/officeDocument/2006/relationships/image" Target="../media/image3.jpg"/><Relationship Id="rId7" Type="http://schemas.openxmlformats.org/officeDocument/2006/relationships/image" Target="../media/image4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2.png"/><Relationship Id="rId5" Type="http://schemas.openxmlformats.org/officeDocument/2006/relationships/image" Target="../media/image27.png"/><Relationship Id="rId4" Type="http://schemas.openxmlformats.org/officeDocument/2006/relationships/image" Target="../media/image26.jpg"/><Relationship Id="rId9" Type="http://schemas.openxmlformats.org/officeDocument/2006/relationships/image" Target="../media/image7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openxmlformats.org/officeDocument/2006/relationships/image" Target="../media/image7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tiff"/><Relationship Id="rId5" Type="http://schemas.openxmlformats.org/officeDocument/2006/relationships/image" Target="../media/image27.png"/><Relationship Id="rId4" Type="http://schemas.openxmlformats.org/officeDocument/2006/relationships/image" Target="../media/image26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7.tiff"/><Relationship Id="rId4" Type="http://schemas.openxmlformats.org/officeDocument/2006/relationships/image" Target="../media/image12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5" Type="http://schemas.microsoft.com/office/2007/relationships/hdphoto" Target="../media/hdphoto1.wdp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g"/><Relationship Id="rId3" Type="http://schemas.openxmlformats.org/officeDocument/2006/relationships/image" Target="../media/image3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3.jpg"/><Relationship Id="rId7" Type="http://schemas.openxmlformats.org/officeDocument/2006/relationships/image" Target="../media/image12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g"/><Relationship Id="rId11" Type="http://schemas.openxmlformats.org/officeDocument/2006/relationships/image" Target="../media/image29.png"/><Relationship Id="rId5" Type="http://schemas.openxmlformats.org/officeDocument/2006/relationships/image" Target="../media/image19.png"/><Relationship Id="rId10" Type="http://schemas.openxmlformats.org/officeDocument/2006/relationships/image" Target="../media/image25.png"/><Relationship Id="rId4" Type="http://schemas.openxmlformats.org/officeDocument/2006/relationships/image" Target="../media/image18.png"/><Relationship Id="rId9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jpg"/><Relationship Id="rId7" Type="http://schemas.openxmlformats.org/officeDocument/2006/relationships/image" Target="../media/image7.tif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tiff"/><Relationship Id="rId5" Type="http://schemas.openxmlformats.org/officeDocument/2006/relationships/image" Target="../media/image15.jpg"/><Relationship Id="rId4" Type="http://schemas.openxmlformats.org/officeDocument/2006/relationships/image" Target="../media/image18.png"/><Relationship Id="rId9" Type="http://schemas.openxmlformats.org/officeDocument/2006/relationships/image" Target="../media/image20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g"/><Relationship Id="rId7" Type="http://schemas.openxmlformats.org/officeDocument/2006/relationships/image" Target="../media/image7.tiff"/><Relationship Id="rId12" Type="http://schemas.openxmlformats.org/officeDocument/2006/relationships/image" Target="../media/image12.tiff"/><Relationship Id="rId17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tiff"/><Relationship Id="rId11" Type="http://schemas.openxmlformats.org/officeDocument/2006/relationships/image" Target="../media/image11.tiff"/><Relationship Id="rId5" Type="http://schemas.openxmlformats.org/officeDocument/2006/relationships/image" Target="../media/image5.tiff"/><Relationship Id="rId15" Type="http://schemas.openxmlformats.org/officeDocument/2006/relationships/image" Target="../media/image14.png"/><Relationship Id="rId10" Type="http://schemas.openxmlformats.org/officeDocument/2006/relationships/image" Target="../media/image10.tiff"/><Relationship Id="rId4" Type="http://schemas.openxmlformats.org/officeDocument/2006/relationships/image" Target="../media/image4.tiff"/><Relationship Id="rId9" Type="http://schemas.openxmlformats.org/officeDocument/2006/relationships/image" Target="../media/image9.tiff"/><Relationship Id="rId1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3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3" Type="http://schemas.openxmlformats.org/officeDocument/2006/relationships/image" Target="../media/image3.jpg"/><Relationship Id="rId7" Type="http://schemas.openxmlformats.org/officeDocument/2006/relationships/image" Target="../media/image12.tif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jpg"/><Relationship Id="rId7" Type="http://schemas.openxmlformats.org/officeDocument/2006/relationships/image" Target="../media/image7.tiff"/><Relationship Id="rId12" Type="http://schemas.openxmlformats.org/officeDocument/2006/relationships/image" Target="../media/image12.tif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5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tiff"/><Relationship Id="rId11" Type="http://schemas.openxmlformats.org/officeDocument/2006/relationships/image" Target="../media/image11.tiff"/><Relationship Id="rId5" Type="http://schemas.openxmlformats.org/officeDocument/2006/relationships/image" Target="../media/image5.tiff"/><Relationship Id="rId15" Type="http://schemas.openxmlformats.org/officeDocument/2006/relationships/image" Target="../media/image14.png"/><Relationship Id="rId10" Type="http://schemas.openxmlformats.org/officeDocument/2006/relationships/image" Target="../media/image10.tiff"/><Relationship Id="rId4" Type="http://schemas.openxmlformats.org/officeDocument/2006/relationships/image" Target="../media/image4.tiff"/><Relationship Id="rId9" Type="http://schemas.openxmlformats.org/officeDocument/2006/relationships/image" Target="../media/image9.tiff"/><Relationship Id="rId1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0.jpg"/><Relationship Id="rId3" Type="http://schemas.openxmlformats.org/officeDocument/2006/relationships/image" Target="../media/image18.png"/><Relationship Id="rId7" Type="http://schemas.openxmlformats.org/officeDocument/2006/relationships/image" Target="../media/image15.jp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png"/><Relationship Id="rId11" Type="http://schemas.openxmlformats.org/officeDocument/2006/relationships/image" Target="../media/image7.tiff"/><Relationship Id="rId5" Type="http://schemas.openxmlformats.org/officeDocument/2006/relationships/image" Target="../media/image4.tiff"/><Relationship Id="rId10" Type="http://schemas.openxmlformats.org/officeDocument/2006/relationships/image" Target="../media/image12.tiff"/><Relationship Id="rId4" Type="http://schemas.openxmlformats.org/officeDocument/2006/relationships/image" Target="../media/image3.jpg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g"/><Relationship Id="rId5" Type="http://schemas.openxmlformats.org/officeDocument/2006/relationships/image" Target="../media/image14.png"/><Relationship Id="rId4" Type="http://schemas.openxmlformats.org/officeDocument/2006/relationships/image" Target="../media/image4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tiff"/><Relationship Id="rId4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.jpg"/><Relationship Id="rId7" Type="http://schemas.openxmlformats.org/officeDocument/2006/relationships/image" Target="../media/image7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tiff"/><Relationship Id="rId5" Type="http://schemas.openxmlformats.org/officeDocument/2006/relationships/image" Target="../media/image15.jpg"/><Relationship Id="rId4" Type="http://schemas.openxmlformats.org/officeDocument/2006/relationships/image" Target="../media/image18.png"/><Relationship Id="rId9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5G RAN Network Slicing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4891" y="4272886"/>
            <a:ext cx="5292191" cy="89325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ONAP and Network Slicing for 5G RAN</a:t>
            </a:r>
          </a:p>
          <a:p>
            <a:endParaRPr lang="en-US" dirty="0"/>
          </a:p>
          <a:p>
            <a:r>
              <a:rPr lang="en-US" dirty="0"/>
              <a:t>5G Use Case Team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A Cell has only one Tracking Area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D5870-46A4-4017-B14F-2A1ABF17A4BD}"/>
              </a:ext>
            </a:extLst>
          </p:cNvPr>
          <p:cNvSpPr txBox="1"/>
          <p:nvPr/>
        </p:nvSpPr>
        <p:spPr>
          <a:xfrm>
            <a:off x="4873467" y="1199808"/>
            <a:ext cx="367233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Per </a:t>
            </a:r>
            <a:r>
              <a:rPr lang="en-US" sz="1400" u="sng" dirty="0"/>
              <a:t>PLMN</a:t>
            </a:r>
            <a:r>
              <a:rPr lang="en-US" sz="1400" dirty="0"/>
              <a:t>, there is a one-to-one correspondence between a Cell and a Tracking Area Code.</a:t>
            </a:r>
          </a:p>
          <a:p>
            <a:endParaRPr lang="en-US" sz="1400" dirty="0"/>
          </a:p>
          <a:p>
            <a:r>
              <a:rPr lang="en-US" sz="1400" dirty="0"/>
              <a:t>i.e. You cannot assign more than one Tracking Area Code to a Cell.</a:t>
            </a:r>
          </a:p>
          <a:p>
            <a:endParaRPr lang="en-US" sz="1400" dirty="0"/>
          </a:p>
          <a:p>
            <a:r>
              <a:rPr lang="en-US" sz="1400" dirty="0"/>
              <a:t>Cell has a parameter (Tracking Area ID = TAI)</a:t>
            </a:r>
          </a:p>
          <a:p>
            <a:r>
              <a:rPr lang="en-US" sz="1400" dirty="0"/>
              <a:t>TAI = PLMNID + Tracking Area Code (TAC)</a:t>
            </a:r>
          </a:p>
          <a:p>
            <a:endParaRPr lang="en-US" sz="1400" dirty="0"/>
          </a:p>
          <a:p>
            <a:r>
              <a:rPr lang="en-US" sz="1400" dirty="0"/>
              <a:t>In multi-operator cell can have 6xPLMN IDs, but Every cell has a Primary PLMN. Thus there is still just one TAI.</a:t>
            </a:r>
          </a:p>
          <a:p>
            <a:endParaRPr lang="en-US" sz="1400" dirty="0"/>
          </a:p>
          <a:p>
            <a:r>
              <a:rPr lang="en-US" sz="1400" dirty="0"/>
              <a:t>A UE subscribes to one PLMN only (thus a cell belongs to exactly one TA)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57F60FB-AF80-4690-B02C-EA4544666165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D273565-A495-43F8-89C8-4A512E3E7617}"/>
              </a:ext>
            </a:extLst>
          </p:cNvPr>
          <p:cNvSpPr/>
          <p:nvPr/>
        </p:nvSpPr>
        <p:spPr>
          <a:xfrm>
            <a:off x="154483" y="2300659"/>
            <a:ext cx="4438412" cy="3218792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350FCD1-939B-4ED1-984D-5DD53AC2E972}"/>
              </a:ext>
            </a:extLst>
          </p:cNvPr>
          <p:cNvSpPr/>
          <p:nvPr/>
        </p:nvSpPr>
        <p:spPr>
          <a:xfrm>
            <a:off x="855686" y="2377777"/>
            <a:ext cx="3036006" cy="178791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/>
              <a:t>Cell #1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2159335-D726-4932-86FD-F02377388320}"/>
              </a:ext>
            </a:extLst>
          </p:cNvPr>
          <p:cNvSpPr txBox="1"/>
          <p:nvPr/>
        </p:nvSpPr>
        <p:spPr>
          <a:xfrm>
            <a:off x="870724" y="4513184"/>
            <a:ext cx="30381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Tracking Area Code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3BDB16B-D47C-4127-AB95-93919BC94AEA}"/>
              </a:ext>
            </a:extLst>
          </p:cNvPr>
          <p:cNvSpPr/>
          <p:nvPr/>
        </p:nvSpPr>
        <p:spPr>
          <a:xfrm>
            <a:off x="436488" y="1578622"/>
            <a:ext cx="3874402" cy="331541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Cell has one Tracking Area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7562E91-8C35-42D3-B67F-E15583CAE16E}"/>
              </a:ext>
            </a:extLst>
          </p:cNvPr>
          <p:cNvSpPr txBox="1"/>
          <p:nvPr/>
        </p:nvSpPr>
        <p:spPr>
          <a:xfrm>
            <a:off x="5073492" y="6173972"/>
            <a:ext cx="3672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Note: 3GPP36.300 section 10.1.7: </a:t>
            </a:r>
            <a:r>
              <a:rPr lang="en-US" sz="600" i="1" dirty="0"/>
              <a:t>If the E-UTRAN is shared by multiple operators, the system information broadcasted in each shared cell contains the PLMN-id of each operator (up to 6) and a single tracking area code (TAC) valid within all the PLMNs sharing the radio access network resources.</a:t>
            </a: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6D6A7EE1-00EF-474E-BC37-B488F40B843A}"/>
              </a:ext>
            </a:extLst>
          </p:cNvPr>
          <p:cNvSpPr/>
          <p:nvPr/>
        </p:nvSpPr>
        <p:spPr>
          <a:xfrm>
            <a:off x="2148289" y="3624549"/>
            <a:ext cx="517793" cy="888635"/>
          </a:xfrm>
          <a:prstGeom prst="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963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5G Network Slices (Example)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C120484-55AF-4783-9168-C606AE8815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0947" y="1717222"/>
            <a:ext cx="8515040" cy="43914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C7AC53B-B3C0-41EA-AAB7-006554D0EEFE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026" name="Picture 2" descr="C:\Users\cheung\AppData\Local\Temp\SNAGHTMLa59bbe5.PNG">
            <a:extLst>
              <a:ext uri="{FF2B5EF4-FFF2-40B4-BE49-F238E27FC236}">
                <a16:creationId xmlns:a16="http://schemas.microsoft.com/office/drawing/2014/main" id="{3C774762-C5E1-4321-BAF2-C8C7715DBE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0" y="3175556"/>
            <a:ext cx="1149350" cy="1161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cheung\AppData\Local\Temp\SNAGHTMLa5b7a72.PNG">
            <a:extLst>
              <a:ext uri="{FF2B5EF4-FFF2-40B4-BE49-F238E27FC236}">
                <a16:creationId xmlns:a16="http://schemas.microsoft.com/office/drawing/2014/main" id="{7CBBE349-894A-4640-BD26-7A60DCF277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297" y="2441138"/>
            <a:ext cx="1182253" cy="1182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heung\AppData\Local\Temp\SNAGHTMLa60b1c7.PNG">
            <a:extLst>
              <a:ext uri="{FF2B5EF4-FFF2-40B4-BE49-F238E27FC236}">
                <a16:creationId xmlns:a16="http://schemas.microsoft.com/office/drawing/2014/main" id="{2A3BC195-8067-430E-809F-DD2BD90CBA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22" y="3877514"/>
            <a:ext cx="1198128" cy="120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cheung\AppData\Local\Temp\SNAGHTMLa65520c.PNG">
            <a:extLst>
              <a:ext uri="{FF2B5EF4-FFF2-40B4-BE49-F238E27FC236}">
                <a16:creationId xmlns:a16="http://schemas.microsoft.com/office/drawing/2014/main" id="{435DFBBB-CBDC-41B4-8F06-85DE0FBD35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307" y="4629127"/>
            <a:ext cx="1132794" cy="1128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28557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985BC06-5970-46F4-A267-CD261B123C7F}"/>
              </a:ext>
            </a:extLst>
          </p:cNvPr>
          <p:cNvSpPr/>
          <p:nvPr/>
        </p:nvSpPr>
        <p:spPr>
          <a:xfrm>
            <a:off x="170431" y="1859585"/>
            <a:ext cx="2406456" cy="3858967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Slice Groups</a:t>
            </a: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3DC1E033-981F-40BA-9E26-31A5C890C3A5}"/>
              </a:ext>
            </a:extLst>
          </p:cNvPr>
          <p:cNvSpPr/>
          <p:nvPr/>
        </p:nvSpPr>
        <p:spPr>
          <a:xfrm>
            <a:off x="871557" y="1928057"/>
            <a:ext cx="1169941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FACTORY #1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D5870-46A4-4017-B14F-2A1ABF17A4BD}"/>
              </a:ext>
            </a:extLst>
          </p:cNvPr>
          <p:cNvSpPr txBox="1"/>
          <p:nvPr/>
        </p:nvSpPr>
        <p:spPr>
          <a:xfrm>
            <a:off x="5176150" y="1137134"/>
            <a:ext cx="382023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0000CC"/>
                </a:solidFill>
              </a:rPr>
              <a:t>VERTICAL SLICES (examples)</a:t>
            </a:r>
            <a:r>
              <a:rPr lang="en-US" sz="1400" dirty="0"/>
              <a:t>:</a:t>
            </a:r>
          </a:p>
          <a:p>
            <a:r>
              <a:rPr lang="en-US" sz="1400" dirty="0"/>
              <a:t>-</a:t>
            </a:r>
            <a:r>
              <a:rPr lang="en-US" sz="1400" i="1" dirty="0"/>
              <a:t>Hospitals</a:t>
            </a:r>
            <a:r>
              <a:rPr lang="en-US" sz="1400" dirty="0"/>
              <a:t>, </a:t>
            </a:r>
          </a:p>
          <a:p>
            <a:r>
              <a:rPr lang="en-US" sz="1400" dirty="0"/>
              <a:t>-Companies, </a:t>
            </a:r>
          </a:p>
          <a:p>
            <a:r>
              <a:rPr lang="en-US" sz="1400" dirty="0"/>
              <a:t>-Airports</a:t>
            </a:r>
          </a:p>
          <a:p>
            <a:r>
              <a:rPr lang="en-US" sz="1400" dirty="0"/>
              <a:t>-Stadium</a:t>
            </a:r>
          </a:p>
          <a:p>
            <a:r>
              <a:rPr lang="en-US" sz="1400" dirty="0"/>
              <a:t>-University Campus</a:t>
            </a:r>
          </a:p>
          <a:p>
            <a:r>
              <a:rPr lang="en-US" sz="1400" dirty="0"/>
              <a:t>-Disaster Area or Security forces</a:t>
            </a:r>
          </a:p>
          <a:p>
            <a:r>
              <a:rPr lang="en-US" sz="1400" dirty="0"/>
              <a:t>-Regional Trials </a:t>
            </a:r>
          </a:p>
          <a:p>
            <a:r>
              <a:rPr lang="en-US" sz="1400" dirty="0"/>
              <a:t>-High Density Urban Community</a:t>
            </a:r>
          </a:p>
          <a:p>
            <a:r>
              <a:rPr lang="en-US" sz="1400" dirty="0"/>
              <a:t>-Railway</a:t>
            </a:r>
          </a:p>
          <a:p>
            <a:r>
              <a:rPr lang="en-US" sz="1400" b="1" u="sng" dirty="0">
                <a:solidFill>
                  <a:srgbClr val="0000CC"/>
                </a:solidFill>
              </a:rPr>
              <a:t>HORIZONTAL SLICES (examples)</a:t>
            </a:r>
            <a:r>
              <a:rPr lang="en-US" sz="1400" dirty="0"/>
              <a:t>:</a:t>
            </a:r>
          </a:p>
          <a:p>
            <a:r>
              <a:rPr lang="en-US" sz="1400" dirty="0"/>
              <a:t>Wireless Broadband</a:t>
            </a:r>
          </a:p>
          <a:p>
            <a:r>
              <a:rPr lang="en-US" sz="1400" dirty="0"/>
              <a:t>Real-Time Control</a:t>
            </a:r>
          </a:p>
          <a:p>
            <a:r>
              <a:rPr lang="en-US" sz="1400" dirty="0"/>
              <a:t>IoT &amp; Sensors</a:t>
            </a:r>
          </a:p>
          <a:p>
            <a:r>
              <a:rPr lang="en-US" sz="1400" dirty="0"/>
              <a:t>Video Streaming</a:t>
            </a:r>
          </a:p>
          <a:p>
            <a:endParaRPr lang="en-US" sz="1400" dirty="0"/>
          </a:p>
          <a:p>
            <a:r>
              <a:rPr lang="en-US" sz="1400" b="1" u="sng" dirty="0">
                <a:solidFill>
                  <a:srgbClr val="0000CC"/>
                </a:solidFill>
              </a:rPr>
              <a:t>5G AVANTAGE OVER 4G</a:t>
            </a:r>
            <a:r>
              <a:rPr lang="en-US" sz="1400" dirty="0"/>
              <a:t>:</a:t>
            </a:r>
          </a:p>
          <a:p>
            <a:r>
              <a:rPr lang="en-US" sz="1400" dirty="0"/>
              <a:t>End to End Accounting</a:t>
            </a:r>
          </a:p>
          <a:p>
            <a:r>
              <a:rPr lang="en-US" sz="1400" dirty="0"/>
              <a:t>Built in to 5G framework (report, verify, account)</a:t>
            </a:r>
          </a:p>
          <a:p>
            <a:r>
              <a:rPr lang="en-US" sz="1400" b="1" u="sng" dirty="0">
                <a:solidFill>
                  <a:srgbClr val="0000CC"/>
                </a:solidFill>
              </a:rPr>
              <a:t>FUNCTIONALLY</a:t>
            </a:r>
            <a:r>
              <a:rPr lang="en-US" sz="1400" dirty="0"/>
              <a:t>:</a:t>
            </a:r>
          </a:p>
          <a:p>
            <a:r>
              <a:rPr lang="en-US" sz="1400" dirty="0"/>
              <a:t>NSSP configures device.</a:t>
            </a:r>
          </a:p>
          <a:p>
            <a:r>
              <a:rPr lang="en-US" sz="1400" dirty="0"/>
              <a:t>NSSP Maps applications to Slices</a:t>
            </a:r>
          </a:p>
          <a:p>
            <a:r>
              <a:rPr lang="en-US" sz="1400" dirty="0"/>
              <a:t>A valid slice over multiple </a:t>
            </a:r>
            <a:r>
              <a:rPr lang="en-US" sz="1400" dirty="0" err="1"/>
              <a:t>RegAreas</a:t>
            </a:r>
            <a:r>
              <a:rPr lang="en-US" sz="1400" dirty="0"/>
              <a:t> would have</a:t>
            </a:r>
          </a:p>
          <a:p>
            <a:r>
              <a:rPr lang="en-US" sz="1400" dirty="0"/>
              <a:t>Valid NSSAIs in multiple </a:t>
            </a:r>
            <a:r>
              <a:rPr lang="en-US" sz="1400" dirty="0" err="1"/>
              <a:t>RegAreas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4633CFC-EF2A-4491-BB0F-B04C6D1278D6}"/>
              </a:ext>
            </a:extLst>
          </p:cNvPr>
          <p:cNvSpPr/>
          <p:nvPr/>
        </p:nvSpPr>
        <p:spPr>
          <a:xfrm>
            <a:off x="259090" y="2440480"/>
            <a:ext cx="2239528" cy="237917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938822B-87EA-4A5A-824C-F1AE2EE5887A}"/>
              </a:ext>
            </a:extLst>
          </p:cNvPr>
          <p:cNvSpPr/>
          <p:nvPr/>
        </p:nvSpPr>
        <p:spPr>
          <a:xfrm>
            <a:off x="457200" y="3137135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9673A74-46FA-4138-B851-D8EBE1B541DE}"/>
              </a:ext>
            </a:extLst>
          </p:cNvPr>
          <p:cNvSpPr/>
          <p:nvPr/>
        </p:nvSpPr>
        <p:spPr>
          <a:xfrm>
            <a:off x="458755" y="3690622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4FE56D1-1A5F-4211-8738-D8769CC02D68}"/>
              </a:ext>
            </a:extLst>
          </p:cNvPr>
          <p:cNvSpPr txBox="1"/>
          <p:nvPr/>
        </p:nvSpPr>
        <p:spPr>
          <a:xfrm>
            <a:off x="848554" y="4155404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97E1D9-B223-4B4A-9126-A49619A39C19}"/>
              </a:ext>
            </a:extLst>
          </p:cNvPr>
          <p:cNvSpPr txBox="1"/>
          <p:nvPr/>
        </p:nvSpPr>
        <p:spPr>
          <a:xfrm>
            <a:off x="701544" y="5142288"/>
            <a:ext cx="1250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CC"/>
                </a:solidFill>
              </a:rPr>
              <a:t>Registration Area #1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43EE5CF-1A84-4052-ABD2-9D428CF116AE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26387E2-D1C1-4150-8832-3B0A9EB5BEE2}"/>
              </a:ext>
            </a:extLst>
          </p:cNvPr>
          <p:cNvGrpSpPr/>
          <p:nvPr/>
        </p:nvGrpSpPr>
        <p:grpSpPr>
          <a:xfrm>
            <a:off x="918122" y="2258164"/>
            <a:ext cx="896143" cy="896143"/>
            <a:chOff x="2710424" y="1825911"/>
            <a:chExt cx="2465725" cy="24657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04F7DBD-68D2-48C5-BE57-C4DD38494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0424" y="1825911"/>
              <a:ext cx="2465725" cy="2465725"/>
            </a:xfrm>
            <a:prstGeom prst="rect">
              <a:avLst/>
            </a:prstGeom>
          </p:spPr>
        </p:pic>
        <p:pic>
          <p:nvPicPr>
            <p:cNvPr id="1026" name="Picture 2" descr="C:\Users\cheung\AppData\Local\Temp\SNAGHTML6d70c91.PNG">
              <a:extLst>
                <a:ext uri="{FF2B5EF4-FFF2-40B4-BE49-F238E27FC236}">
                  <a16:creationId xmlns:a16="http://schemas.microsoft.com/office/drawing/2014/main" id="{D496D41F-4CA6-4F30-877A-453CBE1E6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042" y="2802854"/>
              <a:ext cx="1857375" cy="1238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" name="Picture 2" descr="C:\Users\cheung\AppData\Local\Temp\SNAGHTMLa59bbe5.PNG">
            <a:extLst>
              <a:ext uri="{FF2B5EF4-FFF2-40B4-BE49-F238E27FC236}">
                <a16:creationId xmlns:a16="http://schemas.microsoft.com/office/drawing/2014/main" id="{31C90E2A-6BEA-4C38-92DE-17633A15B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698" y="2878973"/>
            <a:ext cx="844890" cy="85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C:\Users\cheung\AppData\Local\Temp\SNAGHTMLa5b7a72.PNG">
            <a:extLst>
              <a:ext uri="{FF2B5EF4-FFF2-40B4-BE49-F238E27FC236}">
                <a16:creationId xmlns:a16="http://schemas.microsoft.com/office/drawing/2014/main" id="{4758AE63-BCDE-4AAF-A2C1-5A208F69C0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3841" y="1814660"/>
            <a:ext cx="869077" cy="869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C:\Users\cheung\AppData\Local\Temp\SNAGHTMLa60b1c7.PNG">
            <a:extLst>
              <a:ext uri="{FF2B5EF4-FFF2-40B4-BE49-F238E27FC236}">
                <a16:creationId xmlns:a16="http://schemas.microsoft.com/office/drawing/2014/main" id="{DE94D0D8-D570-4443-A7BA-74ED16149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9698" y="3927919"/>
            <a:ext cx="880747" cy="88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8" descr="C:\Users\cheung\AppData\Local\Temp\SNAGHTMLa65520c.PNG">
            <a:extLst>
              <a:ext uri="{FF2B5EF4-FFF2-40B4-BE49-F238E27FC236}">
                <a16:creationId xmlns:a16="http://schemas.microsoft.com/office/drawing/2014/main" id="{B628BC28-E2E6-40BC-8D40-987EEB2731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400" y="5009406"/>
            <a:ext cx="832720" cy="82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31A7AA-CF36-40B9-A116-DF1FC56FBE1F}"/>
              </a:ext>
            </a:extLst>
          </p:cNvPr>
          <p:cNvSpPr txBox="1"/>
          <p:nvPr/>
        </p:nvSpPr>
        <p:spPr>
          <a:xfrm>
            <a:off x="3250852" y="2627379"/>
            <a:ext cx="1436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Wireless Broadband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63DC1D-5302-4269-A0D0-5E154F4717D5}"/>
              </a:ext>
            </a:extLst>
          </p:cNvPr>
          <p:cNvSpPr txBox="1"/>
          <p:nvPr/>
        </p:nvSpPr>
        <p:spPr>
          <a:xfrm>
            <a:off x="3250852" y="3671264"/>
            <a:ext cx="1304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Real-Time Control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9E6BA08-556F-46FF-9372-B0CC6605E3A6}"/>
              </a:ext>
            </a:extLst>
          </p:cNvPr>
          <p:cNvSpPr txBox="1"/>
          <p:nvPr/>
        </p:nvSpPr>
        <p:spPr>
          <a:xfrm>
            <a:off x="3250852" y="4715149"/>
            <a:ext cx="896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IoT Sensors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BA1FAC6-6D04-4466-96A1-5E83545F9F40}"/>
              </a:ext>
            </a:extLst>
          </p:cNvPr>
          <p:cNvSpPr txBox="1"/>
          <p:nvPr/>
        </p:nvSpPr>
        <p:spPr>
          <a:xfrm>
            <a:off x="3250852" y="5759033"/>
            <a:ext cx="1214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Video Streaming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D695D23-4A03-4A46-B493-42D2A0131F05}"/>
              </a:ext>
            </a:extLst>
          </p:cNvPr>
          <p:cNvSpPr/>
          <p:nvPr/>
        </p:nvSpPr>
        <p:spPr>
          <a:xfrm>
            <a:off x="3345789" y="1317323"/>
            <a:ext cx="1169941" cy="437510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HORIZONTAL SLICE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E9539243-FBC4-4C36-8DCD-CF1D23B8E4F1}"/>
              </a:ext>
            </a:extLst>
          </p:cNvPr>
          <p:cNvSpPr/>
          <p:nvPr/>
        </p:nvSpPr>
        <p:spPr>
          <a:xfrm>
            <a:off x="851610" y="1214215"/>
            <a:ext cx="1169941" cy="437510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VERTICAL SLICE</a:t>
            </a:r>
          </a:p>
        </p:txBody>
      </p:sp>
    </p:spTree>
    <p:extLst>
      <p:ext uri="{BB962C8B-B14F-4D97-AF65-F5344CB8AC3E}">
        <p14:creationId xmlns:p14="http://schemas.microsoft.com/office/powerpoint/2010/main" val="3496369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Slice within a Tracking Area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D5870-46A4-4017-B14F-2A1ABF17A4BD}"/>
              </a:ext>
            </a:extLst>
          </p:cNvPr>
          <p:cNvSpPr txBox="1"/>
          <p:nvPr/>
        </p:nvSpPr>
        <p:spPr>
          <a:xfrm>
            <a:off x="4380791" y="1137134"/>
            <a:ext cx="4615589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0000CC"/>
                </a:solidFill>
              </a:rPr>
              <a:t>OPERATION</a:t>
            </a:r>
            <a:r>
              <a:rPr lang="en-US" sz="1400" dirty="0"/>
              <a:t>:</a:t>
            </a:r>
          </a:p>
          <a:p>
            <a:r>
              <a:rPr lang="en-US" sz="1400" dirty="0"/>
              <a:t>- </a:t>
            </a:r>
            <a:r>
              <a:rPr lang="en-US" sz="1400" b="1" u="sng" dirty="0">
                <a:solidFill>
                  <a:srgbClr val="0000CC"/>
                </a:solidFill>
              </a:rPr>
              <a:t>A slice must be consistent throughout a Tracking Area </a:t>
            </a:r>
            <a:r>
              <a:rPr lang="en-US" sz="1400" dirty="0"/>
              <a:t>(e.g. the Real-Time Control Slice is the same for the UE throughout the Tracking Area #1)</a:t>
            </a:r>
          </a:p>
          <a:p>
            <a:r>
              <a:rPr lang="en-US" sz="1400" dirty="0"/>
              <a:t>- A slice must be consistent for all of the Cells that comprise a Tracking Area.</a:t>
            </a:r>
          </a:p>
          <a:p>
            <a:r>
              <a:rPr lang="en-US" sz="1400" dirty="0"/>
              <a:t>- Slices are only valid within the PLMN. </a:t>
            </a:r>
          </a:p>
          <a:p>
            <a:r>
              <a:rPr lang="en-US" sz="1400" dirty="0"/>
              <a:t>- NSSAI (Network Slice Selection Assistance Information) are PLMN specific</a:t>
            </a:r>
          </a:p>
          <a:p>
            <a:r>
              <a:rPr lang="en-US" sz="1400" dirty="0"/>
              <a:t>- Two PLMNs have NSSAI independent of each other.</a:t>
            </a:r>
          </a:p>
          <a:p>
            <a:endParaRPr lang="en-US" sz="1400" dirty="0"/>
          </a:p>
          <a:p>
            <a:r>
              <a:rPr lang="en-US" sz="1400" b="1" u="sng" dirty="0">
                <a:solidFill>
                  <a:srgbClr val="0000CC"/>
                </a:solidFill>
              </a:rPr>
              <a:t>REGISTRATION AREAS</a:t>
            </a:r>
            <a:r>
              <a:rPr lang="en-US" sz="1400" dirty="0"/>
              <a:t>:</a:t>
            </a:r>
          </a:p>
          <a:p>
            <a:r>
              <a:rPr lang="en-US" sz="1400" dirty="0"/>
              <a:t>- Registration Areas are tied to NSSAI</a:t>
            </a:r>
          </a:p>
          <a:p>
            <a:r>
              <a:rPr lang="en-US" sz="1400" dirty="0"/>
              <a:t>- UE registers with AMF (which provides the UE with the TAI and thus the registration area it is in)</a:t>
            </a:r>
          </a:p>
          <a:p>
            <a:r>
              <a:rPr lang="en-US" sz="1400" dirty="0"/>
              <a:t>- Note: Cells don’t announce slices</a:t>
            </a:r>
          </a:p>
          <a:p>
            <a:r>
              <a:rPr lang="en-US" sz="1400" dirty="0"/>
              <a:t>- If you stay within the Registration Area the NSSAI is valid.</a:t>
            </a:r>
          </a:p>
          <a:p>
            <a:endParaRPr lang="en-US" sz="1400" dirty="0"/>
          </a:p>
          <a:p>
            <a:r>
              <a:rPr lang="en-US" sz="1400" b="1" u="sng" dirty="0">
                <a:solidFill>
                  <a:srgbClr val="0000CC"/>
                </a:solidFill>
              </a:rPr>
              <a:t>CONFIGURATION</a:t>
            </a:r>
          </a:p>
          <a:p>
            <a:r>
              <a:rPr lang="en-US" sz="1400" dirty="0"/>
              <a:t>- Core control is done in CU, CallP is in CU.</a:t>
            </a:r>
          </a:p>
          <a:p>
            <a:r>
              <a:rPr lang="en-US" sz="1400" dirty="0"/>
              <a:t>- “Race condition” of CU provisioning</a:t>
            </a:r>
          </a:p>
          <a:p>
            <a:r>
              <a:rPr lang="en-US" sz="1400" dirty="0"/>
              <a:t>- Slice supported in a TA List</a:t>
            </a:r>
          </a:p>
          <a:p>
            <a:r>
              <a:rPr lang="en-US" sz="1400" dirty="0"/>
              <a:t>- Configuration, Activation/Operation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43EE5CF-1A84-4052-ABD2-9D428CF116AE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985BC06-5970-46F4-A267-CD261B123C7F}"/>
              </a:ext>
            </a:extLst>
          </p:cNvPr>
          <p:cNvSpPr/>
          <p:nvPr/>
        </p:nvSpPr>
        <p:spPr>
          <a:xfrm>
            <a:off x="165401" y="1465885"/>
            <a:ext cx="3476821" cy="4499099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600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54633CFC-EF2A-4491-BB0F-B04C6D1278D6}"/>
              </a:ext>
            </a:extLst>
          </p:cNvPr>
          <p:cNvSpPr/>
          <p:nvPr/>
        </p:nvSpPr>
        <p:spPr>
          <a:xfrm>
            <a:off x="293495" y="1811002"/>
            <a:ext cx="3235646" cy="3446096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8938822B-87EA-4A5A-824C-F1AE2EE5887A}"/>
              </a:ext>
            </a:extLst>
          </p:cNvPr>
          <p:cNvSpPr/>
          <p:nvPr/>
        </p:nvSpPr>
        <p:spPr>
          <a:xfrm>
            <a:off x="579722" y="2468665"/>
            <a:ext cx="2720795" cy="1018626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#1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99673A74-46FA-4138-B851-D8EBE1B541DE}"/>
              </a:ext>
            </a:extLst>
          </p:cNvPr>
          <p:cNvSpPr/>
          <p:nvPr/>
        </p:nvSpPr>
        <p:spPr>
          <a:xfrm>
            <a:off x="581969" y="3545765"/>
            <a:ext cx="2720795" cy="1018626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#2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4FE56D1-1A5F-4211-8738-D8769CC02D68}"/>
              </a:ext>
            </a:extLst>
          </p:cNvPr>
          <p:cNvSpPr txBox="1"/>
          <p:nvPr/>
        </p:nvSpPr>
        <p:spPr>
          <a:xfrm>
            <a:off x="1145145" y="4625138"/>
            <a:ext cx="1719259" cy="307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Tracking Area #1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97E1D9-B223-4B4A-9126-A49619A39C19}"/>
              </a:ext>
            </a:extLst>
          </p:cNvPr>
          <p:cNvSpPr txBox="1"/>
          <p:nvPr/>
        </p:nvSpPr>
        <p:spPr>
          <a:xfrm>
            <a:off x="932747" y="5293128"/>
            <a:ext cx="180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CC"/>
                </a:solidFill>
              </a:rPr>
              <a:t>Registration Area #1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26387E2-D1C1-4150-8832-3B0A9EB5BEE2}"/>
              </a:ext>
            </a:extLst>
          </p:cNvPr>
          <p:cNvGrpSpPr/>
          <p:nvPr/>
        </p:nvGrpSpPr>
        <p:grpSpPr>
          <a:xfrm>
            <a:off x="1432139" y="1573701"/>
            <a:ext cx="896143" cy="896143"/>
            <a:chOff x="2710424" y="1825911"/>
            <a:chExt cx="2465725" cy="246572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04F7DBD-68D2-48C5-BE57-C4DD3849421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0424" y="1825911"/>
              <a:ext cx="2465725" cy="2465725"/>
            </a:xfrm>
            <a:prstGeom prst="rect">
              <a:avLst/>
            </a:prstGeom>
          </p:spPr>
        </p:pic>
        <p:pic>
          <p:nvPicPr>
            <p:cNvPr id="1026" name="Picture 2" descr="C:\Users\cheung\AppData\Local\Temp\SNAGHTML6d70c91.PNG">
              <a:extLst>
                <a:ext uri="{FF2B5EF4-FFF2-40B4-BE49-F238E27FC236}">
                  <a16:creationId xmlns:a16="http://schemas.microsoft.com/office/drawing/2014/main" id="{D496D41F-4CA6-4F30-877A-453CBE1E6E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042" y="2802854"/>
              <a:ext cx="1857375" cy="1238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7" name="Picture 2" descr="C:\Users\cheung\AppData\Local\Temp\SNAGHTMLa59bbe5.PNG">
            <a:extLst>
              <a:ext uri="{FF2B5EF4-FFF2-40B4-BE49-F238E27FC236}">
                <a16:creationId xmlns:a16="http://schemas.microsoft.com/office/drawing/2014/main" id="{31C90E2A-6BEA-4C38-92DE-17633A15B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581" y="2656856"/>
            <a:ext cx="650731" cy="6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163DC1D-5302-4269-A0D0-5E154F4717D5}"/>
              </a:ext>
            </a:extLst>
          </p:cNvPr>
          <p:cNvSpPr txBox="1"/>
          <p:nvPr/>
        </p:nvSpPr>
        <p:spPr>
          <a:xfrm>
            <a:off x="2643739" y="3346237"/>
            <a:ext cx="1623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Real-Time Control Slice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5A90124-803D-46D8-A725-DBBEDC6B3314}"/>
              </a:ext>
            </a:extLst>
          </p:cNvPr>
          <p:cNvSpPr txBox="1"/>
          <p:nvPr/>
        </p:nvSpPr>
        <p:spPr>
          <a:xfrm>
            <a:off x="982501" y="6006620"/>
            <a:ext cx="18068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CC"/>
                </a:solidFill>
              </a:rPr>
              <a:t>PLMN</a:t>
            </a:r>
          </a:p>
        </p:txBody>
      </p:sp>
      <p:pic>
        <p:nvPicPr>
          <p:cNvPr id="31" name="Picture 2" descr="C:\Users\cheung\AppData\Local\Temp\SNAGHTMLa59bbe5.PNG">
            <a:extLst>
              <a:ext uri="{FF2B5EF4-FFF2-40B4-BE49-F238E27FC236}">
                <a16:creationId xmlns:a16="http://schemas.microsoft.com/office/drawing/2014/main" id="{42F7CEE1-F170-4369-B31F-FB882AA58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6921" y="3740197"/>
            <a:ext cx="650731" cy="657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13D6BEE-6784-4B7D-88A7-F44982542A2D}"/>
              </a:ext>
            </a:extLst>
          </p:cNvPr>
          <p:cNvSpPr txBox="1"/>
          <p:nvPr/>
        </p:nvSpPr>
        <p:spPr>
          <a:xfrm>
            <a:off x="2578326" y="4498761"/>
            <a:ext cx="1623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Real-Time Control Slice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52FC417-F090-49B6-8492-44DF7DE73DA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282" y="2469844"/>
            <a:ext cx="536122" cy="22754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DC31737-ED16-4550-AFD7-CD32C4B425B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8282" y="3603299"/>
            <a:ext cx="536122" cy="22754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404081BC-79A2-4C68-98BC-B5E24E989A6B}"/>
              </a:ext>
            </a:extLst>
          </p:cNvPr>
          <p:cNvGrpSpPr/>
          <p:nvPr/>
        </p:nvGrpSpPr>
        <p:grpSpPr>
          <a:xfrm>
            <a:off x="2415367" y="2805847"/>
            <a:ext cx="267674" cy="356031"/>
            <a:chOff x="2961423" y="4223584"/>
            <a:chExt cx="267674" cy="356031"/>
          </a:xfrm>
        </p:grpSpPr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E6D23F2A-FD01-46BE-AB4D-080F981D298E}"/>
                </a:ext>
              </a:extLst>
            </p:cNvPr>
            <p:cNvSpPr/>
            <p:nvPr/>
          </p:nvSpPr>
          <p:spPr>
            <a:xfrm>
              <a:off x="3025442" y="4329114"/>
              <a:ext cx="142962" cy="23621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2739F5AF-ACF8-4A2E-8657-46DA31F5D75F}"/>
                </a:ext>
              </a:extLst>
            </p:cNvPr>
            <p:cNvGrpSpPr/>
            <p:nvPr/>
          </p:nvGrpSpPr>
          <p:grpSpPr>
            <a:xfrm>
              <a:off x="2961423" y="4223584"/>
              <a:ext cx="267674" cy="356031"/>
              <a:chOff x="1099376" y="4194209"/>
              <a:chExt cx="582617" cy="774934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70A847AD-3C50-4853-BB4C-B52BC87B50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9376" y="4386526"/>
                <a:ext cx="582617" cy="582617"/>
              </a:xfrm>
              <a:prstGeom prst="rect">
                <a:avLst/>
              </a:prstGeom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DEBF5683-48CA-45FD-A09A-C2A64944C9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17987" y="4194209"/>
                <a:ext cx="178899" cy="17889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528862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Isolation between Slices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43EE5CF-1A84-4052-ABD2-9D428CF116AE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4409170-6862-4A35-85EF-E383008607F4}"/>
              </a:ext>
            </a:extLst>
          </p:cNvPr>
          <p:cNvSpPr/>
          <p:nvPr/>
        </p:nvSpPr>
        <p:spPr>
          <a:xfrm>
            <a:off x="107801" y="1859585"/>
            <a:ext cx="2406456" cy="3858967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4E68BEF9-6C7A-453B-AA5A-5B4A6CF265F1}"/>
              </a:ext>
            </a:extLst>
          </p:cNvPr>
          <p:cNvSpPr/>
          <p:nvPr/>
        </p:nvSpPr>
        <p:spPr>
          <a:xfrm>
            <a:off x="808927" y="1928057"/>
            <a:ext cx="1169941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FACTORY #1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58C3C28-5A42-419E-BC3F-48C7EFB162F4}"/>
              </a:ext>
            </a:extLst>
          </p:cNvPr>
          <p:cNvSpPr/>
          <p:nvPr/>
        </p:nvSpPr>
        <p:spPr>
          <a:xfrm>
            <a:off x="196460" y="2440480"/>
            <a:ext cx="2239528" cy="237917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F9F766D-D88D-4B8D-B4FD-1EB1A689ED44}"/>
              </a:ext>
            </a:extLst>
          </p:cNvPr>
          <p:cNvSpPr/>
          <p:nvPr/>
        </p:nvSpPr>
        <p:spPr>
          <a:xfrm>
            <a:off x="394570" y="3137135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655F3C4-9119-436A-93EC-86F41B311CB6}"/>
              </a:ext>
            </a:extLst>
          </p:cNvPr>
          <p:cNvSpPr/>
          <p:nvPr/>
        </p:nvSpPr>
        <p:spPr>
          <a:xfrm>
            <a:off x="396125" y="3690622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2B1ABF9-709A-4B8A-AA8E-95E7EF7951FF}"/>
              </a:ext>
            </a:extLst>
          </p:cNvPr>
          <p:cNvSpPr txBox="1"/>
          <p:nvPr/>
        </p:nvSpPr>
        <p:spPr>
          <a:xfrm>
            <a:off x="785924" y="4155404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2F1CDB0-7924-4D26-A2F3-A7D099B118F3}"/>
              </a:ext>
            </a:extLst>
          </p:cNvPr>
          <p:cNvSpPr txBox="1"/>
          <p:nvPr/>
        </p:nvSpPr>
        <p:spPr>
          <a:xfrm>
            <a:off x="638914" y="5142288"/>
            <a:ext cx="1250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CC"/>
                </a:solidFill>
              </a:rPr>
              <a:t>Registration Area #1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E7A06081-91A2-4886-9A26-6B9DFF783DAE}"/>
              </a:ext>
            </a:extLst>
          </p:cNvPr>
          <p:cNvGrpSpPr/>
          <p:nvPr/>
        </p:nvGrpSpPr>
        <p:grpSpPr>
          <a:xfrm>
            <a:off x="761004" y="2300015"/>
            <a:ext cx="896143" cy="896143"/>
            <a:chOff x="2710424" y="1825911"/>
            <a:chExt cx="2465725" cy="2465725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C5C671F8-3E7E-4C3F-992B-9676CEB704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0424" y="1825911"/>
              <a:ext cx="2465725" cy="2465725"/>
            </a:xfrm>
            <a:prstGeom prst="rect">
              <a:avLst/>
            </a:prstGeom>
          </p:spPr>
        </p:pic>
        <p:pic>
          <p:nvPicPr>
            <p:cNvPr id="75" name="Picture 2" descr="C:\Users\cheung\AppData\Local\Temp\SNAGHTML6d70c91.PNG">
              <a:extLst>
                <a:ext uri="{FF2B5EF4-FFF2-40B4-BE49-F238E27FC236}">
                  <a16:creationId xmlns:a16="http://schemas.microsoft.com/office/drawing/2014/main" id="{7786E2FD-B47C-4505-82D3-A9010389C1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042" y="2802854"/>
              <a:ext cx="1857375" cy="1238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A37EBA9C-ED72-436F-AA4C-4B77BCDC40CD}"/>
              </a:ext>
            </a:extLst>
          </p:cNvPr>
          <p:cNvSpPr/>
          <p:nvPr/>
        </p:nvSpPr>
        <p:spPr>
          <a:xfrm>
            <a:off x="2586615" y="1851074"/>
            <a:ext cx="2406456" cy="3858967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F20460C5-5168-4AB2-BFA4-5FDC047F7DE1}"/>
              </a:ext>
            </a:extLst>
          </p:cNvPr>
          <p:cNvSpPr/>
          <p:nvPr/>
        </p:nvSpPr>
        <p:spPr>
          <a:xfrm>
            <a:off x="3287741" y="1919546"/>
            <a:ext cx="1169941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FACTORY #2</a:t>
            </a:r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581CA62-53C1-4CA4-85A1-3A751EC1C45E}"/>
              </a:ext>
            </a:extLst>
          </p:cNvPr>
          <p:cNvSpPr/>
          <p:nvPr/>
        </p:nvSpPr>
        <p:spPr>
          <a:xfrm>
            <a:off x="2675274" y="2431969"/>
            <a:ext cx="2239528" cy="237917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B5D39AED-52B3-4A3F-9862-AF08D291849A}"/>
              </a:ext>
            </a:extLst>
          </p:cNvPr>
          <p:cNvSpPr/>
          <p:nvPr/>
        </p:nvSpPr>
        <p:spPr>
          <a:xfrm>
            <a:off x="2873384" y="3128624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#3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34E0F26-56EC-4C36-9311-7DF4A9F8EA47}"/>
              </a:ext>
            </a:extLst>
          </p:cNvPr>
          <p:cNvSpPr/>
          <p:nvPr/>
        </p:nvSpPr>
        <p:spPr>
          <a:xfrm>
            <a:off x="2874939" y="3682111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A4F90FB-AA43-4D70-ADC3-BEBE0D895F17}"/>
              </a:ext>
            </a:extLst>
          </p:cNvPr>
          <p:cNvSpPr txBox="1"/>
          <p:nvPr/>
        </p:nvSpPr>
        <p:spPr>
          <a:xfrm>
            <a:off x="3264738" y="4146893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#2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607F07F-9932-42DD-BCF1-088D63E97078}"/>
              </a:ext>
            </a:extLst>
          </p:cNvPr>
          <p:cNvSpPr txBox="1"/>
          <p:nvPr/>
        </p:nvSpPr>
        <p:spPr>
          <a:xfrm>
            <a:off x="3117728" y="5133777"/>
            <a:ext cx="1250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CC"/>
                </a:solidFill>
              </a:rPr>
              <a:t>Registration Area #2</a:t>
            </a: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46628C1-3252-4C8D-A81A-69A215A6FC95}"/>
              </a:ext>
            </a:extLst>
          </p:cNvPr>
          <p:cNvGrpSpPr/>
          <p:nvPr/>
        </p:nvGrpSpPr>
        <p:grpSpPr>
          <a:xfrm>
            <a:off x="3366901" y="2283185"/>
            <a:ext cx="896143" cy="896143"/>
            <a:chOff x="2710424" y="1825911"/>
            <a:chExt cx="2465725" cy="2465725"/>
          </a:xfrm>
        </p:grpSpPr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CC1381A6-AB96-4C33-9520-0165314BEB0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0424" y="1825911"/>
              <a:ext cx="2465725" cy="2465725"/>
            </a:xfrm>
            <a:prstGeom prst="rect">
              <a:avLst/>
            </a:prstGeom>
          </p:spPr>
        </p:pic>
        <p:pic>
          <p:nvPicPr>
            <p:cNvPr id="86" name="Picture 2" descr="C:\Users\cheung\AppData\Local\Temp\SNAGHTML6d70c91.PNG">
              <a:extLst>
                <a:ext uri="{FF2B5EF4-FFF2-40B4-BE49-F238E27FC236}">
                  <a16:creationId xmlns:a16="http://schemas.microsoft.com/office/drawing/2014/main" id="{1274A7DC-E5DA-4CE2-B575-64C3D0C911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042" y="2802854"/>
              <a:ext cx="1857375" cy="1238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F112F3B0-E86B-4534-B7FD-804A142809F3}"/>
              </a:ext>
            </a:extLst>
          </p:cNvPr>
          <p:cNvSpPr txBox="1"/>
          <p:nvPr/>
        </p:nvSpPr>
        <p:spPr>
          <a:xfrm>
            <a:off x="5112912" y="1137134"/>
            <a:ext cx="38834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0000CC"/>
                </a:solidFill>
              </a:rPr>
              <a:t>OPERATION</a:t>
            </a:r>
            <a:r>
              <a:rPr lang="en-US" sz="1400" dirty="0"/>
              <a:t>:</a:t>
            </a:r>
          </a:p>
          <a:p>
            <a:r>
              <a:rPr lang="en-US" sz="1400" dirty="0"/>
              <a:t>- Factory #1, #2 each with their own Tracking Area</a:t>
            </a:r>
          </a:p>
          <a:p>
            <a:r>
              <a:rPr lang="en-US" sz="1400" dirty="0"/>
              <a:t>- Typically, two different “Factories” (vertical slices) will have different horizontal slices tailored to that vertical slice. So there is typically “isolation” between slices.</a:t>
            </a:r>
          </a:p>
          <a:p>
            <a:endParaRPr lang="en-US" sz="1400" dirty="0"/>
          </a:p>
          <a:p>
            <a:r>
              <a:rPr lang="en-US" sz="1400" dirty="0"/>
              <a:t>“Cross Breeding”:</a:t>
            </a:r>
          </a:p>
          <a:p>
            <a:r>
              <a:rPr lang="en-US" sz="1400" dirty="0"/>
              <a:t>- If isolation is not desired, you can define the same slices between the two tracking areas. For example if Cell #1, #3 with same Slices accomplished by defining the same slices.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61FA44F-2075-4951-8617-A58CD15BF499}"/>
              </a:ext>
            </a:extLst>
          </p:cNvPr>
          <p:cNvGrpSpPr/>
          <p:nvPr/>
        </p:nvGrpSpPr>
        <p:grpSpPr>
          <a:xfrm>
            <a:off x="2429442" y="3128624"/>
            <a:ext cx="267674" cy="356031"/>
            <a:chOff x="2961423" y="4223584"/>
            <a:chExt cx="267674" cy="356031"/>
          </a:xfrm>
        </p:grpSpPr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CA44B933-A589-4255-AD0B-75AA2DEB1AD7}"/>
                </a:ext>
              </a:extLst>
            </p:cNvPr>
            <p:cNvSpPr/>
            <p:nvPr/>
          </p:nvSpPr>
          <p:spPr>
            <a:xfrm>
              <a:off x="3025442" y="4329114"/>
              <a:ext cx="142962" cy="23621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737CADFA-FC32-40F4-AF81-6BA0E61B2961}"/>
                </a:ext>
              </a:extLst>
            </p:cNvPr>
            <p:cNvGrpSpPr/>
            <p:nvPr/>
          </p:nvGrpSpPr>
          <p:grpSpPr>
            <a:xfrm>
              <a:off x="2961423" y="4223584"/>
              <a:ext cx="267674" cy="356031"/>
              <a:chOff x="1099376" y="4194209"/>
              <a:chExt cx="582617" cy="774934"/>
            </a:xfrm>
          </p:grpSpPr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7946E551-8775-4624-B8FF-F604C3327C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9376" y="4386526"/>
                <a:ext cx="582617" cy="582617"/>
              </a:xfrm>
              <a:prstGeom prst="rect">
                <a:avLst/>
              </a:prstGeom>
            </p:spPr>
          </p:pic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F339F621-4DD0-4D9E-ABCB-A8F9E8BF5F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17987" y="4194209"/>
                <a:ext cx="178899" cy="178899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8615708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Similar services (slices) over a large area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43EE5CF-1A84-4052-ABD2-9D428CF116AE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24409170-6862-4A35-85EF-E383008607F4}"/>
              </a:ext>
            </a:extLst>
          </p:cNvPr>
          <p:cNvSpPr/>
          <p:nvPr/>
        </p:nvSpPr>
        <p:spPr>
          <a:xfrm>
            <a:off x="107801" y="1859585"/>
            <a:ext cx="2406456" cy="3858967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058C3C28-5A42-419E-BC3F-48C7EFB162F4}"/>
              </a:ext>
            </a:extLst>
          </p:cNvPr>
          <p:cNvSpPr/>
          <p:nvPr/>
        </p:nvSpPr>
        <p:spPr>
          <a:xfrm>
            <a:off x="196460" y="2440480"/>
            <a:ext cx="2239528" cy="237917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F9F766D-D88D-4B8D-B4FD-1EB1A689ED44}"/>
              </a:ext>
            </a:extLst>
          </p:cNvPr>
          <p:cNvSpPr/>
          <p:nvPr/>
        </p:nvSpPr>
        <p:spPr>
          <a:xfrm>
            <a:off x="394570" y="3137135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#1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655F3C4-9119-436A-93EC-86F41B311CB6}"/>
              </a:ext>
            </a:extLst>
          </p:cNvPr>
          <p:cNvSpPr/>
          <p:nvPr/>
        </p:nvSpPr>
        <p:spPr>
          <a:xfrm>
            <a:off x="396125" y="3690622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#2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12B1ABF9-709A-4B8A-AA8E-95E7EF7951FF}"/>
              </a:ext>
            </a:extLst>
          </p:cNvPr>
          <p:cNvSpPr txBox="1"/>
          <p:nvPr/>
        </p:nvSpPr>
        <p:spPr>
          <a:xfrm>
            <a:off x="785924" y="4155404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2F1CDB0-7924-4D26-A2F3-A7D099B118F3}"/>
              </a:ext>
            </a:extLst>
          </p:cNvPr>
          <p:cNvSpPr txBox="1"/>
          <p:nvPr/>
        </p:nvSpPr>
        <p:spPr>
          <a:xfrm>
            <a:off x="638914" y="5142288"/>
            <a:ext cx="1250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CC"/>
                </a:solidFill>
              </a:rPr>
              <a:t>Registration Area #1</a:t>
            </a:r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A37EBA9C-ED72-436F-AA4C-4B77BCDC40CD}"/>
              </a:ext>
            </a:extLst>
          </p:cNvPr>
          <p:cNvSpPr/>
          <p:nvPr/>
        </p:nvSpPr>
        <p:spPr>
          <a:xfrm>
            <a:off x="2586615" y="1851074"/>
            <a:ext cx="2406456" cy="3858967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80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581CA62-53C1-4CA4-85A1-3A751EC1C45E}"/>
              </a:ext>
            </a:extLst>
          </p:cNvPr>
          <p:cNvSpPr/>
          <p:nvPr/>
        </p:nvSpPr>
        <p:spPr>
          <a:xfrm>
            <a:off x="2675274" y="2431969"/>
            <a:ext cx="2239528" cy="237917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B5D39AED-52B3-4A3F-9862-AF08D291849A}"/>
              </a:ext>
            </a:extLst>
          </p:cNvPr>
          <p:cNvSpPr/>
          <p:nvPr/>
        </p:nvSpPr>
        <p:spPr>
          <a:xfrm>
            <a:off x="2873384" y="3128624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#3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534E0F26-56EC-4C36-9311-7DF4A9F8EA47}"/>
              </a:ext>
            </a:extLst>
          </p:cNvPr>
          <p:cNvSpPr/>
          <p:nvPr/>
        </p:nvSpPr>
        <p:spPr>
          <a:xfrm>
            <a:off x="2874939" y="3682111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#4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A4F90FB-AA43-4D70-ADC3-BEBE0D895F17}"/>
              </a:ext>
            </a:extLst>
          </p:cNvPr>
          <p:cNvSpPr txBox="1"/>
          <p:nvPr/>
        </p:nvSpPr>
        <p:spPr>
          <a:xfrm>
            <a:off x="3264738" y="4146893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#2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607F07F-9932-42DD-BCF1-088D63E97078}"/>
              </a:ext>
            </a:extLst>
          </p:cNvPr>
          <p:cNvSpPr txBox="1"/>
          <p:nvPr/>
        </p:nvSpPr>
        <p:spPr>
          <a:xfrm>
            <a:off x="3117728" y="5133777"/>
            <a:ext cx="1250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00CC"/>
                </a:solidFill>
              </a:rPr>
              <a:t>Registration Area #2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112F3B0-E86B-4534-B7FD-804A142809F3}"/>
              </a:ext>
            </a:extLst>
          </p:cNvPr>
          <p:cNvSpPr txBox="1"/>
          <p:nvPr/>
        </p:nvSpPr>
        <p:spPr>
          <a:xfrm>
            <a:off x="5112912" y="1137134"/>
            <a:ext cx="3883468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0000CC"/>
                </a:solidFill>
              </a:rPr>
              <a:t>OPERATION</a:t>
            </a:r>
            <a:r>
              <a:rPr lang="en-US" sz="1400" dirty="0"/>
              <a:t>:</a:t>
            </a:r>
          </a:p>
          <a:p>
            <a:r>
              <a:rPr lang="en-US" sz="1400" dirty="0"/>
              <a:t>- Services for slices of the same type over a number of cells/tracking areas</a:t>
            </a:r>
          </a:p>
          <a:p>
            <a:r>
              <a:rPr lang="en-US" sz="1400" dirty="0"/>
              <a:t> Services made available in two different areas.</a:t>
            </a:r>
          </a:p>
          <a:p>
            <a:endParaRPr lang="en-US" sz="1400" dirty="0"/>
          </a:p>
          <a:p>
            <a:r>
              <a:rPr lang="en-US" sz="1400" dirty="0"/>
              <a:t>- Core serves a list of Tracking Areas.</a:t>
            </a:r>
          </a:p>
          <a:p>
            <a:r>
              <a:rPr lang="en-US" sz="1400" dirty="0"/>
              <a:t>- A registration area = a List of Tracking Areas</a:t>
            </a:r>
          </a:p>
          <a:p>
            <a:r>
              <a:rPr lang="en-US" sz="1400" dirty="0"/>
              <a:t>- A slice is available in TA</a:t>
            </a:r>
          </a:p>
          <a:p>
            <a:r>
              <a:rPr lang="en-US" sz="1400" dirty="0"/>
              <a:t>- A cell is exactly on TA</a:t>
            </a:r>
          </a:p>
          <a:p>
            <a:r>
              <a:rPr lang="en-US" sz="1400" dirty="0"/>
              <a:t>- Core network functions must be instantiated on a set of Tracking Areas.</a:t>
            </a:r>
          </a:p>
          <a:p>
            <a:r>
              <a:rPr lang="en-US" sz="1400" dirty="0"/>
              <a:t>-</a:t>
            </a:r>
          </a:p>
          <a:p>
            <a:r>
              <a:rPr lang="en-US" sz="1400" dirty="0"/>
              <a:t>-</a:t>
            </a: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561FA44F-2075-4951-8617-A58CD15BF499}"/>
              </a:ext>
            </a:extLst>
          </p:cNvPr>
          <p:cNvGrpSpPr/>
          <p:nvPr/>
        </p:nvGrpSpPr>
        <p:grpSpPr>
          <a:xfrm>
            <a:off x="2429442" y="3128624"/>
            <a:ext cx="267674" cy="356031"/>
            <a:chOff x="2961423" y="4223584"/>
            <a:chExt cx="267674" cy="356031"/>
          </a:xfrm>
        </p:grpSpPr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CA44B933-A589-4255-AD0B-75AA2DEB1AD7}"/>
                </a:ext>
              </a:extLst>
            </p:cNvPr>
            <p:cNvSpPr/>
            <p:nvPr/>
          </p:nvSpPr>
          <p:spPr>
            <a:xfrm>
              <a:off x="3025442" y="4329114"/>
              <a:ext cx="142962" cy="23621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737CADFA-FC32-40F4-AF81-6BA0E61B2961}"/>
                </a:ext>
              </a:extLst>
            </p:cNvPr>
            <p:cNvGrpSpPr/>
            <p:nvPr/>
          </p:nvGrpSpPr>
          <p:grpSpPr>
            <a:xfrm>
              <a:off x="2961423" y="4223584"/>
              <a:ext cx="267674" cy="356031"/>
              <a:chOff x="1099376" y="4194209"/>
              <a:chExt cx="582617" cy="774934"/>
            </a:xfrm>
          </p:grpSpPr>
          <p:pic>
            <p:nvPicPr>
              <p:cNvPr id="91" name="Picture 90">
                <a:extLst>
                  <a:ext uri="{FF2B5EF4-FFF2-40B4-BE49-F238E27FC236}">
                    <a16:creationId xmlns:a16="http://schemas.microsoft.com/office/drawing/2014/main" id="{7946E551-8775-4624-B8FF-F604C3327C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9376" y="4386526"/>
                <a:ext cx="582617" cy="582617"/>
              </a:xfrm>
              <a:prstGeom prst="rect">
                <a:avLst/>
              </a:prstGeom>
            </p:spPr>
          </p:pic>
          <p:pic>
            <p:nvPicPr>
              <p:cNvPr id="92" name="Picture 91">
                <a:extLst>
                  <a:ext uri="{FF2B5EF4-FFF2-40B4-BE49-F238E27FC236}">
                    <a16:creationId xmlns:a16="http://schemas.microsoft.com/office/drawing/2014/main" id="{F339F621-4DD0-4D9E-ABCB-A8F9E8BF5FF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17987" y="4194209"/>
                <a:ext cx="178899" cy="178899"/>
              </a:xfrm>
              <a:prstGeom prst="rect">
                <a:avLst/>
              </a:prstGeom>
            </p:spPr>
          </p:pic>
        </p:grpSp>
      </p:grpSp>
      <p:pic>
        <p:nvPicPr>
          <p:cNvPr id="31" name="Picture 8" descr="C:\Users\cheung\AppData\Local\Temp\SNAGHTMLa65520c.PNG">
            <a:extLst>
              <a:ext uri="{FF2B5EF4-FFF2-40B4-BE49-F238E27FC236}">
                <a16:creationId xmlns:a16="http://schemas.microsoft.com/office/drawing/2014/main" id="{C4168813-82A2-4D50-BD2B-AD33E57128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9530" y="3142811"/>
            <a:ext cx="438705" cy="43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8" descr="C:\Users\cheung\AppData\Local\Temp\SNAGHTMLa65520c.PNG">
            <a:extLst>
              <a:ext uri="{FF2B5EF4-FFF2-40B4-BE49-F238E27FC236}">
                <a16:creationId xmlns:a16="http://schemas.microsoft.com/office/drawing/2014/main" id="{7FA10F57-87DD-484F-A9EF-E16AABA66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070" y="3714242"/>
            <a:ext cx="438705" cy="43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8" descr="C:\Users\cheung\AppData\Local\Temp\SNAGHTMLa65520c.PNG">
            <a:extLst>
              <a:ext uri="{FF2B5EF4-FFF2-40B4-BE49-F238E27FC236}">
                <a16:creationId xmlns:a16="http://schemas.microsoft.com/office/drawing/2014/main" id="{0DD832A7-AF47-4212-9AEA-08166F9161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065" y="3184669"/>
            <a:ext cx="438705" cy="43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8" descr="C:\Users\cheung\AppData\Local\Temp\SNAGHTMLa65520c.PNG">
            <a:extLst>
              <a:ext uri="{FF2B5EF4-FFF2-40B4-BE49-F238E27FC236}">
                <a16:creationId xmlns:a16="http://schemas.microsoft.com/office/drawing/2014/main" id="{DC2891C7-C1FC-4CDD-8B39-10D6AE2BE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831" y="3580292"/>
            <a:ext cx="438705" cy="436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21849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Core Network functions on a set of TAs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43EE5CF-1A84-4052-ABD2-9D428CF116AE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F112F3B0-E86B-4534-B7FD-804A142809F3}"/>
              </a:ext>
            </a:extLst>
          </p:cNvPr>
          <p:cNvSpPr txBox="1"/>
          <p:nvPr/>
        </p:nvSpPr>
        <p:spPr>
          <a:xfrm>
            <a:off x="5112912" y="1137134"/>
            <a:ext cx="388346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0000CC"/>
                </a:solidFill>
              </a:rPr>
              <a:t>OPERATION</a:t>
            </a:r>
            <a:r>
              <a:rPr lang="en-US" sz="1400" dirty="0"/>
              <a:t>:</a:t>
            </a:r>
          </a:p>
          <a:p>
            <a:endParaRPr lang="en-US" sz="1400" dirty="0"/>
          </a:p>
          <a:p>
            <a:r>
              <a:rPr lang="en-US" sz="1400" dirty="0"/>
              <a:t>- Core network functions must be instantiated on a set of Tracking Areas.</a:t>
            </a:r>
          </a:p>
          <a:p>
            <a:r>
              <a:rPr lang="en-US" sz="1400" dirty="0"/>
              <a:t>- Core tells RAN elements which slices are supported</a:t>
            </a:r>
          </a:p>
          <a:p>
            <a:r>
              <a:rPr lang="en-US" sz="1400" dirty="0"/>
              <a:t>- OAM puts cells in Tracking Areas, Connect CUs to the Core Network Elements that correspond to the TAs that the cells are in.</a:t>
            </a:r>
          </a:p>
          <a:p>
            <a:r>
              <a:rPr lang="en-US" sz="1400" dirty="0"/>
              <a:t>- Define Cells, group into TAs; DU, CUs.</a:t>
            </a:r>
          </a:p>
          <a:p>
            <a:r>
              <a:rPr lang="en-US" sz="1400" dirty="0"/>
              <a:t>-</a:t>
            </a:r>
          </a:p>
          <a:p>
            <a:r>
              <a:rPr lang="en-US" sz="1400" dirty="0"/>
              <a:t>-</a:t>
            </a:r>
          </a:p>
          <a:p>
            <a:r>
              <a:rPr lang="en-US" sz="1400" dirty="0"/>
              <a:t>-</a:t>
            </a:r>
          </a:p>
          <a:p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C4349F5-66AA-4860-9B97-2D6019D74831}"/>
              </a:ext>
            </a:extLst>
          </p:cNvPr>
          <p:cNvSpPr txBox="1"/>
          <p:nvPr/>
        </p:nvSpPr>
        <p:spPr>
          <a:xfrm>
            <a:off x="3187556" y="3016862"/>
            <a:ext cx="5677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CC"/>
                </a:solidFill>
              </a:rPr>
              <a:t>Internet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5A85FA-71B4-4DD0-AB57-F0261137D8EA}"/>
              </a:ext>
            </a:extLst>
          </p:cNvPr>
          <p:cNvSpPr txBox="1"/>
          <p:nvPr/>
        </p:nvSpPr>
        <p:spPr>
          <a:xfrm>
            <a:off x="3029818" y="3376000"/>
            <a:ext cx="84670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>
                <a:solidFill>
                  <a:srgbClr val="0000CC"/>
                </a:solidFill>
              </a:rPr>
              <a:t>External Content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8ACBF1E-5E62-4706-AC05-E500AAB16DB0}"/>
              </a:ext>
            </a:extLst>
          </p:cNvPr>
          <p:cNvSpPr txBox="1"/>
          <p:nvPr/>
        </p:nvSpPr>
        <p:spPr>
          <a:xfrm>
            <a:off x="621971" y="2951931"/>
            <a:ext cx="90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Back Haul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88EA8B8-613D-48EF-B360-0E6E3ABB9A8C}"/>
              </a:ext>
            </a:extLst>
          </p:cNvPr>
          <p:cNvSpPr txBox="1"/>
          <p:nvPr/>
        </p:nvSpPr>
        <p:spPr>
          <a:xfrm>
            <a:off x="1631035" y="3040007"/>
            <a:ext cx="6303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rgbClr val="0000CC"/>
                </a:solidFill>
              </a:rPr>
              <a:t>Centralized</a:t>
            </a:r>
          </a:p>
          <a:p>
            <a:pPr algn="ctr"/>
            <a:r>
              <a:rPr lang="en-US" sz="750" dirty="0">
                <a:solidFill>
                  <a:srgbClr val="0000CC"/>
                </a:solidFill>
              </a:rPr>
              <a:t>Cloud</a:t>
            </a:r>
          </a:p>
        </p:txBody>
      </p:sp>
      <p:sp>
        <p:nvSpPr>
          <p:cNvPr id="36" name="Rectangle: Rounded Corners 36">
            <a:extLst>
              <a:ext uri="{FF2B5EF4-FFF2-40B4-BE49-F238E27FC236}">
                <a16:creationId xmlns:a16="http://schemas.microsoft.com/office/drawing/2014/main" id="{94F455A3-D070-4A79-8896-FCEEEE959C5C}"/>
              </a:ext>
            </a:extLst>
          </p:cNvPr>
          <p:cNvSpPr/>
          <p:nvPr/>
        </p:nvSpPr>
        <p:spPr>
          <a:xfrm>
            <a:off x="1120320" y="1998505"/>
            <a:ext cx="2278674" cy="64214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b="1" dirty="0">
                <a:solidFill>
                  <a:srgbClr val="0000CC"/>
                </a:solidFill>
              </a:rPr>
              <a:t>Disaggregated Core</a:t>
            </a:r>
          </a:p>
        </p:txBody>
      </p:sp>
      <p:sp>
        <p:nvSpPr>
          <p:cNvPr id="37" name="Rounded Rectangle 30">
            <a:extLst>
              <a:ext uri="{FF2B5EF4-FFF2-40B4-BE49-F238E27FC236}">
                <a16:creationId xmlns:a16="http://schemas.microsoft.com/office/drawing/2014/main" id="{95D6E32A-E035-4E0D-919E-25938EC70DD0}"/>
              </a:ext>
            </a:extLst>
          </p:cNvPr>
          <p:cNvSpPr/>
          <p:nvPr/>
        </p:nvSpPr>
        <p:spPr>
          <a:xfrm>
            <a:off x="1188981" y="2245430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UPF</a:t>
            </a:r>
          </a:p>
        </p:txBody>
      </p:sp>
      <p:sp>
        <p:nvSpPr>
          <p:cNvPr id="39" name="Rounded Rectangle 30">
            <a:extLst>
              <a:ext uri="{FF2B5EF4-FFF2-40B4-BE49-F238E27FC236}">
                <a16:creationId xmlns:a16="http://schemas.microsoft.com/office/drawing/2014/main" id="{DBFDF877-3F70-42A2-B9D1-199268AADD9D}"/>
              </a:ext>
            </a:extLst>
          </p:cNvPr>
          <p:cNvSpPr/>
          <p:nvPr/>
        </p:nvSpPr>
        <p:spPr>
          <a:xfrm>
            <a:off x="1737519" y="2245430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SMF</a:t>
            </a:r>
          </a:p>
        </p:txBody>
      </p:sp>
      <p:sp>
        <p:nvSpPr>
          <p:cNvPr id="40" name="Rounded Rectangle 30">
            <a:extLst>
              <a:ext uri="{FF2B5EF4-FFF2-40B4-BE49-F238E27FC236}">
                <a16:creationId xmlns:a16="http://schemas.microsoft.com/office/drawing/2014/main" id="{818AAD2E-7504-417D-9916-440C700DB7B1}"/>
              </a:ext>
            </a:extLst>
          </p:cNvPr>
          <p:cNvSpPr/>
          <p:nvPr/>
        </p:nvSpPr>
        <p:spPr>
          <a:xfrm>
            <a:off x="2286057" y="2245430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UDM</a:t>
            </a:r>
          </a:p>
        </p:txBody>
      </p:sp>
      <p:sp>
        <p:nvSpPr>
          <p:cNvPr id="41" name="Rounded Rectangle 30">
            <a:extLst>
              <a:ext uri="{FF2B5EF4-FFF2-40B4-BE49-F238E27FC236}">
                <a16:creationId xmlns:a16="http://schemas.microsoft.com/office/drawing/2014/main" id="{E58AA837-6706-4C01-843B-1A48E5B81D04}"/>
              </a:ext>
            </a:extLst>
          </p:cNvPr>
          <p:cNvSpPr/>
          <p:nvPr/>
        </p:nvSpPr>
        <p:spPr>
          <a:xfrm>
            <a:off x="2834595" y="2245430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AUSF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AFDFFB7-6B74-466B-87DE-D68BF619D61D}"/>
              </a:ext>
            </a:extLst>
          </p:cNvPr>
          <p:cNvSpPr/>
          <p:nvPr/>
        </p:nvSpPr>
        <p:spPr>
          <a:xfrm>
            <a:off x="1035529" y="1594101"/>
            <a:ext cx="2431731" cy="283433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Core Network Elements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38186EC-5F21-4062-8CAA-A0BC7712E5D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362261" y="2751104"/>
            <a:ext cx="1198062" cy="770965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C16E9F9-E0FF-4C5A-A5AE-E0ECA90F70A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830070" y="2654524"/>
            <a:ext cx="1198062" cy="770965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662919E1-CFD3-4860-BAE7-CC77D6C2E512}"/>
              </a:ext>
            </a:extLst>
          </p:cNvPr>
          <p:cNvSpPr/>
          <p:nvPr/>
        </p:nvSpPr>
        <p:spPr>
          <a:xfrm>
            <a:off x="457200" y="1465819"/>
            <a:ext cx="4002590" cy="2377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19B17D8-5447-4F28-991D-DF896337E8AB}"/>
              </a:ext>
            </a:extLst>
          </p:cNvPr>
          <p:cNvSpPr/>
          <p:nvPr/>
        </p:nvSpPr>
        <p:spPr>
          <a:xfrm>
            <a:off x="187927" y="4325805"/>
            <a:ext cx="1334678" cy="105015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6C339CB-2A38-41F8-8DD4-BD074C698F21}"/>
              </a:ext>
            </a:extLst>
          </p:cNvPr>
          <p:cNvSpPr txBox="1"/>
          <p:nvPr/>
        </p:nvSpPr>
        <p:spPr>
          <a:xfrm>
            <a:off x="274461" y="4695207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#1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EF6242DE-6A76-42E7-8F26-6390B7C6DD2F}"/>
              </a:ext>
            </a:extLst>
          </p:cNvPr>
          <p:cNvSpPr/>
          <p:nvPr/>
        </p:nvSpPr>
        <p:spPr>
          <a:xfrm>
            <a:off x="1631035" y="4325805"/>
            <a:ext cx="1334678" cy="105015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7C44E4A-F72B-4980-9139-E179DE07265F}"/>
              </a:ext>
            </a:extLst>
          </p:cNvPr>
          <p:cNvSpPr txBox="1"/>
          <p:nvPr/>
        </p:nvSpPr>
        <p:spPr>
          <a:xfrm>
            <a:off x="1717569" y="4707641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#2</a:t>
            </a: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BDE0483C-A235-4ED6-87D1-999C3CF07D48}"/>
              </a:ext>
            </a:extLst>
          </p:cNvPr>
          <p:cNvSpPr/>
          <p:nvPr/>
        </p:nvSpPr>
        <p:spPr>
          <a:xfrm>
            <a:off x="3074143" y="4325805"/>
            <a:ext cx="1334678" cy="105015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5AF4FF6-6FFB-47F9-B3F0-6725D13BE736}"/>
              </a:ext>
            </a:extLst>
          </p:cNvPr>
          <p:cNvSpPr txBox="1"/>
          <p:nvPr/>
        </p:nvSpPr>
        <p:spPr>
          <a:xfrm>
            <a:off x="3160677" y="4720075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#3</a:t>
            </a: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27E123C9-85F6-477F-A285-A440650D34DF}"/>
              </a:ext>
            </a:extLst>
          </p:cNvPr>
          <p:cNvSpPr/>
          <p:nvPr/>
        </p:nvSpPr>
        <p:spPr>
          <a:xfrm>
            <a:off x="512778" y="5023307"/>
            <a:ext cx="1334678" cy="105015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69D8077A-1182-4A6F-893A-27CBAAE5D488}"/>
              </a:ext>
            </a:extLst>
          </p:cNvPr>
          <p:cNvSpPr txBox="1"/>
          <p:nvPr/>
        </p:nvSpPr>
        <p:spPr>
          <a:xfrm>
            <a:off x="599312" y="5392709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#4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0C8BF17-BEE4-4279-8D79-1AD0F17AD3C8}"/>
              </a:ext>
            </a:extLst>
          </p:cNvPr>
          <p:cNvSpPr/>
          <p:nvPr/>
        </p:nvSpPr>
        <p:spPr>
          <a:xfrm>
            <a:off x="1955886" y="5023307"/>
            <a:ext cx="1334678" cy="105015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DA8B5A0-8F9E-4F85-AE73-7AE5DF94E232}"/>
              </a:ext>
            </a:extLst>
          </p:cNvPr>
          <p:cNvSpPr txBox="1"/>
          <p:nvPr/>
        </p:nvSpPr>
        <p:spPr>
          <a:xfrm>
            <a:off x="2042420" y="5405143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#5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4A97ABE4-10E3-43CA-999E-46EF6EFF1AF1}"/>
              </a:ext>
            </a:extLst>
          </p:cNvPr>
          <p:cNvSpPr/>
          <p:nvPr/>
        </p:nvSpPr>
        <p:spPr>
          <a:xfrm>
            <a:off x="3398994" y="5023307"/>
            <a:ext cx="1334678" cy="1050150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78EF0E1-6B9A-4B8D-B435-160F34EBEFFF}"/>
              </a:ext>
            </a:extLst>
          </p:cNvPr>
          <p:cNvSpPr txBox="1"/>
          <p:nvPr/>
        </p:nvSpPr>
        <p:spPr>
          <a:xfrm>
            <a:off x="3485528" y="5417577"/>
            <a:ext cx="11432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#n</a:t>
            </a:r>
          </a:p>
        </p:txBody>
      </p:sp>
    </p:spTree>
    <p:extLst>
      <p:ext uri="{BB962C8B-B14F-4D97-AF65-F5344CB8AC3E}">
        <p14:creationId xmlns:p14="http://schemas.microsoft.com/office/powerpoint/2010/main" val="29958930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Customized Horizontal &amp; Vertical Slices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5262FEC-1DBD-4816-8B55-E9BDB6C81286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7" name="Picture 2" descr="C:\Users\cheung\AppData\Local\Temp\SNAGHTMLa59bbe5.PNG">
            <a:extLst>
              <a:ext uri="{FF2B5EF4-FFF2-40B4-BE49-F238E27FC236}">
                <a16:creationId xmlns:a16="http://schemas.microsoft.com/office/drawing/2014/main" id="{450260F1-52F9-4054-A0BC-26B21ECB3B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98" y="3458526"/>
            <a:ext cx="732101" cy="739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C:\Users\cheung\AppData\Local\Temp\SNAGHTMLa5b7a72.PNG">
            <a:extLst>
              <a:ext uri="{FF2B5EF4-FFF2-40B4-BE49-F238E27FC236}">
                <a16:creationId xmlns:a16="http://schemas.microsoft.com/office/drawing/2014/main" id="{B8D3C0C6-2A77-459F-BD48-F47CDB2D1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98" y="2421994"/>
            <a:ext cx="753060" cy="753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cheung\AppData\Local\Temp\SNAGHTMLa60b1c7.PNG">
            <a:extLst>
              <a:ext uri="{FF2B5EF4-FFF2-40B4-BE49-F238E27FC236}">
                <a16:creationId xmlns:a16="http://schemas.microsoft.com/office/drawing/2014/main" id="{8717F4D3-7B04-4039-965F-FEC58F1CA7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98" y="4481743"/>
            <a:ext cx="763172" cy="767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cheung\AppData\Local\Temp\SNAGHTMLa65520c.PNG">
            <a:extLst>
              <a:ext uri="{FF2B5EF4-FFF2-40B4-BE49-F238E27FC236}">
                <a16:creationId xmlns:a16="http://schemas.microsoft.com/office/drawing/2014/main" id="{0E5C121B-473A-4CDE-8DF7-44FC94327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0798" y="5533156"/>
            <a:ext cx="721556" cy="718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33882FA-2B16-47E0-B556-711275858E4F}"/>
              </a:ext>
            </a:extLst>
          </p:cNvPr>
          <p:cNvSpPr txBox="1"/>
          <p:nvPr/>
        </p:nvSpPr>
        <p:spPr>
          <a:xfrm>
            <a:off x="611066" y="3132562"/>
            <a:ext cx="1436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Wireless Broadband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FA793C2-C436-46EA-ADDE-BA9A5F4096FB}"/>
              </a:ext>
            </a:extLst>
          </p:cNvPr>
          <p:cNvSpPr txBox="1"/>
          <p:nvPr/>
        </p:nvSpPr>
        <p:spPr>
          <a:xfrm>
            <a:off x="742961" y="4163108"/>
            <a:ext cx="13049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Real-Time Control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8A021A-DE34-4899-BCB5-73217E3BB9E8}"/>
              </a:ext>
            </a:extLst>
          </p:cNvPr>
          <p:cNvSpPr txBox="1"/>
          <p:nvPr/>
        </p:nvSpPr>
        <p:spPr>
          <a:xfrm>
            <a:off x="1150957" y="5193654"/>
            <a:ext cx="89697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IoT Sensors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1E7E5C8-C457-496F-BE13-6309262B983E}"/>
              </a:ext>
            </a:extLst>
          </p:cNvPr>
          <p:cNvSpPr txBox="1"/>
          <p:nvPr/>
        </p:nvSpPr>
        <p:spPr>
          <a:xfrm>
            <a:off x="832986" y="6224199"/>
            <a:ext cx="12149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Video Streaming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30E4CC38-0286-474D-8FE6-48DE1F409281}"/>
              </a:ext>
            </a:extLst>
          </p:cNvPr>
          <p:cNvSpPr/>
          <p:nvPr/>
        </p:nvSpPr>
        <p:spPr>
          <a:xfrm>
            <a:off x="2206168" y="2378203"/>
            <a:ext cx="3024865" cy="991043"/>
          </a:xfrm>
          <a:prstGeom prst="roundRect">
            <a:avLst>
              <a:gd name="adj" fmla="val 59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5B8445B7-213A-4808-9D7C-831BA7A97E56}"/>
              </a:ext>
            </a:extLst>
          </p:cNvPr>
          <p:cNvSpPr/>
          <p:nvPr/>
        </p:nvSpPr>
        <p:spPr>
          <a:xfrm>
            <a:off x="2206168" y="3413165"/>
            <a:ext cx="3024865" cy="991043"/>
          </a:xfrm>
          <a:prstGeom prst="roundRect">
            <a:avLst>
              <a:gd name="adj" fmla="val 59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01257610-D839-4685-829B-4E18D6C4A5BE}"/>
              </a:ext>
            </a:extLst>
          </p:cNvPr>
          <p:cNvSpPr/>
          <p:nvPr/>
        </p:nvSpPr>
        <p:spPr>
          <a:xfrm>
            <a:off x="2206168" y="4448126"/>
            <a:ext cx="3024865" cy="991043"/>
          </a:xfrm>
          <a:prstGeom prst="roundRect">
            <a:avLst>
              <a:gd name="adj" fmla="val 59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BF11898B-F5AC-4CED-9B97-6C7AEBFF4ED4}"/>
              </a:ext>
            </a:extLst>
          </p:cNvPr>
          <p:cNvSpPr/>
          <p:nvPr/>
        </p:nvSpPr>
        <p:spPr>
          <a:xfrm>
            <a:off x="2206168" y="5483088"/>
            <a:ext cx="3024865" cy="991043"/>
          </a:xfrm>
          <a:prstGeom prst="roundRect">
            <a:avLst>
              <a:gd name="adj" fmla="val 59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E44459E-BFD0-4D68-9D4A-07EBB36013B3}"/>
              </a:ext>
            </a:extLst>
          </p:cNvPr>
          <p:cNvSpPr/>
          <p:nvPr/>
        </p:nvSpPr>
        <p:spPr>
          <a:xfrm>
            <a:off x="5422449" y="2378203"/>
            <a:ext cx="3024865" cy="991043"/>
          </a:xfrm>
          <a:prstGeom prst="roundRect">
            <a:avLst>
              <a:gd name="adj" fmla="val 59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6671C105-247E-489C-B9B4-4F05CF249E22}"/>
              </a:ext>
            </a:extLst>
          </p:cNvPr>
          <p:cNvSpPr/>
          <p:nvPr/>
        </p:nvSpPr>
        <p:spPr>
          <a:xfrm>
            <a:off x="5422449" y="3413165"/>
            <a:ext cx="3024865" cy="991043"/>
          </a:xfrm>
          <a:prstGeom prst="roundRect">
            <a:avLst>
              <a:gd name="adj" fmla="val 59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D94ACB51-3BA5-4FEB-92CB-2C025EBB98A0}"/>
              </a:ext>
            </a:extLst>
          </p:cNvPr>
          <p:cNvSpPr/>
          <p:nvPr/>
        </p:nvSpPr>
        <p:spPr>
          <a:xfrm>
            <a:off x="5422449" y="4448126"/>
            <a:ext cx="3024865" cy="991043"/>
          </a:xfrm>
          <a:prstGeom prst="roundRect">
            <a:avLst>
              <a:gd name="adj" fmla="val 59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A8D66884-4B9F-4AEC-ADA6-0CC26DAE1E70}"/>
              </a:ext>
            </a:extLst>
          </p:cNvPr>
          <p:cNvSpPr/>
          <p:nvPr/>
        </p:nvSpPr>
        <p:spPr>
          <a:xfrm>
            <a:off x="5422449" y="5483088"/>
            <a:ext cx="3024865" cy="991043"/>
          </a:xfrm>
          <a:prstGeom prst="roundRect">
            <a:avLst>
              <a:gd name="adj" fmla="val 592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4DCDCA6-72CB-4F95-AB92-E74ED7649592}"/>
              </a:ext>
            </a:extLst>
          </p:cNvPr>
          <p:cNvGrpSpPr/>
          <p:nvPr/>
        </p:nvGrpSpPr>
        <p:grpSpPr>
          <a:xfrm>
            <a:off x="2666749" y="1569477"/>
            <a:ext cx="755668" cy="755668"/>
            <a:chOff x="2710424" y="1825911"/>
            <a:chExt cx="2465725" cy="246572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71057379-3982-4DA9-ADF3-B07FA529318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0424" y="1825911"/>
              <a:ext cx="2465725" cy="2465725"/>
            </a:xfrm>
            <a:prstGeom prst="rect">
              <a:avLst/>
            </a:prstGeom>
          </p:spPr>
        </p:pic>
        <p:pic>
          <p:nvPicPr>
            <p:cNvPr id="25" name="Picture 2" descr="C:\Users\cheung\AppData\Local\Temp\SNAGHTML6d70c91.PNG">
              <a:extLst>
                <a:ext uri="{FF2B5EF4-FFF2-40B4-BE49-F238E27FC236}">
                  <a16:creationId xmlns:a16="http://schemas.microsoft.com/office/drawing/2014/main" id="{3397A80A-C0B2-47EB-8BA6-879172A7D4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042" y="2802854"/>
              <a:ext cx="1857375" cy="1238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9F827D8C-9BBC-4DFE-8ADE-4141A9EC075D}"/>
              </a:ext>
            </a:extLst>
          </p:cNvPr>
          <p:cNvSpPr txBox="1"/>
          <p:nvPr/>
        </p:nvSpPr>
        <p:spPr>
          <a:xfrm>
            <a:off x="3422417" y="1942818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Factory #1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C34B293-79E0-4696-88CC-5E7684D8E169}"/>
              </a:ext>
            </a:extLst>
          </p:cNvPr>
          <p:cNvGrpSpPr/>
          <p:nvPr/>
        </p:nvGrpSpPr>
        <p:grpSpPr>
          <a:xfrm>
            <a:off x="6071693" y="1578616"/>
            <a:ext cx="755668" cy="755668"/>
            <a:chOff x="2710424" y="1825911"/>
            <a:chExt cx="2465725" cy="2465725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AFF2984B-3A36-4540-BBE3-E158E4EBA4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0424" y="1825911"/>
              <a:ext cx="2465725" cy="2465725"/>
            </a:xfrm>
            <a:prstGeom prst="rect">
              <a:avLst/>
            </a:prstGeom>
          </p:spPr>
        </p:pic>
        <p:pic>
          <p:nvPicPr>
            <p:cNvPr id="29" name="Picture 2" descr="C:\Users\cheung\AppData\Local\Temp\SNAGHTML6d70c91.PNG">
              <a:extLst>
                <a:ext uri="{FF2B5EF4-FFF2-40B4-BE49-F238E27FC236}">
                  <a16:creationId xmlns:a16="http://schemas.microsoft.com/office/drawing/2014/main" id="{F301DABB-CECA-4A3D-B91F-9130D982FA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06042" y="2802854"/>
              <a:ext cx="1857375" cy="1238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0DCED30-09FC-4D1F-A568-B8CDC8861C3E}"/>
              </a:ext>
            </a:extLst>
          </p:cNvPr>
          <p:cNvSpPr txBox="1"/>
          <p:nvPr/>
        </p:nvSpPr>
        <p:spPr>
          <a:xfrm>
            <a:off x="6827361" y="1951957"/>
            <a:ext cx="835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00CC"/>
                </a:solidFill>
              </a:rPr>
              <a:t>Factory #2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F253178-6EBA-4784-813E-9B71CB06A596}"/>
              </a:ext>
            </a:extLst>
          </p:cNvPr>
          <p:cNvSpPr/>
          <p:nvPr/>
        </p:nvSpPr>
        <p:spPr>
          <a:xfrm rot="16200000">
            <a:off x="-1687347" y="4256248"/>
            <a:ext cx="4070474" cy="345627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HORIZONTAL SLICE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7CE56EF-3269-4753-A283-3D35B0A70FD7}"/>
              </a:ext>
            </a:extLst>
          </p:cNvPr>
          <p:cNvSpPr/>
          <p:nvPr/>
        </p:nvSpPr>
        <p:spPr>
          <a:xfrm>
            <a:off x="2217839" y="1123607"/>
            <a:ext cx="6226758" cy="333781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VERTICAL SLICE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87ACAB29-3837-4F8C-AF36-A2A08B83D206}"/>
              </a:ext>
            </a:extLst>
          </p:cNvPr>
          <p:cNvGrpSpPr/>
          <p:nvPr/>
        </p:nvGrpSpPr>
        <p:grpSpPr>
          <a:xfrm>
            <a:off x="559261" y="2378203"/>
            <a:ext cx="1596108" cy="4095928"/>
            <a:chOff x="610060" y="2378203"/>
            <a:chExt cx="3024865" cy="4095928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356EE64A-F19A-45BB-829C-9D29C92219AA}"/>
                </a:ext>
              </a:extLst>
            </p:cNvPr>
            <p:cNvSpPr/>
            <p:nvPr/>
          </p:nvSpPr>
          <p:spPr>
            <a:xfrm>
              <a:off x="610060" y="2378203"/>
              <a:ext cx="3024865" cy="991043"/>
            </a:xfrm>
            <a:prstGeom prst="roundRect">
              <a:avLst>
                <a:gd name="adj" fmla="val 592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1A45B2B0-D283-47D3-AD06-70C1F121BEA8}"/>
                </a:ext>
              </a:extLst>
            </p:cNvPr>
            <p:cNvSpPr/>
            <p:nvPr/>
          </p:nvSpPr>
          <p:spPr>
            <a:xfrm>
              <a:off x="610060" y="3413165"/>
              <a:ext cx="3024865" cy="991043"/>
            </a:xfrm>
            <a:prstGeom prst="roundRect">
              <a:avLst>
                <a:gd name="adj" fmla="val 592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555637DD-AADE-4F41-A6F1-43D02220F25B}"/>
                </a:ext>
              </a:extLst>
            </p:cNvPr>
            <p:cNvSpPr/>
            <p:nvPr/>
          </p:nvSpPr>
          <p:spPr>
            <a:xfrm>
              <a:off x="610060" y="4448126"/>
              <a:ext cx="3024865" cy="991043"/>
            </a:xfrm>
            <a:prstGeom prst="roundRect">
              <a:avLst>
                <a:gd name="adj" fmla="val 592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Rectangle: Rounded Corners 39">
              <a:extLst>
                <a:ext uri="{FF2B5EF4-FFF2-40B4-BE49-F238E27FC236}">
                  <a16:creationId xmlns:a16="http://schemas.microsoft.com/office/drawing/2014/main" id="{D37A9D58-B7A8-4792-B7F3-F31D09679245}"/>
                </a:ext>
              </a:extLst>
            </p:cNvPr>
            <p:cNvSpPr/>
            <p:nvPr/>
          </p:nvSpPr>
          <p:spPr>
            <a:xfrm>
              <a:off x="610060" y="5483088"/>
              <a:ext cx="3024865" cy="991043"/>
            </a:xfrm>
            <a:prstGeom prst="roundRect">
              <a:avLst>
                <a:gd name="adj" fmla="val 592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DC851C4B-0D46-4E92-9DBC-4EE969C686A3}"/>
              </a:ext>
            </a:extLst>
          </p:cNvPr>
          <p:cNvGrpSpPr/>
          <p:nvPr/>
        </p:nvGrpSpPr>
        <p:grpSpPr>
          <a:xfrm>
            <a:off x="2203451" y="1505735"/>
            <a:ext cx="6241146" cy="842906"/>
            <a:chOff x="2203451" y="1524784"/>
            <a:chExt cx="6241146" cy="991043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B161A650-6DAA-454B-A819-FA0180BEEEF8}"/>
                </a:ext>
              </a:extLst>
            </p:cNvPr>
            <p:cNvSpPr/>
            <p:nvPr/>
          </p:nvSpPr>
          <p:spPr>
            <a:xfrm>
              <a:off x="2203451" y="1524784"/>
              <a:ext cx="3024865" cy="991043"/>
            </a:xfrm>
            <a:prstGeom prst="roundRect">
              <a:avLst>
                <a:gd name="adj" fmla="val 592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F58838E5-4F1C-486C-A6C6-A6BA377242F4}"/>
                </a:ext>
              </a:extLst>
            </p:cNvPr>
            <p:cNvSpPr/>
            <p:nvPr/>
          </p:nvSpPr>
          <p:spPr>
            <a:xfrm>
              <a:off x="5419732" y="1524784"/>
              <a:ext cx="3024865" cy="991043"/>
            </a:xfrm>
            <a:prstGeom prst="roundRect">
              <a:avLst>
                <a:gd name="adj" fmla="val 5928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41C3F4E-E2C6-4230-B2D2-2738D5A58309}"/>
              </a:ext>
            </a:extLst>
          </p:cNvPr>
          <p:cNvGrpSpPr/>
          <p:nvPr/>
        </p:nvGrpSpPr>
        <p:grpSpPr>
          <a:xfrm>
            <a:off x="2227164" y="2436863"/>
            <a:ext cx="3013195" cy="4077692"/>
            <a:chOff x="2227164" y="2436863"/>
            <a:chExt cx="3013195" cy="407769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94C10AF-A947-4ED7-A7F4-56501AECD47D}"/>
                </a:ext>
              </a:extLst>
            </p:cNvPr>
            <p:cNvSpPr txBox="1"/>
            <p:nvPr/>
          </p:nvSpPr>
          <p:spPr>
            <a:xfrm>
              <a:off x="2227164" y="2436863"/>
              <a:ext cx="3013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CC"/>
                  </a:solidFill>
                </a:rPr>
                <a:t>Factory #1’s Wireless Broadband Slice</a:t>
              </a:r>
            </a:p>
            <a:p>
              <a:r>
                <a:rPr lang="en-US" sz="1200" dirty="0"/>
                <a:t>Customizations of the “general” Wireless broadband slice. Customized for particular monitoring</a:t>
              </a:r>
            </a:p>
            <a:p>
              <a:endParaRPr lang="en-US" sz="1200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6C1C215-0AF6-4756-8C10-15BEC5434BD3}"/>
                </a:ext>
              </a:extLst>
            </p:cNvPr>
            <p:cNvSpPr txBox="1"/>
            <p:nvPr/>
          </p:nvSpPr>
          <p:spPr>
            <a:xfrm>
              <a:off x="2227164" y="3457539"/>
              <a:ext cx="3013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CC"/>
                  </a:solidFill>
                </a:rPr>
                <a:t>Factory #1’s Real-Time Control Slice</a:t>
              </a:r>
            </a:p>
            <a:p>
              <a:r>
                <a:rPr lang="en-US" sz="1200" dirty="0"/>
                <a:t>Customizations of the “general” Wireless Real-Time Control slice. Installed with specialized factory vehicular controls</a:t>
              </a:r>
            </a:p>
            <a:p>
              <a:endParaRPr lang="en-US" sz="1200" dirty="0"/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ABBFA587-83E4-4E3E-BD6C-640954BB7EE6}"/>
                </a:ext>
              </a:extLst>
            </p:cNvPr>
            <p:cNvSpPr txBox="1"/>
            <p:nvPr/>
          </p:nvSpPr>
          <p:spPr>
            <a:xfrm>
              <a:off x="2227164" y="4478215"/>
              <a:ext cx="3013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CC"/>
                  </a:solidFill>
                </a:rPr>
                <a:t>Factory #1’s IoT Slice</a:t>
              </a:r>
            </a:p>
            <a:p>
              <a:r>
                <a:rPr lang="en-US" sz="1200" dirty="0"/>
                <a:t>Customizations of the “general” Wireless IoT  slice. Security Sensors tailored to the unique location of the Factory.</a:t>
              </a:r>
            </a:p>
            <a:p>
              <a:endParaRPr lang="en-US" sz="1200" dirty="0"/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C586F17-C311-468A-A7A0-B0B1197DD32A}"/>
                </a:ext>
              </a:extLst>
            </p:cNvPr>
            <p:cNvSpPr txBox="1"/>
            <p:nvPr/>
          </p:nvSpPr>
          <p:spPr>
            <a:xfrm>
              <a:off x="2227164" y="5498892"/>
              <a:ext cx="3013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CC"/>
                  </a:solidFill>
                </a:rPr>
                <a:t>Factory #1’s Video Streaming Slice</a:t>
              </a:r>
            </a:p>
            <a:p>
              <a:r>
                <a:rPr lang="en-US" sz="1200" dirty="0"/>
                <a:t>Customizations of the “general” Wireless Video Streaming slice. Currently is using a training video to all employees.</a:t>
              </a:r>
            </a:p>
            <a:p>
              <a:endParaRPr lang="en-US" sz="1200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B931508-AD77-4869-A593-B5FE4A1CF527}"/>
              </a:ext>
            </a:extLst>
          </p:cNvPr>
          <p:cNvGrpSpPr/>
          <p:nvPr/>
        </p:nvGrpSpPr>
        <p:grpSpPr>
          <a:xfrm>
            <a:off x="5437411" y="2401162"/>
            <a:ext cx="3013195" cy="4262358"/>
            <a:chOff x="2227164" y="2436863"/>
            <a:chExt cx="3013195" cy="4262358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3CA49CB0-1FFB-479B-8036-AE946258FB2A}"/>
                </a:ext>
              </a:extLst>
            </p:cNvPr>
            <p:cNvSpPr txBox="1"/>
            <p:nvPr/>
          </p:nvSpPr>
          <p:spPr>
            <a:xfrm>
              <a:off x="2227164" y="2436863"/>
              <a:ext cx="301319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CC"/>
                  </a:solidFill>
                </a:rPr>
                <a:t>Factory #2’s Wireless Broadband Slice</a:t>
              </a:r>
            </a:p>
            <a:p>
              <a:r>
                <a:rPr lang="en-US" sz="1200" dirty="0"/>
                <a:t>Customizations of the “general” Wireless broadband slice. Is hosting a general assembly meeting and wants more dedicated wireless broadband usage.</a:t>
              </a:r>
            </a:p>
            <a:p>
              <a:endParaRPr lang="en-US" sz="1200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D348D5DB-5C31-468E-9300-74923EC8C76A}"/>
                </a:ext>
              </a:extLst>
            </p:cNvPr>
            <p:cNvSpPr txBox="1"/>
            <p:nvPr/>
          </p:nvSpPr>
          <p:spPr>
            <a:xfrm>
              <a:off x="2227164" y="3457539"/>
              <a:ext cx="301319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CC"/>
                  </a:solidFill>
                </a:rPr>
                <a:t>Factory #2’s Real-Time Control Slice</a:t>
              </a:r>
            </a:p>
            <a:p>
              <a:r>
                <a:rPr lang="en-US" sz="1200" dirty="0"/>
                <a:t>Customizations of the “general” Wireless Real-Time Control slice. Is testing a trial prototype proof of concept vehicular control platform.</a:t>
              </a:r>
            </a:p>
            <a:p>
              <a:endParaRPr lang="en-US" sz="1200" dirty="0"/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BA16B60-8347-4A81-B8EB-F2DAAC2C1104}"/>
                </a:ext>
              </a:extLst>
            </p:cNvPr>
            <p:cNvSpPr txBox="1"/>
            <p:nvPr/>
          </p:nvSpPr>
          <p:spPr>
            <a:xfrm>
              <a:off x="2227164" y="4478215"/>
              <a:ext cx="30131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CC"/>
                  </a:solidFill>
                </a:rPr>
                <a:t>Factory #2’s IoT Slice</a:t>
              </a:r>
            </a:p>
            <a:p>
              <a:r>
                <a:rPr lang="en-US" sz="1200" dirty="0"/>
                <a:t>Customizations of the “general” Wireless IoT  slice. Has recently installed IoT sensors in their HVAC systems.</a:t>
              </a:r>
            </a:p>
            <a:p>
              <a:endParaRPr lang="en-US" sz="1200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BEA3A174-600D-493C-8329-FD6A20AFF289}"/>
                </a:ext>
              </a:extLst>
            </p:cNvPr>
            <p:cNvSpPr txBox="1"/>
            <p:nvPr/>
          </p:nvSpPr>
          <p:spPr>
            <a:xfrm>
              <a:off x="2227164" y="5498892"/>
              <a:ext cx="301319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00CC"/>
                  </a:solidFill>
                </a:rPr>
                <a:t>Factory #2’s Video Streaming Slice</a:t>
              </a:r>
            </a:p>
            <a:p>
              <a:r>
                <a:rPr lang="en-US" sz="1200" dirty="0"/>
                <a:t>Customizations of the “general” Wireless Video Streaming slice. Is currently setting up a video streaming slice for their CEO to give a presentation.</a:t>
              </a:r>
            </a:p>
            <a:p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12505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UE moves to new Tracking Area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DF22AB-123F-4810-8817-AC39DAC41076}"/>
              </a:ext>
            </a:extLst>
          </p:cNvPr>
          <p:cNvSpPr txBox="1"/>
          <p:nvPr/>
        </p:nvSpPr>
        <p:spPr>
          <a:xfrm>
            <a:off x="5520522" y="1584844"/>
            <a:ext cx="358785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0000CC"/>
                </a:solidFill>
              </a:rPr>
              <a:t>UE MOVES FROM CELL #3 to CELL #6</a:t>
            </a:r>
            <a:r>
              <a:rPr lang="en-US" sz="1400" dirty="0"/>
              <a:t>:</a:t>
            </a:r>
          </a:p>
          <a:p>
            <a:r>
              <a:rPr lang="en-US" sz="1400" dirty="0"/>
              <a:t>AMF provides TAI List (registration area)</a:t>
            </a:r>
          </a:p>
          <a:p>
            <a:r>
              <a:rPr lang="en-US" sz="1400" dirty="0"/>
              <a:t>AMF &gt; UE TAI List Cell #3 (with TA #1, #2)</a:t>
            </a:r>
          </a:p>
          <a:p>
            <a:r>
              <a:rPr lang="en-US" sz="1400" dirty="0"/>
              <a:t>UE moves from Cell #3 to Cell #6</a:t>
            </a:r>
          </a:p>
          <a:p>
            <a:r>
              <a:rPr lang="en-US" sz="1400" dirty="0"/>
              <a:t>UE moves to a new Registration Area</a:t>
            </a:r>
          </a:p>
          <a:p>
            <a:r>
              <a:rPr lang="en-US" sz="1400" dirty="0"/>
              <a:t>Cell #6 broadcasts its TAI List </a:t>
            </a:r>
          </a:p>
          <a:p>
            <a:r>
              <a:rPr lang="en-US" sz="1400" dirty="0"/>
              <a:t>UE may get different slice support</a:t>
            </a:r>
          </a:p>
          <a:p>
            <a:r>
              <a:rPr lang="en-US" sz="1400" dirty="0"/>
              <a:t>UE may initiate a registration procedure (PDU session slice ID registration procedure to get a slice ID)</a:t>
            </a:r>
          </a:p>
          <a:p>
            <a:endParaRPr lang="en-US" sz="1400" dirty="0"/>
          </a:p>
          <a:p>
            <a:r>
              <a:rPr lang="en-US" sz="1400" b="1" u="sng" dirty="0">
                <a:solidFill>
                  <a:srgbClr val="0000CC"/>
                </a:solidFill>
              </a:rPr>
              <a:t>FACTS</a:t>
            </a:r>
            <a:r>
              <a:rPr lang="en-US" sz="1400" dirty="0"/>
              <a:t>:</a:t>
            </a:r>
          </a:p>
          <a:p>
            <a:r>
              <a:rPr lang="en-US" sz="1400" dirty="0"/>
              <a:t>IE (Info Element) list of TAI</a:t>
            </a:r>
          </a:p>
          <a:p>
            <a:r>
              <a:rPr lang="en-US" sz="1400" dirty="0"/>
              <a:t>Reg-Area is all of the TAs in the TAI List. </a:t>
            </a:r>
          </a:p>
          <a:p>
            <a:r>
              <a:rPr lang="en-US" sz="1400" dirty="0"/>
              <a:t>A Reg Area doesn’t have a “ID” itself</a:t>
            </a:r>
          </a:p>
          <a:p>
            <a:endParaRPr lang="en-US" sz="1400" dirty="0"/>
          </a:p>
          <a:p>
            <a:r>
              <a:rPr lang="en-US" sz="1400" b="1" u="sng" dirty="0">
                <a:solidFill>
                  <a:srgbClr val="0000CC"/>
                </a:solidFill>
              </a:rPr>
              <a:t>SERVICES</a:t>
            </a:r>
            <a:r>
              <a:rPr lang="en-US" sz="1400" dirty="0"/>
              <a:t>:</a:t>
            </a:r>
          </a:p>
          <a:p>
            <a:r>
              <a:rPr lang="en-US" sz="1400" dirty="0"/>
              <a:t>UE sees if that same service it still available on the new TA, based on SLA. If we desire the same service should have the same identifier. Moving to a new TA though you may not (as well).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71E296-1793-4402-A1DA-0754EFBD9482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47FFDBE-908C-4FE3-AC15-F70001421737}"/>
              </a:ext>
            </a:extLst>
          </p:cNvPr>
          <p:cNvGrpSpPr/>
          <p:nvPr/>
        </p:nvGrpSpPr>
        <p:grpSpPr>
          <a:xfrm>
            <a:off x="145031" y="1627265"/>
            <a:ext cx="2406456" cy="4116687"/>
            <a:chOff x="170431" y="1601865"/>
            <a:chExt cx="2406456" cy="4116687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5FECD5A-F8AA-4343-9EC6-159BF571E43A}"/>
                </a:ext>
              </a:extLst>
            </p:cNvPr>
            <p:cNvSpPr/>
            <p:nvPr/>
          </p:nvSpPr>
          <p:spPr>
            <a:xfrm>
              <a:off x="170431" y="1859585"/>
              <a:ext cx="2406456" cy="3858967"/>
            </a:xfrm>
            <a:prstGeom prst="roundRect">
              <a:avLst>
                <a:gd name="adj" fmla="val 38503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A6709030-1465-455B-8F6D-CA76363A7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393" y="1601865"/>
              <a:ext cx="1610154" cy="601025"/>
            </a:xfrm>
            <a:prstGeom prst="rect">
              <a:avLst/>
            </a:prstGeom>
          </p:spPr>
        </p:pic>
      </p:grp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CA063763-6004-4103-8D13-25DBF94BBAD8}"/>
              </a:ext>
            </a:extLst>
          </p:cNvPr>
          <p:cNvSpPr/>
          <p:nvPr/>
        </p:nvSpPr>
        <p:spPr>
          <a:xfrm>
            <a:off x="3065862" y="1884984"/>
            <a:ext cx="2406456" cy="3858967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67829D9-3324-4458-861E-06993FB1124F}"/>
              </a:ext>
            </a:extLst>
          </p:cNvPr>
          <p:cNvSpPr/>
          <p:nvPr/>
        </p:nvSpPr>
        <p:spPr>
          <a:xfrm>
            <a:off x="233690" y="2465880"/>
            <a:ext cx="2239528" cy="1473862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1956117-30AF-403C-83C7-6F4EF8A0C623}"/>
              </a:ext>
            </a:extLst>
          </p:cNvPr>
          <p:cNvSpPr/>
          <p:nvPr/>
        </p:nvSpPr>
        <p:spPr>
          <a:xfrm>
            <a:off x="228993" y="3973146"/>
            <a:ext cx="2239528" cy="907709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5AC3CBD-F3C5-4E45-AB8D-1047F2AA4325}"/>
              </a:ext>
            </a:extLst>
          </p:cNvPr>
          <p:cNvSpPr/>
          <p:nvPr/>
        </p:nvSpPr>
        <p:spPr>
          <a:xfrm>
            <a:off x="359849" y="2718884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#1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B666F0-F0DC-4200-B9B2-BA6B53B2E37B}"/>
              </a:ext>
            </a:extLst>
          </p:cNvPr>
          <p:cNvSpPr/>
          <p:nvPr/>
        </p:nvSpPr>
        <p:spPr>
          <a:xfrm>
            <a:off x="361404" y="3272371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#2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2AF5631-169B-46DC-B9FC-DCD0A5B6B49E}"/>
              </a:ext>
            </a:extLst>
          </p:cNvPr>
          <p:cNvSpPr/>
          <p:nvPr/>
        </p:nvSpPr>
        <p:spPr>
          <a:xfrm>
            <a:off x="362958" y="4105275"/>
            <a:ext cx="1883178" cy="63106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BDA1613-523E-4838-A129-C7CFE55C2FAF}"/>
              </a:ext>
            </a:extLst>
          </p:cNvPr>
          <p:cNvSpPr txBox="1"/>
          <p:nvPr/>
        </p:nvSpPr>
        <p:spPr>
          <a:xfrm>
            <a:off x="793402" y="3688036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E8A0D0-7362-44CD-9A78-7DA3075934D7}"/>
              </a:ext>
            </a:extLst>
          </p:cNvPr>
          <p:cNvSpPr txBox="1"/>
          <p:nvPr/>
        </p:nvSpPr>
        <p:spPr>
          <a:xfrm>
            <a:off x="793403" y="4672411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0149D07-1338-44CC-AFFC-1E4CC5F29310}"/>
              </a:ext>
            </a:extLst>
          </p:cNvPr>
          <p:cNvSpPr txBox="1"/>
          <p:nvPr/>
        </p:nvSpPr>
        <p:spPr>
          <a:xfrm>
            <a:off x="676144" y="5106088"/>
            <a:ext cx="1250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CC"/>
                </a:solidFill>
              </a:rPr>
              <a:t>Registration Area #1</a:t>
            </a: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E088D20-2BAA-4BD6-978C-130E589A88EE}"/>
              </a:ext>
            </a:extLst>
          </p:cNvPr>
          <p:cNvSpPr/>
          <p:nvPr/>
        </p:nvSpPr>
        <p:spPr>
          <a:xfrm>
            <a:off x="3148774" y="2465880"/>
            <a:ext cx="2239528" cy="1473862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E7BD2B22-2243-496A-93B2-201F3CFD988B}"/>
              </a:ext>
            </a:extLst>
          </p:cNvPr>
          <p:cNvSpPr/>
          <p:nvPr/>
        </p:nvSpPr>
        <p:spPr>
          <a:xfrm>
            <a:off x="3144077" y="3973146"/>
            <a:ext cx="2239528" cy="907709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154000C9-0007-455E-9A9F-1901ACAEF2E9}"/>
              </a:ext>
            </a:extLst>
          </p:cNvPr>
          <p:cNvSpPr/>
          <p:nvPr/>
        </p:nvSpPr>
        <p:spPr>
          <a:xfrm>
            <a:off x="3274933" y="2718884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#4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7F112D9-C94D-4F28-9E1B-4CB407640AA9}"/>
              </a:ext>
            </a:extLst>
          </p:cNvPr>
          <p:cNvSpPr/>
          <p:nvPr/>
        </p:nvSpPr>
        <p:spPr>
          <a:xfrm>
            <a:off x="3276488" y="3272371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#5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D93E7F0-87E4-422B-924F-7517D180729F}"/>
              </a:ext>
            </a:extLst>
          </p:cNvPr>
          <p:cNvSpPr/>
          <p:nvPr/>
        </p:nvSpPr>
        <p:spPr>
          <a:xfrm>
            <a:off x="3278042" y="4105275"/>
            <a:ext cx="1883178" cy="63106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#6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AA611DF-449E-4CC5-B561-15C0352C5390}"/>
              </a:ext>
            </a:extLst>
          </p:cNvPr>
          <p:cNvSpPr txBox="1"/>
          <p:nvPr/>
        </p:nvSpPr>
        <p:spPr>
          <a:xfrm>
            <a:off x="3708486" y="3688036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B1C8450-32DA-4EFD-8D97-E56AAF385E99}"/>
              </a:ext>
            </a:extLst>
          </p:cNvPr>
          <p:cNvSpPr txBox="1"/>
          <p:nvPr/>
        </p:nvSpPr>
        <p:spPr>
          <a:xfrm>
            <a:off x="3708487" y="4672411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#4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8303B12-D45E-4C6A-B811-7047E11EC6DB}"/>
              </a:ext>
            </a:extLst>
          </p:cNvPr>
          <p:cNvSpPr txBox="1"/>
          <p:nvPr/>
        </p:nvSpPr>
        <p:spPr>
          <a:xfrm>
            <a:off x="3639198" y="5106088"/>
            <a:ext cx="1196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CC"/>
                </a:solidFill>
              </a:rPr>
              <a:t>Registration Area #2</a:t>
            </a:r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0BD80FB9-5891-4FEB-A2AE-45B9E6ED7E4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901" y="1627264"/>
            <a:ext cx="1610154" cy="601025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C559E43F-AFA9-462D-BC85-FB69740762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3" y="4287512"/>
            <a:ext cx="302058" cy="302058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7FAFBAE-204E-4463-B732-52E28B59C1F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29" y="3031876"/>
            <a:ext cx="480606" cy="38341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BC53C6B8-171A-4D56-AFA2-CD8CFB87D2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753" y="4297081"/>
            <a:ext cx="302058" cy="302058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55EE1F42-3F67-483F-8821-77763E6D6BE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229" y="3041445"/>
            <a:ext cx="480606" cy="383417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D7D554D9-2048-4688-A911-3CED00A0E158}"/>
              </a:ext>
            </a:extLst>
          </p:cNvPr>
          <p:cNvSpPr/>
          <p:nvPr/>
        </p:nvSpPr>
        <p:spPr>
          <a:xfrm>
            <a:off x="2419351" y="4305776"/>
            <a:ext cx="852432" cy="273839"/>
          </a:xfrm>
          <a:prstGeom prst="rightArrow">
            <a:avLst/>
          </a:prstGeom>
          <a:solidFill>
            <a:schemeClr val="bg2">
              <a:lumMod val="1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4C89E7-34D2-4428-902C-C394F0CF88A7}"/>
              </a:ext>
            </a:extLst>
          </p:cNvPr>
          <p:cNvGrpSpPr/>
          <p:nvPr/>
        </p:nvGrpSpPr>
        <p:grpSpPr>
          <a:xfrm>
            <a:off x="2650273" y="4204534"/>
            <a:ext cx="267674" cy="356031"/>
            <a:chOff x="2961423" y="4223584"/>
            <a:chExt cx="267674" cy="35603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09B5449-5D14-4F9B-A76B-35DF370B8477}"/>
                </a:ext>
              </a:extLst>
            </p:cNvPr>
            <p:cNvSpPr/>
            <p:nvPr/>
          </p:nvSpPr>
          <p:spPr>
            <a:xfrm>
              <a:off x="3025442" y="4329114"/>
              <a:ext cx="142962" cy="23621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7CBC9DF4-EDFA-41C0-95CC-65BEF7A5DA0A}"/>
                </a:ext>
              </a:extLst>
            </p:cNvPr>
            <p:cNvGrpSpPr/>
            <p:nvPr/>
          </p:nvGrpSpPr>
          <p:grpSpPr>
            <a:xfrm>
              <a:off x="2961423" y="4223584"/>
              <a:ext cx="267674" cy="356031"/>
              <a:chOff x="1099376" y="4194209"/>
              <a:chExt cx="582617" cy="774934"/>
            </a:xfrm>
          </p:grpSpPr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03E6E04F-9E3E-41E1-8F3C-2206E22866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9376" y="4386526"/>
                <a:ext cx="582617" cy="582617"/>
              </a:xfrm>
              <a:prstGeom prst="rect">
                <a:avLst/>
              </a:prstGeom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9ED767FE-CC66-404A-A874-9B236F554E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17987" y="4194209"/>
                <a:ext cx="178899" cy="178899"/>
              </a:xfrm>
              <a:prstGeom prst="rect">
                <a:avLst/>
              </a:prstGeom>
            </p:spPr>
          </p:pic>
        </p:grpSp>
      </p:grpSp>
      <p:pic>
        <p:nvPicPr>
          <p:cNvPr id="58" name="Picture 2" descr="C:\Users\cheung\AppData\Local\Temp\SNAGHTML648e60b.PNG">
            <a:extLst>
              <a:ext uri="{FF2B5EF4-FFF2-40B4-BE49-F238E27FC236}">
                <a16:creationId xmlns:a16="http://schemas.microsoft.com/office/drawing/2014/main" id="{90A5F91A-D8DC-4646-9F37-AC9A3B66A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725" y="4538410"/>
            <a:ext cx="265119" cy="34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peech Bubble: Rectangle 1">
            <a:extLst>
              <a:ext uri="{FF2B5EF4-FFF2-40B4-BE49-F238E27FC236}">
                <a16:creationId xmlns:a16="http://schemas.microsoft.com/office/drawing/2014/main" id="{DA1832B6-AED8-4127-A810-1EA21A8D19AC}"/>
              </a:ext>
            </a:extLst>
          </p:cNvPr>
          <p:cNvSpPr/>
          <p:nvPr/>
        </p:nvSpPr>
        <p:spPr>
          <a:xfrm>
            <a:off x="1578375" y="5944453"/>
            <a:ext cx="973112" cy="457921"/>
          </a:xfrm>
          <a:prstGeom prst="wedgeRectCallout">
            <a:avLst>
              <a:gd name="adj1" fmla="val 14906"/>
              <a:gd name="adj2" fmla="val -262780"/>
            </a:avLst>
          </a:prstGeom>
          <a:solidFill>
            <a:schemeClr val="accent3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7A1213-C24F-4B30-AA54-B9EF35166C54}"/>
              </a:ext>
            </a:extLst>
          </p:cNvPr>
          <p:cNvSpPr txBox="1"/>
          <p:nvPr/>
        </p:nvSpPr>
        <p:spPr>
          <a:xfrm>
            <a:off x="1549800" y="5936353"/>
            <a:ext cx="10718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Tracking Area ID List (TAI) has Tracking Area #1, #2</a:t>
            </a:r>
          </a:p>
        </p:txBody>
      </p:sp>
      <p:pic>
        <p:nvPicPr>
          <p:cNvPr id="59" name="Picture 2" descr="C:\Users\cheung\AppData\Local\Temp\SNAGHTML648e60b.PNG">
            <a:extLst>
              <a:ext uri="{FF2B5EF4-FFF2-40B4-BE49-F238E27FC236}">
                <a16:creationId xmlns:a16="http://schemas.microsoft.com/office/drawing/2014/main" id="{65085242-F2CC-48B8-BCFE-519DD965F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145" y="4538311"/>
            <a:ext cx="265119" cy="34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Speech Bubble: Rectangle 59">
            <a:extLst>
              <a:ext uri="{FF2B5EF4-FFF2-40B4-BE49-F238E27FC236}">
                <a16:creationId xmlns:a16="http://schemas.microsoft.com/office/drawing/2014/main" id="{80CB1475-B2FB-47EF-BA6A-56491A696574}"/>
              </a:ext>
            </a:extLst>
          </p:cNvPr>
          <p:cNvSpPr/>
          <p:nvPr/>
        </p:nvSpPr>
        <p:spPr>
          <a:xfrm>
            <a:off x="2642114" y="5940332"/>
            <a:ext cx="997084" cy="457921"/>
          </a:xfrm>
          <a:prstGeom prst="wedgeRectCallout">
            <a:avLst>
              <a:gd name="adj1" fmla="val 34359"/>
              <a:gd name="adj2" fmla="val -265553"/>
            </a:avLst>
          </a:prstGeom>
          <a:solidFill>
            <a:schemeClr val="accent3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9646D27-9286-479D-B950-BD8167D9F513}"/>
              </a:ext>
            </a:extLst>
          </p:cNvPr>
          <p:cNvSpPr txBox="1"/>
          <p:nvPr/>
        </p:nvSpPr>
        <p:spPr>
          <a:xfrm>
            <a:off x="2605511" y="5936588"/>
            <a:ext cx="1033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TAI Updated. New TAI list has Tracking Area #3, #4</a:t>
            </a:r>
          </a:p>
        </p:txBody>
      </p:sp>
      <p:pic>
        <p:nvPicPr>
          <p:cNvPr id="61" name="Picture 8" descr="C:\Users\cheung\AppData\Local\Temp\SNAGHTMLa65520c.PNG">
            <a:extLst>
              <a:ext uri="{FF2B5EF4-FFF2-40B4-BE49-F238E27FC236}">
                <a16:creationId xmlns:a16="http://schemas.microsoft.com/office/drawing/2014/main" id="{F8E77E0E-01E5-4BFE-AC5F-679C4CB45C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349" y="4046622"/>
            <a:ext cx="368965" cy="36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8" descr="C:\Users\cheung\AppData\Local\Temp\SNAGHTMLa65520c.PNG">
            <a:extLst>
              <a:ext uri="{FF2B5EF4-FFF2-40B4-BE49-F238E27FC236}">
                <a16:creationId xmlns:a16="http://schemas.microsoft.com/office/drawing/2014/main" id="{85E4928C-9705-48DE-8681-6E4E835859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752" y="4046622"/>
            <a:ext cx="368965" cy="367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63">
            <a:extLst>
              <a:ext uri="{FF2B5EF4-FFF2-40B4-BE49-F238E27FC236}">
                <a16:creationId xmlns:a16="http://schemas.microsoft.com/office/drawing/2014/main" id="{EE06685B-7D12-4F11-AD44-976A14A00BC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464" y="4348749"/>
            <a:ext cx="120990" cy="130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297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Slicing “Costs”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D5870-46A4-4017-B14F-2A1ABF17A4BD}"/>
              </a:ext>
            </a:extLst>
          </p:cNvPr>
          <p:cNvSpPr txBox="1"/>
          <p:nvPr/>
        </p:nvSpPr>
        <p:spPr>
          <a:xfrm>
            <a:off x="4278966" y="1173298"/>
            <a:ext cx="424273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Slice “Costs”</a:t>
            </a:r>
          </a:p>
          <a:p>
            <a:r>
              <a:rPr lang="en-US" sz="1400" dirty="0"/>
              <a:t>There are “costs” (OPEX, CAPEX) associated with Slices</a:t>
            </a:r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4G &amp; 5G TA sharing/or not sharing a PLMN (from design)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EA55884-40FE-4687-B967-D7212BC054C9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885EB57-073D-49A0-9014-F77C42977DC7}"/>
              </a:ext>
            </a:extLst>
          </p:cNvPr>
          <p:cNvSpPr/>
          <p:nvPr/>
        </p:nvSpPr>
        <p:spPr>
          <a:xfrm>
            <a:off x="354813" y="2054874"/>
            <a:ext cx="3072436" cy="3858967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30806A-43E1-4F4E-88E6-6A542AFE9A7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91" y="2126494"/>
            <a:ext cx="1610154" cy="601025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6CED4311-4185-4856-A2FC-E64DAF97E77E}"/>
              </a:ext>
            </a:extLst>
          </p:cNvPr>
          <p:cNvSpPr/>
          <p:nvPr/>
        </p:nvSpPr>
        <p:spPr>
          <a:xfrm>
            <a:off x="1341500" y="2545523"/>
            <a:ext cx="2056602" cy="1638236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1D34188-BA2B-4EEA-AA80-DBA8A991E1DE}"/>
              </a:ext>
            </a:extLst>
          </p:cNvPr>
          <p:cNvSpPr/>
          <p:nvPr/>
        </p:nvSpPr>
        <p:spPr>
          <a:xfrm>
            <a:off x="1335505" y="4226395"/>
            <a:ext cx="2056602" cy="1158532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244D4F-919E-4E33-A242-F304BC4D08D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19"/>
          <a:stretch/>
        </p:blipFill>
        <p:spPr>
          <a:xfrm>
            <a:off x="3913183" y="3409914"/>
            <a:ext cx="236521" cy="36912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B958E0-4D1E-4089-B638-5E771AAB04B0}"/>
              </a:ext>
            </a:extLst>
          </p:cNvPr>
          <p:cNvCxnSpPr>
            <a:cxnSpLocks/>
            <a:stCxn id="16" idx="6"/>
            <a:endCxn id="11" idx="1"/>
          </p:cNvCxnSpPr>
          <p:nvPr/>
        </p:nvCxnSpPr>
        <p:spPr>
          <a:xfrm flipV="1">
            <a:off x="3250522" y="3594476"/>
            <a:ext cx="662662" cy="1568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02ADC63A-F6A1-4200-92D6-2BEF8CC576D8}"/>
              </a:ext>
            </a:extLst>
          </p:cNvPr>
          <p:cNvCxnSpPr>
            <a:cxnSpLocks/>
            <a:stCxn id="11" idx="1"/>
            <a:endCxn id="15" idx="6"/>
          </p:cNvCxnSpPr>
          <p:nvPr/>
        </p:nvCxnSpPr>
        <p:spPr>
          <a:xfrm rot="10800000">
            <a:off x="3249867" y="3043537"/>
            <a:ext cx="663317" cy="550939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2413E396-824A-419F-9FE2-0BDF0863394A}"/>
              </a:ext>
            </a:extLst>
          </p:cNvPr>
          <p:cNvCxnSpPr>
            <a:cxnSpLocks/>
            <a:stCxn id="11" idx="1"/>
            <a:endCxn id="17" idx="6"/>
          </p:cNvCxnSpPr>
          <p:nvPr/>
        </p:nvCxnSpPr>
        <p:spPr>
          <a:xfrm rot="10800000" flipV="1">
            <a:off x="3251176" y="3594475"/>
            <a:ext cx="662007" cy="1047303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A664E5F6-DBF9-4DEF-B989-4ECD6CD5477A}"/>
              </a:ext>
            </a:extLst>
          </p:cNvPr>
          <p:cNvSpPr/>
          <p:nvPr/>
        </p:nvSpPr>
        <p:spPr>
          <a:xfrm>
            <a:off x="2456742" y="2810000"/>
            <a:ext cx="793125" cy="46707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#1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329DD39-6DFB-4565-BB48-15631D2A9D1F}"/>
              </a:ext>
            </a:extLst>
          </p:cNvPr>
          <p:cNvSpPr/>
          <p:nvPr/>
        </p:nvSpPr>
        <p:spPr>
          <a:xfrm>
            <a:off x="2457397" y="3376619"/>
            <a:ext cx="793125" cy="46707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#2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2B53A0E-4655-4C73-B8A2-79E15BA6D7E6}"/>
              </a:ext>
            </a:extLst>
          </p:cNvPr>
          <p:cNvSpPr/>
          <p:nvPr/>
        </p:nvSpPr>
        <p:spPr>
          <a:xfrm>
            <a:off x="2458051" y="4408242"/>
            <a:ext cx="793125" cy="46707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2D0E0B0-4873-4656-B67C-2D240453B811}"/>
              </a:ext>
            </a:extLst>
          </p:cNvPr>
          <p:cNvSpPr txBox="1"/>
          <p:nvPr/>
        </p:nvSpPr>
        <p:spPr>
          <a:xfrm>
            <a:off x="1315847" y="3317491"/>
            <a:ext cx="1188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Tracking Area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40114FD-AFE2-4E8E-AC91-0D479CA44925}"/>
              </a:ext>
            </a:extLst>
          </p:cNvPr>
          <p:cNvSpPr txBox="1"/>
          <p:nvPr/>
        </p:nvSpPr>
        <p:spPr>
          <a:xfrm>
            <a:off x="1418268" y="4738834"/>
            <a:ext cx="11889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Tracking Area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76A50A-9303-4648-809D-DED97810C189}"/>
              </a:ext>
            </a:extLst>
          </p:cNvPr>
          <p:cNvSpPr txBox="1"/>
          <p:nvPr/>
        </p:nvSpPr>
        <p:spPr>
          <a:xfrm>
            <a:off x="346591" y="3786416"/>
            <a:ext cx="1081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Registration</a:t>
            </a:r>
          </a:p>
          <a:p>
            <a:pPr algn="ctr"/>
            <a:r>
              <a:rPr lang="en-US" sz="1400" b="1" dirty="0"/>
              <a:t> Area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C9F7A8E-C9C9-4193-829C-53811775E864}"/>
              </a:ext>
            </a:extLst>
          </p:cNvPr>
          <p:cNvGrpSpPr/>
          <p:nvPr/>
        </p:nvGrpSpPr>
        <p:grpSpPr>
          <a:xfrm>
            <a:off x="2382725" y="3409914"/>
            <a:ext cx="267674" cy="356031"/>
            <a:chOff x="2961423" y="4223584"/>
            <a:chExt cx="267674" cy="356031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F118898B-99FF-45C8-89D7-ADCB0EA84691}"/>
                </a:ext>
              </a:extLst>
            </p:cNvPr>
            <p:cNvSpPr/>
            <p:nvPr/>
          </p:nvSpPr>
          <p:spPr>
            <a:xfrm>
              <a:off x="3025442" y="4329114"/>
              <a:ext cx="142962" cy="23621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5F4106C-7358-493B-91FA-E7DA91C44868}"/>
                </a:ext>
              </a:extLst>
            </p:cNvPr>
            <p:cNvGrpSpPr/>
            <p:nvPr/>
          </p:nvGrpSpPr>
          <p:grpSpPr>
            <a:xfrm>
              <a:off x="2961423" y="4223584"/>
              <a:ext cx="267674" cy="356031"/>
              <a:chOff x="1099376" y="4194209"/>
              <a:chExt cx="582617" cy="774934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1193D594-D0B1-4EBB-87A4-6FE16642FA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9376" y="4386526"/>
                <a:ext cx="582617" cy="582617"/>
              </a:xfrm>
              <a:prstGeom prst="rect">
                <a:avLst/>
              </a:prstGeom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467CB45C-FB88-475D-9A91-C8D24E3BF2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17987" y="4194209"/>
                <a:ext cx="178899" cy="178899"/>
              </a:xfrm>
              <a:prstGeom prst="rect">
                <a:avLst/>
              </a:prstGeom>
            </p:spPr>
          </p:pic>
        </p:grp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23CAA54B-1705-48C4-B053-2A382CC0667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987" y="4318809"/>
            <a:ext cx="441825" cy="44182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1115D88-B0C6-4434-85EB-0E272D26BD33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550" y="2786657"/>
            <a:ext cx="702991" cy="560831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BB5218EF-2916-461A-B9EC-8BF1D3463A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822451"/>
              </p:ext>
            </p:extLst>
          </p:nvPr>
        </p:nvGraphicFramePr>
        <p:xfrm>
          <a:off x="4278966" y="2538180"/>
          <a:ext cx="4615294" cy="2656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0834">
                  <a:extLst>
                    <a:ext uri="{9D8B030D-6E8A-4147-A177-3AD203B41FA5}">
                      <a16:colId xmlns:a16="http://schemas.microsoft.com/office/drawing/2014/main" val="2949140820"/>
                    </a:ext>
                  </a:extLst>
                </a:gridCol>
                <a:gridCol w="2874460">
                  <a:extLst>
                    <a:ext uri="{9D8B030D-6E8A-4147-A177-3AD203B41FA5}">
                      <a16:colId xmlns:a16="http://schemas.microsoft.com/office/drawing/2014/main" val="33501476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TOPIC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DESCRIPTION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9401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00CC"/>
                          </a:solidFill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Counters / KPIs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Performance measurements &amp; monitoring of slices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1271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00CC"/>
                          </a:solidFill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Definition, Network Provisioning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Defining parameters for operation of slices and RA/TA Configuration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28652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00CC"/>
                          </a:solidFill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Network Standardization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Network usage and corporate communication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862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0000CC"/>
                          </a:solidFill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Instantiating Slices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Nokia Pure Text Light" panose="020B0304040602060303" pitchFamily="34" charset="0"/>
                          <a:ea typeface="Nokia Pure Text Light" panose="020B0304040602060303" pitchFamily="34" charset="0"/>
                          <a:cs typeface="Nokia Pure Text Light" panose="020B0304040602060303" pitchFamily="34" charset="0"/>
                        </a:rPr>
                        <a:t>Maintenance of slices and “cataloging” slices &amp; SLAs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748637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5231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83">
            <a:extLst>
              <a:ext uri="{FF2B5EF4-FFF2-40B4-BE49-F238E27FC236}">
                <a16:creationId xmlns:a16="http://schemas.microsoft.com/office/drawing/2014/main" id="{AFE845CB-EB24-49A1-A4E1-EC0CB36535E8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30171" y="168120"/>
            <a:ext cx="8649487" cy="64008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5G Radio Access – Network Architecture</a:t>
            </a:r>
          </a:p>
        </p:txBody>
      </p:sp>
      <p:sp>
        <p:nvSpPr>
          <p:cNvPr id="69" name="Rectangle 68"/>
          <p:cNvSpPr/>
          <p:nvPr/>
        </p:nvSpPr>
        <p:spPr>
          <a:xfrm>
            <a:off x="3496524" y="3219053"/>
            <a:ext cx="819064" cy="983852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70" name="Straight Connector 69"/>
          <p:cNvCxnSpPr>
            <a:cxnSpLocks/>
            <a:stCxn id="89" idx="3"/>
          </p:cNvCxnSpPr>
          <p:nvPr/>
        </p:nvCxnSpPr>
        <p:spPr>
          <a:xfrm flipV="1">
            <a:off x="3452258" y="4437081"/>
            <a:ext cx="3984615" cy="19292"/>
          </a:xfrm>
          <a:prstGeom prst="line">
            <a:avLst/>
          </a:prstGeom>
          <a:ln w="38100">
            <a:solidFill>
              <a:srgbClr val="00C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228307" y="2801095"/>
            <a:ext cx="7184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5G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Application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Ecosystem</a:t>
            </a:r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882" y="3991573"/>
            <a:ext cx="536122" cy="227540"/>
          </a:xfrm>
          <a:prstGeom prst="rect">
            <a:avLst/>
          </a:prstGeom>
        </p:spPr>
      </p:pic>
      <p:sp>
        <p:nvSpPr>
          <p:cNvPr id="86" name="Rounded Rectangle 23"/>
          <p:cNvSpPr/>
          <p:nvPr/>
        </p:nvSpPr>
        <p:spPr>
          <a:xfrm>
            <a:off x="371061" y="5171628"/>
            <a:ext cx="438424" cy="368180"/>
          </a:xfrm>
          <a:prstGeom prst="roundRect">
            <a:avLst/>
          </a:prstGeom>
          <a:solidFill>
            <a:srgbClr val="12419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UE</a:t>
            </a:r>
          </a:p>
        </p:txBody>
      </p:sp>
      <p:sp>
        <p:nvSpPr>
          <p:cNvPr id="87" name="Rounded Rectangle 27"/>
          <p:cNvSpPr/>
          <p:nvPr/>
        </p:nvSpPr>
        <p:spPr>
          <a:xfrm>
            <a:off x="1077160" y="4276969"/>
            <a:ext cx="631295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RU</a:t>
            </a:r>
          </a:p>
        </p:txBody>
      </p:sp>
      <p:sp>
        <p:nvSpPr>
          <p:cNvPr id="88" name="Rounded Rectangle 28"/>
          <p:cNvSpPr/>
          <p:nvPr/>
        </p:nvSpPr>
        <p:spPr>
          <a:xfrm>
            <a:off x="2144633" y="4276969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/>
              <a:t>DU</a:t>
            </a:r>
            <a:endParaRPr lang="en-US" sz="900" dirty="0"/>
          </a:p>
        </p:txBody>
      </p:sp>
      <p:sp>
        <p:nvSpPr>
          <p:cNvPr id="89" name="Rounded Rectangle 29"/>
          <p:cNvSpPr/>
          <p:nvPr/>
        </p:nvSpPr>
        <p:spPr>
          <a:xfrm>
            <a:off x="2917636" y="4276969"/>
            <a:ext cx="53462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CU-UP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7573563" y="4275267"/>
            <a:ext cx="5677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CC"/>
                </a:solidFill>
              </a:rPr>
              <a:t>Internet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4277912" y="4299036"/>
            <a:ext cx="4122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rgbClr val="0000CC"/>
                </a:solidFill>
              </a:rPr>
              <a:t>Edge</a:t>
            </a:r>
          </a:p>
          <a:p>
            <a:pPr algn="ctr"/>
            <a:r>
              <a:rPr lang="en-US" sz="750" dirty="0">
                <a:solidFill>
                  <a:srgbClr val="0000CC"/>
                </a:solidFill>
              </a:rPr>
              <a:t>Cloud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116136" y="3548246"/>
            <a:ext cx="5854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Antenna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2059065" y="3605774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5G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Base Station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7415825" y="4634405"/>
            <a:ext cx="84670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>
                <a:solidFill>
                  <a:srgbClr val="0000CC"/>
                </a:solidFill>
              </a:rPr>
              <a:t>External Content</a:t>
            </a:r>
          </a:p>
        </p:txBody>
      </p:sp>
      <p:grpSp>
        <p:nvGrpSpPr>
          <p:cNvPr id="71" name="Group 70"/>
          <p:cNvGrpSpPr/>
          <p:nvPr/>
        </p:nvGrpSpPr>
        <p:grpSpPr>
          <a:xfrm>
            <a:off x="368272" y="3193143"/>
            <a:ext cx="426925" cy="426925"/>
            <a:chOff x="998426" y="3207230"/>
            <a:chExt cx="929241" cy="929241"/>
          </a:xfrm>
        </p:grpSpPr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8426" y="3207230"/>
              <a:ext cx="929241" cy="929241"/>
            </a:xfrm>
            <a:prstGeom prst="rect">
              <a:avLst/>
            </a:prstGeom>
          </p:spPr>
        </p:pic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6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8602" y="3352371"/>
              <a:ext cx="168453" cy="168453"/>
            </a:xfrm>
            <a:prstGeom prst="rect">
              <a:avLst/>
            </a:prstGeom>
          </p:spPr>
        </p:pic>
      </p:grpSp>
      <p:grpSp>
        <p:nvGrpSpPr>
          <p:cNvPr id="74" name="Group 73"/>
          <p:cNvGrpSpPr/>
          <p:nvPr/>
        </p:nvGrpSpPr>
        <p:grpSpPr>
          <a:xfrm>
            <a:off x="392660" y="4609737"/>
            <a:ext cx="306710" cy="318095"/>
            <a:chOff x="1444860" y="4116196"/>
            <a:chExt cx="965603" cy="1001447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7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1521" y="4116196"/>
              <a:ext cx="258763" cy="258763"/>
            </a:xfrm>
            <a:prstGeom prst="rect">
              <a:avLst/>
            </a:prstGeom>
          </p:spPr>
        </p:pic>
        <p:pic>
          <p:nvPicPr>
            <p:cNvPr id="76" name="Picture 75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4860" y="4343961"/>
              <a:ext cx="965603" cy="773682"/>
            </a:xfrm>
            <a:prstGeom prst="rect">
              <a:avLst/>
            </a:prstGeom>
          </p:spPr>
        </p:pic>
      </p:grpSp>
      <p:grpSp>
        <p:nvGrpSpPr>
          <p:cNvPr id="77" name="Group 76"/>
          <p:cNvGrpSpPr/>
          <p:nvPr/>
        </p:nvGrpSpPr>
        <p:grpSpPr>
          <a:xfrm>
            <a:off x="400714" y="3859602"/>
            <a:ext cx="319178" cy="370895"/>
            <a:chOff x="1262514" y="4763419"/>
            <a:chExt cx="798512" cy="927894"/>
          </a:xfrm>
        </p:grpSpPr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9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262514" y="4892801"/>
              <a:ext cx="798512" cy="798512"/>
            </a:xfrm>
            <a:prstGeom prst="rect">
              <a:avLst/>
            </a:prstGeom>
          </p:spPr>
        </p:pic>
        <p:pic>
          <p:nvPicPr>
            <p:cNvPr id="79" name="Picture 78"/>
            <p:cNvPicPr>
              <a:picLocks noChangeAspect="1"/>
            </p:cNvPicPr>
            <p:nvPr/>
          </p:nvPicPr>
          <p:blipFill>
            <a:blip r:embed="rId10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2263" y="4763419"/>
              <a:ext cx="258763" cy="258763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>
            <a:off x="444991" y="3517371"/>
            <a:ext cx="244911" cy="330627"/>
            <a:chOff x="1001231" y="2255102"/>
            <a:chExt cx="533072" cy="719641"/>
          </a:xfrm>
        </p:grpSpPr>
        <p:pic>
          <p:nvPicPr>
            <p:cNvPr id="81" name="Picture 80"/>
            <p:cNvPicPr>
              <a:picLocks noChangeAspect="1"/>
            </p:cNvPicPr>
            <p:nvPr/>
          </p:nvPicPr>
          <p:blipFill>
            <a:blip r:embed="rId11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231" y="2441671"/>
              <a:ext cx="533072" cy="533072"/>
            </a:xfrm>
            <a:prstGeom prst="rect">
              <a:avLst/>
            </a:prstGeom>
          </p:spPr>
        </p:pic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6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8526" y="2255102"/>
              <a:ext cx="168453" cy="168453"/>
            </a:xfrm>
            <a:prstGeom prst="rect">
              <a:avLst/>
            </a:prstGeom>
          </p:spPr>
        </p:pic>
      </p:grpSp>
      <p:grpSp>
        <p:nvGrpSpPr>
          <p:cNvPr id="96" name="Group 95"/>
          <p:cNvGrpSpPr/>
          <p:nvPr/>
        </p:nvGrpSpPr>
        <p:grpSpPr>
          <a:xfrm>
            <a:off x="426466" y="4206382"/>
            <a:ext cx="267674" cy="356031"/>
            <a:chOff x="1099376" y="4194209"/>
            <a:chExt cx="582617" cy="774934"/>
          </a:xfrm>
        </p:grpSpPr>
        <p:pic>
          <p:nvPicPr>
            <p:cNvPr id="97" name="Picture 96"/>
            <p:cNvPicPr>
              <a:picLocks noChangeAspect="1"/>
            </p:cNvPicPr>
            <p:nvPr/>
          </p:nvPicPr>
          <p:blipFill>
            <a:blip r:embed="rId12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9376" y="4386526"/>
              <a:ext cx="582617" cy="582617"/>
            </a:xfrm>
            <a:prstGeom prst="rect">
              <a:avLst/>
            </a:prstGeom>
          </p:spPr>
        </p:pic>
        <p:pic>
          <p:nvPicPr>
            <p:cNvPr id="98" name="Picture 97"/>
            <p:cNvPicPr>
              <a:picLocks noChangeAspect="1"/>
            </p:cNvPicPr>
            <p:nvPr/>
          </p:nvPicPr>
          <p:blipFill>
            <a:blip r:embed="rId7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7987" y="4194209"/>
              <a:ext cx="178899" cy="178899"/>
            </a:xfrm>
            <a:prstGeom prst="rect">
              <a:avLst/>
            </a:prstGeom>
          </p:spPr>
        </p:pic>
      </p:grpSp>
      <p:sp>
        <p:nvSpPr>
          <p:cNvPr id="99" name="Rounded Rectangle 72"/>
          <p:cNvSpPr/>
          <p:nvPr/>
        </p:nvSpPr>
        <p:spPr>
          <a:xfrm>
            <a:off x="3571861" y="3283518"/>
            <a:ext cx="645092" cy="3297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CU-CP-H</a:t>
            </a:r>
          </a:p>
        </p:txBody>
      </p:sp>
      <p:sp>
        <p:nvSpPr>
          <p:cNvPr id="100" name="Rounded Rectangle 73"/>
          <p:cNvSpPr/>
          <p:nvPr/>
        </p:nvSpPr>
        <p:spPr>
          <a:xfrm>
            <a:off x="3571861" y="3787915"/>
            <a:ext cx="645092" cy="327165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CU-CP-L</a:t>
            </a:r>
          </a:p>
        </p:txBody>
      </p:sp>
      <p:cxnSp>
        <p:nvCxnSpPr>
          <p:cNvPr id="101" name="Straight Arrow Connector 100"/>
          <p:cNvCxnSpPr/>
          <p:nvPr/>
        </p:nvCxnSpPr>
        <p:spPr>
          <a:xfrm>
            <a:off x="3894407" y="3613274"/>
            <a:ext cx="0" cy="163826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87" idx="3"/>
            <a:endCxn id="88" idx="1"/>
          </p:cNvCxnSpPr>
          <p:nvPr/>
        </p:nvCxnSpPr>
        <p:spPr>
          <a:xfrm>
            <a:off x="1708455" y="4456373"/>
            <a:ext cx="436178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2482981" y="5328307"/>
            <a:ext cx="24671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RU – Remote Radio Unit</a:t>
            </a:r>
          </a:p>
          <a:p>
            <a:r>
              <a:rPr lang="en-US" sz="900" dirty="0"/>
              <a:t>DU – Distributed Unit (5G Base Unit)</a:t>
            </a:r>
          </a:p>
          <a:p>
            <a:r>
              <a:rPr lang="en-US" sz="900" dirty="0"/>
              <a:t>CU-UP – Centralized User Plane</a:t>
            </a:r>
          </a:p>
          <a:p>
            <a:r>
              <a:rPr lang="en-US" sz="900" dirty="0"/>
              <a:t>CU-CP – Centralized Control Plane (low and high)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1649938" y="4544933"/>
            <a:ext cx="9006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Front Haul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3166611" y="4633204"/>
            <a:ext cx="90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Mid Haul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5007978" y="4210336"/>
            <a:ext cx="90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Back Haul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6017042" y="4298412"/>
            <a:ext cx="6303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rgbClr val="0000CC"/>
                </a:solidFill>
              </a:rPr>
              <a:t>Centralized</a:t>
            </a:r>
          </a:p>
          <a:p>
            <a:pPr algn="ctr"/>
            <a:r>
              <a:rPr lang="en-US" sz="750" dirty="0">
                <a:solidFill>
                  <a:srgbClr val="0000CC"/>
                </a:solidFill>
              </a:rPr>
              <a:t>Cloud</a:t>
            </a:r>
          </a:p>
        </p:txBody>
      </p:sp>
      <p:sp>
        <p:nvSpPr>
          <p:cNvPr id="115" name="Rectangle: Rounded Corners 36"/>
          <p:cNvSpPr/>
          <p:nvPr/>
        </p:nvSpPr>
        <p:spPr>
          <a:xfrm>
            <a:off x="5506327" y="3256910"/>
            <a:ext cx="2278674" cy="64214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b="1" dirty="0">
                <a:solidFill>
                  <a:srgbClr val="0000CC"/>
                </a:solidFill>
              </a:rPr>
              <a:t>Disaggregated Core</a:t>
            </a:r>
          </a:p>
        </p:txBody>
      </p:sp>
      <p:sp>
        <p:nvSpPr>
          <p:cNvPr id="116" name="Rounded Rectangle 30"/>
          <p:cNvSpPr/>
          <p:nvPr/>
        </p:nvSpPr>
        <p:spPr>
          <a:xfrm>
            <a:off x="5574988" y="3503835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UPF</a:t>
            </a:r>
          </a:p>
        </p:txBody>
      </p:sp>
      <p:sp>
        <p:nvSpPr>
          <p:cNvPr id="117" name="Rounded Rectangle 30"/>
          <p:cNvSpPr/>
          <p:nvPr/>
        </p:nvSpPr>
        <p:spPr>
          <a:xfrm>
            <a:off x="6123526" y="3503835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SMF</a:t>
            </a:r>
          </a:p>
        </p:txBody>
      </p:sp>
      <p:sp>
        <p:nvSpPr>
          <p:cNvPr id="118" name="Rounded Rectangle 30"/>
          <p:cNvSpPr/>
          <p:nvPr/>
        </p:nvSpPr>
        <p:spPr>
          <a:xfrm>
            <a:off x="6672064" y="3503835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UDM</a:t>
            </a:r>
          </a:p>
        </p:txBody>
      </p:sp>
      <p:sp>
        <p:nvSpPr>
          <p:cNvPr id="119" name="Rounded Rectangle 30"/>
          <p:cNvSpPr/>
          <p:nvPr/>
        </p:nvSpPr>
        <p:spPr>
          <a:xfrm>
            <a:off x="7220602" y="3503835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AUSF</a:t>
            </a:r>
          </a:p>
        </p:txBody>
      </p:sp>
      <p:sp>
        <p:nvSpPr>
          <p:cNvPr id="4" name="Rectangle 3"/>
          <p:cNvSpPr/>
          <p:nvPr/>
        </p:nvSpPr>
        <p:spPr>
          <a:xfrm>
            <a:off x="5923966" y="5316734"/>
            <a:ext cx="25395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UPF – User Plane Function		</a:t>
            </a:r>
          </a:p>
          <a:p>
            <a:r>
              <a:rPr lang="en-US" sz="900" dirty="0"/>
              <a:t>SMF – Session Management Function</a:t>
            </a:r>
          </a:p>
          <a:p>
            <a:r>
              <a:rPr lang="en-US" sz="900" dirty="0"/>
              <a:t>UDM – Unified Data Management Function</a:t>
            </a:r>
          </a:p>
          <a:p>
            <a:r>
              <a:rPr lang="en-US" sz="900" dirty="0"/>
              <a:t>AUSF – Authentication Service Function</a:t>
            </a:r>
          </a:p>
        </p:txBody>
      </p:sp>
      <p:sp>
        <p:nvSpPr>
          <p:cNvPr id="67" name="Rectangle 66"/>
          <p:cNvSpPr/>
          <p:nvPr/>
        </p:nvSpPr>
        <p:spPr>
          <a:xfrm>
            <a:off x="1824172" y="2876178"/>
            <a:ext cx="2464940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RAN Network Elements</a:t>
            </a:r>
          </a:p>
        </p:txBody>
      </p:sp>
      <p:sp>
        <p:nvSpPr>
          <p:cNvPr id="68" name="Rectangle 67"/>
          <p:cNvSpPr/>
          <p:nvPr/>
        </p:nvSpPr>
        <p:spPr>
          <a:xfrm>
            <a:off x="5421536" y="2852506"/>
            <a:ext cx="2431731" cy="283433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Core Network Elements</a:t>
            </a:r>
          </a:p>
        </p:txBody>
      </p:sp>
      <p:pic>
        <p:nvPicPr>
          <p:cNvPr id="125" name="Picture 124">
            <a:extLst>
              <a:ext uri="{FF2B5EF4-FFF2-40B4-BE49-F238E27FC236}">
                <a16:creationId xmlns:a16="http://schemas.microsoft.com/office/drawing/2014/main" id="{0555E644-B557-4177-BA8B-950A58356D83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10545" y="4051599"/>
            <a:ext cx="1198062" cy="770965"/>
          </a:xfrm>
          <a:prstGeom prst="rect">
            <a:avLst/>
          </a:prstGeom>
        </p:spPr>
      </p:pic>
      <p:pic>
        <p:nvPicPr>
          <p:cNvPr id="129" name="Picture 128">
            <a:extLst>
              <a:ext uri="{FF2B5EF4-FFF2-40B4-BE49-F238E27FC236}">
                <a16:creationId xmlns:a16="http://schemas.microsoft.com/office/drawing/2014/main" id="{732DE52F-E09B-4E67-9F5C-19228E869F96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48268" y="4009509"/>
            <a:ext cx="1198062" cy="770965"/>
          </a:xfrm>
          <a:prstGeom prst="rect">
            <a:avLst/>
          </a:prstGeom>
        </p:spPr>
      </p:pic>
      <p:pic>
        <p:nvPicPr>
          <p:cNvPr id="130" name="Picture 129">
            <a:extLst>
              <a:ext uri="{FF2B5EF4-FFF2-40B4-BE49-F238E27FC236}">
                <a16:creationId xmlns:a16="http://schemas.microsoft.com/office/drawing/2014/main" id="{22ACB483-1D13-47AC-920E-B7F9A6D48CBC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16077" y="3912929"/>
            <a:ext cx="1198062" cy="770965"/>
          </a:xfrm>
          <a:prstGeom prst="rect">
            <a:avLst/>
          </a:prstGeom>
        </p:spPr>
      </p:pic>
      <p:pic>
        <p:nvPicPr>
          <p:cNvPr id="131" name="Picture 2" descr="C:\Users\cheung\AppData\Local\Temp\SNAGHTML105560.PNG">
            <a:extLst>
              <a:ext uri="{FF2B5EF4-FFF2-40B4-BE49-F238E27FC236}">
                <a16:creationId xmlns:a16="http://schemas.microsoft.com/office/drawing/2014/main" id="{A7FE41D9-5715-4BA4-87CB-DECA20E17D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921" y="3804949"/>
            <a:ext cx="247706" cy="4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7E26243-3654-4519-83FF-ED455BA7D18E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1119"/>
          <a:stretch/>
        </p:blipFill>
        <p:spPr>
          <a:xfrm>
            <a:off x="1263961" y="3807026"/>
            <a:ext cx="284738" cy="444375"/>
          </a:xfrm>
          <a:prstGeom prst="rect">
            <a:avLst/>
          </a:prstGeom>
        </p:spPr>
      </p:pic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36E656D9-590C-43A5-A930-D83CD24BD103}"/>
              </a:ext>
            </a:extLst>
          </p:cNvPr>
          <p:cNvCxnSpPr>
            <a:cxnSpLocks/>
            <a:stCxn id="88" idx="3"/>
            <a:endCxn id="89" idx="1"/>
          </p:cNvCxnSpPr>
          <p:nvPr/>
        </p:nvCxnSpPr>
        <p:spPr>
          <a:xfrm>
            <a:off x="2706706" y="4456373"/>
            <a:ext cx="210929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6793C052-0A2C-4E80-AA30-5EC99E94D756}"/>
              </a:ext>
            </a:extLst>
          </p:cNvPr>
          <p:cNvGrpSpPr/>
          <p:nvPr/>
        </p:nvGrpSpPr>
        <p:grpSpPr>
          <a:xfrm>
            <a:off x="183564" y="2793464"/>
            <a:ext cx="8834195" cy="3200936"/>
            <a:chOff x="183564" y="2793464"/>
            <a:chExt cx="8834195" cy="2842313"/>
          </a:xfrm>
        </p:grpSpPr>
        <p:sp>
          <p:nvSpPr>
            <p:cNvPr id="5" name="Rectangle 4"/>
            <p:cNvSpPr/>
            <p:nvPr/>
          </p:nvSpPr>
          <p:spPr>
            <a:xfrm>
              <a:off x="1012028" y="2793464"/>
              <a:ext cx="3915865" cy="28337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4ADBA444-28AB-46BF-9BA5-A9001E532A23}"/>
                </a:ext>
              </a:extLst>
            </p:cNvPr>
            <p:cNvSpPr/>
            <p:nvPr/>
          </p:nvSpPr>
          <p:spPr>
            <a:xfrm>
              <a:off x="183564" y="2802030"/>
              <a:ext cx="790267" cy="28337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DA41C9CB-D5BA-42C8-87A7-437F787378EF}"/>
                </a:ext>
              </a:extLst>
            </p:cNvPr>
            <p:cNvSpPr/>
            <p:nvPr/>
          </p:nvSpPr>
          <p:spPr>
            <a:xfrm>
              <a:off x="5015169" y="2793964"/>
              <a:ext cx="4002590" cy="2833747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35" name="Rectangle 134">
            <a:extLst>
              <a:ext uri="{FF2B5EF4-FFF2-40B4-BE49-F238E27FC236}">
                <a16:creationId xmlns:a16="http://schemas.microsoft.com/office/drawing/2014/main" id="{D2F1CBB7-13F9-458A-B0F6-8A6A6B1C4592}"/>
              </a:ext>
            </a:extLst>
          </p:cNvPr>
          <p:cNvSpPr/>
          <p:nvPr/>
        </p:nvSpPr>
        <p:spPr>
          <a:xfrm>
            <a:off x="4490487" y="1606004"/>
            <a:ext cx="769520" cy="11503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F6DA46C4-BD96-4E8E-A8E8-DC033C2D4C94}"/>
              </a:ext>
            </a:extLst>
          </p:cNvPr>
          <p:cNvSpPr/>
          <p:nvPr/>
        </p:nvSpPr>
        <p:spPr>
          <a:xfrm>
            <a:off x="5519855" y="1745133"/>
            <a:ext cx="2431731" cy="283433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ONAP Run Time Management</a:t>
            </a:r>
          </a:p>
        </p:txBody>
      </p:sp>
      <p:sp>
        <p:nvSpPr>
          <p:cNvPr id="143" name="Rounded Rectangle 28">
            <a:extLst>
              <a:ext uri="{FF2B5EF4-FFF2-40B4-BE49-F238E27FC236}">
                <a16:creationId xmlns:a16="http://schemas.microsoft.com/office/drawing/2014/main" id="{97C7D625-45D4-4478-AF6B-2229CE59B8E0}"/>
              </a:ext>
            </a:extLst>
          </p:cNvPr>
          <p:cNvSpPr/>
          <p:nvPr/>
        </p:nvSpPr>
        <p:spPr>
          <a:xfrm>
            <a:off x="5396737" y="2234031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SO</a:t>
            </a:r>
          </a:p>
        </p:txBody>
      </p:sp>
      <p:sp>
        <p:nvSpPr>
          <p:cNvPr id="144" name="Rounded Rectangle 28">
            <a:extLst>
              <a:ext uri="{FF2B5EF4-FFF2-40B4-BE49-F238E27FC236}">
                <a16:creationId xmlns:a16="http://schemas.microsoft.com/office/drawing/2014/main" id="{69836F09-15F4-44E9-B749-CD8020605F33}"/>
              </a:ext>
            </a:extLst>
          </p:cNvPr>
          <p:cNvSpPr/>
          <p:nvPr/>
        </p:nvSpPr>
        <p:spPr>
          <a:xfrm>
            <a:off x="6010819" y="2234031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SDN-C</a:t>
            </a:r>
          </a:p>
        </p:txBody>
      </p:sp>
      <p:sp>
        <p:nvSpPr>
          <p:cNvPr id="145" name="Rounded Rectangle 28">
            <a:extLst>
              <a:ext uri="{FF2B5EF4-FFF2-40B4-BE49-F238E27FC236}">
                <a16:creationId xmlns:a16="http://schemas.microsoft.com/office/drawing/2014/main" id="{F1C98AFE-B24D-46EC-920F-F30D865061F5}"/>
              </a:ext>
            </a:extLst>
          </p:cNvPr>
          <p:cNvSpPr/>
          <p:nvPr/>
        </p:nvSpPr>
        <p:spPr>
          <a:xfrm>
            <a:off x="6624901" y="2234031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DCAE</a:t>
            </a:r>
          </a:p>
        </p:txBody>
      </p:sp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44F3BC49-417D-451E-805C-8E6A494DEFFF}"/>
              </a:ext>
            </a:extLst>
          </p:cNvPr>
          <p:cNvSpPr/>
          <p:nvPr/>
        </p:nvSpPr>
        <p:spPr>
          <a:xfrm>
            <a:off x="7238982" y="2238356"/>
            <a:ext cx="555976" cy="354483"/>
          </a:xfrm>
          <a:prstGeom prst="flowChartMagneticDisk">
            <a:avLst/>
          </a:prstGeom>
          <a:solidFill>
            <a:srgbClr val="124191"/>
          </a:solidFill>
          <a:ln>
            <a:solidFill>
              <a:srgbClr val="00C9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A&amp;AI</a:t>
            </a:r>
          </a:p>
        </p:txBody>
      </p:sp>
      <p:pic>
        <p:nvPicPr>
          <p:cNvPr id="149" name="Picture 148">
            <a:extLst>
              <a:ext uri="{FF2B5EF4-FFF2-40B4-BE49-F238E27FC236}">
                <a16:creationId xmlns:a16="http://schemas.microsoft.com/office/drawing/2014/main" id="{F464B1A5-9C80-4B1B-8247-4FEDAAC0952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747186" y="1870523"/>
            <a:ext cx="256121" cy="223894"/>
          </a:xfrm>
          <a:prstGeom prst="rect">
            <a:avLst/>
          </a:prstGeom>
        </p:spPr>
      </p:pic>
      <p:sp>
        <p:nvSpPr>
          <p:cNvPr id="150" name="Rounded Rectangle 28">
            <a:extLst>
              <a:ext uri="{FF2B5EF4-FFF2-40B4-BE49-F238E27FC236}">
                <a16:creationId xmlns:a16="http://schemas.microsoft.com/office/drawing/2014/main" id="{0A25A22D-C783-482F-9913-061F682EB156}"/>
              </a:ext>
            </a:extLst>
          </p:cNvPr>
          <p:cNvSpPr/>
          <p:nvPr/>
        </p:nvSpPr>
        <p:spPr>
          <a:xfrm>
            <a:off x="4587255" y="2219742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OSS</a:t>
            </a:r>
          </a:p>
          <a:p>
            <a:pPr algn="ctr"/>
            <a:r>
              <a:rPr lang="en-US" sz="900" dirty="0"/>
              <a:t>BSS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ACCC0C7C-3575-4B85-8B4C-DBC1A7922CA1}"/>
              </a:ext>
            </a:extLst>
          </p:cNvPr>
          <p:cNvSpPr/>
          <p:nvPr/>
        </p:nvSpPr>
        <p:spPr>
          <a:xfrm>
            <a:off x="5312224" y="1606004"/>
            <a:ext cx="3175146" cy="115037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2" name="Rounded Rectangle 28">
            <a:extLst>
              <a:ext uri="{FF2B5EF4-FFF2-40B4-BE49-F238E27FC236}">
                <a16:creationId xmlns:a16="http://schemas.microsoft.com/office/drawing/2014/main" id="{68736638-AA3E-4771-953B-A648C4C9797C}"/>
              </a:ext>
            </a:extLst>
          </p:cNvPr>
          <p:cNvSpPr/>
          <p:nvPr/>
        </p:nvSpPr>
        <p:spPr>
          <a:xfrm>
            <a:off x="7846966" y="2234031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APP-C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D60104F6-CE3E-447F-8A5D-B76FB89C806C}"/>
              </a:ext>
            </a:extLst>
          </p:cNvPr>
          <p:cNvSpPr/>
          <p:nvPr/>
        </p:nvSpPr>
        <p:spPr>
          <a:xfrm>
            <a:off x="2236875" y="1598986"/>
            <a:ext cx="253956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/>
              <a:t>SO – Service Orchestrator</a:t>
            </a:r>
          </a:p>
          <a:p>
            <a:r>
              <a:rPr lang="en-US" sz="900" dirty="0"/>
              <a:t>SDN-C – Service Design Network Controller</a:t>
            </a:r>
          </a:p>
          <a:p>
            <a:r>
              <a:rPr lang="en-US" sz="900" dirty="0"/>
              <a:t>DCA&amp;E – Data Collection Analytics &amp; Events</a:t>
            </a:r>
          </a:p>
          <a:p>
            <a:r>
              <a:rPr lang="en-US" sz="900" dirty="0"/>
              <a:t>A&amp;AI – Available &amp; Active Inventory</a:t>
            </a:r>
          </a:p>
          <a:p>
            <a:r>
              <a:rPr lang="en-US" sz="900" dirty="0"/>
              <a:t>APP-C – Application Control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8A56608A-E0CC-4BC2-84C0-44311B4509AB}"/>
              </a:ext>
            </a:extLst>
          </p:cNvPr>
          <p:cNvSpPr/>
          <p:nvPr/>
        </p:nvSpPr>
        <p:spPr>
          <a:xfrm>
            <a:off x="48768" y="1077916"/>
            <a:ext cx="9033837" cy="503027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0440809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3A6192B-FC1B-4A1B-93B7-F28EF87B4D8E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68120"/>
            <a:ext cx="8229600" cy="640080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3GPP TS23.501 Standards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FCCF9A-6ABF-4E25-BCB2-E102E2A50C70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88CD85-0C72-49D5-8735-1140BCBB5D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344" y="1227065"/>
            <a:ext cx="7671828" cy="516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623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60A3F631-F2AC-4EEC-B9B2-55A072D83CB7}"/>
              </a:ext>
            </a:extLst>
          </p:cNvPr>
          <p:cNvSpPr/>
          <p:nvPr/>
        </p:nvSpPr>
        <p:spPr>
          <a:xfrm>
            <a:off x="170431" y="1898363"/>
            <a:ext cx="2406456" cy="4439616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A2B1F15-5337-4305-BB7D-1D18C12BBF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93" y="1601865"/>
            <a:ext cx="1610154" cy="691460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5D8DBB57-7289-44FD-B475-6F0147B0F6F7}"/>
              </a:ext>
            </a:extLst>
          </p:cNvPr>
          <p:cNvSpPr/>
          <p:nvPr/>
        </p:nvSpPr>
        <p:spPr>
          <a:xfrm>
            <a:off x="2645897" y="1898363"/>
            <a:ext cx="2406456" cy="4439616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Slicing &amp; Network Sharing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D5870-46A4-4017-B14F-2A1ABF17A4BD}"/>
              </a:ext>
            </a:extLst>
          </p:cNvPr>
          <p:cNvSpPr txBox="1"/>
          <p:nvPr/>
        </p:nvSpPr>
        <p:spPr>
          <a:xfrm>
            <a:off x="5119417" y="1359470"/>
            <a:ext cx="3846783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0000CC"/>
                </a:solidFill>
              </a:rPr>
              <a:t>CONCEPTS</a:t>
            </a:r>
            <a:r>
              <a:rPr lang="en-US" sz="1400" dirty="0"/>
              <a:t>:</a:t>
            </a:r>
          </a:p>
          <a:p>
            <a:r>
              <a:rPr lang="en-US" sz="1400" dirty="0"/>
              <a:t>- Slicing is independent of Network Sharing</a:t>
            </a:r>
          </a:p>
          <a:p>
            <a:r>
              <a:rPr lang="en-US" sz="1400" dirty="0"/>
              <a:t>- Slice is only valid in one PLMN</a:t>
            </a:r>
          </a:p>
          <a:p>
            <a:r>
              <a:rPr lang="en-US" sz="1400" dirty="0"/>
              <a:t>Network Sharing is between PLMN</a:t>
            </a:r>
          </a:p>
          <a:p>
            <a:r>
              <a:rPr lang="en-US" sz="1400" dirty="0"/>
              <a:t>- One or more Cells may also belong to multiple PLMN Networks.</a:t>
            </a:r>
          </a:p>
          <a:p>
            <a:r>
              <a:rPr lang="en-US" sz="1400" dirty="0"/>
              <a:t>- PLMNs in the same geographical area could each have a set of registration areas.</a:t>
            </a:r>
          </a:p>
          <a:p>
            <a:r>
              <a:rPr lang="en-US" sz="1400" dirty="0"/>
              <a:t>- Cell has exactly one and only one Tracking Area (though it might be shared by operators)</a:t>
            </a:r>
          </a:p>
          <a:p>
            <a:endParaRPr lang="en-US" sz="1400" dirty="0"/>
          </a:p>
          <a:p>
            <a:r>
              <a:rPr lang="en-US" sz="1400" b="1" u="sng" dirty="0">
                <a:solidFill>
                  <a:srgbClr val="0000CC"/>
                </a:solidFill>
              </a:rPr>
              <a:t>PHYSICAL</a:t>
            </a:r>
          </a:p>
          <a:p>
            <a:r>
              <a:rPr lang="en-US" sz="1400" dirty="0"/>
              <a:t>Multiple Operators may share the same cell</a:t>
            </a:r>
          </a:p>
          <a:p>
            <a:r>
              <a:rPr lang="en-US" sz="1400" dirty="0"/>
              <a:t>Possibly same RAN (physical CU/DU/RU)</a:t>
            </a:r>
          </a:p>
          <a:p>
            <a:r>
              <a:rPr lang="en-US" sz="1400" dirty="0"/>
              <a:t>Possibly same Frequency MLCN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00CC"/>
                </a:solidFill>
              </a:rPr>
              <a:t>UE BEHAVIOR</a:t>
            </a:r>
            <a:r>
              <a:rPr lang="en-US" sz="1400" dirty="0"/>
              <a:t>:</a:t>
            </a:r>
          </a:p>
          <a:p>
            <a:r>
              <a:rPr lang="en-US" sz="1400" dirty="0"/>
              <a:t>UE attaches to whatever PLMN it belongs to</a:t>
            </a:r>
          </a:p>
          <a:p>
            <a:r>
              <a:rPr lang="en-US" sz="1400" dirty="0"/>
              <a:t>The PLMN are independent and mutually exclusive</a:t>
            </a:r>
          </a:p>
          <a:p>
            <a:endParaRPr lang="en-US" sz="1400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F81985A3-24E2-4BD4-8761-2EED733DFB87}"/>
              </a:ext>
            </a:extLst>
          </p:cNvPr>
          <p:cNvSpPr/>
          <p:nvPr/>
        </p:nvSpPr>
        <p:spPr>
          <a:xfrm>
            <a:off x="259090" y="2440480"/>
            <a:ext cx="2239528" cy="1473862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48F20DB-1355-4395-8BE3-81203E42BDC4}"/>
              </a:ext>
            </a:extLst>
          </p:cNvPr>
          <p:cNvSpPr/>
          <p:nvPr/>
        </p:nvSpPr>
        <p:spPr>
          <a:xfrm>
            <a:off x="1570343" y="4646789"/>
            <a:ext cx="2239528" cy="907709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76A732B0-4955-427A-9E99-686DB2579ED9}"/>
              </a:ext>
            </a:extLst>
          </p:cNvPr>
          <p:cNvSpPr/>
          <p:nvPr/>
        </p:nvSpPr>
        <p:spPr>
          <a:xfrm>
            <a:off x="385249" y="2693484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#1</a:t>
            </a:r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5F3420AC-4C00-4CB7-9F37-BD670D72A52F}"/>
              </a:ext>
            </a:extLst>
          </p:cNvPr>
          <p:cNvSpPr/>
          <p:nvPr/>
        </p:nvSpPr>
        <p:spPr>
          <a:xfrm>
            <a:off x="386804" y="3246971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#2</a:t>
            </a:r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7BA7E04D-8C3D-4177-ADD4-8DDFF01BD6E6}"/>
              </a:ext>
            </a:extLst>
          </p:cNvPr>
          <p:cNvSpPr/>
          <p:nvPr/>
        </p:nvSpPr>
        <p:spPr>
          <a:xfrm>
            <a:off x="1704308" y="4778918"/>
            <a:ext cx="1883178" cy="63106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#3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BEAAE956-BE50-4E21-BFA3-554FCA9BBD25}"/>
              </a:ext>
            </a:extLst>
          </p:cNvPr>
          <p:cNvSpPr txBox="1"/>
          <p:nvPr/>
        </p:nvSpPr>
        <p:spPr>
          <a:xfrm>
            <a:off x="818802" y="3662636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#1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5B81756-559A-4953-B0D7-E64CE1EADBBC}"/>
              </a:ext>
            </a:extLst>
          </p:cNvPr>
          <p:cNvSpPr txBox="1"/>
          <p:nvPr/>
        </p:nvSpPr>
        <p:spPr>
          <a:xfrm>
            <a:off x="2134753" y="5346054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#2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4A8EA80D-AC8C-4365-BD8C-B5D325853EE4}"/>
              </a:ext>
            </a:extLst>
          </p:cNvPr>
          <p:cNvSpPr txBox="1"/>
          <p:nvPr/>
        </p:nvSpPr>
        <p:spPr>
          <a:xfrm>
            <a:off x="701544" y="5791888"/>
            <a:ext cx="1250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CC"/>
                </a:solidFill>
              </a:rPr>
              <a:t>PLMN Network #1</a:t>
            </a:r>
          </a:p>
        </p:txBody>
      </p:sp>
      <p:sp>
        <p:nvSpPr>
          <p:cNvPr id="93" name="Oval 92">
            <a:extLst>
              <a:ext uri="{FF2B5EF4-FFF2-40B4-BE49-F238E27FC236}">
                <a16:creationId xmlns:a16="http://schemas.microsoft.com/office/drawing/2014/main" id="{A11B1459-354A-43DE-A00F-ACB4D332E8AD}"/>
              </a:ext>
            </a:extLst>
          </p:cNvPr>
          <p:cNvSpPr/>
          <p:nvPr/>
        </p:nvSpPr>
        <p:spPr>
          <a:xfrm>
            <a:off x="2728809" y="2440480"/>
            <a:ext cx="2239528" cy="1149796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4" name="Oval 93">
            <a:extLst>
              <a:ext uri="{FF2B5EF4-FFF2-40B4-BE49-F238E27FC236}">
                <a16:creationId xmlns:a16="http://schemas.microsoft.com/office/drawing/2014/main" id="{3C015D05-14D2-4103-84CA-160585BC937D}"/>
              </a:ext>
            </a:extLst>
          </p:cNvPr>
          <p:cNvSpPr/>
          <p:nvPr/>
        </p:nvSpPr>
        <p:spPr>
          <a:xfrm>
            <a:off x="2724112" y="3688685"/>
            <a:ext cx="2239528" cy="887370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Oval 94">
            <a:extLst>
              <a:ext uri="{FF2B5EF4-FFF2-40B4-BE49-F238E27FC236}">
                <a16:creationId xmlns:a16="http://schemas.microsoft.com/office/drawing/2014/main" id="{7EAF6602-8F4A-4A74-B666-BA211596EB06}"/>
              </a:ext>
            </a:extLst>
          </p:cNvPr>
          <p:cNvSpPr/>
          <p:nvPr/>
        </p:nvSpPr>
        <p:spPr>
          <a:xfrm>
            <a:off x="2893068" y="2471234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#4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48064790-5117-4BC7-BD57-FFBB647D6047}"/>
              </a:ext>
            </a:extLst>
          </p:cNvPr>
          <p:cNvSpPr/>
          <p:nvPr/>
        </p:nvSpPr>
        <p:spPr>
          <a:xfrm>
            <a:off x="2894623" y="3024721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#5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5306539E-2002-4702-BFA8-CEB1AED8E239}"/>
              </a:ext>
            </a:extLst>
          </p:cNvPr>
          <p:cNvSpPr/>
          <p:nvPr/>
        </p:nvSpPr>
        <p:spPr>
          <a:xfrm>
            <a:off x="2858077" y="3800475"/>
            <a:ext cx="1883178" cy="63106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#6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1B06732C-CAA4-40FB-8F63-C579441C17B6}"/>
              </a:ext>
            </a:extLst>
          </p:cNvPr>
          <p:cNvSpPr txBox="1"/>
          <p:nvPr/>
        </p:nvSpPr>
        <p:spPr>
          <a:xfrm>
            <a:off x="3247670" y="3402530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#3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77A1A09A-809C-475E-A72F-2309A3F9ACAC}"/>
              </a:ext>
            </a:extLst>
          </p:cNvPr>
          <p:cNvSpPr txBox="1"/>
          <p:nvPr/>
        </p:nvSpPr>
        <p:spPr>
          <a:xfrm>
            <a:off x="3288522" y="4367611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#4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4DEB4F24-5781-40BE-8CF8-D8DCF2A9BF96}"/>
              </a:ext>
            </a:extLst>
          </p:cNvPr>
          <p:cNvSpPr txBox="1"/>
          <p:nvPr/>
        </p:nvSpPr>
        <p:spPr>
          <a:xfrm>
            <a:off x="3219233" y="5791888"/>
            <a:ext cx="1196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CC"/>
                </a:solidFill>
              </a:rPr>
              <a:t>PLMN Network #2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1BB761F-5C82-4F5D-A4C1-4CA53DC5A8D8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5DADCF5-E520-4CF0-9F4F-FF22E06345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6936" y="1601864"/>
            <a:ext cx="1610154" cy="60102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A45744A-96D4-44FE-9BBF-309ABDC6A01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9603" y="4961155"/>
            <a:ext cx="302058" cy="30205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7EF5996-287E-49C8-BB9E-E01D0AEC04F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29" y="3006476"/>
            <a:ext cx="480606" cy="38341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BFB175B8-ABC8-469C-B68D-AC39AF73E7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288" y="3992281"/>
            <a:ext cx="302058" cy="30205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530FB1C-FD3B-4678-A854-3D40B3D47C39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8069" y="2774939"/>
            <a:ext cx="480606" cy="38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1269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01B5174-5B2D-47D6-95DB-0D7A89D3A43D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69194" y="244064"/>
            <a:ext cx="8785439" cy="48006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5G Slice Management using ONAP</a:t>
            </a:r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1325880" y="1616792"/>
            <a:ext cx="7475220" cy="387752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68580" tIns="34290" rIns="68580" bIns="3429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25425" indent="-225425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71500" indent="-228600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6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14400" indent="-231775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255713" indent="-230188" algn="l" defTabSz="914400" rtl="0" eaLnBrk="1" latinLnBrk="0" hangingPunct="1">
              <a:lnSpc>
                <a:spcPct val="90000"/>
              </a:lnSpc>
              <a:spcBef>
                <a:spcPts val="0"/>
              </a:spcBef>
              <a:buFont typeface="Wingdings" charset="2"/>
              <a:buChar char="§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1500"/>
              </a:spcAft>
              <a:buNone/>
            </a:pPr>
            <a:endParaRPr lang="en-US" sz="1050" dirty="0"/>
          </a:p>
        </p:txBody>
      </p:sp>
      <p:sp>
        <p:nvSpPr>
          <p:cNvPr id="17" name="Rectangle 16"/>
          <p:cNvSpPr/>
          <p:nvPr/>
        </p:nvSpPr>
        <p:spPr>
          <a:xfrm>
            <a:off x="71562" y="1616792"/>
            <a:ext cx="1174307" cy="387752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Description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1325880" y="1609299"/>
            <a:ext cx="7484630" cy="378729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350" dirty="0"/>
              <a:t>ONAP managing slicing is done by extending the cloud sharing network/compute/storage to share network functions and services implemented across PNFs &amp; VNFs. ONAP enhancements in SDC/AAI modeling and service definition, lifecycle management of slices. Slices will have state, metrics and scaling procedures different from the network functions (e.g. service/slice across multiple NFs from different providers). :</a:t>
            </a:r>
          </a:p>
          <a:p>
            <a:endParaRPr lang="en-US" sz="1350" dirty="0"/>
          </a:p>
          <a:p>
            <a:pPr marL="125016" indent="-125016"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rgbClr val="0070C0"/>
                </a:solidFill>
              </a:rPr>
              <a:t>Enhance SDC to model &amp; define slice segments (RAN, Transport, core), E2E slice, and Mobility services</a:t>
            </a:r>
          </a:p>
          <a:p>
            <a:pPr marL="125016" indent="-125016"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rgbClr val="0070C0"/>
                </a:solidFill>
              </a:rPr>
              <a:t>Enhance SO Instantiate and lifecycle manage nested slice segments, E2E slicing and slicing services</a:t>
            </a:r>
          </a:p>
          <a:p>
            <a:pPr marL="125016" indent="-125016"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rgbClr val="0070C0"/>
                </a:solidFill>
              </a:rPr>
              <a:t>Enhance A&amp;AI to inventory and store state of slice segments, slice instances, and 5G slicing services</a:t>
            </a:r>
          </a:p>
          <a:p>
            <a:pPr marL="125016" indent="-125016"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rgbClr val="0070C0"/>
                </a:solidFill>
              </a:rPr>
              <a:t>Integrated design (e.g. complex service composition)</a:t>
            </a:r>
          </a:p>
          <a:p>
            <a:pPr marL="125016" indent="-125016"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rgbClr val="0070C0"/>
                </a:solidFill>
              </a:rPr>
              <a:t>Support Service Aggregation (e.g. complex service hierarchy)</a:t>
            </a:r>
          </a:p>
          <a:p>
            <a:pPr marL="125016" indent="-125016"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rgbClr val="0070C0"/>
                </a:solidFill>
              </a:rPr>
              <a:t>Support Service Chaining (e.g. across multiple clouds, service path)</a:t>
            </a:r>
          </a:p>
          <a:p>
            <a:pPr marL="125016" indent="-125016"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rgbClr val="0070C0"/>
                </a:solidFill>
              </a:rPr>
              <a:t>Support Service Modification Capability (e.g. modifying without downtime)</a:t>
            </a:r>
          </a:p>
          <a:p>
            <a:pPr marL="125016" indent="-125016">
              <a:buFont typeface="Wingdings" panose="05000000000000000000" pitchFamily="2" charset="2"/>
              <a:buChar char="§"/>
            </a:pPr>
            <a:r>
              <a:rPr lang="en-US" sz="1350" dirty="0">
                <a:solidFill>
                  <a:srgbClr val="0070C0"/>
                </a:solidFill>
              </a:rPr>
              <a:t>Monitoring and management of complex nested slice segments, slice instances and slice services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A0DB6E3-B85A-4D4A-9F0F-128EF37DEFF0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2474447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Oval 60">
            <a:extLst>
              <a:ext uri="{FF2B5EF4-FFF2-40B4-BE49-F238E27FC236}">
                <a16:creationId xmlns:a16="http://schemas.microsoft.com/office/drawing/2014/main" id="{3FE6FA15-1A55-4747-8E4C-E86321B36F36}"/>
              </a:ext>
            </a:extLst>
          </p:cNvPr>
          <p:cNvSpPr/>
          <p:nvPr/>
        </p:nvSpPr>
        <p:spPr>
          <a:xfrm>
            <a:off x="3321796" y="4226044"/>
            <a:ext cx="403325" cy="38952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UE not recognized (corner case)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DF22AB-123F-4810-8817-AC39DAC41076}"/>
              </a:ext>
            </a:extLst>
          </p:cNvPr>
          <p:cNvSpPr txBox="1"/>
          <p:nvPr/>
        </p:nvSpPr>
        <p:spPr>
          <a:xfrm>
            <a:off x="5057422" y="1584844"/>
            <a:ext cx="37544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>
                <a:solidFill>
                  <a:srgbClr val="0000CC"/>
                </a:solidFill>
              </a:rPr>
              <a:t>UE MOVES OUT OF RECOGNIZED AREA</a:t>
            </a:r>
            <a:endParaRPr lang="en-US" sz="1400" dirty="0"/>
          </a:p>
          <a:p>
            <a:r>
              <a:rPr lang="en-US" sz="1400" dirty="0"/>
              <a:t>When network cannot support slices currently in use by the UE, the network shall release affected PDU sessions, and it is up to UE policy to handle such PDU sessions – UE may initiate change of NSSI during Registration procedure; change in NSSAI in use may result in AMF change.  This is from 3GPP 23.501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271E296-1793-4402-A1DA-0754EFBD9482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47FFDBE-908C-4FE3-AC15-F70001421737}"/>
              </a:ext>
            </a:extLst>
          </p:cNvPr>
          <p:cNvGrpSpPr/>
          <p:nvPr/>
        </p:nvGrpSpPr>
        <p:grpSpPr>
          <a:xfrm>
            <a:off x="145031" y="1627265"/>
            <a:ext cx="2406456" cy="4116687"/>
            <a:chOff x="170431" y="1601865"/>
            <a:chExt cx="2406456" cy="4116687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85FECD5A-F8AA-4343-9EC6-159BF571E43A}"/>
                </a:ext>
              </a:extLst>
            </p:cNvPr>
            <p:cNvSpPr/>
            <p:nvPr/>
          </p:nvSpPr>
          <p:spPr>
            <a:xfrm>
              <a:off x="170431" y="1859585"/>
              <a:ext cx="2406456" cy="3858967"/>
            </a:xfrm>
            <a:prstGeom prst="roundRect">
              <a:avLst>
                <a:gd name="adj" fmla="val 38503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600"/>
            </a:p>
          </p:txBody>
        </p:sp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A6709030-1465-455B-8F6D-CA76363A71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393" y="1601865"/>
              <a:ext cx="1610154" cy="601025"/>
            </a:xfrm>
            <a:prstGeom prst="rect">
              <a:avLst/>
            </a:prstGeom>
          </p:spPr>
        </p:pic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767829D9-3324-4458-861E-06993FB1124F}"/>
              </a:ext>
            </a:extLst>
          </p:cNvPr>
          <p:cNvSpPr/>
          <p:nvPr/>
        </p:nvSpPr>
        <p:spPr>
          <a:xfrm>
            <a:off x="233690" y="2465880"/>
            <a:ext cx="2239528" cy="1473862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1956117-30AF-403C-83C7-6F4EF8A0C623}"/>
              </a:ext>
            </a:extLst>
          </p:cNvPr>
          <p:cNvSpPr/>
          <p:nvPr/>
        </p:nvSpPr>
        <p:spPr>
          <a:xfrm>
            <a:off x="228993" y="3973146"/>
            <a:ext cx="2239528" cy="907709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35AC3CBD-F3C5-4E45-AB8D-1047F2AA4325}"/>
              </a:ext>
            </a:extLst>
          </p:cNvPr>
          <p:cNvSpPr/>
          <p:nvPr/>
        </p:nvSpPr>
        <p:spPr>
          <a:xfrm>
            <a:off x="359849" y="2718884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#1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4B666F0-F0DC-4200-B9B2-BA6B53B2E37B}"/>
              </a:ext>
            </a:extLst>
          </p:cNvPr>
          <p:cNvSpPr/>
          <p:nvPr/>
        </p:nvSpPr>
        <p:spPr>
          <a:xfrm>
            <a:off x="361404" y="3272371"/>
            <a:ext cx="1883178" cy="456250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#2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2AF5631-169B-46DC-B9FC-DCD0A5B6B49E}"/>
              </a:ext>
            </a:extLst>
          </p:cNvPr>
          <p:cNvSpPr/>
          <p:nvPr/>
        </p:nvSpPr>
        <p:spPr>
          <a:xfrm>
            <a:off x="362958" y="4105275"/>
            <a:ext cx="1883178" cy="63106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Cell #3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BDA1613-523E-4838-A129-C7CFE55C2FAF}"/>
              </a:ext>
            </a:extLst>
          </p:cNvPr>
          <p:cNvSpPr txBox="1"/>
          <p:nvPr/>
        </p:nvSpPr>
        <p:spPr>
          <a:xfrm>
            <a:off x="793402" y="3688036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#1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8E8A0D0-7362-44CD-9A78-7DA3075934D7}"/>
              </a:ext>
            </a:extLst>
          </p:cNvPr>
          <p:cNvSpPr txBox="1"/>
          <p:nvPr/>
        </p:nvSpPr>
        <p:spPr>
          <a:xfrm>
            <a:off x="793403" y="4672411"/>
            <a:ext cx="11416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Tracking Area #2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0149D07-1338-44CC-AFFC-1E4CC5F29310}"/>
              </a:ext>
            </a:extLst>
          </p:cNvPr>
          <p:cNvSpPr txBox="1"/>
          <p:nvPr/>
        </p:nvSpPr>
        <p:spPr>
          <a:xfrm>
            <a:off x="676144" y="5106088"/>
            <a:ext cx="12505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00CC"/>
                </a:solidFill>
              </a:rPr>
              <a:t>Registration Area #1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C559E43F-AFA9-462D-BC85-FB69740762A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53" y="4287512"/>
            <a:ext cx="302058" cy="302058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17FAFBAE-204E-4463-B732-52E28B59C1FF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29" y="3031876"/>
            <a:ext cx="480606" cy="383417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D7D554D9-2048-4688-A911-3CED00A0E158}"/>
              </a:ext>
            </a:extLst>
          </p:cNvPr>
          <p:cNvSpPr/>
          <p:nvPr/>
        </p:nvSpPr>
        <p:spPr>
          <a:xfrm>
            <a:off x="2419351" y="4305776"/>
            <a:ext cx="852432" cy="273839"/>
          </a:xfrm>
          <a:prstGeom prst="rightArrow">
            <a:avLst/>
          </a:prstGeom>
          <a:solidFill>
            <a:schemeClr val="bg2">
              <a:lumMod val="1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34C89E7-34D2-4428-902C-C394F0CF88A7}"/>
              </a:ext>
            </a:extLst>
          </p:cNvPr>
          <p:cNvGrpSpPr/>
          <p:nvPr/>
        </p:nvGrpSpPr>
        <p:grpSpPr>
          <a:xfrm>
            <a:off x="2650273" y="4204534"/>
            <a:ext cx="267674" cy="356031"/>
            <a:chOff x="2961423" y="4223584"/>
            <a:chExt cx="267674" cy="356031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409B5449-5D14-4F9B-A76B-35DF370B8477}"/>
                </a:ext>
              </a:extLst>
            </p:cNvPr>
            <p:cNvSpPr/>
            <p:nvPr/>
          </p:nvSpPr>
          <p:spPr>
            <a:xfrm>
              <a:off x="3025442" y="4329114"/>
              <a:ext cx="142962" cy="23621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7CBC9DF4-EDFA-41C0-95CC-65BEF7A5DA0A}"/>
                </a:ext>
              </a:extLst>
            </p:cNvPr>
            <p:cNvGrpSpPr/>
            <p:nvPr/>
          </p:nvGrpSpPr>
          <p:grpSpPr>
            <a:xfrm>
              <a:off x="2961423" y="4223584"/>
              <a:ext cx="267674" cy="356031"/>
              <a:chOff x="1099376" y="4194209"/>
              <a:chExt cx="582617" cy="774934"/>
            </a:xfrm>
          </p:grpSpPr>
          <p:pic>
            <p:nvPicPr>
              <p:cNvPr id="71" name="Picture 70">
                <a:extLst>
                  <a:ext uri="{FF2B5EF4-FFF2-40B4-BE49-F238E27FC236}">
                    <a16:creationId xmlns:a16="http://schemas.microsoft.com/office/drawing/2014/main" id="{03E6E04F-9E3E-41E1-8F3C-2206E22866A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9376" y="4386526"/>
                <a:ext cx="582617" cy="582617"/>
              </a:xfrm>
              <a:prstGeom prst="rect">
                <a:avLst/>
              </a:prstGeom>
            </p:spPr>
          </p:pic>
          <p:pic>
            <p:nvPicPr>
              <p:cNvPr id="72" name="Picture 71">
                <a:extLst>
                  <a:ext uri="{FF2B5EF4-FFF2-40B4-BE49-F238E27FC236}">
                    <a16:creationId xmlns:a16="http://schemas.microsoft.com/office/drawing/2014/main" id="{9ED767FE-CC66-404A-A874-9B236F554E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17987" y="4194209"/>
                <a:ext cx="178899" cy="178899"/>
              </a:xfrm>
              <a:prstGeom prst="rect">
                <a:avLst/>
              </a:prstGeom>
            </p:spPr>
          </p:pic>
        </p:grpSp>
      </p:grpSp>
      <p:pic>
        <p:nvPicPr>
          <p:cNvPr id="58" name="Picture 2" descr="C:\Users\cheung\AppData\Local\Temp\SNAGHTML648e60b.PNG">
            <a:extLst>
              <a:ext uri="{FF2B5EF4-FFF2-40B4-BE49-F238E27FC236}">
                <a16:creationId xmlns:a16="http://schemas.microsoft.com/office/drawing/2014/main" id="{90A5F91A-D8DC-4646-9F37-AC9A3B66A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725" y="4538410"/>
            <a:ext cx="265119" cy="342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peech Bubble: Rectangle 1">
            <a:extLst>
              <a:ext uri="{FF2B5EF4-FFF2-40B4-BE49-F238E27FC236}">
                <a16:creationId xmlns:a16="http://schemas.microsoft.com/office/drawing/2014/main" id="{DA1832B6-AED8-4127-A810-1EA21A8D19AC}"/>
              </a:ext>
            </a:extLst>
          </p:cNvPr>
          <p:cNvSpPr/>
          <p:nvPr/>
        </p:nvSpPr>
        <p:spPr>
          <a:xfrm>
            <a:off x="1670141" y="5944453"/>
            <a:ext cx="881346" cy="457921"/>
          </a:xfrm>
          <a:prstGeom prst="wedgeRectCallout">
            <a:avLst>
              <a:gd name="adj1" fmla="val 14906"/>
              <a:gd name="adj2" fmla="val -262780"/>
            </a:avLst>
          </a:prstGeom>
          <a:solidFill>
            <a:schemeClr val="accent3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7A1213-C24F-4B30-AA54-B9EF35166C54}"/>
              </a:ext>
            </a:extLst>
          </p:cNvPr>
          <p:cNvSpPr txBox="1"/>
          <p:nvPr/>
        </p:nvSpPr>
        <p:spPr>
          <a:xfrm>
            <a:off x="1633538" y="5940709"/>
            <a:ext cx="936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UE Starts in known Reg Area &amp; Tracking Area</a:t>
            </a:r>
          </a:p>
        </p:txBody>
      </p:sp>
      <p:sp>
        <p:nvSpPr>
          <p:cNvPr id="60" name="Speech Bubble: Rectangle 59">
            <a:extLst>
              <a:ext uri="{FF2B5EF4-FFF2-40B4-BE49-F238E27FC236}">
                <a16:creationId xmlns:a16="http://schemas.microsoft.com/office/drawing/2014/main" id="{80CB1475-B2FB-47EF-BA6A-56491A696574}"/>
              </a:ext>
            </a:extLst>
          </p:cNvPr>
          <p:cNvSpPr/>
          <p:nvPr/>
        </p:nvSpPr>
        <p:spPr>
          <a:xfrm>
            <a:off x="2650273" y="5944453"/>
            <a:ext cx="881346" cy="457921"/>
          </a:xfrm>
          <a:prstGeom prst="wedgeRectCallout">
            <a:avLst>
              <a:gd name="adj1" fmla="val 49489"/>
              <a:gd name="adj2" fmla="val -319634"/>
            </a:avLst>
          </a:prstGeom>
          <a:solidFill>
            <a:schemeClr val="accent3">
              <a:lumMod val="50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9646D27-9286-479D-B950-BD8167D9F513}"/>
              </a:ext>
            </a:extLst>
          </p:cNvPr>
          <p:cNvSpPr txBox="1"/>
          <p:nvPr/>
        </p:nvSpPr>
        <p:spPr>
          <a:xfrm>
            <a:off x="2613670" y="5940709"/>
            <a:ext cx="9365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UE moves out of known area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1394A8-2DAD-4E3E-B16A-517FF5B15BDC}"/>
              </a:ext>
            </a:extLst>
          </p:cNvPr>
          <p:cNvSpPr txBox="1"/>
          <p:nvPr/>
        </p:nvSpPr>
        <p:spPr>
          <a:xfrm>
            <a:off x="3335746" y="4128418"/>
            <a:ext cx="37542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3445803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Public Safety Service (Slice)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DF22AB-123F-4810-8817-AC39DAC41076}"/>
              </a:ext>
            </a:extLst>
          </p:cNvPr>
          <p:cNvSpPr txBox="1"/>
          <p:nvPr/>
        </p:nvSpPr>
        <p:spPr>
          <a:xfrm>
            <a:off x="5270313" y="1682636"/>
            <a:ext cx="365919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Wireless frequency allocations have the concept of a dedicated wireless spectrum for </a:t>
            </a:r>
            <a:r>
              <a:rPr lang="en-US" sz="1400" b="1" u="sng" dirty="0"/>
              <a:t>Public Safety</a:t>
            </a:r>
            <a:r>
              <a:rPr lang="en-US" sz="1400" dirty="0"/>
              <a:t>.  The FCC (USA) government mandates and allocates particular spectrum dedicated to Public safety. So it is a special problem that needs attention and a unique solution.</a:t>
            </a:r>
          </a:p>
          <a:p>
            <a:endParaRPr lang="en-US" sz="1400" dirty="0"/>
          </a:p>
          <a:p>
            <a:r>
              <a:rPr lang="en-US" sz="1400" dirty="0"/>
              <a:t>The actual implementation and solution of a public safety slice is up to the operator to architect.</a:t>
            </a:r>
          </a:p>
          <a:p>
            <a:endParaRPr lang="en-US" sz="1400" dirty="0"/>
          </a:p>
          <a:p>
            <a:r>
              <a:rPr lang="en-US" sz="1400" dirty="0"/>
              <a:t>Access Class barring,</a:t>
            </a:r>
          </a:p>
          <a:p>
            <a:r>
              <a:rPr lang="en-US" sz="1400" dirty="0"/>
              <a:t>Public devices </a:t>
            </a:r>
            <a:r>
              <a:rPr lang="en-US" sz="1400" dirty="0" err="1"/>
              <a:t>AcCl</a:t>
            </a:r>
            <a:r>
              <a:rPr lang="en-US" sz="1400" dirty="0"/>
              <a:t> 0</a:t>
            </a:r>
          </a:p>
          <a:p>
            <a:r>
              <a:rPr lang="en-US" sz="1400" dirty="0"/>
              <a:t>Config cell, only dev w/ </a:t>
            </a:r>
            <a:r>
              <a:rPr lang="en-US" sz="1400" dirty="0" err="1"/>
              <a:t>AcCl</a:t>
            </a:r>
            <a:r>
              <a:rPr lang="en-US" sz="1400" dirty="0"/>
              <a:t> 0 can access this cell.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CF0601E0-6943-489B-8DB5-DC758E6B99D1}"/>
              </a:ext>
            </a:extLst>
          </p:cNvPr>
          <p:cNvSpPr/>
          <p:nvPr/>
        </p:nvSpPr>
        <p:spPr>
          <a:xfrm>
            <a:off x="316835" y="1282457"/>
            <a:ext cx="4921914" cy="326340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PUBLIC SAFETY Service (Slice)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75E41A-D4A3-47AD-B3CE-AE771D24B9A5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6714918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Notes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DF22AB-123F-4810-8817-AC39DAC41076}"/>
              </a:ext>
            </a:extLst>
          </p:cNvPr>
          <p:cNvSpPr txBox="1"/>
          <p:nvPr/>
        </p:nvSpPr>
        <p:spPr>
          <a:xfrm>
            <a:off x="190312" y="1199808"/>
            <a:ext cx="89536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UE gets communication service</a:t>
            </a:r>
          </a:p>
          <a:p>
            <a:r>
              <a:rPr lang="en-US" sz="1400" dirty="0"/>
              <a:t>Offering service, service model &amp; requirements, </a:t>
            </a:r>
          </a:p>
          <a:p>
            <a:r>
              <a:rPr lang="en-US" sz="1400" dirty="0"/>
              <a:t>Service model w/ attributes, with these behaviors. </a:t>
            </a:r>
          </a:p>
          <a:p>
            <a:endParaRPr lang="en-US" sz="1400" dirty="0"/>
          </a:p>
          <a:p>
            <a:r>
              <a:rPr lang="en-US" sz="1400" dirty="0"/>
              <a:t>End-to-end SLAs. Map that to resources RAN, Transport, Core</a:t>
            </a:r>
          </a:p>
          <a:p>
            <a:r>
              <a:rPr lang="en-US" sz="1400" dirty="0"/>
              <a:t>In 4G services (e.g. Cat-M) vendors provide BTS S/W algorithms for Cat-M; &amp; parameters. Acceptance phase. Accept new S/W version. Sufficient Quality (SLA). Pre-tested that on CU/DU. Pre-tested 4KVideo on tiger sites, found best optimized parameters. Parameters are pre-determined and “activated”. Baseline understanding of network behavior.  Divide the end to end SLA such that the end to end could be met e.g. path selection.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F75E41A-D4A3-47AD-B3CE-AE771D24B9A5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8814477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ABCC5EB5-F071-4F67-A719-7D251C9E06EA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6171" y="180820"/>
            <a:ext cx="8320629" cy="64008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5G Network Slice – Network Architecture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667804" y="2665083"/>
            <a:ext cx="2455658" cy="2396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RAN Network Slice Segment (NSSIs)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4208422" y="2670360"/>
            <a:ext cx="2212937" cy="234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Transport Slice Segments (NSSIs)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6500869" y="2674654"/>
            <a:ext cx="2433074" cy="224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Core Slice Segments (NSSIs)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1667804" y="2937832"/>
            <a:ext cx="2464940" cy="25976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0000CC"/>
                </a:solidFill>
              </a:rPr>
              <a:t>RAN Abstraction Model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4208422" y="2940864"/>
            <a:ext cx="2212937" cy="2684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0000CC"/>
                </a:solidFill>
              </a:rPr>
              <a:t>Transport Abstraction Model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6502211" y="2940943"/>
            <a:ext cx="2431731" cy="28343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0000CC"/>
                </a:solidFill>
              </a:rPr>
              <a:t>Core Abstraction Model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674343" y="2162726"/>
            <a:ext cx="7285295" cy="22969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Mobile Slice Services (e.g. eMBB, Massive IoT, Mission-critical IoT)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1667805" y="1657282"/>
            <a:ext cx="7291832" cy="493104"/>
          </a:xfrm>
          <a:prstGeom prst="rect">
            <a:avLst/>
          </a:prstGeom>
          <a:solidFill>
            <a:srgbClr val="12419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7" name="Rectangle 126"/>
          <p:cNvSpPr/>
          <p:nvPr/>
        </p:nvSpPr>
        <p:spPr>
          <a:xfrm>
            <a:off x="1739694" y="1717537"/>
            <a:ext cx="2291001" cy="372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0000CC"/>
                </a:solidFill>
              </a:rPr>
              <a:t>ONAP</a:t>
            </a:r>
          </a:p>
          <a:p>
            <a:pPr algn="ctr"/>
            <a:r>
              <a:rPr lang="en-US" sz="1350" dirty="0">
                <a:solidFill>
                  <a:srgbClr val="0000CC"/>
                </a:solidFill>
              </a:rPr>
              <a:t>Management - Design</a:t>
            </a:r>
          </a:p>
        </p:txBody>
      </p:sp>
      <p:sp>
        <p:nvSpPr>
          <p:cNvPr id="128" name="Rectangle 127"/>
          <p:cNvSpPr/>
          <p:nvPr/>
        </p:nvSpPr>
        <p:spPr>
          <a:xfrm>
            <a:off x="4108211" y="1720063"/>
            <a:ext cx="4767095" cy="3695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>
                <a:solidFill>
                  <a:srgbClr val="0000CC"/>
                </a:solidFill>
              </a:rPr>
              <a:t>ONAP</a:t>
            </a:r>
          </a:p>
          <a:p>
            <a:pPr algn="ctr"/>
            <a:r>
              <a:rPr lang="en-US" sz="1350" dirty="0">
                <a:solidFill>
                  <a:srgbClr val="0000CC"/>
                </a:solidFill>
              </a:rPr>
              <a:t>Management - Runtime</a:t>
            </a:r>
          </a:p>
        </p:txBody>
      </p:sp>
      <p:sp>
        <p:nvSpPr>
          <p:cNvPr id="64" name="Rectangle 63"/>
          <p:cNvSpPr/>
          <p:nvPr/>
        </p:nvSpPr>
        <p:spPr>
          <a:xfrm>
            <a:off x="1663467" y="2409671"/>
            <a:ext cx="7285295" cy="229692"/>
          </a:xfrm>
          <a:prstGeom prst="rect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E2E Slice Instances (NSIs)</a:t>
            </a:r>
          </a:p>
        </p:txBody>
      </p:sp>
      <p:sp>
        <p:nvSpPr>
          <p:cNvPr id="180" name="Rectangle 179">
            <a:extLst>
              <a:ext uri="{FF2B5EF4-FFF2-40B4-BE49-F238E27FC236}">
                <a16:creationId xmlns:a16="http://schemas.microsoft.com/office/drawing/2014/main" id="{3048D0E1-53E8-4267-8871-85D93D5F0E8B}"/>
              </a:ext>
            </a:extLst>
          </p:cNvPr>
          <p:cNvSpPr/>
          <p:nvPr/>
        </p:nvSpPr>
        <p:spPr>
          <a:xfrm>
            <a:off x="3496524" y="3761555"/>
            <a:ext cx="819064" cy="983852"/>
          </a:xfrm>
          <a:prstGeom prst="rect">
            <a:avLst/>
          </a:prstGeom>
          <a:noFill/>
          <a:ln w="19050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81" name="Straight Connector 180">
            <a:extLst>
              <a:ext uri="{FF2B5EF4-FFF2-40B4-BE49-F238E27FC236}">
                <a16:creationId xmlns:a16="http://schemas.microsoft.com/office/drawing/2014/main" id="{0E39A53D-047D-48DD-B372-F7A852CECC8E}"/>
              </a:ext>
            </a:extLst>
          </p:cNvPr>
          <p:cNvCxnSpPr>
            <a:cxnSpLocks/>
            <a:stCxn id="187" idx="3"/>
          </p:cNvCxnSpPr>
          <p:nvPr/>
        </p:nvCxnSpPr>
        <p:spPr>
          <a:xfrm flipV="1">
            <a:off x="3452258" y="4979583"/>
            <a:ext cx="3984615" cy="19292"/>
          </a:xfrm>
          <a:prstGeom prst="line">
            <a:avLst/>
          </a:prstGeom>
          <a:ln w="38100">
            <a:solidFill>
              <a:srgbClr val="00C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TextBox 181">
            <a:extLst>
              <a:ext uri="{FF2B5EF4-FFF2-40B4-BE49-F238E27FC236}">
                <a16:creationId xmlns:a16="http://schemas.microsoft.com/office/drawing/2014/main" id="{C97EAC6D-75C6-45A2-B7D3-CFF2280AA80B}"/>
              </a:ext>
            </a:extLst>
          </p:cNvPr>
          <p:cNvSpPr txBox="1"/>
          <p:nvPr/>
        </p:nvSpPr>
        <p:spPr>
          <a:xfrm>
            <a:off x="228307" y="3302654"/>
            <a:ext cx="7184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5G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Application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Ecosystem</a:t>
            </a:r>
          </a:p>
        </p:txBody>
      </p:sp>
      <p:pic>
        <p:nvPicPr>
          <p:cNvPr id="183" name="Picture 182">
            <a:extLst>
              <a:ext uri="{FF2B5EF4-FFF2-40B4-BE49-F238E27FC236}">
                <a16:creationId xmlns:a16="http://schemas.microsoft.com/office/drawing/2014/main" id="{72AC0493-8984-429C-AB38-E0039D9195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882" y="4534075"/>
            <a:ext cx="536122" cy="227540"/>
          </a:xfrm>
          <a:prstGeom prst="rect">
            <a:avLst/>
          </a:prstGeom>
        </p:spPr>
      </p:pic>
      <p:sp>
        <p:nvSpPr>
          <p:cNvPr id="184" name="Rounded Rectangle 23">
            <a:extLst>
              <a:ext uri="{FF2B5EF4-FFF2-40B4-BE49-F238E27FC236}">
                <a16:creationId xmlns:a16="http://schemas.microsoft.com/office/drawing/2014/main" id="{8C42C89C-B47D-4924-A2F4-FE8166A5385E}"/>
              </a:ext>
            </a:extLst>
          </p:cNvPr>
          <p:cNvSpPr/>
          <p:nvPr/>
        </p:nvSpPr>
        <p:spPr>
          <a:xfrm>
            <a:off x="371061" y="5233044"/>
            <a:ext cx="438424" cy="368180"/>
          </a:xfrm>
          <a:prstGeom prst="roundRect">
            <a:avLst/>
          </a:prstGeom>
          <a:solidFill>
            <a:srgbClr val="124191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UE</a:t>
            </a:r>
          </a:p>
        </p:txBody>
      </p:sp>
      <p:sp>
        <p:nvSpPr>
          <p:cNvPr id="185" name="Rounded Rectangle 27">
            <a:extLst>
              <a:ext uri="{FF2B5EF4-FFF2-40B4-BE49-F238E27FC236}">
                <a16:creationId xmlns:a16="http://schemas.microsoft.com/office/drawing/2014/main" id="{03336DFB-4D16-44D6-9F8E-34020927FA48}"/>
              </a:ext>
            </a:extLst>
          </p:cNvPr>
          <p:cNvSpPr/>
          <p:nvPr/>
        </p:nvSpPr>
        <p:spPr>
          <a:xfrm>
            <a:off x="1077160" y="4819471"/>
            <a:ext cx="631295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RU</a:t>
            </a:r>
          </a:p>
        </p:txBody>
      </p:sp>
      <p:sp>
        <p:nvSpPr>
          <p:cNvPr id="186" name="Rounded Rectangle 28">
            <a:extLst>
              <a:ext uri="{FF2B5EF4-FFF2-40B4-BE49-F238E27FC236}">
                <a16:creationId xmlns:a16="http://schemas.microsoft.com/office/drawing/2014/main" id="{036D38F4-598F-4C60-BE54-182BA5B56FC1}"/>
              </a:ext>
            </a:extLst>
          </p:cNvPr>
          <p:cNvSpPr/>
          <p:nvPr/>
        </p:nvSpPr>
        <p:spPr>
          <a:xfrm>
            <a:off x="2144633" y="4819471"/>
            <a:ext cx="56207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/>
              <a:t>DU</a:t>
            </a:r>
            <a:endParaRPr lang="en-US" sz="900" dirty="0"/>
          </a:p>
        </p:txBody>
      </p:sp>
      <p:sp>
        <p:nvSpPr>
          <p:cNvPr id="187" name="Rounded Rectangle 29">
            <a:extLst>
              <a:ext uri="{FF2B5EF4-FFF2-40B4-BE49-F238E27FC236}">
                <a16:creationId xmlns:a16="http://schemas.microsoft.com/office/drawing/2014/main" id="{1C80B448-D1EB-4C99-8BC1-8CBCE13C521B}"/>
              </a:ext>
            </a:extLst>
          </p:cNvPr>
          <p:cNvSpPr/>
          <p:nvPr/>
        </p:nvSpPr>
        <p:spPr>
          <a:xfrm>
            <a:off x="2917636" y="4819471"/>
            <a:ext cx="534623" cy="358808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CU-UP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2F11F2C6-C625-4FBD-9A9E-C59EBB8C23D9}"/>
              </a:ext>
            </a:extLst>
          </p:cNvPr>
          <p:cNvSpPr txBox="1"/>
          <p:nvPr/>
        </p:nvSpPr>
        <p:spPr>
          <a:xfrm>
            <a:off x="7573563" y="4817769"/>
            <a:ext cx="5677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rgbClr val="0000CC"/>
                </a:solidFill>
              </a:rPr>
              <a:t>Internet</a:t>
            </a: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88C85DC5-AF20-4529-A94C-DB1529CBF33C}"/>
              </a:ext>
            </a:extLst>
          </p:cNvPr>
          <p:cNvSpPr txBox="1"/>
          <p:nvPr/>
        </p:nvSpPr>
        <p:spPr>
          <a:xfrm>
            <a:off x="4277912" y="4841538"/>
            <a:ext cx="4122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rgbClr val="0000CC"/>
                </a:solidFill>
              </a:rPr>
              <a:t>Edge</a:t>
            </a:r>
          </a:p>
          <a:p>
            <a:pPr algn="ctr"/>
            <a:r>
              <a:rPr lang="en-US" sz="750" dirty="0">
                <a:solidFill>
                  <a:srgbClr val="0000CC"/>
                </a:solidFill>
              </a:rPr>
              <a:t>Cloud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CC2CA936-226B-4F71-A979-A5ABF81E8F64}"/>
              </a:ext>
            </a:extLst>
          </p:cNvPr>
          <p:cNvSpPr txBox="1"/>
          <p:nvPr/>
        </p:nvSpPr>
        <p:spPr>
          <a:xfrm>
            <a:off x="1116136" y="4090748"/>
            <a:ext cx="5854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Antenna</a:t>
            </a: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4330225C-1039-472E-A116-77B1286EF936}"/>
              </a:ext>
            </a:extLst>
          </p:cNvPr>
          <p:cNvSpPr txBox="1"/>
          <p:nvPr/>
        </p:nvSpPr>
        <p:spPr>
          <a:xfrm>
            <a:off x="2059065" y="414827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5G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Base Station</a:t>
            </a: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A4748BD8-D015-4D74-9700-B9EF161B39BE}"/>
              </a:ext>
            </a:extLst>
          </p:cNvPr>
          <p:cNvSpPr txBox="1"/>
          <p:nvPr/>
        </p:nvSpPr>
        <p:spPr>
          <a:xfrm>
            <a:off x="7415825" y="5176907"/>
            <a:ext cx="846707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50" dirty="0">
                <a:solidFill>
                  <a:srgbClr val="0000CC"/>
                </a:solidFill>
              </a:rPr>
              <a:t>External Content</a:t>
            </a: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136A611F-CBBE-4697-AE78-64575281C50A}"/>
              </a:ext>
            </a:extLst>
          </p:cNvPr>
          <p:cNvGrpSpPr/>
          <p:nvPr/>
        </p:nvGrpSpPr>
        <p:grpSpPr>
          <a:xfrm>
            <a:off x="368272" y="3868713"/>
            <a:ext cx="426925" cy="426925"/>
            <a:chOff x="998426" y="3207230"/>
            <a:chExt cx="929241" cy="929241"/>
          </a:xfrm>
        </p:grpSpPr>
        <p:pic>
          <p:nvPicPr>
            <p:cNvPr id="194" name="Picture 193">
              <a:extLst>
                <a:ext uri="{FF2B5EF4-FFF2-40B4-BE49-F238E27FC236}">
                  <a16:creationId xmlns:a16="http://schemas.microsoft.com/office/drawing/2014/main" id="{01B45D45-E34E-432B-B04D-46E85EE866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998426" y="3207230"/>
              <a:ext cx="929241" cy="929241"/>
            </a:xfrm>
            <a:prstGeom prst="rect">
              <a:avLst/>
            </a:prstGeom>
          </p:spPr>
        </p:pic>
        <p:pic>
          <p:nvPicPr>
            <p:cNvPr id="195" name="Picture 194">
              <a:extLst>
                <a:ext uri="{FF2B5EF4-FFF2-40B4-BE49-F238E27FC236}">
                  <a16:creationId xmlns:a16="http://schemas.microsoft.com/office/drawing/2014/main" id="{F54B6A4B-828D-428D-B84D-B7A989C2935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8602" y="3352371"/>
              <a:ext cx="168453" cy="168453"/>
            </a:xfrm>
            <a:prstGeom prst="rect">
              <a:avLst/>
            </a:prstGeom>
          </p:spPr>
        </p:pic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4007BEE0-914D-4090-8302-2A1237286730}"/>
              </a:ext>
            </a:extLst>
          </p:cNvPr>
          <p:cNvGrpSpPr/>
          <p:nvPr/>
        </p:nvGrpSpPr>
        <p:grpSpPr>
          <a:xfrm>
            <a:off x="208414" y="4609738"/>
            <a:ext cx="306710" cy="318095"/>
            <a:chOff x="1444860" y="4116196"/>
            <a:chExt cx="965603" cy="1001447"/>
          </a:xfrm>
        </p:grpSpPr>
        <p:pic>
          <p:nvPicPr>
            <p:cNvPr id="197" name="Picture 196">
              <a:extLst>
                <a:ext uri="{FF2B5EF4-FFF2-40B4-BE49-F238E27FC236}">
                  <a16:creationId xmlns:a16="http://schemas.microsoft.com/office/drawing/2014/main" id="{74C7E382-C8C5-4569-99B8-506DA834047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41521" y="4116196"/>
              <a:ext cx="258763" cy="258763"/>
            </a:xfrm>
            <a:prstGeom prst="rect">
              <a:avLst/>
            </a:prstGeom>
          </p:spPr>
        </p:pic>
        <p:pic>
          <p:nvPicPr>
            <p:cNvPr id="198" name="Picture 197">
              <a:extLst>
                <a:ext uri="{FF2B5EF4-FFF2-40B4-BE49-F238E27FC236}">
                  <a16:creationId xmlns:a16="http://schemas.microsoft.com/office/drawing/2014/main" id="{841E1163-CC60-4E5B-87BF-A8E750F51D8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44860" y="4343961"/>
              <a:ext cx="965603" cy="773682"/>
            </a:xfrm>
            <a:prstGeom prst="rect">
              <a:avLst/>
            </a:prstGeom>
          </p:spPr>
        </p:pic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741041A4-A004-4538-B6AC-34B477804CE1}"/>
              </a:ext>
            </a:extLst>
          </p:cNvPr>
          <p:cNvGrpSpPr/>
          <p:nvPr/>
        </p:nvGrpSpPr>
        <p:grpSpPr>
          <a:xfrm>
            <a:off x="584962" y="4596589"/>
            <a:ext cx="319178" cy="370895"/>
            <a:chOff x="1262514" y="4763419"/>
            <a:chExt cx="798512" cy="927894"/>
          </a:xfrm>
        </p:grpSpPr>
        <p:pic>
          <p:nvPicPr>
            <p:cNvPr id="200" name="Picture 199">
              <a:extLst>
                <a:ext uri="{FF2B5EF4-FFF2-40B4-BE49-F238E27FC236}">
                  <a16:creationId xmlns:a16="http://schemas.microsoft.com/office/drawing/2014/main" id="{46F8EFBF-D605-43E7-964C-7502C503F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1262514" y="4892801"/>
              <a:ext cx="798512" cy="798512"/>
            </a:xfrm>
            <a:prstGeom prst="rect">
              <a:avLst/>
            </a:prstGeom>
          </p:spPr>
        </p:pic>
        <p:pic>
          <p:nvPicPr>
            <p:cNvPr id="201" name="Picture 200">
              <a:extLst>
                <a:ext uri="{FF2B5EF4-FFF2-40B4-BE49-F238E27FC236}">
                  <a16:creationId xmlns:a16="http://schemas.microsoft.com/office/drawing/2014/main" id="{99961F05-B7FB-4002-926E-E706532DD0E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02263" y="4763419"/>
              <a:ext cx="258763" cy="258763"/>
            </a:xfrm>
            <a:prstGeom prst="rect">
              <a:avLst/>
            </a:prstGeom>
          </p:spPr>
        </p:pic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49170374-5C83-4223-9494-7EE9E0D2991F}"/>
              </a:ext>
            </a:extLst>
          </p:cNvPr>
          <p:cNvGrpSpPr/>
          <p:nvPr/>
        </p:nvGrpSpPr>
        <p:grpSpPr>
          <a:xfrm>
            <a:off x="629239" y="4254358"/>
            <a:ext cx="244911" cy="330627"/>
            <a:chOff x="1001231" y="2255102"/>
            <a:chExt cx="533072" cy="719641"/>
          </a:xfrm>
        </p:grpSpPr>
        <p:pic>
          <p:nvPicPr>
            <p:cNvPr id="203" name="Picture 202">
              <a:extLst>
                <a:ext uri="{FF2B5EF4-FFF2-40B4-BE49-F238E27FC236}">
                  <a16:creationId xmlns:a16="http://schemas.microsoft.com/office/drawing/2014/main" id="{0B13CFA7-B825-4803-A52B-61B121AFFA4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1231" y="2441671"/>
              <a:ext cx="533072" cy="533072"/>
            </a:xfrm>
            <a:prstGeom prst="rect">
              <a:avLst/>
            </a:prstGeom>
          </p:spPr>
        </p:pic>
        <p:pic>
          <p:nvPicPr>
            <p:cNvPr id="204" name="Picture 203">
              <a:extLst>
                <a:ext uri="{FF2B5EF4-FFF2-40B4-BE49-F238E27FC236}">
                  <a16:creationId xmlns:a16="http://schemas.microsoft.com/office/drawing/2014/main" id="{7BEEC2EA-5E7C-4095-B96A-16A8D5079A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78526" y="2255102"/>
              <a:ext cx="168453" cy="168453"/>
            </a:xfrm>
            <a:prstGeom prst="rect">
              <a:avLst/>
            </a:prstGeom>
          </p:spPr>
        </p:pic>
      </p:grp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75B95DF5-7BD5-4DBD-88AB-AD8DBFC19AD7}"/>
              </a:ext>
            </a:extLst>
          </p:cNvPr>
          <p:cNvGrpSpPr/>
          <p:nvPr/>
        </p:nvGrpSpPr>
        <p:grpSpPr>
          <a:xfrm>
            <a:off x="242220" y="4206383"/>
            <a:ext cx="267674" cy="356031"/>
            <a:chOff x="1099376" y="4194209"/>
            <a:chExt cx="582617" cy="774934"/>
          </a:xfrm>
        </p:grpSpPr>
        <p:pic>
          <p:nvPicPr>
            <p:cNvPr id="206" name="Picture 205">
              <a:extLst>
                <a:ext uri="{FF2B5EF4-FFF2-40B4-BE49-F238E27FC236}">
                  <a16:creationId xmlns:a16="http://schemas.microsoft.com/office/drawing/2014/main" id="{7410EEC8-4ACE-4B6D-A02A-C1C80B7A238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9376" y="4386526"/>
              <a:ext cx="582617" cy="582617"/>
            </a:xfrm>
            <a:prstGeom prst="rect">
              <a:avLst/>
            </a:prstGeom>
          </p:spPr>
        </p:pic>
        <p:pic>
          <p:nvPicPr>
            <p:cNvPr id="207" name="Picture 206">
              <a:extLst>
                <a:ext uri="{FF2B5EF4-FFF2-40B4-BE49-F238E27FC236}">
                  <a16:creationId xmlns:a16="http://schemas.microsoft.com/office/drawing/2014/main" id="{52CBAED4-1392-431A-AA0D-78470CD774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17987" y="4194209"/>
              <a:ext cx="178899" cy="178899"/>
            </a:xfrm>
            <a:prstGeom prst="rect">
              <a:avLst/>
            </a:prstGeom>
          </p:spPr>
        </p:pic>
      </p:grpSp>
      <p:sp>
        <p:nvSpPr>
          <p:cNvPr id="208" name="Rounded Rectangle 72">
            <a:extLst>
              <a:ext uri="{FF2B5EF4-FFF2-40B4-BE49-F238E27FC236}">
                <a16:creationId xmlns:a16="http://schemas.microsoft.com/office/drawing/2014/main" id="{C8962055-3E57-4B6C-91E5-28A951235488}"/>
              </a:ext>
            </a:extLst>
          </p:cNvPr>
          <p:cNvSpPr/>
          <p:nvPr/>
        </p:nvSpPr>
        <p:spPr>
          <a:xfrm>
            <a:off x="3571861" y="3826020"/>
            <a:ext cx="645092" cy="3297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CU-CP-H</a:t>
            </a:r>
          </a:p>
        </p:txBody>
      </p:sp>
      <p:sp>
        <p:nvSpPr>
          <p:cNvPr id="209" name="Rounded Rectangle 73">
            <a:extLst>
              <a:ext uri="{FF2B5EF4-FFF2-40B4-BE49-F238E27FC236}">
                <a16:creationId xmlns:a16="http://schemas.microsoft.com/office/drawing/2014/main" id="{DF1E26A4-D874-42A0-8F61-0EF2E5F3E21C}"/>
              </a:ext>
            </a:extLst>
          </p:cNvPr>
          <p:cNvSpPr/>
          <p:nvPr/>
        </p:nvSpPr>
        <p:spPr>
          <a:xfrm>
            <a:off x="3571861" y="4330417"/>
            <a:ext cx="645092" cy="327165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bg1"/>
                </a:solidFill>
              </a:rPr>
              <a:t>CU-CP-L</a:t>
            </a:r>
          </a:p>
        </p:txBody>
      </p:sp>
      <p:cxnSp>
        <p:nvCxnSpPr>
          <p:cNvPr id="210" name="Straight Arrow Connector 209">
            <a:extLst>
              <a:ext uri="{FF2B5EF4-FFF2-40B4-BE49-F238E27FC236}">
                <a16:creationId xmlns:a16="http://schemas.microsoft.com/office/drawing/2014/main" id="{2BC5E270-1A12-49A8-810B-E80DB4C5E63F}"/>
              </a:ext>
            </a:extLst>
          </p:cNvPr>
          <p:cNvCxnSpPr/>
          <p:nvPr/>
        </p:nvCxnSpPr>
        <p:spPr>
          <a:xfrm>
            <a:off x="3894407" y="4155776"/>
            <a:ext cx="0" cy="163826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E33D9584-6AD7-4364-BAD2-6839EE440DDA}"/>
              </a:ext>
            </a:extLst>
          </p:cNvPr>
          <p:cNvCxnSpPr>
            <a:stCxn id="185" idx="3"/>
            <a:endCxn id="186" idx="1"/>
          </p:cNvCxnSpPr>
          <p:nvPr/>
        </p:nvCxnSpPr>
        <p:spPr>
          <a:xfrm>
            <a:off x="1708455" y="4998875"/>
            <a:ext cx="436178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3" name="TextBox 212">
            <a:extLst>
              <a:ext uri="{FF2B5EF4-FFF2-40B4-BE49-F238E27FC236}">
                <a16:creationId xmlns:a16="http://schemas.microsoft.com/office/drawing/2014/main" id="{2BC33926-8814-4769-95AE-8A7633855A80}"/>
              </a:ext>
            </a:extLst>
          </p:cNvPr>
          <p:cNvSpPr txBox="1"/>
          <p:nvPr/>
        </p:nvSpPr>
        <p:spPr>
          <a:xfrm>
            <a:off x="1560913" y="5198584"/>
            <a:ext cx="9006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Front Haul</a:t>
            </a:r>
          </a:p>
        </p:txBody>
      </p:sp>
      <p:sp>
        <p:nvSpPr>
          <p:cNvPr id="214" name="TextBox 213">
            <a:extLst>
              <a:ext uri="{FF2B5EF4-FFF2-40B4-BE49-F238E27FC236}">
                <a16:creationId xmlns:a16="http://schemas.microsoft.com/office/drawing/2014/main" id="{4AFDDAD0-FC24-4EF6-88EB-9B24C88BA311}"/>
              </a:ext>
            </a:extLst>
          </p:cNvPr>
          <p:cNvSpPr txBox="1"/>
          <p:nvPr/>
        </p:nvSpPr>
        <p:spPr>
          <a:xfrm>
            <a:off x="3166611" y="5175706"/>
            <a:ext cx="90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Mid Haul</a:t>
            </a:r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id="{77EE5E61-7256-45DF-9330-D6E2EDF6DDC2}"/>
              </a:ext>
            </a:extLst>
          </p:cNvPr>
          <p:cNvSpPr txBox="1"/>
          <p:nvPr/>
        </p:nvSpPr>
        <p:spPr>
          <a:xfrm>
            <a:off x="5007978" y="4752838"/>
            <a:ext cx="90063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srgbClr val="0000CC"/>
                </a:solidFill>
              </a:rPr>
              <a:t>Back Haul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9050489E-3DAA-4076-BE1C-51F1067A3623}"/>
              </a:ext>
            </a:extLst>
          </p:cNvPr>
          <p:cNvSpPr txBox="1"/>
          <p:nvPr/>
        </p:nvSpPr>
        <p:spPr>
          <a:xfrm>
            <a:off x="6017042" y="4840914"/>
            <a:ext cx="6303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rgbClr val="0000CC"/>
                </a:solidFill>
              </a:rPr>
              <a:t>Centralized</a:t>
            </a:r>
          </a:p>
          <a:p>
            <a:pPr algn="ctr"/>
            <a:r>
              <a:rPr lang="en-US" sz="750" dirty="0">
                <a:solidFill>
                  <a:srgbClr val="0000CC"/>
                </a:solidFill>
              </a:rPr>
              <a:t>Cloud</a:t>
            </a:r>
          </a:p>
        </p:txBody>
      </p:sp>
      <p:sp>
        <p:nvSpPr>
          <p:cNvPr id="217" name="Rectangle: Rounded Corners 36">
            <a:extLst>
              <a:ext uri="{FF2B5EF4-FFF2-40B4-BE49-F238E27FC236}">
                <a16:creationId xmlns:a16="http://schemas.microsoft.com/office/drawing/2014/main" id="{161B75A2-AA5C-456C-9A17-0948E81977F7}"/>
              </a:ext>
            </a:extLst>
          </p:cNvPr>
          <p:cNvSpPr/>
          <p:nvPr/>
        </p:nvSpPr>
        <p:spPr>
          <a:xfrm>
            <a:off x="5506327" y="3799412"/>
            <a:ext cx="2278674" cy="642143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b="1" dirty="0">
                <a:solidFill>
                  <a:srgbClr val="0000CC"/>
                </a:solidFill>
              </a:rPr>
              <a:t>Disaggregated Core</a:t>
            </a:r>
          </a:p>
        </p:txBody>
      </p:sp>
      <p:sp>
        <p:nvSpPr>
          <p:cNvPr id="218" name="Rounded Rectangle 30">
            <a:extLst>
              <a:ext uri="{FF2B5EF4-FFF2-40B4-BE49-F238E27FC236}">
                <a16:creationId xmlns:a16="http://schemas.microsoft.com/office/drawing/2014/main" id="{D6F7851B-02E4-48CC-9F38-E80B01D9219D}"/>
              </a:ext>
            </a:extLst>
          </p:cNvPr>
          <p:cNvSpPr/>
          <p:nvPr/>
        </p:nvSpPr>
        <p:spPr>
          <a:xfrm>
            <a:off x="5574988" y="4046337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UPF</a:t>
            </a:r>
          </a:p>
        </p:txBody>
      </p:sp>
      <p:sp>
        <p:nvSpPr>
          <p:cNvPr id="219" name="Rounded Rectangle 30">
            <a:extLst>
              <a:ext uri="{FF2B5EF4-FFF2-40B4-BE49-F238E27FC236}">
                <a16:creationId xmlns:a16="http://schemas.microsoft.com/office/drawing/2014/main" id="{AD5A7ECD-1791-4B49-A63D-692C14E2FC5E}"/>
              </a:ext>
            </a:extLst>
          </p:cNvPr>
          <p:cNvSpPr/>
          <p:nvPr/>
        </p:nvSpPr>
        <p:spPr>
          <a:xfrm>
            <a:off x="6123526" y="4046337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SMF</a:t>
            </a:r>
          </a:p>
        </p:txBody>
      </p:sp>
      <p:sp>
        <p:nvSpPr>
          <p:cNvPr id="220" name="Rounded Rectangle 30">
            <a:extLst>
              <a:ext uri="{FF2B5EF4-FFF2-40B4-BE49-F238E27FC236}">
                <a16:creationId xmlns:a16="http://schemas.microsoft.com/office/drawing/2014/main" id="{A76F805C-1BDF-49F1-9F3A-785B7520369A}"/>
              </a:ext>
            </a:extLst>
          </p:cNvPr>
          <p:cNvSpPr/>
          <p:nvPr/>
        </p:nvSpPr>
        <p:spPr>
          <a:xfrm>
            <a:off x="6672064" y="4046337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UDM</a:t>
            </a:r>
          </a:p>
        </p:txBody>
      </p:sp>
      <p:sp>
        <p:nvSpPr>
          <p:cNvPr id="221" name="Rounded Rectangle 30">
            <a:extLst>
              <a:ext uri="{FF2B5EF4-FFF2-40B4-BE49-F238E27FC236}">
                <a16:creationId xmlns:a16="http://schemas.microsoft.com/office/drawing/2014/main" id="{91F9D353-4463-4D9B-94C0-072A3CCEF01A}"/>
              </a:ext>
            </a:extLst>
          </p:cNvPr>
          <p:cNvSpPr/>
          <p:nvPr/>
        </p:nvSpPr>
        <p:spPr>
          <a:xfrm>
            <a:off x="7220602" y="4046337"/>
            <a:ext cx="534623" cy="313291"/>
          </a:xfrm>
          <a:prstGeom prst="roundRect">
            <a:avLst/>
          </a:prstGeom>
          <a:solidFill>
            <a:srgbClr val="12419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AUSF</a:t>
            </a:r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3DC1E033-981F-40BA-9E26-31A5C890C3A5}"/>
              </a:ext>
            </a:extLst>
          </p:cNvPr>
          <p:cNvSpPr/>
          <p:nvPr/>
        </p:nvSpPr>
        <p:spPr>
          <a:xfrm>
            <a:off x="1824172" y="3418680"/>
            <a:ext cx="2464940" cy="259762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RAN Network Elements</a:t>
            </a:r>
          </a:p>
        </p:txBody>
      </p:sp>
      <p:sp>
        <p:nvSpPr>
          <p:cNvPr id="224" name="Rectangle 223">
            <a:extLst>
              <a:ext uri="{FF2B5EF4-FFF2-40B4-BE49-F238E27FC236}">
                <a16:creationId xmlns:a16="http://schemas.microsoft.com/office/drawing/2014/main" id="{DCAD189B-F714-478C-954E-C56ED45D3FD6}"/>
              </a:ext>
            </a:extLst>
          </p:cNvPr>
          <p:cNvSpPr/>
          <p:nvPr/>
        </p:nvSpPr>
        <p:spPr>
          <a:xfrm>
            <a:off x="5421536" y="3395008"/>
            <a:ext cx="2431731" cy="283433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 dirty="0"/>
              <a:t>Core Network Elements</a:t>
            </a:r>
          </a:p>
        </p:txBody>
      </p:sp>
      <p:pic>
        <p:nvPicPr>
          <p:cNvPr id="225" name="Picture 224">
            <a:extLst>
              <a:ext uri="{FF2B5EF4-FFF2-40B4-BE49-F238E27FC236}">
                <a16:creationId xmlns:a16="http://schemas.microsoft.com/office/drawing/2014/main" id="{84FCF75D-9DA4-45C5-88BD-CBED592325C7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810545" y="4594101"/>
            <a:ext cx="1198062" cy="770965"/>
          </a:xfrm>
          <a:prstGeom prst="rect">
            <a:avLst/>
          </a:prstGeom>
        </p:spPr>
      </p:pic>
      <p:pic>
        <p:nvPicPr>
          <p:cNvPr id="226" name="Picture 225">
            <a:extLst>
              <a:ext uri="{FF2B5EF4-FFF2-40B4-BE49-F238E27FC236}">
                <a16:creationId xmlns:a16="http://schemas.microsoft.com/office/drawing/2014/main" id="{8E8FBFFD-72A7-4703-A987-3905C5513985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48268" y="4552011"/>
            <a:ext cx="1198062" cy="770965"/>
          </a:xfrm>
          <a:prstGeom prst="rect">
            <a:avLst/>
          </a:prstGeom>
        </p:spPr>
      </p:pic>
      <p:pic>
        <p:nvPicPr>
          <p:cNvPr id="227" name="Picture 226">
            <a:extLst>
              <a:ext uri="{FF2B5EF4-FFF2-40B4-BE49-F238E27FC236}">
                <a16:creationId xmlns:a16="http://schemas.microsoft.com/office/drawing/2014/main" id="{496FCE56-3B5A-49EE-A432-060F7916A969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16077" y="4455431"/>
            <a:ext cx="1198062" cy="770965"/>
          </a:xfrm>
          <a:prstGeom prst="rect">
            <a:avLst/>
          </a:prstGeom>
        </p:spPr>
      </p:pic>
      <p:pic>
        <p:nvPicPr>
          <p:cNvPr id="228" name="Picture 2" descr="C:\Users\cheung\AppData\Local\Temp\SNAGHTML105560.PNG">
            <a:extLst>
              <a:ext uri="{FF2B5EF4-FFF2-40B4-BE49-F238E27FC236}">
                <a16:creationId xmlns:a16="http://schemas.microsoft.com/office/drawing/2014/main" id="{367E9DC5-99F4-42D2-AA07-8D24DD02B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5921" y="4347451"/>
            <a:ext cx="247706" cy="442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9" name="Picture 228">
            <a:extLst>
              <a:ext uri="{FF2B5EF4-FFF2-40B4-BE49-F238E27FC236}">
                <a16:creationId xmlns:a16="http://schemas.microsoft.com/office/drawing/2014/main" id="{900300CB-DE0D-4347-B073-168281D0BA59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t="1119"/>
          <a:stretch/>
        </p:blipFill>
        <p:spPr>
          <a:xfrm>
            <a:off x="1263961" y="4349528"/>
            <a:ext cx="284738" cy="444375"/>
          </a:xfrm>
          <a:prstGeom prst="rect">
            <a:avLst/>
          </a:prstGeom>
        </p:spPr>
      </p:pic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43205BF9-1B3F-4D66-9B5B-CA29143EA2DB}"/>
              </a:ext>
            </a:extLst>
          </p:cNvPr>
          <p:cNvCxnSpPr>
            <a:cxnSpLocks/>
            <a:stCxn id="186" idx="3"/>
            <a:endCxn id="187" idx="1"/>
          </p:cNvCxnSpPr>
          <p:nvPr/>
        </p:nvCxnSpPr>
        <p:spPr>
          <a:xfrm>
            <a:off x="2706706" y="4998875"/>
            <a:ext cx="210929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48737BE-856B-4B52-9AF4-88B2A0191345}"/>
              </a:ext>
            </a:extLst>
          </p:cNvPr>
          <p:cNvSpPr/>
          <p:nvPr/>
        </p:nvSpPr>
        <p:spPr>
          <a:xfrm>
            <a:off x="1012028" y="3251180"/>
            <a:ext cx="3915865" cy="2377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07EF7670-EC11-4159-ABF0-D696300F380E}"/>
              </a:ext>
            </a:extLst>
          </p:cNvPr>
          <p:cNvSpPr/>
          <p:nvPr/>
        </p:nvSpPr>
        <p:spPr>
          <a:xfrm>
            <a:off x="183564" y="3258366"/>
            <a:ext cx="790267" cy="2377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DDF4259B-70DF-48B8-A2ED-56ACEC40D4EA}"/>
              </a:ext>
            </a:extLst>
          </p:cNvPr>
          <p:cNvSpPr/>
          <p:nvPr/>
        </p:nvSpPr>
        <p:spPr>
          <a:xfrm>
            <a:off x="5015169" y="3251600"/>
            <a:ext cx="4002590" cy="237741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E06197C-F92B-4281-BBE0-CF13A22C7601}"/>
              </a:ext>
            </a:extLst>
          </p:cNvPr>
          <p:cNvSpPr/>
          <p:nvPr/>
        </p:nvSpPr>
        <p:spPr>
          <a:xfrm>
            <a:off x="48768" y="1077916"/>
            <a:ext cx="9033837" cy="503027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4130984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ectangle 66">
            <a:extLst>
              <a:ext uri="{FF2B5EF4-FFF2-40B4-BE49-F238E27FC236}">
                <a16:creationId xmlns:a16="http://schemas.microsoft.com/office/drawing/2014/main" id="{ABCC5EB5-F071-4F67-A719-7D251C9E06EA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6171" y="180820"/>
            <a:ext cx="8320629" cy="640080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5G Network Slice – Network Architecture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FE06197C-F92B-4281-BBE0-CF13A22C7601}"/>
              </a:ext>
            </a:extLst>
          </p:cNvPr>
          <p:cNvSpPr/>
          <p:nvPr/>
        </p:nvSpPr>
        <p:spPr>
          <a:xfrm>
            <a:off x="48768" y="1077916"/>
            <a:ext cx="9033837" cy="503027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4E1960-914D-4611-B8A5-942A9C9079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8373" y="1336632"/>
            <a:ext cx="8449641" cy="4017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276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A192114E-1905-4FBF-82C9-0158CE9647A4}"/>
              </a:ext>
            </a:extLst>
          </p:cNvPr>
          <p:cNvSpPr/>
          <p:nvPr/>
        </p:nvSpPr>
        <p:spPr>
          <a:xfrm>
            <a:off x="354813" y="2054874"/>
            <a:ext cx="3072436" cy="3858967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B447DC6-2B41-4D23-8B6D-E983D2B4C7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47" y="2166688"/>
            <a:ext cx="1559789" cy="582225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5G RAN Architecture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48737BE-856B-4B52-9AF4-88B2A0191345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3DC1E033-981F-40BA-9E26-31A5C890C3A5}"/>
              </a:ext>
            </a:extLst>
          </p:cNvPr>
          <p:cNvSpPr/>
          <p:nvPr/>
        </p:nvSpPr>
        <p:spPr>
          <a:xfrm>
            <a:off x="246042" y="1229001"/>
            <a:ext cx="3146065" cy="331541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RAN Network Elements</a:t>
            </a: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5F1BF09E-A3F8-464C-9110-9A2AB3B38140}"/>
              </a:ext>
            </a:extLst>
          </p:cNvPr>
          <p:cNvSpPr/>
          <p:nvPr/>
        </p:nvSpPr>
        <p:spPr>
          <a:xfrm>
            <a:off x="1341500" y="2545523"/>
            <a:ext cx="2056602" cy="1638236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7BD62A2-CA81-466B-9207-FB64E6BD4386}"/>
              </a:ext>
            </a:extLst>
          </p:cNvPr>
          <p:cNvSpPr/>
          <p:nvPr/>
        </p:nvSpPr>
        <p:spPr>
          <a:xfrm>
            <a:off x="1335505" y="4226395"/>
            <a:ext cx="2056602" cy="1158532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83" name="Picture 182">
            <a:extLst>
              <a:ext uri="{FF2B5EF4-FFF2-40B4-BE49-F238E27FC236}">
                <a16:creationId xmlns:a16="http://schemas.microsoft.com/office/drawing/2014/main" id="{72AC0493-8984-429C-AB38-E0039D9195A5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688" y="3563704"/>
            <a:ext cx="684266" cy="290415"/>
          </a:xfrm>
          <a:prstGeom prst="rect">
            <a:avLst/>
          </a:prstGeom>
        </p:spPr>
      </p:pic>
      <p:sp>
        <p:nvSpPr>
          <p:cNvPr id="185" name="Rounded Rectangle 27">
            <a:extLst>
              <a:ext uri="{FF2B5EF4-FFF2-40B4-BE49-F238E27FC236}">
                <a16:creationId xmlns:a16="http://schemas.microsoft.com/office/drawing/2014/main" id="{03336DFB-4D16-44D6-9F8E-34020927FA48}"/>
              </a:ext>
            </a:extLst>
          </p:cNvPr>
          <p:cNvSpPr/>
          <p:nvPr/>
        </p:nvSpPr>
        <p:spPr>
          <a:xfrm>
            <a:off x="4179218" y="3927961"/>
            <a:ext cx="80573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RU #2</a:t>
            </a:r>
          </a:p>
        </p:txBody>
      </p:sp>
      <p:sp>
        <p:nvSpPr>
          <p:cNvPr id="186" name="Rounded Rectangle 28">
            <a:extLst>
              <a:ext uri="{FF2B5EF4-FFF2-40B4-BE49-F238E27FC236}">
                <a16:creationId xmlns:a16="http://schemas.microsoft.com/office/drawing/2014/main" id="{036D38F4-598F-4C60-BE54-182BA5B56FC1}"/>
              </a:ext>
            </a:extLst>
          </p:cNvPr>
          <p:cNvSpPr/>
          <p:nvPr/>
        </p:nvSpPr>
        <p:spPr>
          <a:xfrm>
            <a:off x="5541661" y="3927961"/>
            <a:ext cx="71738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DU #2</a:t>
            </a:r>
          </a:p>
        </p:txBody>
      </p:sp>
      <p:sp>
        <p:nvSpPr>
          <p:cNvPr id="187" name="Rounded Rectangle 29">
            <a:extLst>
              <a:ext uri="{FF2B5EF4-FFF2-40B4-BE49-F238E27FC236}">
                <a16:creationId xmlns:a16="http://schemas.microsoft.com/office/drawing/2014/main" id="{1C80B448-D1EB-4C99-8BC1-8CBCE13C521B}"/>
              </a:ext>
            </a:extLst>
          </p:cNvPr>
          <p:cNvSpPr/>
          <p:nvPr/>
        </p:nvSpPr>
        <p:spPr>
          <a:xfrm>
            <a:off x="6808738" y="3927961"/>
            <a:ext cx="682353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CU</a:t>
            </a:r>
          </a:p>
        </p:txBody>
      </p: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E33D9584-6AD7-4364-BAD2-6839EE440DDA}"/>
              </a:ext>
            </a:extLst>
          </p:cNvPr>
          <p:cNvCxnSpPr>
            <a:stCxn id="185" idx="3"/>
            <a:endCxn id="186" idx="1"/>
          </p:cNvCxnSpPr>
          <p:nvPr/>
        </p:nvCxnSpPr>
        <p:spPr>
          <a:xfrm>
            <a:off x="4984956" y="4156938"/>
            <a:ext cx="556705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8" name="Picture 2" descr="C:\Users\cheung\AppData\Local\Temp\SNAGHTML105560.PNG">
            <a:extLst>
              <a:ext uri="{FF2B5EF4-FFF2-40B4-BE49-F238E27FC236}">
                <a16:creationId xmlns:a16="http://schemas.microsoft.com/office/drawing/2014/main" id="{367E9DC5-99F4-42D2-AA07-8D24DD02B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761" y="3325511"/>
            <a:ext cx="316153" cy="564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9" name="Picture 228">
            <a:extLst>
              <a:ext uri="{FF2B5EF4-FFF2-40B4-BE49-F238E27FC236}">
                <a16:creationId xmlns:a16="http://schemas.microsoft.com/office/drawing/2014/main" id="{900300CB-DE0D-4347-B073-168281D0BA5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19"/>
          <a:stretch/>
        </p:blipFill>
        <p:spPr>
          <a:xfrm>
            <a:off x="3913183" y="3978549"/>
            <a:ext cx="236521" cy="369123"/>
          </a:xfrm>
          <a:prstGeom prst="rect">
            <a:avLst/>
          </a:prstGeom>
        </p:spPr>
      </p:pic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43205BF9-1B3F-4D66-9B5B-CA29143EA2DB}"/>
              </a:ext>
            </a:extLst>
          </p:cNvPr>
          <p:cNvCxnSpPr>
            <a:cxnSpLocks/>
            <a:stCxn id="186" idx="3"/>
            <a:endCxn id="187" idx="1"/>
          </p:cNvCxnSpPr>
          <p:nvPr/>
        </p:nvCxnSpPr>
        <p:spPr>
          <a:xfrm>
            <a:off x="6259049" y="4156938"/>
            <a:ext cx="549689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>
            <a:extLst>
              <a:ext uri="{FF2B5EF4-FFF2-40B4-BE49-F238E27FC236}">
                <a16:creationId xmlns:a16="http://schemas.microsoft.com/office/drawing/2014/main" id="{8193D96F-03C2-4539-BFA5-20401ABF3D3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396" y="2297029"/>
            <a:ext cx="684266" cy="290415"/>
          </a:xfrm>
          <a:prstGeom prst="rect">
            <a:avLst/>
          </a:prstGeom>
        </p:spPr>
      </p:pic>
      <p:sp>
        <p:nvSpPr>
          <p:cNvPr id="80" name="Rounded Rectangle 28">
            <a:extLst>
              <a:ext uri="{FF2B5EF4-FFF2-40B4-BE49-F238E27FC236}">
                <a16:creationId xmlns:a16="http://schemas.microsoft.com/office/drawing/2014/main" id="{08CC7CED-2CF3-4B8A-9041-C8F7D1A1A60D}"/>
              </a:ext>
            </a:extLst>
          </p:cNvPr>
          <p:cNvSpPr/>
          <p:nvPr/>
        </p:nvSpPr>
        <p:spPr>
          <a:xfrm>
            <a:off x="5544368" y="2661286"/>
            <a:ext cx="71738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DU #1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A831FCE-1E7B-4A4A-BEA3-54A265618056}"/>
              </a:ext>
            </a:extLst>
          </p:cNvPr>
          <p:cNvSpPr txBox="1"/>
          <p:nvPr/>
        </p:nvSpPr>
        <p:spPr>
          <a:xfrm>
            <a:off x="5379041" y="1804622"/>
            <a:ext cx="1086517" cy="523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00CC"/>
                </a:solidFill>
              </a:rPr>
              <a:t>5G</a:t>
            </a:r>
          </a:p>
          <a:p>
            <a:pPr algn="ctr"/>
            <a:r>
              <a:rPr lang="en-US" sz="1400" dirty="0">
                <a:solidFill>
                  <a:srgbClr val="0000CC"/>
                </a:solidFill>
              </a:rPr>
              <a:t>Base Station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69C95B06-AD73-4F5B-8731-6A4C0F3C4CE3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3396" y="4810574"/>
            <a:ext cx="684266" cy="290415"/>
          </a:xfrm>
          <a:prstGeom prst="rect">
            <a:avLst/>
          </a:prstGeom>
        </p:spPr>
      </p:pic>
      <p:sp>
        <p:nvSpPr>
          <p:cNvPr id="83" name="Rounded Rectangle 28">
            <a:extLst>
              <a:ext uri="{FF2B5EF4-FFF2-40B4-BE49-F238E27FC236}">
                <a16:creationId xmlns:a16="http://schemas.microsoft.com/office/drawing/2014/main" id="{667CABBC-698D-49D1-8267-13DC0DB1A2B1}"/>
              </a:ext>
            </a:extLst>
          </p:cNvPr>
          <p:cNvSpPr/>
          <p:nvPr/>
        </p:nvSpPr>
        <p:spPr>
          <a:xfrm>
            <a:off x="5544368" y="5174831"/>
            <a:ext cx="71738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DU #n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E8204346-4484-416A-9FCD-3A3CC2E65287}"/>
              </a:ext>
            </a:extLst>
          </p:cNvPr>
          <p:cNvCxnSpPr>
            <a:cxnSpLocks/>
            <a:stCxn id="187" idx="1"/>
            <a:endCxn id="80" idx="3"/>
          </p:cNvCxnSpPr>
          <p:nvPr/>
        </p:nvCxnSpPr>
        <p:spPr>
          <a:xfrm rot="10800000">
            <a:off x="6261757" y="2890263"/>
            <a:ext cx="546982" cy="1266675"/>
          </a:xfrm>
          <a:prstGeom prst="bentConnector3">
            <a:avLst/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2EC4ECA6-57A8-4080-965D-6AD0EE4EC15A}"/>
              </a:ext>
            </a:extLst>
          </p:cNvPr>
          <p:cNvCxnSpPr>
            <a:cxnSpLocks/>
            <a:stCxn id="187" idx="1"/>
            <a:endCxn id="83" idx="3"/>
          </p:cNvCxnSpPr>
          <p:nvPr/>
        </p:nvCxnSpPr>
        <p:spPr>
          <a:xfrm rot="10800000" flipV="1">
            <a:off x="6261757" y="4156938"/>
            <a:ext cx="546982" cy="1246870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27">
            <a:extLst>
              <a:ext uri="{FF2B5EF4-FFF2-40B4-BE49-F238E27FC236}">
                <a16:creationId xmlns:a16="http://schemas.microsoft.com/office/drawing/2014/main" id="{8C27B41B-5779-4FD8-B0C3-965A592CD633}"/>
              </a:ext>
            </a:extLst>
          </p:cNvPr>
          <p:cNvSpPr/>
          <p:nvPr/>
        </p:nvSpPr>
        <p:spPr>
          <a:xfrm>
            <a:off x="4179218" y="3365497"/>
            <a:ext cx="80573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RU #1</a:t>
            </a:r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995B820A-409F-4825-81E7-42F59DD8A4B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19"/>
          <a:stretch/>
        </p:blipFill>
        <p:spPr>
          <a:xfrm>
            <a:off x="3913183" y="3409914"/>
            <a:ext cx="236521" cy="369123"/>
          </a:xfrm>
          <a:prstGeom prst="rect">
            <a:avLst/>
          </a:prstGeom>
        </p:spPr>
      </p:pic>
      <p:sp>
        <p:nvSpPr>
          <p:cNvPr id="93" name="Rounded Rectangle 27">
            <a:extLst>
              <a:ext uri="{FF2B5EF4-FFF2-40B4-BE49-F238E27FC236}">
                <a16:creationId xmlns:a16="http://schemas.microsoft.com/office/drawing/2014/main" id="{B66C7E5E-8D7B-42C7-97AC-87019AD60BDB}"/>
              </a:ext>
            </a:extLst>
          </p:cNvPr>
          <p:cNvSpPr/>
          <p:nvPr/>
        </p:nvSpPr>
        <p:spPr>
          <a:xfrm>
            <a:off x="4179218" y="4672875"/>
            <a:ext cx="80573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RU #n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6FECAB0-3848-4EAC-94CA-39267EAA6041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119"/>
          <a:stretch/>
        </p:blipFill>
        <p:spPr>
          <a:xfrm>
            <a:off x="3913183" y="4723461"/>
            <a:ext cx="236521" cy="369123"/>
          </a:xfrm>
          <a:prstGeom prst="rect">
            <a:avLst/>
          </a:prstGeom>
        </p:spPr>
      </p:pic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300EEBF7-4467-486D-9192-C77C958DCF32}"/>
              </a:ext>
            </a:extLst>
          </p:cNvPr>
          <p:cNvCxnSpPr>
            <a:cxnSpLocks/>
            <a:stCxn id="186" idx="1"/>
            <a:endCxn id="91" idx="3"/>
          </p:cNvCxnSpPr>
          <p:nvPr/>
        </p:nvCxnSpPr>
        <p:spPr>
          <a:xfrm rot="10800000">
            <a:off x="4984956" y="3594476"/>
            <a:ext cx="556705" cy="562464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3BB9B03B-FBCD-4462-96BF-96EE298F4D0A}"/>
              </a:ext>
            </a:extLst>
          </p:cNvPr>
          <p:cNvCxnSpPr>
            <a:cxnSpLocks/>
            <a:stCxn id="186" idx="1"/>
            <a:endCxn id="93" idx="3"/>
          </p:cNvCxnSpPr>
          <p:nvPr/>
        </p:nvCxnSpPr>
        <p:spPr>
          <a:xfrm rot="10800000" flipV="1">
            <a:off x="4984956" y="4156938"/>
            <a:ext cx="556705" cy="744914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3966BED7-0156-4558-9613-DA6F81AB1889}"/>
              </a:ext>
            </a:extLst>
          </p:cNvPr>
          <p:cNvCxnSpPr>
            <a:cxnSpLocks/>
            <a:stCxn id="111" idx="6"/>
            <a:endCxn id="92" idx="1"/>
          </p:cNvCxnSpPr>
          <p:nvPr/>
        </p:nvCxnSpPr>
        <p:spPr>
          <a:xfrm flipV="1">
            <a:off x="3250522" y="3594476"/>
            <a:ext cx="662662" cy="1568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or: Elbow 107">
            <a:extLst>
              <a:ext uri="{FF2B5EF4-FFF2-40B4-BE49-F238E27FC236}">
                <a16:creationId xmlns:a16="http://schemas.microsoft.com/office/drawing/2014/main" id="{8CA7087F-1210-4E40-86ED-69C0959A3710}"/>
              </a:ext>
            </a:extLst>
          </p:cNvPr>
          <p:cNvCxnSpPr>
            <a:cxnSpLocks/>
            <a:stCxn id="92" idx="1"/>
            <a:endCxn id="16" idx="6"/>
          </p:cNvCxnSpPr>
          <p:nvPr/>
        </p:nvCxnSpPr>
        <p:spPr>
          <a:xfrm rot="10800000">
            <a:off x="3249867" y="3043537"/>
            <a:ext cx="663317" cy="550939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4CFCC1CB-6424-4A54-92AB-AABD35CDFE0A}"/>
              </a:ext>
            </a:extLst>
          </p:cNvPr>
          <p:cNvCxnSpPr>
            <a:cxnSpLocks/>
            <a:stCxn id="92" idx="1"/>
            <a:endCxn id="112" idx="6"/>
          </p:cNvCxnSpPr>
          <p:nvPr/>
        </p:nvCxnSpPr>
        <p:spPr>
          <a:xfrm rot="10800000" flipV="1">
            <a:off x="3251176" y="3594475"/>
            <a:ext cx="662007" cy="1047303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15D5BD47-3BAA-4867-A6CC-7A7EE434F0A7}"/>
              </a:ext>
            </a:extLst>
          </p:cNvPr>
          <p:cNvSpPr/>
          <p:nvPr/>
        </p:nvSpPr>
        <p:spPr>
          <a:xfrm>
            <a:off x="2456742" y="2810000"/>
            <a:ext cx="793125" cy="46707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#1</a:t>
            </a:r>
          </a:p>
        </p:txBody>
      </p:sp>
      <p:sp>
        <p:nvSpPr>
          <p:cNvPr id="111" name="Oval 110">
            <a:extLst>
              <a:ext uri="{FF2B5EF4-FFF2-40B4-BE49-F238E27FC236}">
                <a16:creationId xmlns:a16="http://schemas.microsoft.com/office/drawing/2014/main" id="{1CD844E4-32CC-4A44-B016-00A8D61B6DAF}"/>
              </a:ext>
            </a:extLst>
          </p:cNvPr>
          <p:cNvSpPr/>
          <p:nvPr/>
        </p:nvSpPr>
        <p:spPr>
          <a:xfrm>
            <a:off x="2457397" y="3376619"/>
            <a:ext cx="793125" cy="46707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#2</a:t>
            </a:r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B69F88D5-35C4-4307-9333-9C60D805423E}"/>
              </a:ext>
            </a:extLst>
          </p:cNvPr>
          <p:cNvSpPr/>
          <p:nvPr/>
        </p:nvSpPr>
        <p:spPr>
          <a:xfrm>
            <a:off x="2458051" y="4408242"/>
            <a:ext cx="793125" cy="46707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E0DE412-83E4-4CBB-A23C-4F0986A5D77F}"/>
              </a:ext>
            </a:extLst>
          </p:cNvPr>
          <p:cNvSpPr txBox="1"/>
          <p:nvPr/>
        </p:nvSpPr>
        <p:spPr>
          <a:xfrm>
            <a:off x="1418268" y="3185538"/>
            <a:ext cx="1166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Tracking Area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0580687E-8DDB-4A8C-A972-B341FB482362}"/>
              </a:ext>
            </a:extLst>
          </p:cNvPr>
          <p:cNvSpPr txBox="1"/>
          <p:nvPr/>
        </p:nvSpPr>
        <p:spPr>
          <a:xfrm>
            <a:off x="1418268" y="4738834"/>
            <a:ext cx="1166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Tracking Area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E64718A-B8AB-4F54-AA3B-BD15AA132AF2}"/>
              </a:ext>
            </a:extLst>
          </p:cNvPr>
          <p:cNvSpPr txBox="1"/>
          <p:nvPr/>
        </p:nvSpPr>
        <p:spPr>
          <a:xfrm>
            <a:off x="4366366" y="4298969"/>
            <a:ext cx="40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CC"/>
                </a:solidFill>
              </a:rPr>
              <a:t>…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C707D62-6C39-45EA-9AB4-FE707CB783E5}"/>
              </a:ext>
            </a:extLst>
          </p:cNvPr>
          <p:cNvSpPr txBox="1"/>
          <p:nvPr/>
        </p:nvSpPr>
        <p:spPr>
          <a:xfrm>
            <a:off x="5720147" y="4408240"/>
            <a:ext cx="40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CC"/>
                </a:solidFill>
              </a:rPr>
              <a:t>…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CBB05DC-9C63-43A8-8359-14C6894EC2D0}"/>
              </a:ext>
            </a:extLst>
          </p:cNvPr>
          <p:cNvSpPr txBox="1"/>
          <p:nvPr/>
        </p:nvSpPr>
        <p:spPr>
          <a:xfrm>
            <a:off x="346591" y="3786416"/>
            <a:ext cx="1081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Registration</a:t>
            </a:r>
          </a:p>
          <a:p>
            <a:pPr algn="ctr"/>
            <a:r>
              <a:rPr lang="en-US" sz="1400" b="1" dirty="0"/>
              <a:t> Area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697A2B60-4092-476D-A6A9-6C661F66A1E1}"/>
              </a:ext>
            </a:extLst>
          </p:cNvPr>
          <p:cNvCxnSpPr>
            <a:cxnSpLocks/>
            <a:stCxn id="187" idx="3"/>
          </p:cNvCxnSpPr>
          <p:nvPr/>
        </p:nvCxnSpPr>
        <p:spPr>
          <a:xfrm flipV="1">
            <a:off x="7491091" y="4156938"/>
            <a:ext cx="1436189" cy="1"/>
          </a:xfrm>
          <a:prstGeom prst="line">
            <a:avLst/>
          </a:prstGeom>
          <a:ln w="38100">
            <a:solidFill>
              <a:srgbClr val="00C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55A5AECE-1E5A-4954-9C2A-732D5FB103E8}"/>
              </a:ext>
            </a:extLst>
          </p:cNvPr>
          <p:cNvSpPr txBox="1"/>
          <p:nvPr/>
        </p:nvSpPr>
        <p:spPr>
          <a:xfrm>
            <a:off x="8154634" y="3884712"/>
            <a:ext cx="4122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dirty="0">
                <a:solidFill>
                  <a:srgbClr val="0000CC"/>
                </a:solidFill>
              </a:rPr>
              <a:t>Edge</a:t>
            </a:r>
          </a:p>
          <a:p>
            <a:pPr algn="ctr"/>
            <a:r>
              <a:rPr lang="en-US" sz="750" dirty="0">
                <a:solidFill>
                  <a:srgbClr val="0000CC"/>
                </a:solidFill>
              </a:rPr>
              <a:t>Cloud</a:t>
            </a: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3C2E5330-DF81-4325-852C-DC4313CDEBD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87267" y="3637275"/>
            <a:ext cx="1198062" cy="770965"/>
          </a:xfrm>
          <a:prstGeom prst="rect">
            <a:avLst/>
          </a:prstGeom>
        </p:spPr>
      </p:pic>
      <p:grpSp>
        <p:nvGrpSpPr>
          <p:cNvPr id="47" name="Group 46">
            <a:extLst>
              <a:ext uri="{FF2B5EF4-FFF2-40B4-BE49-F238E27FC236}">
                <a16:creationId xmlns:a16="http://schemas.microsoft.com/office/drawing/2014/main" id="{A3048252-9F3F-4BD0-99F2-00824DF67DF7}"/>
              </a:ext>
            </a:extLst>
          </p:cNvPr>
          <p:cNvGrpSpPr/>
          <p:nvPr/>
        </p:nvGrpSpPr>
        <p:grpSpPr>
          <a:xfrm>
            <a:off x="2230223" y="3498425"/>
            <a:ext cx="267674" cy="356031"/>
            <a:chOff x="2961423" y="4223584"/>
            <a:chExt cx="267674" cy="356031"/>
          </a:xfrm>
        </p:grpSpPr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82684771-DE6F-4724-A6EA-679798A55076}"/>
                </a:ext>
              </a:extLst>
            </p:cNvPr>
            <p:cNvSpPr/>
            <p:nvPr/>
          </p:nvSpPr>
          <p:spPr>
            <a:xfrm>
              <a:off x="3025442" y="4329114"/>
              <a:ext cx="142962" cy="23621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61635DAD-971F-4023-9D6D-3D4BF811B972}"/>
                </a:ext>
              </a:extLst>
            </p:cNvPr>
            <p:cNvGrpSpPr/>
            <p:nvPr/>
          </p:nvGrpSpPr>
          <p:grpSpPr>
            <a:xfrm>
              <a:off x="2961423" y="4223584"/>
              <a:ext cx="267674" cy="356031"/>
              <a:chOff x="1099376" y="4194209"/>
              <a:chExt cx="582617" cy="774934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33A31B40-01FE-4F30-AEC2-BB5FC1DDD5D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9376" y="4386526"/>
                <a:ext cx="582617" cy="582617"/>
              </a:xfrm>
              <a:prstGeom prst="rect">
                <a:avLst/>
              </a:prstGeom>
            </p:spPr>
          </p:pic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EEA98018-C849-4C16-9EDA-8D0A32DFE1D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17987" y="4194209"/>
                <a:ext cx="178899" cy="178899"/>
              </a:xfrm>
              <a:prstGeom prst="rect">
                <a:avLst/>
              </a:prstGeom>
            </p:spPr>
          </p:pic>
        </p:grp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47511EF1-B009-4A5B-8694-8890EB4BDF0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987" y="4318809"/>
            <a:ext cx="441825" cy="4418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4A46831-C4DC-4000-8FA2-CD513076F8B7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903" y="2643687"/>
            <a:ext cx="702991" cy="560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176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5G RAN Configuration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48737BE-856B-4B52-9AF4-88B2A0191345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3DC1E033-981F-40BA-9E26-31A5C890C3A5}"/>
              </a:ext>
            </a:extLst>
          </p:cNvPr>
          <p:cNvSpPr/>
          <p:nvPr/>
        </p:nvSpPr>
        <p:spPr>
          <a:xfrm>
            <a:off x="246042" y="1229001"/>
            <a:ext cx="3146065" cy="331541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RAN Network Elements</a:t>
            </a:r>
          </a:p>
        </p:txBody>
      </p:sp>
      <p:pic>
        <p:nvPicPr>
          <p:cNvPr id="183" name="Picture 182">
            <a:extLst>
              <a:ext uri="{FF2B5EF4-FFF2-40B4-BE49-F238E27FC236}">
                <a16:creationId xmlns:a16="http://schemas.microsoft.com/office/drawing/2014/main" id="{72AC0493-8984-429C-AB38-E0039D9195A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3547" y="3620854"/>
            <a:ext cx="684266" cy="290415"/>
          </a:xfrm>
          <a:prstGeom prst="rect">
            <a:avLst/>
          </a:prstGeom>
        </p:spPr>
      </p:pic>
      <p:sp>
        <p:nvSpPr>
          <p:cNvPr id="185" name="Rounded Rectangle 27">
            <a:extLst>
              <a:ext uri="{FF2B5EF4-FFF2-40B4-BE49-F238E27FC236}">
                <a16:creationId xmlns:a16="http://schemas.microsoft.com/office/drawing/2014/main" id="{03336DFB-4D16-44D6-9F8E-34020927FA48}"/>
              </a:ext>
            </a:extLst>
          </p:cNvPr>
          <p:cNvSpPr/>
          <p:nvPr/>
        </p:nvSpPr>
        <p:spPr>
          <a:xfrm>
            <a:off x="512077" y="3985111"/>
            <a:ext cx="80573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RU #2</a:t>
            </a:r>
          </a:p>
        </p:txBody>
      </p:sp>
      <p:sp>
        <p:nvSpPr>
          <p:cNvPr id="186" name="Rounded Rectangle 28">
            <a:extLst>
              <a:ext uri="{FF2B5EF4-FFF2-40B4-BE49-F238E27FC236}">
                <a16:creationId xmlns:a16="http://schemas.microsoft.com/office/drawing/2014/main" id="{036D38F4-598F-4C60-BE54-182BA5B56FC1}"/>
              </a:ext>
            </a:extLst>
          </p:cNvPr>
          <p:cNvSpPr/>
          <p:nvPr/>
        </p:nvSpPr>
        <p:spPr>
          <a:xfrm>
            <a:off x="1874520" y="3985111"/>
            <a:ext cx="71738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DU #2</a:t>
            </a:r>
          </a:p>
        </p:txBody>
      </p:sp>
      <p:sp>
        <p:nvSpPr>
          <p:cNvPr id="187" name="Rounded Rectangle 29">
            <a:extLst>
              <a:ext uri="{FF2B5EF4-FFF2-40B4-BE49-F238E27FC236}">
                <a16:creationId xmlns:a16="http://schemas.microsoft.com/office/drawing/2014/main" id="{1C80B448-D1EB-4C99-8BC1-8CBCE13C521B}"/>
              </a:ext>
            </a:extLst>
          </p:cNvPr>
          <p:cNvSpPr/>
          <p:nvPr/>
        </p:nvSpPr>
        <p:spPr>
          <a:xfrm>
            <a:off x="3141597" y="3985111"/>
            <a:ext cx="682353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CU</a:t>
            </a:r>
          </a:p>
        </p:txBody>
      </p:sp>
      <p:cxnSp>
        <p:nvCxnSpPr>
          <p:cNvPr id="211" name="Straight Connector 210">
            <a:extLst>
              <a:ext uri="{FF2B5EF4-FFF2-40B4-BE49-F238E27FC236}">
                <a16:creationId xmlns:a16="http://schemas.microsoft.com/office/drawing/2014/main" id="{E33D9584-6AD7-4364-BAD2-6839EE440DDA}"/>
              </a:ext>
            </a:extLst>
          </p:cNvPr>
          <p:cNvCxnSpPr>
            <a:stCxn id="185" idx="3"/>
            <a:endCxn id="186" idx="1"/>
          </p:cNvCxnSpPr>
          <p:nvPr/>
        </p:nvCxnSpPr>
        <p:spPr>
          <a:xfrm>
            <a:off x="1317815" y="4214088"/>
            <a:ext cx="556705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8" name="Picture 2" descr="C:\Users\cheung\AppData\Local\Temp\SNAGHTML105560.PNG">
            <a:extLst>
              <a:ext uri="{FF2B5EF4-FFF2-40B4-BE49-F238E27FC236}">
                <a16:creationId xmlns:a16="http://schemas.microsoft.com/office/drawing/2014/main" id="{367E9DC5-99F4-42D2-AA07-8D24DD02BF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3620" y="3382661"/>
            <a:ext cx="316153" cy="564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9" name="Picture 228">
            <a:extLst>
              <a:ext uri="{FF2B5EF4-FFF2-40B4-BE49-F238E27FC236}">
                <a16:creationId xmlns:a16="http://schemas.microsoft.com/office/drawing/2014/main" id="{900300CB-DE0D-4347-B073-168281D0BA5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19"/>
          <a:stretch/>
        </p:blipFill>
        <p:spPr>
          <a:xfrm>
            <a:off x="246042" y="4035699"/>
            <a:ext cx="236521" cy="369123"/>
          </a:xfrm>
          <a:prstGeom prst="rect">
            <a:avLst/>
          </a:prstGeom>
        </p:spPr>
      </p:pic>
      <p:cxnSp>
        <p:nvCxnSpPr>
          <p:cNvPr id="231" name="Straight Connector 230">
            <a:extLst>
              <a:ext uri="{FF2B5EF4-FFF2-40B4-BE49-F238E27FC236}">
                <a16:creationId xmlns:a16="http://schemas.microsoft.com/office/drawing/2014/main" id="{43205BF9-1B3F-4D66-9B5B-CA29143EA2DB}"/>
              </a:ext>
            </a:extLst>
          </p:cNvPr>
          <p:cNvCxnSpPr>
            <a:cxnSpLocks/>
            <a:stCxn id="186" idx="3"/>
            <a:endCxn id="187" idx="1"/>
          </p:cNvCxnSpPr>
          <p:nvPr/>
        </p:nvCxnSpPr>
        <p:spPr>
          <a:xfrm>
            <a:off x="2591908" y="4214088"/>
            <a:ext cx="549689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Picture 78">
            <a:extLst>
              <a:ext uri="{FF2B5EF4-FFF2-40B4-BE49-F238E27FC236}">
                <a16:creationId xmlns:a16="http://schemas.microsoft.com/office/drawing/2014/main" id="{8193D96F-03C2-4539-BFA5-20401ABF3D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6255" y="2354179"/>
            <a:ext cx="684266" cy="290415"/>
          </a:xfrm>
          <a:prstGeom prst="rect">
            <a:avLst/>
          </a:prstGeom>
        </p:spPr>
      </p:pic>
      <p:sp>
        <p:nvSpPr>
          <p:cNvPr id="80" name="Rounded Rectangle 28">
            <a:extLst>
              <a:ext uri="{FF2B5EF4-FFF2-40B4-BE49-F238E27FC236}">
                <a16:creationId xmlns:a16="http://schemas.microsoft.com/office/drawing/2014/main" id="{08CC7CED-2CF3-4B8A-9041-C8F7D1A1A60D}"/>
              </a:ext>
            </a:extLst>
          </p:cNvPr>
          <p:cNvSpPr/>
          <p:nvPr/>
        </p:nvSpPr>
        <p:spPr>
          <a:xfrm>
            <a:off x="1877227" y="2718436"/>
            <a:ext cx="71738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DU #1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5A831FCE-1E7B-4A4A-BEA3-54A265618056}"/>
              </a:ext>
            </a:extLst>
          </p:cNvPr>
          <p:cNvSpPr txBox="1"/>
          <p:nvPr/>
        </p:nvSpPr>
        <p:spPr>
          <a:xfrm>
            <a:off x="1711900" y="1861772"/>
            <a:ext cx="1086517" cy="523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00CC"/>
                </a:solidFill>
              </a:rPr>
              <a:t>5G</a:t>
            </a:r>
          </a:p>
          <a:p>
            <a:pPr algn="ctr"/>
            <a:r>
              <a:rPr lang="en-US" sz="1400" dirty="0">
                <a:solidFill>
                  <a:srgbClr val="0000CC"/>
                </a:solidFill>
              </a:rPr>
              <a:t>Base Station</a:t>
            </a:r>
          </a:p>
        </p:txBody>
      </p:sp>
      <p:pic>
        <p:nvPicPr>
          <p:cNvPr id="82" name="Picture 81">
            <a:extLst>
              <a:ext uri="{FF2B5EF4-FFF2-40B4-BE49-F238E27FC236}">
                <a16:creationId xmlns:a16="http://schemas.microsoft.com/office/drawing/2014/main" id="{69C95B06-AD73-4F5B-8731-6A4C0F3C4C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6255" y="4867724"/>
            <a:ext cx="684266" cy="290415"/>
          </a:xfrm>
          <a:prstGeom prst="rect">
            <a:avLst/>
          </a:prstGeom>
        </p:spPr>
      </p:pic>
      <p:sp>
        <p:nvSpPr>
          <p:cNvPr id="83" name="Rounded Rectangle 28">
            <a:extLst>
              <a:ext uri="{FF2B5EF4-FFF2-40B4-BE49-F238E27FC236}">
                <a16:creationId xmlns:a16="http://schemas.microsoft.com/office/drawing/2014/main" id="{667CABBC-698D-49D1-8267-13DC0DB1A2B1}"/>
              </a:ext>
            </a:extLst>
          </p:cNvPr>
          <p:cNvSpPr/>
          <p:nvPr/>
        </p:nvSpPr>
        <p:spPr>
          <a:xfrm>
            <a:off x="1877227" y="5231981"/>
            <a:ext cx="71738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DU #n</a:t>
            </a:r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E8204346-4484-416A-9FCD-3A3CC2E65287}"/>
              </a:ext>
            </a:extLst>
          </p:cNvPr>
          <p:cNvCxnSpPr>
            <a:cxnSpLocks/>
            <a:stCxn id="187" idx="1"/>
            <a:endCxn id="80" idx="3"/>
          </p:cNvCxnSpPr>
          <p:nvPr/>
        </p:nvCxnSpPr>
        <p:spPr>
          <a:xfrm rot="10800000">
            <a:off x="2594616" y="2947413"/>
            <a:ext cx="546982" cy="1266675"/>
          </a:xfrm>
          <a:prstGeom prst="bentConnector3">
            <a:avLst/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Connector: Elbow 87">
            <a:extLst>
              <a:ext uri="{FF2B5EF4-FFF2-40B4-BE49-F238E27FC236}">
                <a16:creationId xmlns:a16="http://schemas.microsoft.com/office/drawing/2014/main" id="{2EC4ECA6-57A8-4080-965D-6AD0EE4EC15A}"/>
              </a:ext>
            </a:extLst>
          </p:cNvPr>
          <p:cNvCxnSpPr>
            <a:cxnSpLocks/>
            <a:stCxn id="187" idx="1"/>
            <a:endCxn id="83" idx="3"/>
          </p:cNvCxnSpPr>
          <p:nvPr/>
        </p:nvCxnSpPr>
        <p:spPr>
          <a:xfrm rot="10800000" flipV="1">
            <a:off x="2594616" y="4214088"/>
            <a:ext cx="546982" cy="1246870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ounded Rectangle 27">
            <a:extLst>
              <a:ext uri="{FF2B5EF4-FFF2-40B4-BE49-F238E27FC236}">
                <a16:creationId xmlns:a16="http://schemas.microsoft.com/office/drawing/2014/main" id="{8C27B41B-5779-4FD8-B0C3-965A592CD633}"/>
              </a:ext>
            </a:extLst>
          </p:cNvPr>
          <p:cNvSpPr/>
          <p:nvPr/>
        </p:nvSpPr>
        <p:spPr>
          <a:xfrm>
            <a:off x="512077" y="3422647"/>
            <a:ext cx="80573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RU #1</a:t>
            </a:r>
          </a:p>
        </p:txBody>
      </p:sp>
      <p:pic>
        <p:nvPicPr>
          <p:cNvPr id="92" name="Picture 91">
            <a:extLst>
              <a:ext uri="{FF2B5EF4-FFF2-40B4-BE49-F238E27FC236}">
                <a16:creationId xmlns:a16="http://schemas.microsoft.com/office/drawing/2014/main" id="{995B820A-409F-4825-81E7-42F59DD8A4B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19"/>
          <a:stretch/>
        </p:blipFill>
        <p:spPr>
          <a:xfrm>
            <a:off x="246042" y="3467064"/>
            <a:ext cx="236521" cy="369123"/>
          </a:xfrm>
          <a:prstGeom prst="rect">
            <a:avLst/>
          </a:prstGeom>
        </p:spPr>
      </p:pic>
      <p:sp>
        <p:nvSpPr>
          <p:cNvPr id="93" name="Rounded Rectangle 27">
            <a:extLst>
              <a:ext uri="{FF2B5EF4-FFF2-40B4-BE49-F238E27FC236}">
                <a16:creationId xmlns:a16="http://schemas.microsoft.com/office/drawing/2014/main" id="{B66C7E5E-8D7B-42C7-97AC-87019AD60BDB}"/>
              </a:ext>
            </a:extLst>
          </p:cNvPr>
          <p:cNvSpPr/>
          <p:nvPr/>
        </p:nvSpPr>
        <p:spPr>
          <a:xfrm>
            <a:off x="512077" y="4730025"/>
            <a:ext cx="80573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RU #n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6FECAB0-3848-4EAC-94CA-39267EAA604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19"/>
          <a:stretch/>
        </p:blipFill>
        <p:spPr>
          <a:xfrm>
            <a:off x="246042" y="4780611"/>
            <a:ext cx="236521" cy="369123"/>
          </a:xfrm>
          <a:prstGeom prst="rect">
            <a:avLst/>
          </a:prstGeom>
        </p:spPr>
      </p:pic>
      <p:cxnSp>
        <p:nvCxnSpPr>
          <p:cNvPr id="95" name="Connector: Elbow 94">
            <a:extLst>
              <a:ext uri="{FF2B5EF4-FFF2-40B4-BE49-F238E27FC236}">
                <a16:creationId xmlns:a16="http://schemas.microsoft.com/office/drawing/2014/main" id="{300EEBF7-4467-486D-9192-C77C958DCF32}"/>
              </a:ext>
            </a:extLst>
          </p:cNvPr>
          <p:cNvCxnSpPr>
            <a:cxnSpLocks/>
            <a:stCxn id="186" idx="1"/>
            <a:endCxn id="91" idx="3"/>
          </p:cNvCxnSpPr>
          <p:nvPr/>
        </p:nvCxnSpPr>
        <p:spPr>
          <a:xfrm rot="10800000">
            <a:off x="1317815" y="3651626"/>
            <a:ext cx="556705" cy="562464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3BB9B03B-FBCD-4462-96BF-96EE298F4D0A}"/>
              </a:ext>
            </a:extLst>
          </p:cNvPr>
          <p:cNvCxnSpPr>
            <a:cxnSpLocks/>
            <a:stCxn id="186" idx="1"/>
            <a:endCxn id="93" idx="3"/>
          </p:cNvCxnSpPr>
          <p:nvPr/>
        </p:nvCxnSpPr>
        <p:spPr>
          <a:xfrm rot="10800000" flipV="1">
            <a:off x="1317815" y="4214088"/>
            <a:ext cx="556705" cy="744914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>
            <a:extLst>
              <a:ext uri="{FF2B5EF4-FFF2-40B4-BE49-F238E27FC236}">
                <a16:creationId xmlns:a16="http://schemas.microsoft.com/office/drawing/2014/main" id="{8E64718A-B8AB-4F54-AA3B-BD15AA132AF2}"/>
              </a:ext>
            </a:extLst>
          </p:cNvPr>
          <p:cNvSpPr txBox="1"/>
          <p:nvPr/>
        </p:nvSpPr>
        <p:spPr>
          <a:xfrm>
            <a:off x="699225" y="4356119"/>
            <a:ext cx="40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CC"/>
                </a:solidFill>
              </a:rPr>
              <a:t>…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0C707D62-6C39-45EA-9AB4-FE707CB783E5}"/>
              </a:ext>
            </a:extLst>
          </p:cNvPr>
          <p:cNvSpPr txBox="1"/>
          <p:nvPr/>
        </p:nvSpPr>
        <p:spPr>
          <a:xfrm>
            <a:off x="2053006" y="4465390"/>
            <a:ext cx="4042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CC"/>
                </a:solidFill>
              </a:rPr>
              <a:t>…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AD8556-16E0-451A-82A5-2EA198F5A839}"/>
              </a:ext>
            </a:extLst>
          </p:cNvPr>
          <p:cNvSpPr txBox="1"/>
          <p:nvPr/>
        </p:nvSpPr>
        <p:spPr>
          <a:xfrm>
            <a:off x="4320540" y="2011680"/>
            <a:ext cx="4309513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Configuration</a:t>
            </a:r>
          </a:p>
          <a:p>
            <a:r>
              <a:rPr lang="en-US" dirty="0"/>
              <a:t>Instantiating a Slice on a CU/DU</a:t>
            </a:r>
          </a:p>
          <a:p>
            <a:r>
              <a:rPr lang="en-US" dirty="0"/>
              <a:t>You could send an “activation” command</a:t>
            </a:r>
          </a:p>
          <a:p>
            <a:r>
              <a:rPr lang="en-US" dirty="0"/>
              <a:t>To active a service (e.g. Video streaming) w/</a:t>
            </a:r>
          </a:p>
          <a:p>
            <a:r>
              <a:rPr lang="en-US" dirty="0"/>
              <a:t>Parameters pre-provisioned.</a:t>
            </a:r>
          </a:p>
          <a:p>
            <a:endParaRPr lang="en-US" dirty="0"/>
          </a:p>
          <a:p>
            <a:r>
              <a:rPr lang="en-US" dirty="0"/>
              <a:t>Services can be “on demand”</a:t>
            </a:r>
          </a:p>
          <a:p>
            <a:r>
              <a:rPr lang="en-US" dirty="0"/>
              <a:t>Slices are defined in the CU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2802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artial Circle 63">
            <a:extLst>
              <a:ext uri="{FF2B5EF4-FFF2-40B4-BE49-F238E27FC236}">
                <a16:creationId xmlns:a16="http://schemas.microsoft.com/office/drawing/2014/main" id="{C6B756FE-F7EA-471F-9C1B-0E2AB25E8612}"/>
              </a:ext>
            </a:extLst>
          </p:cNvPr>
          <p:cNvSpPr/>
          <p:nvPr/>
        </p:nvSpPr>
        <p:spPr>
          <a:xfrm rot="7263677">
            <a:off x="899573" y="2163815"/>
            <a:ext cx="3390472" cy="2948683"/>
          </a:xfrm>
          <a:prstGeom prst="pie">
            <a:avLst>
              <a:gd name="adj1" fmla="val 9300111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5G RAN Architecture</a:t>
            </a:r>
          </a:p>
        </p:txBody>
      </p:sp>
      <p:sp>
        <p:nvSpPr>
          <p:cNvPr id="179" name="Rectangle 178">
            <a:extLst>
              <a:ext uri="{FF2B5EF4-FFF2-40B4-BE49-F238E27FC236}">
                <a16:creationId xmlns:a16="http://schemas.microsoft.com/office/drawing/2014/main" id="{148737BE-856B-4B52-9AF4-88B2A0191345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artial Circle 3">
            <a:extLst>
              <a:ext uri="{FF2B5EF4-FFF2-40B4-BE49-F238E27FC236}">
                <a16:creationId xmlns:a16="http://schemas.microsoft.com/office/drawing/2014/main" id="{17B63B4A-88C7-48BD-9D0C-D951D344A90A}"/>
              </a:ext>
            </a:extLst>
          </p:cNvPr>
          <p:cNvSpPr/>
          <p:nvPr/>
        </p:nvSpPr>
        <p:spPr>
          <a:xfrm>
            <a:off x="806060" y="2002520"/>
            <a:ext cx="3390472" cy="2948683"/>
          </a:xfrm>
          <a:prstGeom prst="pie">
            <a:avLst>
              <a:gd name="adj1" fmla="val 9452582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4" name="Partial Circle 53">
            <a:extLst>
              <a:ext uri="{FF2B5EF4-FFF2-40B4-BE49-F238E27FC236}">
                <a16:creationId xmlns:a16="http://schemas.microsoft.com/office/drawing/2014/main" id="{2C560EE2-0F18-4469-A693-280DCE52FAC0}"/>
              </a:ext>
            </a:extLst>
          </p:cNvPr>
          <p:cNvSpPr/>
          <p:nvPr/>
        </p:nvSpPr>
        <p:spPr>
          <a:xfrm rot="14770471">
            <a:off x="795458" y="2230342"/>
            <a:ext cx="3390472" cy="2948683"/>
          </a:xfrm>
          <a:prstGeom prst="pie">
            <a:avLst>
              <a:gd name="adj1" fmla="val 9300111"/>
              <a:gd name="adj2" fmla="val 1620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926957-7C63-4845-86D9-4C161439D8F0}"/>
              </a:ext>
            </a:extLst>
          </p:cNvPr>
          <p:cNvSpPr txBox="1"/>
          <p:nvPr/>
        </p:nvSpPr>
        <p:spPr>
          <a:xfrm>
            <a:off x="5198724" y="2065106"/>
            <a:ext cx="3840988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 Cell is a Sector – Frequency</a:t>
            </a:r>
          </a:p>
          <a:p>
            <a:endParaRPr lang="en-US" dirty="0"/>
          </a:p>
          <a:p>
            <a:r>
              <a:rPr lang="en-US" dirty="0"/>
              <a:t>An antenna “stacked dipole”</a:t>
            </a:r>
          </a:p>
          <a:p>
            <a:r>
              <a:rPr lang="en-US" dirty="0"/>
              <a:t>Which can “Shape the Radio frequency</a:t>
            </a:r>
          </a:p>
          <a:p>
            <a:r>
              <a:rPr lang="en-US" dirty="0"/>
              <a:t>Energy”</a:t>
            </a:r>
          </a:p>
          <a:p>
            <a:endParaRPr lang="en-US" dirty="0"/>
          </a:p>
          <a:p>
            <a:r>
              <a:rPr lang="en-US" dirty="0"/>
              <a:t>Alpha Sector &amp; f1 = Cell #1</a:t>
            </a:r>
          </a:p>
          <a:p>
            <a:r>
              <a:rPr lang="en-US" dirty="0"/>
              <a:t>Alpha Sector &amp; f2 = Cell #2</a:t>
            </a:r>
          </a:p>
          <a:p>
            <a:r>
              <a:rPr lang="en-US" dirty="0"/>
              <a:t>Alpha Sector &amp; f3 = Cell #3</a:t>
            </a:r>
          </a:p>
          <a:p>
            <a:r>
              <a:rPr lang="en-US" dirty="0"/>
              <a:t>Beta Sector &amp; f1 = Cell #4</a:t>
            </a:r>
          </a:p>
          <a:p>
            <a:r>
              <a:rPr lang="en-US" dirty="0"/>
              <a:t>Gamma Sector &amp; f1 = Cell #5</a:t>
            </a:r>
          </a:p>
          <a:p>
            <a:endParaRPr lang="en-US" dirty="0"/>
          </a:p>
        </p:txBody>
      </p:sp>
      <p:sp>
        <p:nvSpPr>
          <p:cNvPr id="60" name="Partial Circle 59">
            <a:extLst>
              <a:ext uri="{FF2B5EF4-FFF2-40B4-BE49-F238E27FC236}">
                <a16:creationId xmlns:a16="http://schemas.microsoft.com/office/drawing/2014/main" id="{3187562C-CA51-4B23-8358-372E2A257A64}"/>
              </a:ext>
            </a:extLst>
          </p:cNvPr>
          <p:cNvSpPr/>
          <p:nvPr/>
        </p:nvSpPr>
        <p:spPr>
          <a:xfrm>
            <a:off x="3940096" y="5099753"/>
            <a:ext cx="1168179" cy="1201170"/>
          </a:xfrm>
          <a:prstGeom prst="pie">
            <a:avLst>
              <a:gd name="adj1" fmla="val 9452582"/>
              <a:gd name="adj2" fmla="val 94393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0D7B4D-619E-45FB-B713-EAC37D606A56}"/>
              </a:ext>
            </a:extLst>
          </p:cNvPr>
          <p:cNvSpPr txBox="1"/>
          <p:nvPr/>
        </p:nvSpPr>
        <p:spPr>
          <a:xfrm>
            <a:off x="1598506" y="2532599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Alpha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D6FA129-52C2-4150-8F02-A6946EF55A2D}"/>
              </a:ext>
            </a:extLst>
          </p:cNvPr>
          <p:cNvSpPr txBox="1"/>
          <p:nvPr/>
        </p:nvSpPr>
        <p:spPr>
          <a:xfrm>
            <a:off x="3338306" y="2404037"/>
            <a:ext cx="608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Beta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6F01BB0-9F0C-418F-826C-905302BCAED5}"/>
              </a:ext>
            </a:extLst>
          </p:cNvPr>
          <p:cNvSpPr txBox="1"/>
          <p:nvPr/>
        </p:nvSpPr>
        <p:spPr>
          <a:xfrm>
            <a:off x="2354739" y="4133025"/>
            <a:ext cx="920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Gamma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8332FCF6-A139-4FE8-9A82-F956F53AF7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19"/>
          <a:stretch/>
        </p:blipFill>
        <p:spPr>
          <a:xfrm>
            <a:off x="2070001" y="3050874"/>
            <a:ext cx="284738" cy="444375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D0058890-49F7-492D-9221-A9A895C9F3F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19"/>
          <a:stretch/>
        </p:blipFill>
        <p:spPr>
          <a:xfrm>
            <a:off x="2767638" y="3218549"/>
            <a:ext cx="284738" cy="444375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23468BB3-8CE3-4DD9-9708-31C26C4671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19"/>
          <a:stretch/>
        </p:blipFill>
        <p:spPr>
          <a:xfrm>
            <a:off x="2355605" y="3644192"/>
            <a:ext cx="284738" cy="44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156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81527178-5FE9-4497-82A1-D6D9692737D9}"/>
              </a:ext>
            </a:extLst>
          </p:cNvPr>
          <p:cNvSpPr/>
          <p:nvPr/>
        </p:nvSpPr>
        <p:spPr>
          <a:xfrm>
            <a:off x="5205824" y="3793854"/>
            <a:ext cx="2374632" cy="2504549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85DA252C-60A8-41CE-8D2F-6DFD514985D7}"/>
              </a:ext>
            </a:extLst>
          </p:cNvPr>
          <p:cNvSpPr/>
          <p:nvPr/>
        </p:nvSpPr>
        <p:spPr>
          <a:xfrm>
            <a:off x="2690328" y="1129852"/>
            <a:ext cx="2374632" cy="2504549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A9B8CD63-8A4E-4E70-863A-BAB03C4650B4}"/>
              </a:ext>
            </a:extLst>
          </p:cNvPr>
          <p:cNvSpPr/>
          <p:nvPr/>
        </p:nvSpPr>
        <p:spPr>
          <a:xfrm>
            <a:off x="2687792" y="3755148"/>
            <a:ext cx="2374632" cy="2504549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97AA4F82-5D8F-4655-8093-9F112AB3560F}"/>
              </a:ext>
            </a:extLst>
          </p:cNvPr>
          <p:cNvSpPr/>
          <p:nvPr/>
        </p:nvSpPr>
        <p:spPr>
          <a:xfrm>
            <a:off x="238228" y="2154939"/>
            <a:ext cx="2374632" cy="2504549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Registration Area &amp; Tracking Area Configurations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D5870-46A4-4017-B14F-2A1ABF17A4BD}"/>
              </a:ext>
            </a:extLst>
          </p:cNvPr>
          <p:cNvSpPr txBox="1"/>
          <p:nvPr/>
        </p:nvSpPr>
        <p:spPr>
          <a:xfrm>
            <a:off x="5239099" y="1129852"/>
            <a:ext cx="3613810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CC"/>
                </a:solidFill>
                <a:latin typeface="Wingdings 2" panose="05020102010507070707" pitchFamily="18" charset="2"/>
              </a:rPr>
              <a:t>u</a:t>
            </a:r>
            <a:r>
              <a:rPr lang="en-US" sz="1400" dirty="0"/>
              <a:t> The Registration Area may have any </a:t>
            </a:r>
          </a:p>
          <a:p>
            <a:r>
              <a:rPr lang="en-US" sz="1400" dirty="0"/>
              <a:t>Number of Tracking Areas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0000CC"/>
                </a:solidFill>
                <a:latin typeface="Wingdings 2" panose="05020102010507070707" pitchFamily="18" charset="2"/>
              </a:rPr>
              <a:t>v</a:t>
            </a:r>
            <a:r>
              <a:rPr lang="en-US" sz="1400" dirty="0"/>
              <a:t> And Tracking Areas may have any number of</a:t>
            </a:r>
          </a:p>
          <a:p>
            <a:r>
              <a:rPr lang="en-US" sz="1400" dirty="0"/>
              <a:t>Cells.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0000CC"/>
                </a:solidFill>
                <a:latin typeface="Wingdings 2" panose="05020102010507070707" pitchFamily="18" charset="2"/>
              </a:rPr>
              <a:t>w</a:t>
            </a:r>
            <a:r>
              <a:rPr lang="en-US" sz="1400" dirty="0"/>
              <a:t> Multi-Carrier Cell, f1-f2-f3 in same sector</a:t>
            </a:r>
          </a:p>
          <a:p>
            <a:r>
              <a:rPr lang="en-US" sz="1400" dirty="0"/>
              <a:t>are in the same Tracking Area</a:t>
            </a:r>
          </a:p>
          <a:p>
            <a:endParaRPr lang="en-US" sz="1400" dirty="0"/>
          </a:p>
          <a:p>
            <a:r>
              <a:rPr lang="en-US" sz="1400" dirty="0">
                <a:solidFill>
                  <a:srgbClr val="0000CC"/>
                </a:solidFill>
                <a:latin typeface="Wingdings 2" panose="05020102010507070707" pitchFamily="18" charset="2"/>
              </a:rPr>
              <a:t>x</a:t>
            </a:r>
            <a:r>
              <a:rPr lang="en-US" sz="1400" dirty="0"/>
              <a:t> Cells might be serviced by different DUs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10A2488-F176-4089-A2B8-86F7736BBB9E}"/>
              </a:ext>
            </a:extLst>
          </p:cNvPr>
          <p:cNvSpPr/>
          <p:nvPr/>
        </p:nvSpPr>
        <p:spPr>
          <a:xfrm>
            <a:off x="926886" y="2240640"/>
            <a:ext cx="1611346" cy="1283557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6E02FAD-114D-425F-BF67-D026D6EE9665}"/>
              </a:ext>
            </a:extLst>
          </p:cNvPr>
          <p:cNvSpPr/>
          <p:nvPr/>
        </p:nvSpPr>
        <p:spPr>
          <a:xfrm>
            <a:off x="922189" y="3557602"/>
            <a:ext cx="1611346" cy="907709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4D8C99F-E69E-4839-B6CF-417121166E7E}"/>
              </a:ext>
            </a:extLst>
          </p:cNvPr>
          <p:cNvSpPr/>
          <p:nvPr/>
        </p:nvSpPr>
        <p:spPr>
          <a:xfrm>
            <a:off x="1800677" y="2447858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#1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646DDA2-1DCB-4F84-93D3-1BFF5D044808}"/>
              </a:ext>
            </a:extLst>
          </p:cNvPr>
          <p:cNvSpPr/>
          <p:nvPr/>
        </p:nvSpPr>
        <p:spPr>
          <a:xfrm>
            <a:off x="1801190" y="2891803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#2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7ABFE8F-6EC0-422B-BE87-8E05D3DC08A5}"/>
              </a:ext>
            </a:extLst>
          </p:cNvPr>
          <p:cNvSpPr/>
          <p:nvPr/>
        </p:nvSpPr>
        <p:spPr>
          <a:xfrm>
            <a:off x="1801703" y="3700079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7D06088-A494-4021-97CB-4E3EAD1E6176}"/>
              </a:ext>
            </a:extLst>
          </p:cNvPr>
          <p:cNvSpPr txBox="1"/>
          <p:nvPr/>
        </p:nvSpPr>
        <p:spPr>
          <a:xfrm>
            <a:off x="1144059" y="2732277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4DC6B8-1168-4574-AD71-FE82B4A903FB}"/>
              </a:ext>
            </a:extLst>
          </p:cNvPr>
          <p:cNvSpPr txBox="1"/>
          <p:nvPr/>
        </p:nvSpPr>
        <p:spPr>
          <a:xfrm>
            <a:off x="1144059" y="4030099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6CE8150-26FE-46FA-B169-9FA0E11C8AC7}"/>
              </a:ext>
            </a:extLst>
          </p:cNvPr>
          <p:cNvSpPr txBox="1"/>
          <p:nvPr/>
        </p:nvSpPr>
        <p:spPr>
          <a:xfrm>
            <a:off x="195068" y="3212879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Registration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 Area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7532BF3-66EC-444E-AC73-4F744262EA93}"/>
              </a:ext>
            </a:extLst>
          </p:cNvPr>
          <p:cNvSpPr txBox="1"/>
          <p:nvPr/>
        </p:nvSpPr>
        <p:spPr>
          <a:xfrm>
            <a:off x="2653499" y="2035225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Registration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 Area</a:t>
            </a: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173C4508-9118-4461-ACDC-13C92E2A992A}"/>
              </a:ext>
            </a:extLst>
          </p:cNvPr>
          <p:cNvSpPr/>
          <p:nvPr/>
        </p:nvSpPr>
        <p:spPr>
          <a:xfrm>
            <a:off x="3313134" y="1305104"/>
            <a:ext cx="1611346" cy="436095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D95800F-4ECC-41CE-BDDC-3747013F714F}"/>
              </a:ext>
            </a:extLst>
          </p:cNvPr>
          <p:cNvSpPr txBox="1"/>
          <p:nvPr/>
        </p:nvSpPr>
        <p:spPr>
          <a:xfrm>
            <a:off x="3525479" y="1413681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2F09730E-ADB0-4706-A8C1-84AB481ABC73}"/>
              </a:ext>
            </a:extLst>
          </p:cNvPr>
          <p:cNvSpPr/>
          <p:nvPr/>
        </p:nvSpPr>
        <p:spPr>
          <a:xfrm>
            <a:off x="4314011" y="1365085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#1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8E0BC279-364F-4AC5-B980-8C69F57422E6}"/>
              </a:ext>
            </a:extLst>
          </p:cNvPr>
          <p:cNvSpPr/>
          <p:nvPr/>
        </p:nvSpPr>
        <p:spPr>
          <a:xfrm>
            <a:off x="3300771" y="1712795"/>
            <a:ext cx="1611346" cy="436095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6160591-D251-4390-8F18-5251954185DC}"/>
              </a:ext>
            </a:extLst>
          </p:cNvPr>
          <p:cNvSpPr txBox="1"/>
          <p:nvPr/>
        </p:nvSpPr>
        <p:spPr>
          <a:xfrm>
            <a:off x="3513116" y="1821372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A9210E03-0A81-4B9D-BBBA-AFCC30C93F7D}"/>
              </a:ext>
            </a:extLst>
          </p:cNvPr>
          <p:cNvSpPr/>
          <p:nvPr/>
        </p:nvSpPr>
        <p:spPr>
          <a:xfrm>
            <a:off x="4301648" y="1772776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#2</a:t>
            </a: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32E27928-A06A-40D7-A078-1C8EBA8FBBD6}"/>
              </a:ext>
            </a:extLst>
          </p:cNvPr>
          <p:cNvSpPr/>
          <p:nvPr/>
        </p:nvSpPr>
        <p:spPr>
          <a:xfrm>
            <a:off x="3288408" y="2120486"/>
            <a:ext cx="1611346" cy="436095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FA66D41D-4BAB-4245-A70A-43B0979A3CE7}"/>
              </a:ext>
            </a:extLst>
          </p:cNvPr>
          <p:cNvSpPr txBox="1"/>
          <p:nvPr/>
        </p:nvSpPr>
        <p:spPr>
          <a:xfrm>
            <a:off x="3500753" y="2229063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B23FEB0-B961-4411-AB63-AE250DC32DC1}"/>
              </a:ext>
            </a:extLst>
          </p:cNvPr>
          <p:cNvSpPr/>
          <p:nvPr/>
        </p:nvSpPr>
        <p:spPr>
          <a:xfrm>
            <a:off x="4289285" y="2180467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#3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C1F708BB-0862-4720-B371-912CA07EAD56}"/>
              </a:ext>
            </a:extLst>
          </p:cNvPr>
          <p:cNvSpPr/>
          <p:nvPr/>
        </p:nvSpPr>
        <p:spPr>
          <a:xfrm>
            <a:off x="3276045" y="2528177"/>
            <a:ext cx="1611346" cy="436095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84369A5-C20C-41C0-A6F9-BB79D44F15AF}"/>
              </a:ext>
            </a:extLst>
          </p:cNvPr>
          <p:cNvSpPr txBox="1"/>
          <p:nvPr/>
        </p:nvSpPr>
        <p:spPr>
          <a:xfrm>
            <a:off x="3488390" y="2636754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A10C68DE-7B19-461B-B890-E6A04D1673B1}"/>
              </a:ext>
            </a:extLst>
          </p:cNvPr>
          <p:cNvSpPr/>
          <p:nvPr/>
        </p:nvSpPr>
        <p:spPr>
          <a:xfrm>
            <a:off x="4276922" y="2588158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#4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535A6821-F179-4E9A-A608-D952CCBA2EE8}"/>
              </a:ext>
            </a:extLst>
          </p:cNvPr>
          <p:cNvSpPr/>
          <p:nvPr/>
        </p:nvSpPr>
        <p:spPr>
          <a:xfrm>
            <a:off x="3263682" y="2935868"/>
            <a:ext cx="1611346" cy="436095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0C6BD36F-EDC3-4923-8F78-6E5A09CF4C68}"/>
              </a:ext>
            </a:extLst>
          </p:cNvPr>
          <p:cNvSpPr txBox="1"/>
          <p:nvPr/>
        </p:nvSpPr>
        <p:spPr>
          <a:xfrm>
            <a:off x="3476027" y="3044445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BC3F5C18-AAC5-4ECD-8024-38A8EF39E7E4}"/>
              </a:ext>
            </a:extLst>
          </p:cNvPr>
          <p:cNvSpPr/>
          <p:nvPr/>
        </p:nvSpPr>
        <p:spPr>
          <a:xfrm>
            <a:off x="4264559" y="2995849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#5</a:t>
            </a: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D575D45E-A3DB-427B-9CD0-789E83D411AE}"/>
              </a:ext>
            </a:extLst>
          </p:cNvPr>
          <p:cNvSpPr/>
          <p:nvPr/>
        </p:nvSpPr>
        <p:spPr>
          <a:xfrm>
            <a:off x="2847838" y="3823051"/>
            <a:ext cx="2092948" cy="2123985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4E69B2AF-4184-4053-B5CD-A3F890B96223}"/>
              </a:ext>
            </a:extLst>
          </p:cNvPr>
          <p:cNvSpPr/>
          <p:nvPr/>
        </p:nvSpPr>
        <p:spPr>
          <a:xfrm>
            <a:off x="3769633" y="3889868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#1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57277B00-9A0F-4586-8D50-BA69A2BDFDA0}"/>
              </a:ext>
            </a:extLst>
          </p:cNvPr>
          <p:cNvSpPr/>
          <p:nvPr/>
        </p:nvSpPr>
        <p:spPr>
          <a:xfrm>
            <a:off x="3770146" y="4283327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#2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A5CFE085-92A5-4FFE-B6CE-470F78D0032B}"/>
              </a:ext>
            </a:extLst>
          </p:cNvPr>
          <p:cNvSpPr txBox="1"/>
          <p:nvPr/>
        </p:nvSpPr>
        <p:spPr>
          <a:xfrm>
            <a:off x="2801669" y="4838157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F0034AF-7F8A-4B7A-9290-4CD05A1AB8B8}"/>
              </a:ext>
            </a:extLst>
          </p:cNvPr>
          <p:cNvSpPr/>
          <p:nvPr/>
        </p:nvSpPr>
        <p:spPr>
          <a:xfrm>
            <a:off x="3761486" y="4680177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#3</a:t>
            </a: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024A91B-C43B-4192-8ED1-D9BA846E17F2}"/>
              </a:ext>
            </a:extLst>
          </p:cNvPr>
          <p:cNvSpPr/>
          <p:nvPr/>
        </p:nvSpPr>
        <p:spPr>
          <a:xfrm>
            <a:off x="3761999" y="5073636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#4</a:t>
            </a:r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86E9C51-1A97-43A2-9B59-F2EFDBA7F1DA}"/>
              </a:ext>
            </a:extLst>
          </p:cNvPr>
          <p:cNvSpPr/>
          <p:nvPr/>
        </p:nvSpPr>
        <p:spPr>
          <a:xfrm>
            <a:off x="3777767" y="5475925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#5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A6818FC-30AE-435C-84CB-23912732A022}"/>
              </a:ext>
            </a:extLst>
          </p:cNvPr>
          <p:cNvSpPr txBox="1"/>
          <p:nvPr/>
        </p:nvSpPr>
        <p:spPr>
          <a:xfrm>
            <a:off x="5222470" y="5268687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Registration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 Area</a:t>
            </a: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DFB5918C-59A6-4F8B-B2B3-FB64B693EFE9}"/>
              </a:ext>
            </a:extLst>
          </p:cNvPr>
          <p:cNvSpPr/>
          <p:nvPr/>
        </p:nvSpPr>
        <p:spPr>
          <a:xfrm>
            <a:off x="5424755" y="3925609"/>
            <a:ext cx="2092948" cy="1484482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5FB64E7C-1A71-4F38-BDFB-6376341F8990}"/>
              </a:ext>
            </a:extLst>
          </p:cNvPr>
          <p:cNvSpPr/>
          <p:nvPr/>
        </p:nvSpPr>
        <p:spPr>
          <a:xfrm>
            <a:off x="6315875" y="4004820"/>
            <a:ext cx="845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#1</a:t>
            </a:r>
          </a:p>
          <a:p>
            <a:pPr algn="ctr"/>
            <a:r>
              <a:rPr lang="en-US" sz="500" dirty="0"/>
              <a:t>f1 Alpha Sector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5236A56-E37A-487D-A9C1-63600656B48F}"/>
              </a:ext>
            </a:extLst>
          </p:cNvPr>
          <p:cNvSpPr txBox="1"/>
          <p:nvPr/>
        </p:nvSpPr>
        <p:spPr>
          <a:xfrm>
            <a:off x="5452369" y="4495221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4348FD65-A47B-426F-B442-478E0385DAF6}"/>
              </a:ext>
            </a:extLst>
          </p:cNvPr>
          <p:cNvSpPr/>
          <p:nvPr/>
        </p:nvSpPr>
        <p:spPr>
          <a:xfrm>
            <a:off x="6326345" y="4458417"/>
            <a:ext cx="845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#2</a:t>
            </a:r>
          </a:p>
          <a:p>
            <a:pPr algn="ctr"/>
            <a:r>
              <a:rPr lang="en-US" sz="500" dirty="0"/>
              <a:t>f2 Alpha Sector</a:t>
            </a:r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6D4F4016-CD38-4ED9-9821-32ECE4722890}"/>
              </a:ext>
            </a:extLst>
          </p:cNvPr>
          <p:cNvSpPr/>
          <p:nvPr/>
        </p:nvSpPr>
        <p:spPr>
          <a:xfrm>
            <a:off x="6336815" y="4912014"/>
            <a:ext cx="845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#3</a:t>
            </a:r>
          </a:p>
          <a:p>
            <a:pPr algn="ctr"/>
            <a:r>
              <a:rPr lang="en-US" sz="500" dirty="0"/>
              <a:t>f3 Alpha Sector</a:t>
            </a:r>
          </a:p>
        </p:txBody>
      </p:sp>
      <p:sp>
        <p:nvSpPr>
          <p:cNvPr id="87" name="Oval 86">
            <a:extLst>
              <a:ext uri="{FF2B5EF4-FFF2-40B4-BE49-F238E27FC236}">
                <a16:creationId xmlns:a16="http://schemas.microsoft.com/office/drawing/2014/main" id="{EFB29844-F688-4047-BC9A-CB9761941711}"/>
              </a:ext>
            </a:extLst>
          </p:cNvPr>
          <p:cNvSpPr/>
          <p:nvPr/>
        </p:nvSpPr>
        <p:spPr>
          <a:xfrm>
            <a:off x="5709205" y="5484904"/>
            <a:ext cx="1611346" cy="436095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8C4A5F04-953D-4EF5-BD03-48D5B1396937}"/>
              </a:ext>
            </a:extLst>
          </p:cNvPr>
          <p:cNvSpPr txBox="1"/>
          <p:nvPr/>
        </p:nvSpPr>
        <p:spPr>
          <a:xfrm>
            <a:off x="5921550" y="5593481"/>
            <a:ext cx="8242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Tracking Area</a:t>
            </a:r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14A43E4E-E74F-4F91-B511-B773317A1B4F}"/>
              </a:ext>
            </a:extLst>
          </p:cNvPr>
          <p:cNvSpPr/>
          <p:nvPr/>
        </p:nvSpPr>
        <p:spPr>
          <a:xfrm>
            <a:off x="6710082" y="5544885"/>
            <a:ext cx="621413" cy="365952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Cell #4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8EC98C2D-6360-4118-AA3F-5C5E0B5D721E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E5D1F43-47BD-4DAF-BA8E-1BCEEBD53EA6}"/>
              </a:ext>
            </a:extLst>
          </p:cNvPr>
          <p:cNvSpPr txBox="1"/>
          <p:nvPr/>
        </p:nvSpPr>
        <p:spPr>
          <a:xfrm>
            <a:off x="3598116" y="5947036"/>
            <a:ext cx="752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>
                <a:solidFill>
                  <a:srgbClr val="0000CC"/>
                </a:solidFill>
              </a:rPr>
              <a:t>Registration</a:t>
            </a:r>
          </a:p>
          <a:p>
            <a:pPr algn="ctr"/>
            <a:r>
              <a:rPr lang="en-US" sz="900" dirty="0">
                <a:solidFill>
                  <a:srgbClr val="0000CC"/>
                </a:solidFill>
              </a:rPr>
              <a:t> Area</a:t>
            </a:r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16A6FF4C-1584-4999-A259-65629A8FCC30}"/>
              </a:ext>
            </a:extLst>
          </p:cNvPr>
          <p:cNvSpPr/>
          <p:nvPr/>
        </p:nvSpPr>
        <p:spPr>
          <a:xfrm>
            <a:off x="274603" y="2382126"/>
            <a:ext cx="258017" cy="258017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00B0F0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4</a:t>
            </a: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A0EE4A64-1DA7-4F2D-9679-BF1B282A6071}"/>
              </a:ext>
            </a:extLst>
          </p:cNvPr>
          <p:cNvSpPr/>
          <p:nvPr/>
        </p:nvSpPr>
        <p:spPr>
          <a:xfrm>
            <a:off x="2744188" y="1324521"/>
            <a:ext cx="258017" cy="258017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00B0F0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1</a:t>
            </a:r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C34A2C3E-6E43-44AE-941B-3F816E8F6D29}"/>
              </a:ext>
            </a:extLst>
          </p:cNvPr>
          <p:cNvSpPr/>
          <p:nvPr/>
        </p:nvSpPr>
        <p:spPr>
          <a:xfrm>
            <a:off x="2744188" y="3897415"/>
            <a:ext cx="258017" cy="258017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00B0F0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2</a:t>
            </a:r>
          </a:p>
        </p:txBody>
      </p:sp>
      <p:sp>
        <p:nvSpPr>
          <p:cNvPr id="92" name="Oval 91">
            <a:extLst>
              <a:ext uri="{FF2B5EF4-FFF2-40B4-BE49-F238E27FC236}">
                <a16:creationId xmlns:a16="http://schemas.microsoft.com/office/drawing/2014/main" id="{FD7311AD-4050-4FAC-A3BC-63EF17F98762}"/>
              </a:ext>
            </a:extLst>
          </p:cNvPr>
          <p:cNvSpPr/>
          <p:nvPr/>
        </p:nvSpPr>
        <p:spPr>
          <a:xfrm>
            <a:off x="5276010" y="3897415"/>
            <a:ext cx="258017" cy="258017"/>
          </a:xfrm>
          <a:prstGeom prst="ellipse">
            <a:avLst/>
          </a:prstGeom>
          <a:solidFill>
            <a:srgbClr val="0000CC"/>
          </a:solidFill>
          <a:ln w="28575" cap="flat" cmpd="sng" algn="ctr">
            <a:solidFill>
              <a:srgbClr val="00B0F0"/>
            </a:solidFill>
            <a:prstDash val="solid"/>
          </a:ln>
          <a:effectLst/>
        </p:spPr>
        <p:txBody>
          <a:bodyPr rot="0" spcFirstLastPara="0" vertOverflow="overflow" horzOverflow="overflow" vert="horz" wrap="square" lIns="72000" tIns="72000" rIns="72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kia Pure Text Light"/>
                <a:ea typeface="+mn-ea"/>
                <a:cs typeface="+mn-cs"/>
              </a:rPr>
              <a:t>3</a:t>
            </a:r>
          </a:p>
        </p:txBody>
      </p:sp>
      <p:pic>
        <p:nvPicPr>
          <p:cNvPr id="93" name="Picture 92">
            <a:extLst>
              <a:ext uri="{FF2B5EF4-FFF2-40B4-BE49-F238E27FC236}">
                <a16:creationId xmlns:a16="http://schemas.microsoft.com/office/drawing/2014/main" id="{7D1F25C5-E52F-4F4C-A19B-71C84D41387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119"/>
          <a:stretch/>
        </p:blipFill>
        <p:spPr>
          <a:xfrm>
            <a:off x="2317534" y="2603564"/>
            <a:ext cx="124875" cy="194885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BD8D8F07-7F1F-4EA2-B32B-6972165A78F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119"/>
          <a:stretch/>
        </p:blipFill>
        <p:spPr>
          <a:xfrm>
            <a:off x="2321288" y="3044445"/>
            <a:ext cx="124875" cy="194885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0FCDC874-3B29-4F35-BC14-43660829CF7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1119"/>
          <a:stretch/>
        </p:blipFill>
        <p:spPr>
          <a:xfrm>
            <a:off x="2317533" y="3898779"/>
            <a:ext cx="124875" cy="194885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0DFCD7A8-CB77-4EFE-96CD-A409551081D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491" y="2485917"/>
            <a:ext cx="277197" cy="117647"/>
          </a:xfrm>
          <a:prstGeom prst="rect">
            <a:avLst/>
          </a:prstGeom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EAE5CADF-3BDF-465F-B84C-E057207BE83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491" y="2934542"/>
            <a:ext cx="277197" cy="117647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F22AFC9C-8873-4F98-AFE4-28E8DF62FDA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3491" y="3760997"/>
            <a:ext cx="277197" cy="117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9848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27E513A7-4834-4FC4-BCB1-A09402E50C83}"/>
              </a:ext>
            </a:extLst>
          </p:cNvPr>
          <p:cNvSpPr/>
          <p:nvPr/>
        </p:nvSpPr>
        <p:spPr>
          <a:xfrm>
            <a:off x="-20171" y="0"/>
            <a:ext cx="9164171" cy="96818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UE in a Tracking Area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9CD5870-46A4-4017-B14F-2A1ABF17A4BD}"/>
              </a:ext>
            </a:extLst>
          </p:cNvPr>
          <p:cNvSpPr txBox="1"/>
          <p:nvPr/>
        </p:nvSpPr>
        <p:spPr>
          <a:xfrm>
            <a:off x="5014470" y="1787757"/>
            <a:ext cx="3672330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 Mobile (UE) is in one Tracking Area (TA)</a:t>
            </a:r>
          </a:p>
          <a:p>
            <a:r>
              <a:rPr lang="en-US" sz="1400" dirty="0"/>
              <a:t>A UE is in one Registration Area</a:t>
            </a:r>
          </a:p>
          <a:p>
            <a:r>
              <a:rPr lang="en-US" sz="1400" dirty="0"/>
              <a:t>A UE is in one Cell</a:t>
            </a:r>
          </a:p>
          <a:p>
            <a:r>
              <a:rPr lang="en-US" sz="1400" dirty="0"/>
              <a:t>UE can support up to 8 slices (simultaneously)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00CC"/>
                </a:solidFill>
              </a:rPr>
              <a:t>PHYSICAL</a:t>
            </a:r>
          </a:p>
          <a:p>
            <a:r>
              <a:rPr lang="en-US" sz="1400" dirty="0"/>
              <a:t>A UE is physically in a geographical location</a:t>
            </a:r>
          </a:p>
          <a:p>
            <a:r>
              <a:rPr lang="en-US" sz="1400" dirty="0"/>
              <a:t>That geographical location is served by a RU/DU</a:t>
            </a:r>
          </a:p>
          <a:p>
            <a:r>
              <a:rPr lang="en-US" sz="1400" dirty="0"/>
              <a:t>That is, “physical” RF resources (RF waves)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00CC"/>
                </a:solidFill>
              </a:rPr>
              <a:t>LOGICAL</a:t>
            </a:r>
          </a:p>
          <a:p>
            <a:r>
              <a:rPr lang="en-US" sz="1400" dirty="0"/>
              <a:t>A UE is in a “logical Cell”</a:t>
            </a:r>
          </a:p>
          <a:p>
            <a:r>
              <a:rPr lang="en-US" sz="1400" dirty="0"/>
              <a:t>And simultaneously a UE is in a “logical Tracking Area”</a:t>
            </a:r>
          </a:p>
          <a:p>
            <a:r>
              <a:rPr lang="en-US" sz="1400" dirty="0"/>
              <a:t>Tracking Areas comprise a Registration Area</a:t>
            </a:r>
          </a:p>
          <a:p>
            <a:r>
              <a:rPr lang="en-US" sz="1400" dirty="0"/>
              <a:t>And thus a UE is simultaneously in a Cell, Tracking Area and Registration Area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57F60FB-AF80-4690-B02C-EA4544666165}"/>
              </a:ext>
            </a:extLst>
          </p:cNvPr>
          <p:cNvSpPr/>
          <p:nvPr/>
        </p:nvSpPr>
        <p:spPr>
          <a:xfrm>
            <a:off x="36893" y="1054166"/>
            <a:ext cx="9071482" cy="5489138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3B5EF9E-772C-4CBC-8DC2-B2F5D0D627E4}"/>
              </a:ext>
            </a:extLst>
          </p:cNvPr>
          <p:cNvSpPr/>
          <p:nvPr/>
        </p:nvSpPr>
        <p:spPr>
          <a:xfrm>
            <a:off x="354813" y="2054874"/>
            <a:ext cx="3072436" cy="3858967"/>
          </a:xfrm>
          <a:prstGeom prst="roundRect">
            <a:avLst>
              <a:gd name="adj" fmla="val 38503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E9AB2311-4587-4F97-AA05-FB5FC9D8FD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591" y="2126494"/>
            <a:ext cx="1610154" cy="601025"/>
          </a:xfrm>
          <a:prstGeom prst="rect">
            <a:avLst/>
          </a:prstGeom>
        </p:spPr>
      </p:pic>
      <p:sp>
        <p:nvSpPr>
          <p:cNvPr id="30" name="Oval 29">
            <a:extLst>
              <a:ext uri="{FF2B5EF4-FFF2-40B4-BE49-F238E27FC236}">
                <a16:creationId xmlns:a16="http://schemas.microsoft.com/office/drawing/2014/main" id="{0D273565-A495-43F8-89C8-4A512E3E7617}"/>
              </a:ext>
            </a:extLst>
          </p:cNvPr>
          <p:cNvSpPr/>
          <p:nvPr/>
        </p:nvSpPr>
        <p:spPr>
          <a:xfrm>
            <a:off x="1341500" y="2545523"/>
            <a:ext cx="2056602" cy="1638236"/>
          </a:xfrm>
          <a:prstGeom prst="ellipse">
            <a:avLst/>
          </a:prstGeom>
          <a:solidFill>
            <a:srgbClr val="A8BB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E75AFDD0-2BFE-471F-9A3A-9B2CC39A6B3B}"/>
              </a:ext>
            </a:extLst>
          </p:cNvPr>
          <p:cNvSpPr/>
          <p:nvPr/>
        </p:nvSpPr>
        <p:spPr>
          <a:xfrm>
            <a:off x="1335505" y="4226395"/>
            <a:ext cx="2056602" cy="1158532"/>
          </a:xfrm>
          <a:prstGeom prst="ellipse">
            <a:avLst/>
          </a:prstGeom>
          <a:solidFill>
            <a:srgbClr val="D8D9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2" name="Rounded Rectangle 27">
            <a:extLst>
              <a:ext uri="{FF2B5EF4-FFF2-40B4-BE49-F238E27FC236}">
                <a16:creationId xmlns:a16="http://schemas.microsoft.com/office/drawing/2014/main" id="{EAD64AE0-978C-4579-A125-250ADE0ACE3B}"/>
              </a:ext>
            </a:extLst>
          </p:cNvPr>
          <p:cNvSpPr/>
          <p:nvPr/>
        </p:nvSpPr>
        <p:spPr>
          <a:xfrm>
            <a:off x="4179218" y="3365497"/>
            <a:ext cx="805738" cy="457956"/>
          </a:xfrm>
          <a:prstGeom prst="roundRect">
            <a:avLst/>
          </a:prstGeom>
          <a:solidFill>
            <a:srgbClr val="124191"/>
          </a:solidFill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RU #1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EC20E55B-B11B-43FD-8A8A-C2D3D8EC46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19"/>
          <a:stretch/>
        </p:blipFill>
        <p:spPr>
          <a:xfrm>
            <a:off x="3913183" y="3409914"/>
            <a:ext cx="236521" cy="369123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0415E8EE-76AC-4F1C-9E5A-6274F3882E91}"/>
              </a:ext>
            </a:extLst>
          </p:cNvPr>
          <p:cNvCxnSpPr>
            <a:cxnSpLocks/>
            <a:stCxn id="39" idx="6"/>
            <a:endCxn id="33" idx="1"/>
          </p:cNvCxnSpPr>
          <p:nvPr/>
        </p:nvCxnSpPr>
        <p:spPr>
          <a:xfrm flipV="1">
            <a:off x="3250522" y="3594476"/>
            <a:ext cx="662662" cy="1568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35525334-D03C-4EC9-B0E8-E05D3C11D188}"/>
              </a:ext>
            </a:extLst>
          </p:cNvPr>
          <p:cNvCxnSpPr>
            <a:cxnSpLocks/>
            <a:stCxn id="33" idx="1"/>
            <a:endCxn id="37" idx="6"/>
          </p:cNvCxnSpPr>
          <p:nvPr/>
        </p:nvCxnSpPr>
        <p:spPr>
          <a:xfrm rot="10800000">
            <a:off x="3249867" y="3043537"/>
            <a:ext cx="663317" cy="550939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BE20DCD0-F39A-49A5-BD64-A40785ED536A}"/>
              </a:ext>
            </a:extLst>
          </p:cNvPr>
          <p:cNvCxnSpPr>
            <a:cxnSpLocks/>
            <a:stCxn id="33" idx="1"/>
            <a:endCxn id="40" idx="6"/>
          </p:cNvCxnSpPr>
          <p:nvPr/>
        </p:nvCxnSpPr>
        <p:spPr>
          <a:xfrm rot="10800000" flipV="1">
            <a:off x="3251176" y="3594475"/>
            <a:ext cx="662007" cy="1047303"/>
          </a:xfrm>
          <a:prstGeom prst="bentConnector3">
            <a:avLst>
              <a:gd name="adj1" fmla="val 50000"/>
            </a:avLst>
          </a:prstGeom>
          <a:ln w="28575">
            <a:solidFill>
              <a:srgbClr val="2F55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36">
            <a:extLst>
              <a:ext uri="{FF2B5EF4-FFF2-40B4-BE49-F238E27FC236}">
                <a16:creationId xmlns:a16="http://schemas.microsoft.com/office/drawing/2014/main" id="{8350FCD1-939B-4ED1-984D-5DD53AC2E972}"/>
              </a:ext>
            </a:extLst>
          </p:cNvPr>
          <p:cNvSpPr/>
          <p:nvPr/>
        </p:nvSpPr>
        <p:spPr>
          <a:xfrm>
            <a:off x="2456742" y="2810000"/>
            <a:ext cx="793125" cy="46707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#1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2BFB3D36-AAB0-46FD-903A-9FA313D9A1B1}"/>
              </a:ext>
            </a:extLst>
          </p:cNvPr>
          <p:cNvSpPr/>
          <p:nvPr/>
        </p:nvSpPr>
        <p:spPr>
          <a:xfrm>
            <a:off x="2457397" y="3376619"/>
            <a:ext cx="793125" cy="46707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#2</a:t>
            </a: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8D5430C7-FB1A-4995-B701-EA42E98DD9D0}"/>
              </a:ext>
            </a:extLst>
          </p:cNvPr>
          <p:cNvSpPr/>
          <p:nvPr/>
        </p:nvSpPr>
        <p:spPr>
          <a:xfrm>
            <a:off x="2458051" y="4408242"/>
            <a:ext cx="793125" cy="467074"/>
          </a:xfrm>
          <a:prstGeom prst="ellipse">
            <a:avLst/>
          </a:prstGeom>
          <a:solidFill>
            <a:srgbClr val="0066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Cell #n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2159335-D726-4932-86FD-F02377388320}"/>
              </a:ext>
            </a:extLst>
          </p:cNvPr>
          <p:cNvSpPr txBox="1"/>
          <p:nvPr/>
        </p:nvSpPr>
        <p:spPr>
          <a:xfrm>
            <a:off x="1315847" y="3317491"/>
            <a:ext cx="1188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Tracking Area</a:t>
            </a:r>
          </a:p>
          <a:p>
            <a:pPr algn="ctr"/>
            <a:r>
              <a:rPr lang="en-US" sz="1400" b="1" dirty="0"/>
              <a:t>#1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1BE8401-DF1E-4394-ADDF-775585B22193}"/>
              </a:ext>
            </a:extLst>
          </p:cNvPr>
          <p:cNvSpPr txBox="1"/>
          <p:nvPr/>
        </p:nvSpPr>
        <p:spPr>
          <a:xfrm>
            <a:off x="1418268" y="4738834"/>
            <a:ext cx="11889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Tracking Area</a:t>
            </a:r>
          </a:p>
          <a:p>
            <a:pPr algn="ctr"/>
            <a:r>
              <a:rPr lang="en-US" sz="1400" b="1" dirty="0"/>
              <a:t>#2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57333F2-CEE7-49BB-AE67-C9074AC8D55C}"/>
              </a:ext>
            </a:extLst>
          </p:cNvPr>
          <p:cNvSpPr txBox="1"/>
          <p:nvPr/>
        </p:nvSpPr>
        <p:spPr>
          <a:xfrm>
            <a:off x="346591" y="3786416"/>
            <a:ext cx="10817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Registration</a:t>
            </a:r>
          </a:p>
          <a:p>
            <a:pPr algn="ctr"/>
            <a:r>
              <a:rPr lang="en-US" sz="1400" b="1" dirty="0"/>
              <a:t> Area</a:t>
            </a: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4EC9A84-F33D-4915-A872-8495FA469A8D}"/>
              </a:ext>
            </a:extLst>
          </p:cNvPr>
          <p:cNvGrpSpPr/>
          <p:nvPr/>
        </p:nvGrpSpPr>
        <p:grpSpPr>
          <a:xfrm>
            <a:off x="2385564" y="3401085"/>
            <a:ext cx="267674" cy="356031"/>
            <a:chOff x="2961423" y="4223584"/>
            <a:chExt cx="267674" cy="356031"/>
          </a:xfrm>
        </p:grpSpPr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F71809A9-646E-4563-AF52-8DF625079A37}"/>
                </a:ext>
              </a:extLst>
            </p:cNvPr>
            <p:cNvSpPr/>
            <p:nvPr/>
          </p:nvSpPr>
          <p:spPr>
            <a:xfrm>
              <a:off x="3025442" y="4329114"/>
              <a:ext cx="142962" cy="23621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523B705-8F5E-495B-B57C-BE2C99715102}"/>
                </a:ext>
              </a:extLst>
            </p:cNvPr>
            <p:cNvGrpSpPr/>
            <p:nvPr/>
          </p:nvGrpSpPr>
          <p:grpSpPr>
            <a:xfrm>
              <a:off x="2961423" y="4223584"/>
              <a:ext cx="267674" cy="356031"/>
              <a:chOff x="1099376" y="4194209"/>
              <a:chExt cx="582617" cy="774934"/>
            </a:xfrm>
          </p:grpSpPr>
          <p:pic>
            <p:nvPicPr>
              <p:cNvPr id="57" name="Picture 56">
                <a:extLst>
                  <a:ext uri="{FF2B5EF4-FFF2-40B4-BE49-F238E27FC236}">
                    <a16:creationId xmlns:a16="http://schemas.microsoft.com/office/drawing/2014/main" id="{01D7FE7F-68FE-4FFF-965F-A28771A183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99376" y="4386526"/>
                <a:ext cx="582617" cy="582617"/>
              </a:xfrm>
              <a:prstGeom prst="rect">
                <a:avLst/>
              </a:prstGeom>
            </p:spPr>
          </p:pic>
          <p:pic>
            <p:nvPicPr>
              <p:cNvPr id="58" name="Picture 57">
                <a:extLst>
                  <a:ext uri="{FF2B5EF4-FFF2-40B4-BE49-F238E27FC236}">
                    <a16:creationId xmlns:a16="http://schemas.microsoft.com/office/drawing/2014/main" id="{D1B92B41-AC12-461C-A8DF-E561B474827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screen">
                <a:duotone>
                  <a:schemeClr val="accent5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17987" y="4194209"/>
                <a:ext cx="178899" cy="178899"/>
              </a:xfrm>
              <a:prstGeom prst="rect">
                <a:avLst/>
              </a:prstGeom>
            </p:spPr>
          </p:pic>
        </p:grp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EC5EB21D-6106-4EAE-BFA6-9FFA91843F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4987" y="4318809"/>
            <a:ext cx="441825" cy="441825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568D75C6-9EE8-4EAC-9FC8-70120E59BD7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3550" y="2786657"/>
            <a:ext cx="702991" cy="560831"/>
          </a:xfrm>
          <a:prstGeom prst="rect">
            <a:avLst/>
          </a:prstGeom>
        </p:spPr>
      </p:pic>
      <p:sp>
        <p:nvSpPr>
          <p:cNvPr id="61" name="Rectangle 60">
            <a:extLst>
              <a:ext uri="{FF2B5EF4-FFF2-40B4-BE49-F238E27FC236}">
                <a16:creationId xmlns:a16="http://schemas.microsoft.com/office/drawing/2014/main" id="{73BDB16B-D47C-4127-AB95-93919BC94AEA}"/>
              </a:ext>
            </a:extLst>
          </p:cNvPr>
          <p:cNvSpPr/>
          <p:nvPr/>
        </p:nvSpPr>
        <p:spPr>
          <a:xfrm>
            <a:off x="246042" y="1229001"/>
            <a:ext cx="3146065" cy="331541"/>
          </a:xfrm>
          <a:prstGeom prst="rect">
            <a:avLst/>
          </a:prstGeom>
          <a:solidFill>
            <a:srgbClr val="0000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/>
              <a:t>UE &amp; TRACKING AREAS</a:t>
            </a:r>
          </a:p>
        </p:txBody>
      </p:sp>
    </p:spTree>
    <p:extLst>
      <p:ext uri="{BB962C8B-B14F-4D97-AF65-F5344CB8AC3E}">
        <p14:creationId xmlns:p14="http://schemas.microsoft.com/office/powerpoint/2010/main" val="3469576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</TotalTime>
  <Words>2862</Words>
  <Application>Microsoft Office PowerPoint</Application>
  <PresentationFormat>On-screen Show (4:3)</PresentationFormat>
  <Paragraphs>567</Paragraphs>
  <Slides>26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Arial</vt:lpstr>
      <vt:lpstr>Calibri</vt:lpstr>
      <vt:lpstr>Calibri Light</vt:lpstr>
      <vt:lpstr>Geneva</vt:lpstr>
      <vt:lpstr>Intel Clear Light</vt:lpstr>
      <vt:lpstr>Nokia Pure Text Light</vt:lpstr>
      <vt:lpstr>Wingdings</vt:lpstr>
      <vt:lpstr>Wingdings 2</vt:lpstr>
      <vt:lpstr>Office Theme</vt:lpstr>
      <vt:lpstr>ONAP 5G RAN Network Slicing</vt:lpstr>
      <vt:lpstr>5G Radio Access – Network Architecture</vt:lpstr>
      <vt:lpstr>5G Network Slice – Network Architecture</vt:lpstr>
      <vt:lpstr>5G Network Slice – Network Architecture</vt:lpstr>
      <vt:lpstr>5G RAN Architecture</vt:lpstr>
      <vt:lpstr>5G RAN Configuration</vt:lpstr>
      <vt:lpstr>5G RAN Architecture</vt:lpstr>
      <vt:lpstr>Registration Area &amp; Tracking Area Configurations</vt:lpstr>
      <vt:lpstr>UE in a Tracking Area</vt:lpstr>
      <vt:lpstr>A Cell has only one Tracking Area</vt:lpstr>
      <vt:lpstr>5G Network Slices (Example)</vt:lpstr>
      <vt:lpstr>Slice Groups</vt:lpstr>
      <vt:lpstr>Slice within a Tracking Area</vt:lpstr>
      <vt:lpstr>Isolation between Slices</vt:lpstr>
      <vt:lpstr>Similar services (slices) over a large area</vt:lpstr>
      <vt:lpstr>Core Network functions on a set of TAs</vt:lpstr>
      <vt:lpstr>Customized Horizontal &amp; Vertical Slices </vt:lpstr>
      <vt:lpstr>UE moves to new Tracking Area</vt:lpstr>
      <vt:lpstr>Slicing “Costs”</vt:lpstr>
      <vt:lpstr>3GPP TS23.501 Standards</vt:lpstr>
      <vt:lpstr>Slicing &amp; Network Sharing</vt:lpstr>
      <vt:lpstr>5G Slice Management using ONAP</vt:lpstr>
      <vt:lpstr>UE not recognized (corner case)</vt:lpstr>
      <vt:lpstr>Public Safety Service (Slice)</vt:lpstr>
      <vt:lpstr>Notes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5G RAN Network Slicing</dc:title>
  <dc:subject>ONAP and Network Slicing</dc:subject>
  <dc:creator>Cheung, Ben (Nokia - US/Murray Hill)</dc:creator>
  <cp:keywords>ONAP; Network Slicing</cp:keywords>
  <cp:lastModifiedBy>Cheung, Ben (Nokia - US/Murray Hill)</cp:lastModifiedBy>
  <cp:revision>65</cp:revision>
  <dcterms:created xsi:type="dcterms:W3CDTF">2018-01-21T02:20:27Z</dcterms:created>
  <dcterms:modified xsi:type="dcterms:W3CDTF">2018-01-25T20:08:49Z</dcterms:modified>
  <cp:category>ONAP; Network Slicing</cp:category>
</cp:coreProperties>
</file>