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sldIdLst>
    <p:sldId id="321" r:id="rId2"/>
    <p:sldId id="323" r:id="rId3"/>
    <p:sldId id="331" r:id="rId4"/>
    <p:sldId id="338" r:id="rId5"/>
    <p:sldId id="343" r:id="rId6"/>
    <p:sldId id="349" r:id="rId7"/>
    <p:sldId id="347" r:id="rId8"/>
    <p:sldId id="346" r:id="rId9"/>
    <p:sldId id="351" r:id="rId10"/>
    <p:sldId id="350" r:id="rId11"/>
    <p:sldId id="345" r:id="rId12"/>
    <p:sldId id="348" r:id="rId13"/>
    <p:sldId id="355" r:id="rId14"/>
    <p:sldId id="356" r:id="rId15"/>
    <p:sldId id="357" r:id="rId16"/>
    <p:sldId id="360" r:id="rId17"/>
    <p:sldId id="361" r:id="rId18"/>
    <p:sldId id="362" r:id="rId19"/>
    <p:sldId id="305" r:id="rId20"/>
    <p:sldId id="337" r:id="rId2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THENPURA, SARAT  (SARAT)" initials="PS(" lastIdx="3" clrIdx="0">
    <p:extLst>
      <p:ext uri="{19B8F6BF-5375-455C-9EA6-DF929625EA0E}">
        <p15:presenceInfo xmlns:p15="http://schemas.microsoft.com/office/powerpoint/2012/main" userId="S-1-5-21-515967899-1078081533-1801674531-128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6600CC"/>
    <a:srgbClr val="9900CC"/>
    <a:srgbClr val="080808"/>
    <a:srgbClr val="E7E6E6"/>
    <a:srgbClr val="FF7C80"/>
    <a:srgbClr val="FF9900"/>
    <a:srgbClr val="005E27"/>
    <a:srgbClr val="006F8D"/>
    <a:srgbClr val="0098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078" autoAdjust="0"/>
    <p:restoredTop sz="93957" autoAdjust="0"/>
  </p:normalViewPr>
  <p:slideViewPr>
    <p:cSldViewPr snapToGrid="0" snapToObjects="1">
      <p:cViewPr varScale="1">
        <p:scale>
          <a:sx n="80" d="100"/>
          <a:sy n="80" d="100"/>
        </p:scale>
        <p:origin x="960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8/16/2018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4888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904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t>8/16/2018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4244449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461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MSIPCM5e744fb8a3c4d07ebb638fc4" descr="{&quot;HashCode&quot;:2133105206,&quot;Placement&quot;:&quot;Footer&quot;,&quot;Top&quot;:524.1047,&quot;Left&quot;:420.843231,&quot;SlideWidth&quot;:960,&quot;SlideHeight&quot;:540}">
            <a:extLst>
              <a:ext uri="{FF2B5EF4-FFF2-40B4-BE49-F238E27FC236}">
                <a16:creationId xmlns:a16="http://schemas.microsoft.com/office/drawing/2014/main" xmlns="" id="{FB9E9995-9B00-4802-A960-4660B508DAEB}"/>
              </a:ext>
            </a:extLst>
          </p:cNvPr>
          <p:cNvSpPr txBox="1"/>
          <p:nvPr userDrawn="1"/>
        </p:nvSpPr>
        <p:spPr>
          <a:xfrm>
            <a:off x="5344709" y="6656129"/>
            <a:ext cx="1502583" cy="20187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700">
                <a:solidFill>
                  <a:srgbClr val="000000"/>
                </a:solidFill>
                <a:latin typeface="Arial" panose="020B0604020202020204" pitchFamily="34" charset="0"/>
              </a:rPr>
              <a:t>Sensitivity: Internal &amp; Restricted</a:t>
            </a:r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5G+-+OOF+(ONAP+Optimization+Framework)+and+PCI+(Physical+Cell+ID)+Optimization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ONAP Optimization Framework (OOF) </a:t>
            </a:r>
            <a:br>
              <a:rPr lang="en-US" dirty="0"/>
            </a:br>
            <a:r>
              <a:rPr lang="en-US" dirty="0"/>
              <a:t>POC for Physical </a:t>
            </a:r>
            <a:r>
              <a:rPr lang="en-US" dirty="0" err="1"/>
              <a:t>CellID</a:t>
            </a:r>
            <a:r>
              <a:rPr lang="en-US" dirty="0"/>
              <a:t> (PCI) Optimization:</a:t>
            </a:r>
            <a:br>
              <a:rPr lang="en-US" dirty="0"/>
            </a:br>
            <a:r>
              <a:rPr lang="en-US" dirty="0"/>
              <a:t>PCI Microservice, Policy &amp; RAN simulator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075DA0E-9951-4209-8525-2F0CC40F3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7056254" cy="1191011"/>
          </a:xfrm>
        </p:spPr>
        <p:txBody>
          <a:bodyPr>
            <a:normAutofit/>
          </a:bodyPr>
          <a:lstStyle/>
          <a:p>
            <a:r>
              <a:rPr lang="en-US" sz="1400" dirty="0"/>
              <a:t>August </a:t>
            </a:r>
            <a:r>
              <a:rPr lang="en-US" sz="1400" dirty="0" smtClean="0"/>
              <a:t>10, </a:t>
            </a:r>
            <a:r>
              <a:rPr lang="en-US" sz="1400" dirty="0"/>
              <a:t>2018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908963074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DC85EF0C-4A01-4F97-9145-55A6C049E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PCI MS as part of DCAE (</a:t>
            </a:r>
            <a:r>
              <a:rPr lang="en-US" i="1" dirty="0"/>
              <a:t>based on ONAP R2</a:t>
            </a:r>
            <a:r>
              <a:rPr lang="en-US" dirty="0"/>
              <a:t>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021DB1C-7BB5-4333-941D-98649BFBC3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Intel Confidential 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569ECE4-18EF-4033-A2D6-0A2F28B5CB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118" y="1217912"/>
            <a:ext cx="8860830" cy="4480036"/>
          </a:xfrm>
          <a:prstGeom prst="rect">
            <a:avLst/>
          </a:prstGeom>
        </p:spPr>
      </p:pic>
      <p:sp>
        <p:nvSpPr>
          <p:cNvPr id="7" name="Hexagon 6">
            <a:extLst>
              <a:ext uri="{FF2B5EF4-FFF2-40B4-BE49-F238E27FC236}">
                <a16:creationId xmlns:a16="http://schemas.microsoft.com/office/drawing/2014/main" xmlns="" id="{95966B1D-6176-4566-B78A-CAF8A3285327}"/>
              </a:ext>
            </a:extLst>
          </p:cNvPr>
          <p:cNvSpPr/>
          <p:nvPr/>
        </p:nvSpPr>
        <p:spPr>
          <a:xfrm>
            <a:off x="2433485" y="4672289"/>
            <a:ext cx="609568" cy="486697"/>
          </a:xfrm>
          <a:prstGeom prst="hexagon">
            <a:avLst/>
          </a:prstGeom>
          <a:solidFill>
            <a:srgbClr val="92D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PCI</a:t>
            </a:r>
            <a:endParaRPr lang="en-US" sz="16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03853AA-43AC-4D15-AD02-42393F81A2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3782" y="4596949"/>
            <a:ext cx="2706945" cy="1082778"/>
          </a:xfrm>
          <a:prstGeom prst="rect">
            <a:avLst/>
          </a:prstGeom>
        </p:spPr>
      </p:pic>
      <p:sp>
        <p:nvSpPr>
          <p:cNvPr id="10" name="Hexagon 9">
            <a:extLst>
              <a:ext uri="{FF2B5EF4-FFF2-40B4-BE49-F238E27FC236}">
                <a16:creationId xmlns:a16="http://schemas.microsoft.com/office/drawing/2014/main" xmlns="" id="{117B3310-921C-4751-B94D-7E35944A595E}"/>
              </a:ext>
            </a:extLst>
          </p:cNvPr>
          <p:cNvSpPr/>
          <p:nvPr/>
        </p:nvSpPr>
        <p:spPr>
          <a:xfrm>
            <a:off x="9457524" y="5587765"/>
            <a:ext cx="374271" cy="319394"/>
          </a:xfrm>
          <a:prstGeom prst="hex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79D55B1-E907-4CD7-8280-865FEFDCFDE4}"/>
              </a:ext>
            </a:extLst>
          </p:cNvPr>
          <p:cNvSpPr txBox="1"/>
          <p:nvPr/>
        </p:nvSpPr>
        <p:spPr>
          <a:xfrm>
            <a:off x="9807191" y="5599382"/>
            <a:ext cx="7633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K8s pod</a:t>
            </a:r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xmlns="" id="{BC917292-B405-4C8D-8DEF-C9077999F3A8}"/>
              </a:ext>
            </a:extLst>
          </p:cNvPr>
          <p:cNvSpPr/>
          <p:nvPr/>
        </p:nvSpPr>
        <p:spPr>
          <a:xfrm>
            <a:off x="9457524" y="5970724"/>
            <a:ext cx="374271" cy="319394"/>
          </a:xfrm>
          <a:prstGeom prst="hexagon">
            <a:avLst/>
          </a:prstGeom>
          <a:solidFill>
            <a:srgbClr val="92D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00" b="1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1435A795-4EFB-4810-BAB9-032D3655AAA9}"/>
              </a:ext>
            </a:extLst>
          </p:cNvPr>
          <p:cNvSpPr/>
          <p:nvPr/>
        </p:nvSpPr>
        <p:spPr>
          <a:xfrm>
            <a:off x="9807190" y="5949964"/>
            <a:ext cx="17583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New PCI </a:t>
            </a:r>
            <a:r>
              <a:rPr lang="en-US" sz="1400" dirty="0" err="1"/>
              <a:t>microservice</a:t>
            </a:r>
            <a:endParaRPr lang="en-US" sz="14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5059250-B790-48F3-AC8F-0E1EC6EDDBEA}"/>
              </a:ext>
            </a:extLst>
          </p:cNvPr>
          <p:cNvSpPr/>
          <p:nvPr/>
        </p:nvSpPr>
        <p:spPr>
          <a:xfrm>
            <a:off x="9383782" y="4454013"/>
            <a:ext cx="2808218" cy="1991032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Hexagon 14">
            <a:extLst>
              <a:ext uri="{FF2B5EF4-FFF2-40B4-BE49-F238E27FC236}">
                <a16:creationId xmlns:a16="http://schemas.microsoft.com/office/drawing/2014/main" xmlns="" id="{FDCB79BF-6FA4-4423-92F4-338D4EE5A09B}"/>
              </a:ext>
            </a:extLst>
          </p:cNvPr>
          <p:cNvSpPr/>
          <p:nvPr/>
        </p:nvSpPr>
        <p:spPr>
          <a:xfrm>
            <a:off x="8434268" y="2464526"/>
            <a:ext cx="949514" cy="486697"/>
          </a:xfrm>
          <a:prstGeom prst="hexagon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SDN-C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6622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EAEC50CA-5C24-4DBA-9EB3-64F706DF1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PCI MS as part of DCAE – initial actions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9E784EDF-E2C8-444C-A08C-9F040ADF22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Intel Confidential 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67C34454-AC73-4A4D-B9B9-2F16A009E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858" y="1186790"/>
            <a:ext cx="9404555" cy="64008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Ref</a:t>
            </a:r>
            <a:r>
              <a:rPr lang="en-US" dirty="0"/>
              <a:t>: https://wiki.onap.org/pages/viewpage.action?pageId=36963506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B3D75CF6-599B-41C7-8B42-53134E000B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352671"/>
              </p:ext>
            </p:extLst>
          </p:nvPr>
        </p:nvGraphicFramePr>
        <p:xfrm>
          <a:off x="535858" y="1873568"/>
          <a:ext cx="11336593" cy="299934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526430">
                  <a:extLst>
                    <a:ext uri="{9D8B030D-6E8A-4147-A177-3AD203B41FA5}">
                      <a16:colId xmlns:a16="http://schemas.microsoft.com/office/drawing/2014/main" xmlns="" val="3397146088"/>
                    </a:ext>
                  </a:extLst>
                </a:gridCol>
                <a:gridCol w="2031299">
                  <a:extLst>
                    <a:ext uri="{9D8B030D-6E8A-4147-A177-3AD203B41FA5}">
                      <a16:colId xmlns:a16="http://schemas.microsoft.com/office/drawing/2014/main" xmlns="" val="3230857888"/>
                    </a:ext>
                  </a:extLst>
                </a:gridCol>
                <a:gridCol w="3778864">
                  <a:extLst>
                    <a:ext uri="{9D8B030D-6E8A-4147-A177-3AD203B41FA5}">
                      <a16:colId xmlns:a16="http://schemas.microsoft.com/office/drawing/2014/main" xmlns="" val="686160186"/>
                    </a:ext>
                  </a:extLst>
                </a:gridCol>
              </a:tblGrid>
              <a:tr h="43902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Remarks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74273811"/>
                  </a:ext>
                </a:extLst>
              </a:tr>
              <a:tr h="57100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Review new service proposal with architecture team and project team.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 started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94218134"/>
                  </a:ext>
                </a:extLst>
              </a:tr>
              <a:tr h="57100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Identify use case this service will be targeted under (optional).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Ongoing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Use case identified as SON PCI optimization.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87425690"/>
                  </a:ext>
                </a:extLst>
              </a:tr>
              <a:tr h="57100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Capture external and internal dependencies and API consumed/provided.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Ongoing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Interface impacts identified and being discussed.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6546308"/>
                  </a:ext>
                </a:extLst>
              </a:tr>
              <a:tr h="57100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Repository creation (PTL will submit request to RM, who will coordinate with TSC/LF support)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 started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79315558"/>
                  </a:ext>
                </a:extLst>
              </a:tr>
            </a:tbl>
          </a:graphicData>
        </a:graphic>
      </p:graphicFrame>
      <p:sp>
        <p:nvSpPr>
          <p:cNvPr id="9" name="Content Placeholder 5">
            <a:extLst>
              <a:ext uri="{FF2B5EF4-FFF2-40B4-BE49-F238E27FC236}">
                <a16:creationId xmlns:a16="http://schemas.microsoft.com/office/drawing/2014/main" xmlns="" id="{0672A25C-6689-4C5E-AED0-AB58ABCB7DFB}"/>
              </a:ext>
            </a:extLst>
          </p:cNvPr>
          <p:cNvSpPr txBox="1">
            <a:spLocks/>
          </p:cNvSpPr>
          <p:nvPr/>
        </p:nvSpPr>
        <p:spPr>
          <a:xfrm>
            <a:off x="427703" y="5031130"/>
            <a:ext cx="11336593" cy="64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5425" indent="-225425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6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317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55713" indent="-2301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After completion of above actions, subsequent implementation and integration actions as described in the ONAP wiki page to be carried out.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9BA44E4-36FF-4FEB-8651-CB8E596E514D}"/>
              </a:ext>
            </a:extLst>
          </p:cNvPr>
          <p:cNvSpPr txBox="1"/>
          <p:nvPr/>
        </p:nvSpPr>
        <p:spPr>
          <a:xfrm>
            <a:off x="427703" y="5899355"/>
            <a:ext cx="9610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Query</a:t>
            </a: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Database for storing state and other data (</a:t>
            </a:r>
            <a:r>
              <a:rPr lang="en-US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redis</a:t>
            </a: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pg</a:t>
            </a: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??? – any recommendations?)</a:t>
            </a:r>
          </a:p>
        </p:txBody>
      </p:sp>
    </p:spTree>
    <p:extLst>
      <p:ext uri="{BB962C8B-B14F-4D97-AF65-F5344CB8AC3E}">
        <p14:creationId xmlns:p14="http://schemas.microsoft.com/office/powerpoint/2010/main" val="3929554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DC26DF92-ED8E-4815-9CF9-00ACDA8078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2A706896-4FEB-4BC8-B268-23F846A61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Policy Component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7BC35C4-D144-4532-993B-A0BBE0C97D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Provision new config policies for PCI-MS operation (PCI opt. </a:t>
            </a:r>
            <a:r>
              <a:rPr lang="en-US" sz="2400" dirty="0" err="1"/>
              <a:t>algo</a:t>
            </a:r>
            <a:r>
              <a:rPr lang="en-US" sz="2400" dirty="0"/>
              <a:t> name, conditions for triggering OOF) via REST; condition for approving PCI changes, etc.) as Drools policy via REST/GUI, and store it in DB (</a:t>
            </a:r>
            <a:r>
              <a:rPr lang="en-US" sz="2400" i="1" dirty="0"/>
              <a:t>no code change foreseen</a:t>
            </a:r>
            <a:r>
              <a:rPr lang="en-US" sz="2400" dirty="0"/>
              <a:t>).</a:t>
            </a:r>
          </a:p>
          <a:p>
            <a:pPr marL="457200" indent="-457200"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Upon reception of new PCI config policy, send a </a:t>
            </a:r>
            <a:r>
              <a:rPr lang="en-US" sz="2400" dirty="0" err="1"/>
              <a:t>DMaaP</a:t>
            </a:r>
            <a:r>
              <a:rPr lang="en-US" sz="2400" dirty="0"/>
              <a:t> notification to PCI-MS.</a:t>
            </a:r>
          </a:p>
          <a:p>
            <a:pPr marL="457200" indent="-457200"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Subscription to new </a:t>
            </a:r>
            <a:r>
              <a:rPr lang="en-US" sz="2400" dirty="0" err="1"/>
              <a:t>DMaaP</a:t>
            </a:r>
            <a:r>
              <a:rPr lang="en-US" sz="2400" dirty="0"/>
              <a:t> topic for ‘PCI change action trigger’ (PCI-MS notification).</a:t>
            </a:r>
          </a:p>
          <a:p>
            <a:pPr marL="457200" indent="-457200"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Upon reception of information from PCI-MS on ‘PCI change action trigger’ (via </a:t>
            </a:r>
            <a:r>
              <a:rPr lang="en-US" sz="2400" dirty="0" err="1"/>
              <a:t>DMaaP</a:t>
            </a:r>
            <a:r>
              <a:rPr lang="en-US" sz="2400" dirty="0"/>
              <a:t>), check if SDN-R needs to be triggered for PCI changes (based on config policies).</a:t>
            </a:r>
          </a:p>
          <a:p>
            <a:pPr marL="457200" indent="-457200"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If SDN-R has to be triggered for PCI change, invoke relevant SDN-R recipes.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07097368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A36ED91-B84F-43DE-A134-07E52F0313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4D8DDA45-60F8-438D-9F1D-DE774B361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Policy: Inputs (</a:t>
            </a:r>
            <a:r>
              <a:rPr lang="en-US" i="1" dirty="0"/>
              <a:t>Proposal</a:t>
            </a:r>
            <a:r>
              <a:rPr lang="en-US" dirty="0"/>
              <a:t>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39419E20-D2EE-4A59-AAC6-9EDCA7EF925D}"/>
              </a:ext>
            </a:extLst>
          </p:cNvPr>
          <p:cNvSpPr/>
          <p:nvPr/>
        </p:nvSpPr>
        <p:spPr>
          <a:xfrm>
            <a:off x="317998" y="2218766"/>
            <a:ext cx="1048871" cy="35903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VNFs, NW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72ED093-4895-4348-A634-4C027E90943A}"/>
              </a:ext>
            </a:extLst>
          </p:cNvPr>
          <p:cNvSpPr/>
          <p:nvPr/>
        </p:nvSpPr>
        <p:spPr>
          <a:xfrm>
            <a:off x="2547840" y="4464425"/>
            <a:ext cx="1048871" cy="13178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SDN-R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xmlns="" id="{400199DF-F6B6-43BC-94F9-1470BB6269BF}"/>
              </a:ext>
            </a:extLst>
          </p:cNvPr>
          <p:cNvCxnSpPr>
            <a:endCxn id="6" idx="1"/>
          </p:cNvCxnSpPr>
          <p:nvPr/>
        </p:nvCxnSpPr>
        <p:spPr>
          <a:xfrm>
            <a:off x="1382430" y="5123330"/>
            <a:ext cx="1165410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81319F1-FCCA-4563-B1AF-12424C2D2739}"/>
              </a:ext>
            </a:extLst>
          </p:cNvPr>
          <p:cNvSpPr/>
          <p:nvPr/>
        </p:nvSpPr>
        <p:spPr>
          <a:xfrm>
            <a:off x="4425476" y="4464425"/>
            <a:ext cx="1048871" cy="13178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PCI </a:t>
            </a:r>
            <a:r>
              <a:rPr lang="en-US" dirty="0" err="1"/>
              <a:t>HandlerMS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1739F242-A657-40F0-BE15-5593EA74239C}"/>
              </a:ext>
            </a:extLst>
          </p:cNvPr>
          <p:cNvSpPr/>
          <p:nvPr/>
        </p:nvSpPr>
        <p:spPr>
          <a:xfrm>
            <a:off x="6165065" y="4247292"/>
            <a:ext cx="1048871" cy="10824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OOF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xmlns="" id="{1949540B-037E-4B44-90D1-02039F150051}"/>
              </a:ext>
            </a:extLst>
          </p:cNvPr>
          <p:cNvCxnSpPr>
            <a:cxnSpLocks/>
          </p:cNvCxnSpPr>
          <p:nvPr/>
        </p:nvCxnSpPr>
        <p:spPr>
          <a:xfrm>
            <a:off x="5474347" y="4877254"/>
            <a:ext cx="690718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xmlns="" id="{F18D5AF6-01C5-4BFD-8989-A932D2A0332B}"/>
              </a:ext>
            </a:extLst>
          </p:cNvPr>
          <p:cNvCxnSpPr>
            <a:cxnSpLocks/>
            <a:stCxn id="6" idx="3"/>
            <a:endCxn id="9" idx="1"/>
          </p:cNvCxnSpPr>
          <p:nvPr/>
        </p:nvCxnSpPr>
        <p:spPr>
          <a:xfrm>
            <a:off x="3596711" y="5123331"/>
            <a:ext cx="828765" cy="0"/>
          </a:xfrm>
          <a:prstGeom prst="straightConnector1">
            <a:avLst/>
          </a:prstGeom>
          <a:ln w="28575">
            <a:headEnd type="non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BF2E005C-99D9-433C-80EC-595F8035E743}"/>
              </a:ext>
            </a:extLst>
          </p:cNvPr>
          <p:cNvSpPr/>
          <p:nvPr/>
        </p:nvSpPr>
        <p:spPr>
          <a:xfrm>
            <a:off x="7801085" y="1048868"/>
            <a:ext cx="3767619" cy="4760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Policy (Drools)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BED70D7A-9ACF-4CCB-96FF-3B5FADD11625}"/>
              </a:ext>
            </a:extLst>
          </p:cNvPr>
          <p:cNvCxnSpPr>
            <a:cxnSpLocks/>
            <a:endCxn id="9" idx="3"/>
          </p:cNvCxnSpPr>
          <p:nvPr/>
        </p:nvCxnSpPr>
        <p:spPr>
          <a:xfrm flipH="1">
            <a:off x="5474347" y="5123331"/>
            <a:ext cx="690718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Elbow Connector 10">
            <a:extLst>
              <a:ext uri="{FF2B5EF4-FFF2-40B4-BE49-F238E27FC236}">
                <a16:creationId xmlns:a16="http://schemas.microsoft.com/office/drawing/2014/main" xmlns="" id="{D4E6BB93-676E-4519-BA23-5F58DFBB2F5A}"/>
              </a:ext>
            </a:extLst>
          </p:cNvPr>
          <p:cNvCxnSpPr>
            <a:stCxn id="21" idx="2"/>
            <a:endCxn id="6" idx="2"/>
          </p:cNvCxnSpPr>
          <p:nvPr/>
        </p:nvCxnSpPr>
        <p:spPr>
          <a:xfrm rot="5400000" flipH="1">
            <a:off x="6814791" y="2039722"/>
            <a:ext cx="29403" cy="7514433"/>
          </a:xfrm>
          <a:prstGeom prst="bentConnector3">
            <a:avLst>
              <a:gd name="adj1" fmla="val -777472"/>
            </a:avLst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71237EA1-D112-41D0-B307-47DF5FE0DAA3}"/>
              </a:ext>
            </a:extLst>
          </p:cNvPr>
          <p:cNvCxnSpPr>
            <a:cxnSpLocks/>
          </p:cNvCxnSpPr>
          <p:nvPr/>
        </p:nvCxnSpPr>
        <p:spPr>
          <a:xfrm flipH="1" flipV="1">
            <a:off x="1355850" y="5432610"/>
            <a:ext cx="1191990" cy="839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8" name="Rounded Rectangular Callout 50">
            <a:extLst>
              <a:ext uri="{FF2B5EF4-FFF2-40B4-BE49-F238E27FC236}">
                <a16:creationId xmlns:a16="http://schemas.microsoft.com/office/drawing/2014/main" xmlns="" id="{F3091C16-EE29-488F-9F3C-5A4E4F302B09}"/>
              </a:ext>
            </a:extLst>
          </p:cNvPr>
          <p:cNvSpPr/>
          <p:nvPr/>
        </p:nvSpPr>
        <p:spPr>
          <a:xfrm>
            <a:off x="1418603" y="3922898"/>
            <a:ext cx="1064559" cy="800096"/>
          </a:xfrm>
          <a:prstGeom prst="wedgeRoundRectCallout">
            <a:avLst>
              <a:gd name="adj1" fmla="val -1051"/>
              <a:gd name="adj2" fmla="val 96260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Data Change </a:t>
            </a:r>
            <a:r>
              <a:rPr lang="en-US" dirty="0" err="1"/>
              <a:t>Notif</a:t>
            </a:r>
            <a:endParaRPr lang="en-US" dirty="0"/>
          </a:p>
        </p:txBody>
      </p:sp>
      <p:sp>
        <p:nvSpPr>
          <p:cNvPr id="19" name="Rounded Rectangular Callout 32">
            <a:extLst>
              <a:ext uri="{FF2B5EF4-FFF2-40B4-BE49-F238E27FC236}">
                <a16:creationId xmlns:a16="http://schemas.microsoft.com/office/drawing/2014/main" xmlns="" id="{2801AB4C-C558-42CA-B925-89AAE8C4D8A7}"/>
              </a:ext>
            </a:extLst>
          </p:cNvPr>
          <p:cNvSpPr/>
          <p:nvPr/>
        </p:nvSpPr>
        <p:spPr>
          <a:xfrm>
            <a:off x="4994673" y="6170680"/>
            <a:ext cx="2806412" cy="338960"/>
          </a:xfrm>
          <a:prstGeom prst="wedgeRoundRectCallout">
            <a:avLst>
              <a:gd name="adj1" fmla="val 14340"/>
              <a:gd name="adj2" fmla="val -102575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Call Recipes of SDN-R</a:t>
            </a:r>
          </a:p>
        </p:txBody>
      </p:sp>
      <p:sp>
        <p:nvSpPr>
          <p:cNvPr id="20" name="Rounded Rectangle 8">
            <a:extLst>
              <a:ext uri="{FF2B5EF4-FFF2-40B4-BE49-F238E27FC236}">
                <a16:creationId xmlns:a16="http://schemas.microsoft.com/office/drawing/2014/main" xmlns="" id="{FD699A75-D175-4771-B980-875001831063}"/>
              </a:ext>
            </a:extLst>
          </p:cNvPr>
          <p:cNvSpPr/>
          <p:nvPr/>
        </p:nvSpPr>
        <p:spPr>
          <a:xfrm>
            <a:off x="10281638" y="3035944"/>
            <a:ext cx="1246102" cy="6858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Template</a:t>
            </a:r>
          </a:p>
        </p:txBody>
      </p:sp>
      <p:sp>
        <p:nvSpPr>
          <p:cNvPr id="21" name="Rounded Rectangle 39">
            <a:extLst>
              <a:ext uri="{FF2B5EF4-FFF2-40B4-BE49-F238E27FC236}">
                <a16:creationId xmlns:a16="http://schemas.microsoft.com/office/drawing/2014/main" xmlns="" id="{25FACB9A-450D-4ADA-B102-24B30A44B6FE}"/>
              </a:ext>
            </a:extLst>
          </p:cNvPr>
          <p:cNvSpPr/>
          <p:nvPr/>
        </p:nvSpPr>
        <p:spPr>
          <a:xfrm>
            <a:off x="9599145" y="3550021"/>
            <a:ext cx="1975127" cy="22616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PCIAction</a:t>
            </a:r>
            <a:r>
              <a:rPr lang="en-US" sz="1200" dirty="0"/>
              <a:t>:</a:t>
            </a:r>
          </a:p>
          <a:p>
            <a:r>
              <a:rPr lang="en-US" sz="1200" dirty="0"/>
              <a:t>{</a:t>
            </a:r>
          </a:p>
          <a:p>
            <a:r>
              <a:rPr lang="en-US" sz="1200" dirty="0"/>
              <a:t>Type: Action</a:t>
            </a:r>
          </a:p>
          <a:p>
            <a:r>
              <a:rPr lang="en-US" sz="1200" dirty="0" err="1"/>
              <a:t>RuleAlgo</a:t>
            </a:r>
            <a:r>
              <a:rPr lang="en-US" sz="1200" dirty="0"/>
              <a:t>: {</a:t>
            </a:r>
          </a:p>
          <a:p>
            <a:r>
              <a:rPr lang="en-US" sz="1200" dirty="0"/>
              <a:t>  Source: </a:t>
            </a:r>
            <a:r>
              <a:rPr lang="en-US" sz="1200" dirty="0" err="1"/>
              <a:t>PCIHandler</a:t>
            </a:r>
            <a:r>
              <a:rPr lang="en-US" sz="1200" dirty="0"/>
              <a:t>,</a:t>
            </a:r>
          </a:p>
          <a:p>
            <a:r>
              <a:rPr lang="en-US" sz="1200" dirty="0"/>
              <a:t>  </a:t>
            </a:r>
            <a:r>
              <a:rPr lang="en-US" sz="1200" dirty="0" err="1"/>
              <a:t>Target:SDNR</a:t>
            </a:r>
            <a:r>
              <a:rPr lang="en-US" sz="1200" dirty="0"/>
              <a:t>,</a:t>
            </a:r>
          </a:p>
          <a:p>
            <a:r>
              <a:rPr lang="en-US" sz="1200" dirty="0"/>
              <a:t>  </a:t>
            </a:r>
            <a:r>
              <a:rPr lang="en-US" sz="1200" dirty="0" err="1"/>
              <a:t>Action:updateConfig</a:t>
            </a:r>
            <a:r>
              <a:rPr lang="en-US" sz="1200" dirty="0"/>
              <a:t>}</a:t>
            </a:r>
          </a:p>
          <a:p>
            <a:r>
              <a:rPr lang="en-US" sz="1200" dirty="0" err="1"/>
              <a:t>actionPerformer</a:t>
            </a:r>
            <a:r>
              <a:rPr lang="en-US" sz="1200" dirty="0"/>
              <a:t>:{</a:t>
            </a:r>
          </a:p>
          <a:p>
            <a:r>
              <a:rPr lang="en-US" sz="1200" dirty="0"/>
              <a:t>  Actor: SDNR,</a:t>
            </a:r>
          </a:p>
          <a:p>
            <a:r>
              <a:rPr lang="en-US" sz="1200" dirty="0"/>
              <a:t>  Action: </a:t>
            </a:r>
            <a:r>
              <a:rPr lang="en-US" sz="1200" dirty="0" err="1"/>
              <a:t>updateConfig</a:t>
            </a:r>
            <a:endParaRPr lang="en-US" sz="1200" dirty="0"/>
          </a:p>
          <a:p>
            <a:r>
              <a:rPr lang="en-US" sz="1200" dirty="0"/>
              <a:t>}</a:t>
            </a:r>
          </a:p>
        </p:txBody>
      </p:sp>
      <p:sp>
        <p:nvSpPr>
          <p:cNvPr id="22" name="Rounded Rectangle 42">
            <a:extLst>
              <a:ext uri="{FF2B5EF4-FFF2-40B4-BE49-F238E27FC236}">
                <a16:creationId xmlns:a16="http://schemas.microsoft.com/office/drawing/2014/main" xmlns="" id="{6FADA450-CEE2-4239-A77F-86C65D7E0F2E}"/>
              </a:ext>
            </a:extLst>
          </p:cNvPr>
          <p:cNvSpPr/>
          <p:nvPr/>
        </p:nvSpPr>
        <p:spPr>
          <a:xfrm>
            <a:off x="7887583" y="2350144"/>
            <a:ext cx="1246102" cy="6858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Template</a:t>
            </a:r>
          </a:p>
        </p:txBody>
      </p:sp>
      <p:sp>
        <p:nvSpPr>
          <p:cNvPr id="23" name="Rounded Rectangle 43">
            <a:extLst>
              <a:ext uri="{FF2B5EF4-FFF2-40B4-BE49-F238E27FC236}">
                <a16:creationId xmlns:a16="http://schemas.microsoft.com/office/drawing/2014/main" xmlns="" id="{7BF93863-10D4-469A-9853-992B66549516}"/>
              </a:ext>
            </a:extLst>
          </p:cNvPr>
          <p:cNvSpPr/>
          <p:nvPr/>
        </p:nvSpPr>
        <p:spPr>
          <a:xfrm>
            <a:off x="7893151" y="2875739"/>
            <a:ext cx="1607192" cy="161557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PolicyConfig</a:t>
            </a:r>
            <a:r>
              <a:rPr lang="en-US" sz="1200" dirty="0"/>
              <a:t> :</a:t>
            </a:r>
          </a:p>
          <a:p>
            <a:r>
              <a:rPr lang="en-US" sz="1200" dirty="0"/>
              <a:t>{ </a:t>
            </a:r>
          </a:p>
          <a:p>
            <a:r>
              <a:rPr lang="en-US" sz="1200" dirty="0" err="1"/>
              <a:t>Type:Config</a:t>
            </a:r>
            <a:r>
              <a:rPr lang="en-US" sz="1200" dirty="0"/>
              <a:t>, </a:t>
            </a:r>
          </a:p>
          <a:p>
            <a:r>
              <a:rPr lang="en-US" sz="1200" dirty="0" err="1"/>
              <a:t>ConfigPolicyType</a:t>
            </a:r>
            <a:r>
              <a:rPr lang="en-US" sz="1200" dirty="0"/>
              <a:t>: Base,</a:t>
            </a:r>
          </a:p>
          <a:p>
            <a:r>
              <a:rPr lang="en-US" sz="1200" dirty="0"/>
              <a:t>Param1: Value1,</a:t>
            </a:r>
          </a:p>
          <a:p>
            <a:r>
              <a:rPr lang="en-US" sz="1200" dirty="0"/>
              <a:t>Param2, Value2</a:t>
            </a:r>
          </a:p>
          <a:p>
            <a:r>
              <a:rPr lang="en-US" sz="1200" dirty="0"/>
              <a:t>}</a:t>
            </a:r>
          </a:p>
        </p:txBody>
      </p:sp>
      <p:sp>
        <p:nvSpPr>
          <p:cNvPr id="24" name="Rounded Rectangle 51">
            <a:extLst>
              <a:ext uri="{FF2B5EF4-FFF2-40B4-BE49-F238E27FC236}">
                <a16:creationId xmlns:a16="http://schemas.microsoft.com/office/drawing/2014/main" xmlns="" id="{C5FAFE2D-D422-4FD5-B91F-1667A52B7DB7}"/>
              </a:ext>
            </a:extLst>
          </p:cNvPr>
          <p:cNvSpPr/>
          <p:nvPr/>
        </p:nvSpPr>
        <p:spPr>
          <a:xfrm>
            <a:off x="8744726" y="1449084"/>
            <a:ext cx="1880336" cy="82246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Policy GUI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xmlns="" id="{257A0A32-9B93-4769-91B6-10AAEBAF77F9}"/>
              </a:ext>
            </a:extLst>
          </p:cNvPr>
          <p:cNvCxnSpPr/>
          <p:nvPr/>
        </p:nvCxnSpPr>
        <p:spPr>
          <a:xfrm>
            <a:off x="9400609" y="2265948"/>
            <a:ext cx="0" cy="6072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xmlns="" id="{98B1EC4C-081C-4F8B-8607-BB17DEB164E7}"/>
              </a:ext>
            </a:extLst>
          </p:cNvPr>
          <p:cNvCxnSpPr/>
          <p:nvPr/>
        </p:nvCxnSpPr>
        <p:spPr>
          <a:xfrm>
            <a:off x="9965803" y="2300404"/>
            <a:ext cx="21333" cy="12496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7" name="Elbow Connector 53">
            <a:extLst>
              <a:ext uri="{FF2B5EF4-FFF2-40B4-BE49-F238E27FC236}">
                <a16:creationId xmlns:a16="http://schemas.microsoft.com/office/drawing/2014/main" xmlns="" id="{FE7003E6-E0C2-4BAD-A2D7-46EEB5843CAE}"/>
              </a:ext>
            </a:extLst>
          </p:cNvPr>
          <p:cNvCxnSpPr/>
          <p:nvPr/>
        </p:nvCxnSpPr>
        <p:spPr>
          <a:xfrm rot="10800000" flipV="1">
            <a:off x="4926259" y="3663698"/>
            <a:ext cx="2943239" cy="780896"/>
          </a:xfrm>
          <a:prstGeom prst="bentConnector2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8" name="Rounded Rectangular Callout 54">
            <a:extLst>
              <a:ext uri="{FF2B5EF4-FFF2-40B4-BE49-F238E27FC236}">
                <a16:creationId xmlns:a16="http://schemas.microsoft.com/office/drawing/2014/main" xmlns="" id="{4FEBE2FA-E8B8-4F17-8196-7ABB2E50AFE0}"/>
              </a:ext>
            </a:extLst>
          </p:cNvPr>
          <p:cNvSpPr/>
          <p:nvPr/>
        </p:nvSpPr>
        <p:spPr>
          <a:xfrm>
            <a:off x="5385802" y="2938237"/>
            <a:ext cx="1949823" cy="472468"/>
          </a:xfrm>
          <a:prstGeom prst="wedgeRoundRectCallout">
            <a:avLst>
              <a:gd name="adj1" fmla="val -11867"/>
              <a:gd name="adj2" fmla="val 93808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Notification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xmlns="" id="{AFE3615D-75CB-4A72-B8E6-E96A219E6540}"/>
              </a:ext>
            </a:extLst>
          </p:cNvPr>
          <p:cNvCxnSpPr>
            <a:cxnSpLocks/>
          </p:cNvCxnSpPr>
          <p:nvPr/>
        </p:nvCxnSpPr>
        <p:spPr>
          <a:xfrm>
            <a:off x="5474347" y="5507894"/>
            <a:ext cx="4025996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D50F9494-E093-472E-8E5C-45B05F7F88A1}"/>
              </a:ext>
            </a:extLst>
          </p:cNvPr>
          <p:cNvSpPr txBox="1"/>
          <p:nvPr/>
        </p:nvSpPr>
        <p:spPr>
          <a:xfrm>
            <a:off x="0" y="6099913"/>
            <a:ext cx="3222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Note</a:t>
            </a:r>
            <a:r>
              <a:rPr lang="en-US" dirty="0"/>
              <a:t>: </a:t>
            </a:r>
            <a:r>
              <a:rPr lang="en-US" dirty="0" err="1"/>
              <a:t>DMaaP</a:t>
            </a:r>
            <a:r>
              <a:rPr lang="en-US" dirty="0"/>
              <a:t> is not shown here.</a:t>
            </a:r>
          </a:p>
        </p:txBody>
      </p:sp>
    </p:spTree>
    <p:extLst>
      <p:ext uri="{BB962C8B-B14F-4D97-AF65-F5344CB8AC3E}">
        <p14:creationId xmlns:p14="http://schemas.microsoft.com/office/powerpoint/2010/main" val="2162536656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F27C0EA1-79BD-4C4C-9274-5C68337703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3C4D9AD6-F0A3-4532-870E-DE4357D2D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Policy Component - changes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8B3240A0-CEEF-49C2-B8A7-2991AC81BB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328624"/>
              </p:ext>
            </p:extLst>
          </p:nvPr>
        </p:nvGraphicFramePr>
        <p:xfrm>
          <a:off x="683671" y="1026206"/>
          <a:ext cx="10885033" cy="50382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011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8693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3969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369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Name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86084" marT="40173" marB="40173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86084" marT="40173" marB="40173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Description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86084" marT="40173" marB="40173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81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policy/parent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New in Casablanca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Parent repository containing the POM and any other information required to build all the sub-projects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6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policy/core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New in Casablanca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Core code shared among all policy repositories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6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policy/common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Used in Beijing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 common shared modules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09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policy/models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New in Casablanca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This repository will hold model code agnostic to PDP engines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09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policy/pap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Unused in Beijing, used in Casablanca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 Administration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09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policy/distribution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New in Casablanca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This repository will hold the SDC Service Distribution code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181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policy/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pdp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Unused in Beijing</a:t>
                      </a:r>
                      <a:b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Used in Casablanca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Common code shared between PDP engines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181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policy/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xacml-pdp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New in Casablanca</a:t>
                      </a:r>
                      <a:b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Code moved from engine repository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The XACML PDP implementation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36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policy/drools-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pdp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Used in Beijing and Casablanca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The Drools PDP implementation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09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policy/apex-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pdp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New in Casablanca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This repo will hold the next generation Apex PDP engine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409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policy/drools-applications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Used in Beijing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APIs and helper code for accessing other ONAP components from PDPs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36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policy/docker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Used in Beijing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 Docker support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409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policy/engine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Used in Beijing, will be deprecated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Contains the Policy GUI, client SDK, API's and XACML PDP Engine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/>
                      </a:endParaRPr>
                    </a:p>
                  </a:txBody>
                  <a:tcPr marL="57389" marR="57389" marT="40173" marB="40173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C52CE7E-0B5D-4F0B-BFEB-572835C8D2F0}"/>
              </a:ext>
            </a:extLst>
          </p:cNvPr>
          <p:cNvSpPr txBox="1"/>
          <p:nvPr/>
        </p:nvSpPr>
        <p:spPr>
          <a:xfrm>
            <a:off x="683670" y="6112895"/>
            <a:ext cx="22329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Code changes involved</a:t>
            </a:r>
          </a:p>
        </p:txBody>
      </p:sp>
    </p:spTree>
    <p:extLst>
      <p:ext uri="{BB962C8B-B14F-4D97-AF65-F5344CB8AC3E}">
        <p14:creationId xmlns:p14="http://schemas.microsoft.com/office/powerpoint/2010/main" val="2424360804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E10D3869-0FCF-4C17-9FEC-932A17B88A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02CF4C96-6F13-4D91-BFE3-F7A197326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SDN-R -&gt; PCI MS interface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F0051CF-6506-4B66-967F-7152D2CC091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Info from SDN-R – to be discussed</a:t>
            </a:r>
          </a:p>
          <a:p>
            <a:pPr lvl="1"/>
            <a:r>
              <a:rPr lang="en-US" sz="2000" dirty="0" err="1"/>
              <a:t>networkId</a:t>
            </a:r>
            <a:r>
              <a:rPr lang="en-US" sz="2000" dirty="0"/>
              <a:t>;</a:t>
            </a:r>
          </a:p>
          <a:p>
            <a:pPr lvl="1"/>
            <a:r>
              <a:rPr lang="en-US" sz="2000" dirty="0" err="1"/>
              <a:t>nodeId</a:t>
            </a:r>
            <a:r>
              <a:rPr lang="en-US" sz="2000" dirty="0"/>
              <a:t>;</a:t>
            </a:r>
          </a:p>
          <a:p>
            <a:pPr lvl="1"/>
            <a:r>
              <a:rPr lang="en-US" sz="2000" dirty="0" err="1"/>
              <a:t>physicalCellId</a:t>
            </a:r>
            <a:r>
              <a:rPr lang="en-US" sz="2000" dirty="0"/>
              <a:t>;</a:t>
            </a:r>
          </a:p>
          <a:p>
            <a:pPr lvl="1"/>
            <a:r>
              <a:rPr lang="en-US" sz="2000" dirty="0" err="1"/>
              <a:t>nodeName</a:t>
            </a:r>
            <a:r>
              <a:rPr lang="en-US" sz="2000" dirty="0"/>
              <a:t>;</a:t>
            </a:r>
          </a:p>
          <a:p>
            <a:pPr lvl="1"/>
            <a:r>
              <a:rPr lang="en-US" sz="2000" dirty="0" err="1"/>
              <a:t>nodeType</a:t>
            </a:r>
            <a:r>
              <a:rPr lang="en-US" sz="2000" dirty="0"/>
              <a:t>;</a:t>
            </a:r>
          </a:p>
          <a:p>
            <a:pPr lvl="1"/>
            <a:r>
              <a:rPr lang="en-US" sz="2000" dirty="0" err="1"/>
              <a:t>latLong</a:t>
            </a:r>
            <a:r>
              <a:rPr lang="en-US" sz="2000" dirty="0"/>
              <a:t>;</a:t>
            </a:r>
          </a:p>
          <a:p>
            <a:pPr lvl="1"/>
            <a:r>
              <a:rPr lang="en-US" sz="2000" dirty="0" err="1"/>
              <a:t>pciCollisionDetected</a:t>
            </a:r>
            <a:r>
              <a:rPr lang="en-US" sz="2000" dirty="0"/>
              <a:t> (bool);</a:t>
            </a:r>
          </a:p>
          <a:p>
            <a:pPr lvl="1"/>
            <a:r>
              <a:rPr lang="en-US" sz="2000" dirty="0" err="1"/>
              <a:t>pciConfusionDetected</a:t>
            </a:r>
            <a:r>
              <a:rPr lang="en-US" sz="2000" dirty="0"/>
              <a:t> (bool);</a:t>
            </a:r>
          </a:p>
          <a:p>
            <a:pPr lvl="1"/>
            <a:r>
              <a:rPr lang="en-US" sz="2000" dirty="0" err="1"/>
              <a:t>neighborList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21379043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510988" y="3658880"/>
            <a:ext cx="3890682" cy="26630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Simulated Network</a:t>
            </a:r>
          </a:p>
        </p:txBody>
      </p:sp>
      <p:sp>
        <p:nvSpPr>
          <p:cNvPr id="43" name="Rectangle 42"/>
          <p:cNvSpPr/>
          <p:nvPr/>
        </p:nvSpPr>
        <p:spPr>
          <a:xfrm>
            <a:off x="510988" y="1255733"/>
            <a:ext cx="3890682" cy="21274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ONAP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967" y="-182735"/>
            <a:ext cx="10515600" cy="1325563"/>
          </a:xfrm>
        </p:spPr>
        <p:txBody>
          <a:bodyPr/>
          <a:lstStyle/>
          <a:p>
            <a:r>
              <a:rPr lang="en-US" dirty="0"/>
              <a:t>Approach for RAN Simulator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981198" y="2791539"/>
            <a:ext cx="1492622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SDN-R</a:t>
            </a:r>
          </a:p>
        </p:txBody>
      </p:sp>
      <p:sp>
        <p:nvSpPr>
          <p:cNvPr id="54" name="Rectangle 53"/>
          <p:cNvSpPr/>
          <p:nvPr/>
        </p:nvSpPr>
        <p:spPr>
          <a:xfrm>
            <a:off x="5489049" y="3945906"/>
            <a:ext cx="1595719" cy="22814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/>
          </a:p>
        </p:txBody>
      </p:sp>
      <p:sp>
        <p:nvSpPr>
          <p:cNvPr id="21" name="Flowchart: Magnetic Disk 20"/>
          <p:cNvSpPr/>
          <p:nvPr/>
        </p:nvSpPr>
        <p:spPr>
          <a:xfrm>
            <a:off x="5710019" y="4878300"/>
            <a:ext cx="1205755" cy="766482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Config</a:t>
            </a:r>
            <a:r>
              <a:rPr lang="en-US" dirty="0"/>
              <a:t> DB</a:t>
            </a:r>
          </a:p>
        </p:txBody>
      </p:sp>
      <p:cxnSp>
        <p:nvCxnSpPr>
          <p:cNvPr id="55" name="Straight Arrow Connector 54"/>
          <p:cNvCxnSpPr>
            <a:cxnSpLocks/>
            <a:stCxn id="17" idx="3"/>
            <a:endCxn id="54" idx="1"/>
          </p:cNvCxnSpPr>
          <p:nvPr/>
        </p:nvCxnSpPr>
        <p:spPr>
          <a:xfrm flipV="1">
            <a:off x="3796928" y="5086643"/>
            <a:ext cx="1692121" cy="16791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cxnSpLocks/>
            <a:stCxn id="17" idx="0"/>
            <a:endCxn id="38" idx="2"/>
          </p:cNvCxnSpPr>
          <p:nvPr/>
        </p:nvCxnSpPr>
        <p:spPr>
          <a:xfrm flipV="1">
            <a:off x="2718271" y="3242026"/>
            <a:ext cx="9238" cy="768994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flipV="1">
            <a:off x="2243417" y="2268193"/>
            <a:ext cx="0" cy="523346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1" name="Rectangle 100"/>
          <p:cNvSpPr/>
          <p:nvPr/>
        </p:nvSpPr>
        <p:spPr>
          <a:xfrm>
            <a:off x="1816464" y="1868988"/>
            <a:ext cx="883024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PCI MS</a:t>
            </a:r>
          </a:p>
        </p:txBody>
      </p:sp>
      <p:cxnSp>
        <p:nvCxnSpPr>
          <p:cNvPr id="102" name="Straight Arrow Connector 101"/>
          <p:cNvCxnSpPr/>
          <p:nvPr/>
        </p:nvCxnSpPr>
        <p:spPr>
          <a:xfrm flipV="1">
            <a:off x="3206010" y="2261470"/>
            <a:ext cx="0" cy="523346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3" name="Rectangle 102"/>
          <p:cNvSpPr/>
          <p:nvPr/>
        </p:nvSpPr>
        <p:spPr>
          <a:xfrm>
            <a:off x="2779057" y="1862265"/>
            <a:ext cx="883024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Policy</a:t>
            </a:r>
          </a:p>
        </p:txBody>
      </p:sp>
      <p:sp>
        <p:nvSpPr>
          <p:cNvPr id="104" name="Content Placeholder 2"/>
          <p:cNvSpPr>
            <a:spLocks noGrp="1"/>
          </p:cNvSpPr>
          <p:nvPr>
            <p:ph idx="4294967295"/>
          </p:nvPr>
        </p:nvSpPr>
        <p:spPr>
          <a:xfrm>
            <a:off x="7140388" y="1008418"/>
            <a:ext cx="4831976" cy="518743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r>
              <a:rPr lang="en-US" dirty="0"/>
              <a:t>Simulated Network </a:t>
            </a:r>
          </a:p>
          <a:p>
            <a:pPr lvl="1"/>
            <a:r>
              <a:rPr lang="en-US" dirty="0"/>
              <a:t>Yang model defined by SDN-R module will be used for simulation</a:t>
            </a:r>
          </a:p>
          <a:p>
            <a:pPr lvl="1"/>
            <a:r>
              <a:rPr lang="en-US" dirty="0" err="1"/>
              <a:t>ConfD</a:t>
            </a:r>
            <a:r>
              <a:rPr lang="en-US" dirty="0"/>
              <a:t> Basic </a:t>
            </a:r>
            <a:r>
              <a:rPr lang="en-US" dirty="0" err="1"/>
              <a:t>Netconf</a:t>
            </a:r>
            <a:r>
              <a:rPr lang="en-US" dirty="0"/>
              <a:t> Server will be used to simulate the RAN. C- API extension will be used to update the </a:t>
            </a:r>
            <a:r>
              <a:rPr lang="en-US" i="1" dirty="0" err="1"/>
              <a:t>phy</a:t>
            </a:r>
            <a:r>
              <a:rPr lang="en-US" i="1" dirty="0"/>
              <a:t>-cell-id</a:t>
            </a:r>
            <a:r>
              <a:rPr lang="en-US" dirty="0"/>
              <a:t> values , to send </a:t>
            </a:r>
            <a:r>
              <a:rPr lang="en-US" i="1" dirty="0"/>
              <a:t>ran-neighbor-list</a:t>
            </a:r>
            <a:r>
              <a:rPr lang="en-US" dirty="0"/>
              <a:t> changes</a:t>
            </a:r>
          </a:p>
          <a:p>
            <a:pPr lvl="1"/>
            <a:r>
              <a:rPr lang="en-US" dirty="0"/>
              <a:t>Each </a:t>
            </a:r>
            <a:r>
              <a:rPr lang="en-US" dirty="0" err="1"/>
              <a:t>netconf</a:t>
            </a:r>
            <a:r>
              <a:rPr lang="en-US" dirty="0"/>
              <a:t> server will run as standalone process or Docker container</a:t>
            </a:r>
          </a:p>
          <a:p>
            <a:pPr lvl="1"/>
            <a:r>
              <a:rPr lang="en-US" dirty="0"/>
              <a:t>The </a:t>
            </a:r>
            <a:r>
              <a:rPr lang="en-US" dirty="0" err="1"/>
              <a:t>netconf</a:t>
            </a:r>
            <a:r>
              <a:rPr lang="en-US" dirty="0"/>
              <a:t> servers will be spawned by </a:t>
            </a:r>
            <a:r>
              <a:rPr lang="en-US" dirty="0" err="1"/>
              <a:t>RANSim</a:t>
            </a:r>
            <a:r>
              <a:rPr lang="en-US" dirty="0"/>
              <a:t> Controller based on the topology specified. </a:t>
            </a:r>
          </a:p>
          <a:p>
            <a:pPr lvl="1"/>
            <a:r>
              <a:rPr lang="en-US" dirty="0"/>
              <a:t>Python scripts and client will seed the initial configuration for each Node.</a:t>
            </a:r>
          </a:p>
          <a:p>
            <a:pPr lvl="1"/>
            <a:r>
              <a:rPr lang="en-US" dirty="0"/>
              <a:t>Each </a:t>
            </a:r>
            <a:r>
              <a:rPr lang="en-US" dirty="0" err="1"/>
              <a:t>netconf</a:t>
            </a:r>
            <a:r>
              <a:rPr lang="en-US" dirty="0"/>
              <a:t> server can send a mount request to SDN-R when they are spawned.</a:t>
            </a:r>
          </a:p>
          <a:p>
            <a:pPr lvl="1"/>
            <a:r>
              <a:rPr lang="en-US" i="1" dirty="0"/>
              <a:t>ran-neighbor-list</a:t>
            </a:r>
            <a:r>
              <a:rPr lang="en-US" dirty="0"/>
              <a:t> update notification will be sent by </a:t>
            </a:r>
            <a:r>
              <a:rPr lang="en-US" dirty="0" err="1"/>
              <a:t>netconf</a:t>
            </a:r>
            <a:r>
              <a:rPr lang="en-US" dirty="0"/>
              <a:t> server to SDN-R based on the trigger from </a:t>
            </a:r>
            <a:r>
              <a:rPr lang="en-US" dirty="0" err="1"/>
              <a:t>RANSim</a:t>
            </a:r>
            <a:r>
              <a:rPr lang="en-US" dirty="0"/>
              <a:t> Controller</a:t>
            </a:r>
          </a:p>
          <a:p>
            <a:pPr lvl="1"/>
            <a:r>
              <a:rPr lang="en-US" dirty="0"/>
              <a:t>Will be able to accept </a:t>
            </a:r>
            <a:r>
              <a:rPr lang="en-US" i="1" dirty="0" err="1"/>
              <a:t>phy</a:t>
            </a:r>
            <a:r>
              <a:rPr lang="en-US" i="1" dirty="0"/>
              <a:t>-cell-id </a:t>
            </a:r>
            <a:r>
              <a:rPr lang="en-US" dirty="0"/>
              <a:t>update trigger from SDN-R and forward same to </a:t>
            </a:r>
            <a:r>
              <a:rPr lang="en-US" dirty="0" err="1"/>
              <a:t>RANSim</a:t>
            </a:r>
            <a:r>
              <a:rPr lang="en-US" dirty="0"/>
              <a:t> Controller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5692996" y="4042551"/>
            <a:ext cx="1205755" cy="81775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RANSim</a:t>
            </a:r>
            <a:endParaRPr lang="en-US" dirty="0"/>
          </a:p>
          <a:p>
            <a:pPr algn="ctr"/>
            <a:r>
              <a:rPr lang="en-US" dirty="0"/>
              <a:t>Controller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008708" y="2617076"/>
            <a:ext cx="986118" cy="8714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Web GUI</a:t>
            </a:r>
          </a:p>
        </p:txBody>
      </p:sp>
      <p:cxnSp>
        <p:nvCxnSpPr>
          <p:cNvPr id="32" name="Straight Arrow Connector 31"/>
          <p:cNvCxnSpPr>
            <a:cxnSpLocks/>
            <a:endCxn id="31" idx="2"/>
          </p:cNvCxnSpPr>
          <p:nvPr/>
        </p:nvCxnSpPr>
        <p:spPr>
          <a:xfrm flipH="1" flipV="1">
            <a:off x="5501767" y="3488515"/>
            <a:ext cx="493059" cy="457391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6047438" y="2617076"/>
            <a:ext cx="1586007" cy="8714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Robot Framework/</a:t>
            </a:r>
          </a:p>
          <a:p>
            <a:pPr algn="ctr"/>
            <a:r>
              <a:rPr lang="en-US" dirty="0"/>
              <a:t>Python scripts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5B9C7941-78E4-43F8-8820-34ACF2C83409}"/>
              </a:ext>
            </a:extLst>
          </p:cNvPr>
          <p:cNvGrpSpPr/>
          <p:nvPr/>
        </p:nvGrpSpPr>
        <p:grpSpPr>
          <a:xfrm>
            <a:off x="1831036" y="4089107"/>
            <a:ext cx="1554839" cy="1635509"/>
            <a:chOff x="1992401" y="4404614"/>
            <a:chExt cx="1554839" cy="1635509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xmlns="" id="{94BA1B53-5CDC-4AAC-AC63-5BEE7F6104A0}"/>
                </a:ext>
              </a:extLst>
            </p:cNvPr>
            <p:cNvSpPr/>
            <p:nvPr/>
          </p:nvSpPr>
          <p:spPr>
            <a:xfrm>
              <a:off x="1992401" y="4404614"/>
              <a:ext cx="1554839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 err="1"/>
                <a:t>Netconf</a:t>
              </a:r>
              <a:r>
                <a:rPr lang="en-US" sz="1600" dirty="0"/>
                <a:t> server 1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xmlns="" id="{F6B49487-B2AC-4827-89EC-5A1778620169}"/>
                </a:ext>
              </a:extLst>
            </p:cNvPr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ConfD</a:t>
              </a:r>
              <a:endParaRPr lang="en-US" dirty="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xmlns="" id="{EC52A89C-526B-4361-90BB-95C89C99C27D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Extension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xmlns="" id="{8BCA8737-AB16-40D8-9E25-F9020A9A4658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Yang Model</a:t>
              </a:r>
            </a:p>
          </p:txBody>
        </p:sp>
      </p:grpSp>
      <p:cxnSp>
        <p:nvCxnSpPr>
          <p:cNvPr id="34" name="Straight Arrow Connector 33"/>
          <p:cNvCxnSpPr>
            <a:cxnSpLocks/>
            <a:endCxn id="33" idx="2"/>
          </p:cNvCxnSpPr>
          <p:nvPr/>
        </p:nvCxnSpPr>
        <p:spPr>
          <a:xfrm flipV="1">
            <a:off x="6540498" y="3488515"/>
            <a:ext cx="299944" cy="436814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E31AAA15-4F48-4CAF-BDD9-78BFD34F979D}"/>
              </a:ext>
            </a:extLst>
          </p:cNvPr>
          <p:cNvGrpSpPr/>
          <p:nvPr/>
        </p:nvGrpSpPr>
        <p:grpSpPr>
          <a:xfrm>
            <a:off x="1981199" y="4404614"/>
            <a:ext cx="1566042" cy="1635509"/>
            <a:chOff x="1981199" y="4404614"/>
            <a:chExt cx="1566042" cy="1635509"/>
          </a:xfrm>
        </p:grpSpPr>
        <p:sp>
          <p:nvSpPr>
            <p:cNvPr id="86" name="Rectangle 85"/>
            <p:cNvSpPr/>
            <p:nvPr/>
          </p:nvSpPr>
          <p:spPr>
            <a:xfrm>
              <a:off x="1981199" y="4404614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 err="1"/>
                <a:t>Netconf</a:t>
              </a:r>
              <a:r>
                <a:rPr lang="en-US" sz="1600" dirty="0"/>
                <a:t> server n</a:t>
              </a: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ConfD</a:t>
              </a:r>
              <a:endParaRPr lang="en-US" dirty="0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Extension</a:t>
              </a: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Yang Model</a:t>
              </a: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EE1B72BA-378B-4CEC-987F-8983C4F17818}"/>
              </a:ext>
            </a:extLst>
          </p:cNvPr>
          <p:cNvSpPr/>
          <p:nvPr/>
        </p:nvSpPr>
        <p:spPr>
          <a:xfrm>
            <a:off x="1639614" y="4011020"/>
            <a:ext cx="2157314" cy="218482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1BD4FF67-06EA-4574-8066-BDD1BEFB5B1B}"/>
              </a:ext>
            </a:extLst>
          </p:cNvPr>
          <p:cNvSpPr/>
          <p:nvPr/>
        </p:nvSpPr>
        <p:spPr>
          <a:xfrm>
            <a:off x="5711669" y="5717673"/>
            <a:ext cx="1205755" cy="43681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Python Script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xmlns="" id="{A29C5F51-B9CF-4D6F-BFF1-95A4950EE2CB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3796928" y="5936080"/>
            <a:ext cx="1914741" cy="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597BF8E-2E74-4A38-A13E-36F93ADA9DF1}"/>
              </a:ext>
            </a:extLst>
          </p:cNvPr>
          <p:cNvSpPr txBox="1"/>
          <p:nvPr/>
        </p:nvSpPr>
        <p:spPr>
          <a:xfrm>
            <a:off x="3755834" y="5644782"/>
            <a:ext cx="18042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Initial configuration</a:t>
            </a:r>
          </a:p>
        </p:txBody>
      </p:sp>
    </p:spTree>
    <p:extLst>
      <p:ext uri="{BB962C8B-B14F-4D97-AF65-F5344CB8AC3E}">
        <p14:creationId xmlns:p14="http://schemas.microsoft.com/office/powerpoint/2010/main" val="3094571062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0515600" cy="1325563"/>
          </a:xfrm>
        </p:spPr>
        <p:txBody>
          <a:bodyPr/>
          <a:lstStyle/>
          <a:p>
            <a:r>
              <a:rPr lang="en-US" dirty="0"/>
              <a:t>Approach for RAN Simulator</a:t>
            </a:r>
          </a:p>
        </p:txBody>
      </p:sp>
      <p:sp>
        <p:nvSpPr>
          <p:cNvPr id="104" name="Content Placeholder 2"/>
          <p:cNvSpPr>
            <a:spLocks noGrp="1"/>
          </p:cNvSpPr>
          <p:nvPr>
            <p:ph idx="4294967295"/>
          </p:nvPr>
        </p:nvSpPr>
        <p:spPr>
          <a:xfrm>
            <a:off x="7172461" y="1190438"/>
            <a:ext cx="4831976" cy="5111538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sz="2000" dirty="0" err="1"/>
              <a:t>RANSim</a:t>
            </a:r>
            <a:r>
              <a:rPr lang="en-US" sz="2000" dirty="0"/>
              <a:t> Controller </a:t>
            </a:r>
          </a:p>
          <a:p>
            <a:pPr lvl="1"/>
            <a:r>
              <a:rPr lang="en-US" sz="1600" dirty="0"/>
              <a:t>Spring Boot based micro service</a:t>
            </a:r>
          </a:p>
          <a:p>
            <a:pPr lvl="1"/>
            <a:r>
              <a:rPr lang="en-US" sz="1600" dirty="0"/>
              <a:t>RAN topology of ~2000 nodes to be simulated is defined into a </a:t>
            </a:r>
            <a:r>
              <a:rPr lang="en-US" sz="1600" dirty="0" err="1"/>
              <a:t>Config</a:t>
            </a:r>
            <a:r>
              <a:rPr lang="en-US" sz="1600" dirty="0"/>
              <a:t> DB</a:t>
            </a:r>
          </a:p>
          <a:p>
            <a:pPr lvl="1"/>
            <a:r>
              <a:rPr lang="en-US" sz="1600" dirty="0"/>
              <a:t>RAN Simulator spawns the Nodes based on this topology</a:t>
            </a:r>
          </a:p>
          <a:p>
            <a:pPr lvl="1"/>
            <a:r>
              <a:rPr lang="en-US" sz="1600" dirty="0"/>
              <a:t>Exposes following rest APIs to </a:t>
            </a:r>
          </a:p>
          <a:p>
            <a:pPr lvl="2"/>
            <a:r>
              <a:rPr lang="en-US" sz="1400" dirty="0"/>
              <a:t>Retrieve the current topology</a:t>
            </a:r>
          </a:p>
          <a:p>
            <a:pPr lvl="2"/>
            <a:r>
              <a:rPr lang="en-US" sz="1400" dirty="0"/>
              <a:t>Update </a:t>
            </a:r>
            <a:r>
              <a:rPr lang="en-US" sz="1400" i="1" dirty="0" err="1"/>
              <a:t>phy</a:t>
            </a:r>
            <a:r>
              <a:rPr lang="en-US" sz="1400" i="1" dirty="0"/>
              <a:t>-cell-id</a:t>
            </a:r>
            <a:r>
              <a:rPr lang="en-US" sz="1400" dirty="0"/>
              <a:t> of a node to simulate collision or confusion</a:t>
            </a:r>
          </a:p>
          <a:p>
            <a:pPr lvl="2"/>
            <a:r>
              <a:rPr lang="en-US" sz="1400" dirty="0"/>
              <a:t>Drop a cell or create a new cell </a:t>
            </a:r>
          </a:p>
          <a:p>
            <a:pPr lvl="2"/>
            <a:r>
              <a:rPr lang="en-US" sz="1400" dirty="0"/>
              <a:t>Retrieve the new </a:t>
            </a:r>
            <a:r>
              <a:rPr lang="en-US" sz="1400" i="1" dirty="0" err="1"/>
              <a:t>phy</a:t>
            </a:r>
            <a:r>
              <a:rPr lang="en-US" sz="1400" i="1" dirty="0"/>
              <a:t>-cell-id</a:t>
            </a:r>
            <a:r>
              <a:rPr lang="en-US" sz="1400" dirty="0"/>
              <a:t> set by SDN-R to a node</a:t>
            </a:r>
          </a:p>
          <a:p>
            <a:pPr lvl="2"/>
            <a:r>
              <a:rPr lang="en-US" sz="1400" dirty="0"/>
              <a:t>Start/Stop the network simulation</a:t>
            </a:r>
          </a:p>
          <a:p>
            <a:pPr lvl="1"/>
            <a:r>
              <a:rPr lang="en-US" sz="1600" dirty="0" err="1"/>
              <a:t>MariaDB</a:t>
            </a:r>
            <a:r>
              <a:rPr lang="en-US" sz="1600" dirty="0"/>
              <a:t> will be used as the </a:t>
            </a:r>
            <a:r>
              <a:rPr lang="en-US" sz="1600" dirty="0" err="1"/>
              <a:t>config</a:t>
            </a:r>
            <a:r>
              <a:rPr lang="en-US" sz="1600" dirty="0"/>
              <a:t> database to store the topology</a:t>
            </a:r>
          </a:p>
          <a:p>
            <a:pPr lvl="1"/>
            <a:r>
              <a:rPr lang="en-US" sz="1600" dirty="0"/>
              <a:t>Robot scripts will drive the complete test sequences</a:t>
            </a:r>
          </a:p>
          <a:p>
            <a:pPr lvl="1"/>
            <a:r>
              <a:rPr lang="en-US" sz="1600" dirty="0"/>
              <a:t>Web GUI will show the current topology, </a:t>
            </a:r>
            <a:r>
              <a:rPr lang="en-US" sz="1600" i="1" dirty="0" err="1"/>
              <a:t>phy</a:t>
            </a:r>
            <a:r>
              <a:rPr lang="en-US" sz="1600" i="1" dirty="0"/>
              <a:t>-cell-id</a:t>
            </a:r>
            <a:r>
              <a:rPr lang="en-US" sz="1600" dirty="0"/>
              <a:t> collision/confusions, </a:t>
            </a:r>
            <a:r>
              <a:rPr lang="en-US" sz="1600" i="1" dirty="0"/>
              <a:t>ran-neighbor-list</a:t>
            </a:r>
            <a:r>
              <a:rPr lang="en-US" sz="1600" dirty="0"/>
              <a:t> changes,  updates from SDN-R, etc. Pictorial representation will be a stretch goal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338A3A11-35EA-4BC8-B0A1-DB9CA73BF166}"/>
              </a:ext>
            </a:extLst>
          </p:cNvPr>
          <p:cNvSpPr/>
          <p:nvPr/>
        </p:nvSpPr>
        <p:spPr>
          <a:xfrm>
            <a:off x="510988" y="3658880"/>
            <a:ext cx="3890682" cy="26630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Simulated Network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467CB002-11B8-4D69-91C8-19A31AE99D00}"/>
              </a:ext>
            </a:extLst>
          </p:cNvPr>
          <p:cNvSpPr/>
          <p:nvPr/>
        </p:nvSpPr>
        <p:spPr>
          <a:xfrm>
            <a:off x="510988" y="1255733"/>
            <a:ext cx="3890682" cy="21274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ONAP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7725999C-4658-4358-903F-3CE346E5BD28}"/>
              </a:ext>
            </a:extLst>
          </p:cNvPr>
          <p:cNvSpPr/>
          <p:nvPr/>
        </p:nvSpPr>
        <p:spPr>
          <a:xfrm>
            <a:off x="1981198" y="2791539"/>
            <a:ext cx="1492622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SDN-R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D2F611A1-D56A-4C45-A958-66A4543CD45C}"/>
              </a:ext>
            </a:extLst>
          </p:cNvPr>
          <p:cNvSpPr/>
          <p:nvPr/>
        </p:nvSpPr>
        <p:spPr>
          <a:xfrm>
            <a:off x="5489049" y="3945906"/>
            <a:ext cx="1595719" cy="22814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/>
          </a:p>
        </p:txBody>
      </p:sp>
      <p:sp>
        <p:nvSpPr>
          <p:cNvPr id="38" name="Flowchart: Magnetic Disk 37">
            <a:extLst>
              <a:ext uri="{FF2B5EF4-FFF2-40B4-BE49-F238E27FC236}">
                <a16:creationId xmlns:a16="http://schemas.microsoft.com/office/drawing/2014/main" xmlns="" id="{98020A1D-4D3E-4540-900E-B5BD1655C1AD}"/>
              </a:ext>
            </a:extLst>
          </p:cNvPr>
          <p:cNvSpPr/>
          <p:nvPr/>
        </p:nvSpPr>
        <p:spPr>
          <a:xfrm>
            <a:off x="5710019" y="4878300"/>
            <a:ext cx="1205755" cy="766482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Config</a:t>
            </a:r>
            <a:r>
              <a:rPr lang="en-US" dirty="0"/>
              <a:t> DB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xmlns="" id="{A922481B-7FB1-4291-9E36-807196056AC0}"/>
              </a:ext>
            </a:extLst>
          </p:cNvPr>
          <p:cNvCxnSpPr>
            <a:cxnSpLocks/>
            <a:stCxn id="84" idx="3"/>
            <a:endCxn id="34" idx="1"/>
          </p:cNvCxnSpPr>
          <p:nvPr/>
        </p:nvCxnSpPr>
        <p:spPr>
          <a:xfrm flipV="1">
            <a:off x="3796928" y="5086643"/>
            <a:ext cx="1692121" cy="16791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xmlns="" id="{56012AAA-2C9B-4241-8225-8CD4CD55D967}"/>
              </a:ext>
            </a:extLst>
          </p:cNvPr>
          <p:cNvCxnSpPr>
            <a:cxnSpLocks/>
            <a:stCxn id="84" idx="0"/>
            <a:endCxn id="33" idx="2"/>
          </p:cNvCxnSpPr>
          <p:nvPr/>
        </p:nvCxnSpPr>
        <p:spPr>
          <a:xfrm flipV="1">
            <a:off x="2718271" y="3242026"/>
            <a:ext cx="9238" cy="768994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xmlns="" id="{B1F19523-DF66-4B76-99D7-0043DB44F57B}"/>
              </a:ext>
            </a:extLst>
          </p:cNvPr>
          <p:cNvCxnSpPr/>
          <p:nvPr/>
        </p:nvCxnSpPr>
        <p:spPr>
          <a:xfrm flipV="1">
            <a:off x="2243417" y="2268193"/>
            <a:ext cx="0" cy="523346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373E0929-135C-434E-8145-899F33861ACB}"/>
              </a:ext>
            </a:extLst>
          </p:cNvPr>
          <p:cNvSpPr/>
          <p:nvPr/>
        </p:nvSpPr>
        <p:spPr>
          <a:xfrm>
            <a:off x="1816464" y="1868988"/>
            <a:ext cx="883024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PCI MS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xmlns="" id="{D70B6829-0122-487C-B16B-F1F77018CE29}"/>
              </a:ext>
            </a:extLst>
          </p:cNvPr>
          <p:cNvCxnSpPr/>
          <p:nvPr/>
        </p:nvCxnSpPr>
        <p:spPr>
          <a:xfrm flipV="1">
            <a:off x="3206010" y="2261470"/>
            <a:ext cx="0" cy="523346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69BFDC8E-8B5F-4509-8909-92AE7FB53409}"/>
              </a:ext>
            </a:extLst>
          </p:cNvPr>
          <p:cNvSpPr/>
          <p:nvPr/>
        </p:nvSpPr>
        <p:spPr>
          <a:xfrm>
            <a:off x="2779057" y="1862265"/>
            <a:ext cx="883024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Policy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xmlns="" id="{64DA9EC6-F17E-4A9D-ADCE-B3619E2058E4}"/>
              </a:ext>
            </a:extLst>
          </p:cNvPr>
          <p:cNvSpPr/>
          <p:nvPr/>
        </p:nvSpPr>
        <p:spPr>
          <a:xfrm>
            <a:off x="5692996" y="4042551"/>
            <a:ext cx="1205755" cy="81775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RANSim</a:t>
            </a:r>
            <a:endParaRPr lang="en-US" dirty="0"/>
          </a:p>
          <a:p>
            <a:pPr algn="ctr"/>
            <a:r>
              <a:rPr lang="en-US" dirty="0"/>
              <a:t>Controller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xmlns="" id="{10026115-853B-470E-817C-ED20A64A0EC3}"/>
              </a:ext>
            </a:extLst>
          </p:cNvPr>
          <p:cNvSpPr/>
          <p:nvPr/>
        </p:nvSpPr>
        <p:spPr>
          <a:xfrm>
            <a:off x="5008708" y="2617076"/>
            <a:ext cx="986118" cy="8714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Web GUI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xmlns="" id="{51A015A1-5A6D-48D6-9BF6-9436A1A4EA41}"/>
              </a:ext>
            </a:extLst>
          </p:cNvPr>
          <p:cNvCxnSpPr>
            <a:cxnSpLocks/>
            <a:endCxn id="55" idx="2"/>
          </p:cNvCxnSpPr>
          <p:nvPr/>
        </p:nvCxnSpPr>
        <p:spPr>
          <a:xfrm flipH="1" flipV="1">
            <a:off x="5501767" y="3488515"/>
            <a:ext cx="493059" cy="457391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83972832-A447-4F00-A3A9-0E126C417621}"/>
              </a:ext>
            </a:extLst>
          </p:cNvPr>
          <p:cNvSpPr/>
          <p:nvPr/>
        </p:nvSpPr>
        <p:spPr>
          <a:xfrm>
            <a:off x="6047438" y="2617076"/>
            <a:ext cx="1586007" cy="8714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Robot Framework/</a:t>
            </a:r>
          </a:p>
          <a:p>
            <a:pPr algn="ctr"/>
            <a:r>
              <a:rPr lang="en-US" dirty="0"/>
              <a:t>Python scripts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xmlns="" id="{BCED1E80-01BD-4315-ABB8-3ACE66D18A2D}"/>
              </a:ext>
            </a:extLst>
          </p:cNvPr>
          <p:cNvGrpSpPr/>
          <p:nvPr/>
        </p:nvGrpSpPr>
        <p:grpSpPr>
          <a:xfrm>
            <a:off x="1831036" y="4089107"/>
            <a:ext cx="1554839" cy="1635509"/>
            <a:chOff x="1992401" y="4404614"/>
            <a:chExt cx="1554839" cy="1635509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xmlns="" id="{40AABDC2-582B-44A4-871C-9641312EC859}"/>
                </a:ext>
              </a:extLst>
            </p:cNvPr>
            <p:cNvSpPr/>
            <p:nvPr/>
          </p:nvSpPr>
          <p:spPr>
            <a:xfrm>
              <a:off x="1992401" y="4404614"/>
              <a:ext cx="1554839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 err="1"/>
                <a:t>Netconf</a:t>
              </a:r>
              <a:r>
                <a:rPr lang="en-US" sz="1600" dirty="0"/>
                <a:t> server 1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xmlns="" id="{BC4C1CC2-3700-4296-AAC2-F7DA8B80B37F}"/>
                </a:ext>
              </a:extLst>
            </p:cNvPr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ConfD</a:t>
              </a:r>
              <a:endParaRPr lang="en-US" dirty="0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xmlns="" id="{A99E20D0-42CC-42A3-A05D-2922CD7EFD9B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Extension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xmlns="" id="{CD8B29D9-5FD9-4E10-9B3A-5A487D7A2AE5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Yang Model</a:t>
              </a:r>
            </a:p>
          </p:txBody>
        </p:sp>
      </p:grp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xmlns="" id="{ECFE6C1D-A23C-4110-A909-69B544CC6D7B}"/>
              </a:ext>
            </a:extLst>
          </p:cNvPr>
          <p:cNvCxnSpPr>
            <a:cxnSpLocks/>
            <a:endCxn id="72" idx="2"/>
          </p:cNvCxnSpPr>
          <p:nvPr/>
        </p:nvCxnSpPr>
        <p:spPr>
          <a:xfrm flipV="1">
            <a:off x="6540498" y="3488515"/>
            <a:ext cx="299944" cy="436814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51FE31A7-A773-4321-9C2E-CBBF569636C6}"/>
              </a:ext>
            </a:extLst>
          </p:cNvPr>
          <p:cNvGrpSpPr/>
          <p:nvPr/>
        </p:nvGrpSpPr>
        <p:grpSpPr>
          <a:xfrm>
            <a:off x="1981199" y="4404614"/>
            <a:ext cx="1566042" cy="1635509"/>
            <a:chOff x="1981199" y="4404614"/>
            <a:chExt cx="1566042" cy="1635509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xmlns="" id="{39312574-BEB6-4779-9D1F-C0B671A03893}"/>
                </a:ext>
              </a:extLst>
            </p:cNvPr>
            <p:cNvSpPr/>
            <p:nvPr/>
          </p:nvSpPr>
          <p:spPr>
            <a:xfrm>
              <a:off x="1981199" y="4404614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 err="1"/>
                <a:t>Netconf</a:t>
              </a:r>
              <a:r>
                <a:rPr lang="en-US" sz="1600" dirty="0"/>
                <a:t> server n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xmlns="" id="{4B72F01A-A530-4324-9EAE-359CCB8809D0}"/>
                </a:ext>
              </a:extLst>
            </p:cNvPr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ConfD</a:t>
              </a:r>
              <a:endParaRPr lang="en-US" dirty="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xmlns="" id="{028D3236-1B78-4F89-9076-D41B10BF9AC5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Extension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xmlns="" id="{0F3A4EE4-46CA-4236-946D-500BFACDB6BC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Yang Model</a:t>
              </a:r>
            </a:p>
          </p:txBody>
        </p:sp>
      </p:grpSp>
      <p:sp>
        <p:nvSpPr>
          <p:cNvPr id="84" name="Rectangle 83">
            <a:extLst>
              <a:ext uri="{FF2B5EF4-FFF2-40B4-BE49-F238E27FC236}">
                <a16:creationId xmlns:a16="http://schemas.microsoft.com/office/drawing/2014/main" xmlns="" id="{D57F8332-2AB1-4BBE-87F3-15C19852CDD8}"/>
              </a:ext>
            </a:extLst>
          </p:cNvPr>
          <p:cNvSpPr/>
          <p:nvPr/>
        </p:nvSpPr>
        <p:spPr>
          <a:xfrm>
            <a:off x="1639614" y="4011020"/>
            <a:ext cx="2157314" cy="218482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xmlns="" id="{4182CFEA-175D-4484-92A8-61D8602B0847}"/>
              </a:ext>
            </a:extLst>
          </p:cNvPr>
          <p:cNvSpPr/>
          <p:nvPr/>
        </p:nvSpPr>
        <p:spPr>
          <a:xfrm>
            <a:off x="5711669" y="5717673"/>
            <a:ext cx="1205755" cy="43681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Python Script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xmlns="" id="{00F315AE-EE11-4733-8511-958FBFD39A9E}"/>
              </a:ext>
            </a:extLst>
          </p:cNvPr>
          <p:cNvCxnSpPr>
            <a:cxnSpLocks/>
            <a:stCxn id="85" idx="1"/>
          </p:cNvCxnSpPr>
          <p:nvPr/>
        </p:nvCxnSpPr>
        <p:spPr>
          <a:xfrm flipH="1" flipV="1">
            <a:off x="3831315" y="5920444"/>
            <a:ext cx="1880354" cy="15636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6C944D46-C92D-4249-BA4D-69205E6C196F}"/>
              </a:ext>
            </a:extLst>
          </p:cNvPr>
          <p:cNvSpPr txBox="1"/>
          <p:nvPr/>
        </p:nvSpPr>
        <p:spPr>
          <a:xfrm>
            <a:off x="3727460" y="5599428"/>
            <a:ext cx="18042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Initial configuration</a:t>
            </a:r>
          </a:p>
        </p:txBody>
      </p:sp>
    </p:spTree>
    <p:extLst>
      <p:ext uri="{BB962C8B-B14F-4D97-AF65-F5344CB8AC3E}">
        <p14:creationId xmlns:p14="http://schemas.microsoft.com/office/powerpoint/2010/main" val="1893119513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0594"/>
            <a:ext cx="10515600" cy="1325563"/>
          </a:xfrm>
        </p:spPr>
        <p:txBody>
          <a:bodyPr/>
          <a:lstStyle/>
          <a:p>
            <a:r>
              <a:rPr lang="en-US" dirty="0"/>
              <a:t>Illustrative sequence for a test scenario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884" y="731136"/>
            <a:ext cx="9229371" cy="612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586987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1667" y="3508872"/>
            <a:ext cx="47904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</a:rPr>
              <a:t>Thank You!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4203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1604" y="1177290"/>
            <a:ext cx="11691796" cy="502126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ONAP Optimization Framework (OOF) provides a policy-driven and model-driven framework for creating optimization applications for a broad range of use cases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For Casablanca, OOF enhancements include formulation and solving of optimization problems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 propose an OOF enhancement and Proof of Concept (POC) for Casablanca for </a:t>
            </a:r>
            <a:br>
              <a:rPr lang="en-US" dirty="0"/>
            </a:br>
            <a:r>
              <a:rPr lang="en-US" dirty="0"/>
              <a:t>Physical Cell ID (PCI) Optimization</a:t>
            </a:r>
          </a:p>
          <a:p>
            <a:pPr marL="628650" lvl="1" indent="-342900"/>
            <a:r>
              <a:rPr lang="en-US" dirty="0"/>
              <a:t>PCI Optimization is a well-understood problem</a:t>
            </a:r>
          </a:p>
          <a:p>
            <a:pPr marL="628650" lvl="1" indent="-342900"/>
            <a:r>
              <a:rPr lang="en-US" dirty="0"/>
              <a:t>The reading/writing of the Physical Cell ID (PCI) configuration parameter has been included in SDN-R POC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Objective of the POC is to demonstrate disaggregation of the PCI SON functionality, and the data flows needed to implement this in ONAP using OOF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 envision a new PCI-Handler Microservice to facilitate the data flow and trigger mechanism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focus is on data flow and interfaces, and the role of OOF, PCI-Handler-MS, SDN-C Controller and Policy etc</a:t>
            </a:r>
          </a:p>
          <a:p>
            <a:pPr marL="568325" lvl="1" indent="-222250"/>
            <a:r>
              <a:rPr lang="en-US" dirty="0"/>
              <a:t>Objective is to incorporate an algorithm in ONAP using OOF, not to develop an algorithm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31620"/>
            <a:ext cx="11353800" cy="640080"/>
          </a:xfrm>
        </p:spPr>
        <p:txBody>
          <a:bodyPr>
            <a:normAutofit/>
          </a:bodyPr>
          <a:lstStyle/>
          <a:p>
            <a:r>
              <a:rPr lang="en-US" dirty="0"/>
              <a:t>ONAP Optimization Framework (OOF) and PCI</a:t>
            </a:r>
          </a:p>
        </p:txBody>
      </p:sp>
    </p:spTree>
    <p:extLst>
      <p:ext uri="{BB962C8B-B14F-4D97-AF65-F5344CB8AC3E}">
        <p14:creationId xmlns:p14="http://schemas.microsoft.com/office/powerpoint/2010/main" val="41226109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1402439936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3</a:t>
            </a:fld>
            <a:r>
              <a:rPr lang="en-US" dirty="0"/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2903568" y="2307648"/>
            <a:ext cx="1323589" cy="58437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PCI Handler MS</a:t>
            </a:r>
          </a:p>
        </p:txBody>
      </p:sp>
      <p:sp>
        <p:nvSpPr>
          <p:cNvPr id="6" name="Rectangle 5"/>
          <p:cNvSpPr/>
          <p:nvPr/>
        </p:nvSpPr>
        <p:spPr>
          <a:xfrm>
            <a:off x="1123294" y="2086916"/>
            <a:ext cx="1077686" cy="808751"/>
          </a:xfrm>
          <a:prstGeom prst="rect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OOF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73067" y="2068305"/>
            <a:ext cx="1447800" cy="827362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SDN-C</a:t>
            </a:r>
          </a:p>
        </p:txBody>
      </p:sp>
      <p:sp>
        <p:nvSpPr>
          <p:cNvPr id="13" name="Flowchart: Magnetic Disk 12"/>
          <p:cNvSpPr/>
          <p:nvPr/>
        </p:nvSpPr>
        <p:spPr>
          <a:xfrm>
            <a:off x="6780829" y="2412681"/>
            <a:ext cx="337457" cy="315282"/>
          </a:xfrm>
          <a:prstGeom prst="flowChartMagneticDisk">
            <a:avLst/>
          </a:prstGeom>
          <a:solidFill>
            <a:srgbClr val="F0DAEB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204367" y="2444299"/>
            <a:ext cx="567847" cy="275572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Config DB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997737" y="2068305"/>
            <a:ext cx="911932" cy="81890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Policy</a:t>
            </a:r>
          </a:p>
        </p:txBody>
      </p:sp>
      <p:sp>
        <p:nvSpPr>
          <p:cNvPr id="19" name="Rectangle 18"/>
          <p:cNvSpPr/>
          <p:nvPr/>
        </p:nvSpPr>
        <p:spPr>
          <a:xfrm>
            <a:off x="9418452" y="1963052"/>
            <a:ext cx="2039631" cy="8605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Simulated RAN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~2000 Cells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Nbr_list, PCI values</a:t>
            </a:r>
          </a:p>
        </p:txBody>
      </p:sp>
      <p:cxnSp>
        <p:nvCxnSpPr>
          <p:cNvPr id="67" name="Straight Arrow Connector 66"/>
          <p:cNvCxnSpPr>
            <a:stCxn id="9" idx="1"/>
            <a:endCxn id="17" idx="3"/>
          </p:cNvCxnSpPr>
          <p:nvPr/>
        </p:nvCxnSpPr>
        <p:spPr>
          <a:xfrm flipH="1" flipV="1">
            <a:off x="5909669" y="2477759"/>
            <a:ext cx="763398" cy="4227"/>
          </a:xfrm>
          <a:prstGeom prst="straightConnector1">
            <a:avLst/>
          </a:prstGeom>
          <a:ln w="25400" cmpd="sng">
            <a:solidFill>
              <a:schemeClr val="accent6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4279381" y="2730358"/>
            <a:ext cx="624878" cy="0"/>
          </a:xfrm>
          <a:prstGeom prst="straightConnector1">
            <a:avLst/>
          </a:prstGeom>
          <a:ln w="25400" cmpd="sng">
            <a:solidFill>
              <a:schemeClr val="accent6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4300207" y="2491292"/>
            <a:ext cx="604052" cy="14923"/>
          </a:xfrm>
          <a:prstGeom prst="straightConnector1">
            <a:avLst/>
          </a:prstGeom>
          <a:ln w="25400" cmpd="sng">
            <a:solidFill>
              <a:schemeClr val="accent6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Oval 83"/>
          <p:cNvSpPr/>
          <p:nvPr/>
        </p:nvSpPr>
        <p:spPr>
          <a:xfrm>
            <a:off x="4441431" y="2650156"/>
            <a:ext cx="294066" cy="31528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85" name="Oval 84"/>
          <p:cNvSpPr/>
          <p:nvPr/>
        </p:nvSpPr>
        <p:spPr>
          <a:xfrm>
            <a:off x="2397635" y="2748932"/>
            <a:ext cx="294066" cy="31528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5</a:t>
            </a:r>
          </a:p>
        </p:txBody>
      </p:sp>
      <p:sp>
        <p:nvSpPr>
          <p:cNvPr id="87" name="Oval 86"/>
          <p:cNvSpPr/>
          <p:nvPr/>
        </p:nvSpPr>
        <p:spPr>
          <a:xfrm>
            <a:off x="2370637" y="1833002"/>
            <a:ext cx="294066" cy="31528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6</a:t>
            </a:r>
          </a:p>
        </p:txBody>
      </p:sp>
      <p:sp>
        <p:nvSpPr>
          <p:cNvPr id="90" name="Oval 89"/>
          <p:cNvSpPr/>
          <p:nvPr/>
        </p:nvSpPr>
        <p:spPr>
          <a:xfrm>
            <a:off x="3726719" y="2554859"/>
            <a:ext cx="349282" cy="315282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1b</a:t>
            </a:r>
          </a:p>
        </p:txBody>
      </p:sp>
      <p:sp>
        <p:nvSpPr>
          <p:cNvPr id="91" name="Oval 90"/>
          <p:cNvSpPr/>
          <p:nvPr/>
        </p:nvSpPr>
        <p:spPr>
          <a:xfrm>
            <a:off x="1749754" y="2271430"/>
            <a:ext cx="338192" cy="299316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1c</a:t>
            </a:r>
          </a:p>
        </p:txBody>
      </p:sp>
      <p:cxnSp>
        <p:nvCxnSpPr>
          <p:cNvPr id="111" name="Straight Arrow Connector 110"/>
          <p:cNvCxnSpPr/>
          <p:nvPr/>
        </p:nvCxnSpPr>
        <p:spPr>
          <a:xfrm flipV="1">
            <a:off x="2278969" y="2474810"/>
            <a:ext cx="572375" cy="1"/>
          </a:xfrm>
          <a:prstGeom prst="straightConnector1">
            <a:avLst/>
          </a:prstGeom>
          <a:ln w="25400" cmpd="sng">
            <a:solidFill>
              <a:schemeClr val="accent6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 flipH="1">
            <a:off x="2223544" y="2675207"/>
            <a:ext cx="680024" cy="0"/>
          </a:xfrm>
          <a:prstGeom prst="straightConnector1">
            <a:avLst/>
          </a:prstGeom>
          <a:ln w="25400" cmpd="sng">
            <a:solidFill>
              <a:schemeClr val="accent6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6" name="Oval 125"/>
          <p:cNvSpPr/>
          <p:nvPr/>
        </p:nvSpPr>
        <p:spPr>
          <a:xfrm>
            <a:off x="2167256" y="1219189"/>
            <a:ext cx="366023" cy="340731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7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8223460" y="168021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chemeClr val="tx2"/>
                </a:solidFill>
              </a:rPr>
              <a:t>Config change</a:t>
            </a:r>
          </a:p>
          <a:p>
            <a:r>
              <a:rPr lang="en-US" sz="1400" i="1" dirty="0">
                <a:solidFill>
                  <a:schemeClr val="tx2"/>
                </a:solidFill>
              </a:rPr>
              <a:t>Change Notifn</a:t>
            </a:r>
          </a:p>
        </p:txBody>
      </p:sp>
      <p:sp>
        <p:nvSpPr>
          <p:cNvPr id="257" name="TextBox 256"/>
          <p:cNvSpPr txBox="1"/>
          <p:nvPr/>
        </p:nvSpPr>
        <p:spPr>
          <a:xfrm>
            <a:off x="8182714" y="2112213"/>
            <a:ext cx="1104407" cy="27976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(Netconf/Yang)</a:t>
            </a:r>
          </a:p>
        </p:txBody>
      </p:sp>
      <p:sp>
        <p:nvSpPr>
          <p:cNvPr id="99" name="Oval 98"/>
          <p:cNvSpPr/>
          <p:nvPr/>
        </p:nvSpPr>
        <p:spPr>
          <a:xfrm>
            <a:off x="4381388" y="2266878"/>
            <a:ext cx="334631" cy="362556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9</a:t>
            </a:r>
          </a:p>
        </p:txBody>
      </p:sp>
      <p:sp>
        <p:nvSpPr>
          <p:cNvPr id="79" name="Oval 78"/>
          <p:cNvSpPr/>
          <p:nvPr/>
        </p:nvSpPr>
        <p:spPr>
          <a:xfrm>
            <a:off x="8374175" y="2562413"/>
            <a:ext cx="339934" cy="37303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3</a:t>
            </a:r>
          </a:p>
        </p:txBody>
      </p:sp>
      <p:cxnSp>
        <p:nvCxnSpPr>
          <p:cNvPr id="104" name="Elbow Connector 103"/>
          <p:cNvCxnSpPr/>
          <p:nvPr/>
        </p:nvCxnSpPr>
        <p:spPr>
          <a:xfrm rot="10800000" flipV="1">
            <a:off x="1804595" y="1677979"/>
            <a:ext cx="5206300" cy="418565"/>
          </a:xfrm>
          <a:prstGeom prst="bentConnector3">
            <a:avLst>
              <a:gd name="adj1" fmla="val 99908"/>
            </a:avLst>
          </a:prstGeom>
          <a:ln w="28575" cmpd="sng">
            <a:solidFill>
              <a:schemeClr val="tx1"/>
            </a:solidFill>
            <a:prstDash val="solid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flipV="1">
            <a:off x="6807364" y="1770668"/>
            <a:ext cx="1" cy="277050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Oval 107"/>
          <p:cNvSpPr/>
          <p:nvPr/>
        </p:nvSpPr>
        <p:spPr>
          <a:xfrm>
            <a:off x="7579862" y="2102530"/>
            <a:ext cx="349282" cy="315282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1d</a:t>
            </a:r>
          </a:p>
        </p:txBody>
      </p:sp>
      <p:sp>
        <p:nvSpPr>
          <p:cNvPr id="102" name="Oval 101"/>
          <p:cNvSpPr/>
          <p:nvPr/>
        </p:nvSpPr>
        <p:spPr>
          <a:xfrm>
            <a:off x="5050146" y="2421022"/>
            <a:ext cx="388708" cy="331832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1a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ONAP Casablanca: PCI Optimization using OOF</a:t>
            </a:r>
          </a:p>
        </p:txBody>
      </p:sp>
      <p:cxnSp>
        <p:nvCxnSpPr>
          <p:cNvPr id="82" name="Straight Arrow Connector 81"/>
          <p:cNvCxnSpPr/>
          <p:nvPr/>
        </p:nvCxnSpPr>
        <p:spPr>
          <a:xfrm flipH="1">
            <a:off x="2205748" y="2226347"/>
            <a:ext cx="2670973" cy="0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Oval 87"/>
          <p:cNvSpPr/>
          <p:nvPr/>
        </p:nvSpPr>
        <p:spPr>
          <a:xfrm>
            <a:off x="2365264" y="2269950"/>
            <a:ext cx="294066" cy="31528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8</a:t>
            </a:r>
          </a:p>
        </p:txBody>
      </p:sp>
      <p:sp>
        <p:nvSpPr>
          <p:cNvPr id="94" name="Oval 93"/>
          <p:cNvSpPr/>
          <p:nvPr/>
        </p:nvSpPr>
        <p:spPr>
          <a:xfrm>
            <a:off x="6057634" y="2093775"/>
            <a:ext cx="334631" cy="362556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10</a:t>
            </a:r>
          </a:p>
        </p:txBody>
      </p:sp>
      <p:cxnSp>
        <p:nvCxnSpPr>
          <p:cNvPr id="113" name="Elbow Connector 112"/>
          <p:cNvCxnSpPr/>
          <p:nvPr/>
        </p:nvCxnSpPr>
        <p:spPr>
          <a:xfrm rot="10800000" flipV="1">
            <a:off x="3786833" y="1792895"/>
            <a:ext cx="3020532" cy="517007"/>
          </a:xfrm>
          <a:prstGeom prst="bentConnector3">
            <a:avLst>
              <a:gd name="adj1" fmla="val 100094"/>
            </a:avLst>
          </a:prstGeom>
          <a:ln w="25400" cmpd="sng">
            <a:solidFill>
              <a:schemeClr val="tx1"/>
            </a:solidFill>
            <a:prstDash val="solid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 flipH="1" flipV="1">
            <a:off x="7000651" y="1674583"/>
            <a:ext cx="2408" cy="376724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Oval 108"/>
          <p:cNvSpPr/>
          <p:nvPr/>
        </p:nvSpPr>
        <p:spPr>
          <a:xfrm>
            <a:off x="5493863" y="1688549"/>
            <a:ext cx="838886" cy="33097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4a, 4b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9" name="Oval 88"/>
          <p:cNvSpPr/>
          <p:nvPr/>
        </p:nvSpPr>
        <p:spPr>
          <a:xfrm>
            <a:off x="8786852" y="2580586"/>
            <a:ext cx="334631" cy="362556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11</a:t>
            </a:r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8150785" y="2491291"/>
            <a:ext cx="1177082" cy="14924"/>
          </a:xfrm>
          <a:prstGeom prst="straightConnector1">
            <a:avLst/>
          </a:prstGeom>
          <a:ln w="25400" cmpd="sng">
            <a:solidFill>
              <a:schemeClr val="accent6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2757986"/>
              </p:ext>
            </p:extLst>
          </p:nvPr>
        </p:nvGraphicFramePr>
        <p:xfrm>
          <a:off x="989438" y="3392672"/>
          <a:ext cx="10097661" cy="30166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87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0293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6328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4384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07250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7724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u="none" strike="noStrike" dirty="0">
                          <a:effectLst/>
                        </a:rPr>
                        <a:t>Step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u="none" strike="noStrike" dirty="0">
                          <a:effectLst/>
                        </a:rPr>
                        <a:t>Functionality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u="none" strike="noStrike" dirty="0">
                          <a:effectLst/>
                        </a:rPr>
                        <a:t>Step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u="none" strike="noStrike" dirty="0">
                          <a:effectLst/>
                        </a:rPr>
                        <a:t>Functionality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1a-1d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All</a:t>
                      </a:r>
                      <a:r>
                        <a:rPr lang="en-US" sz="1600" u="none" strike="noStrike" baseline="0" dirty="0">
                          <a:effectLst/>
                        </a:rPr>
                        <a:t> m</a:t>
                      </a:r>
                      <a:r>
                        <a:rPr lang="en-US" sz="1600" u="none" strike="noStrike" dirty="0">
                          <a:effectLst/>
                        </a:rPr>
                        <a:t>odules loaded to support PCI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OOF</a:t>
                      </a:r>
                      <a:r>
                        <a:rPr lang="en-US" sz="1600" u="none" strike="noStrike" baseline="0" dirty="0">
                          <a:effectLst/>
                        </a:rPr>
                        <a:t> 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fetches</a:t>
                      </a:r>
                      <a:r>
                        <a:rPr lang="en-US" sz="1600" u="none" strike="noStrike" dirty="0" smtClean="0">
                          <a:effectLst/>
                        </a:rPr>
                        <a:t> </a:t>
                      </a:r>
                      <a:r>
                        <a:rPr lang="en-US" sz="1600" u="none" strike="noStrike" dirty="0">
                          <a:effectLst/>
                        </a:rPr>
                        <a:t>PCI optimization policies from Policy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PCI-Handler MS fetches configuration policies from Policy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OOF queries</a:t>
                      </a:r>
                      <a:r>
                        <a:rPr lang="en-US" sz="1600" u="none" strike="noStrike" baseline="0" dirty="0">
                          <a:effectLst/>
                        </a:rPr>
                        <a:t> SDN-C database to </a:t>
                      </a:r>
                      <a:r>
                        <a:rPr lang="en-US" sz="1600" u="none" strike="noStrike" dirty="0">
                          <a:effectLst/>
                        </a:rPr>
                        <a:t>fetch data for cells in the region.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Config change notification from RAN to SDN-C</a:t>
                      </a:r>
                      <a:br>
                        <a:rPr lang="en-US" sz="1600" u="none" strike="noStrike" dirty="0">
                          <a:effectLst/>
                        </a:rPr>
                      </a:br>
                      <a:r>
                        <a:rPr lang="en-US" sz="1600" u="none" strike="noStrike" dirty="0">
                          <a:effectLst/>
                        </a:rPr>
                        <a:t>(e.g. Nbr list change)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OOF provides PCI Optimization result to PCI Handler MS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 smtClean="0">
                          <a:effectLst/>
                        </a:rPr>
                        <a:t>4a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a-DK" sz="1600" u="none" strike="noStrike" dirty="0">
                          <a:effectLst/>
                        </a:rPr>
                        <a:t>SDN-C publishes config data change on DMaaP to PCI-Handler-MS.</a:t>
                      </a:r>
                      <a:endParaRPr lang="da-D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PCI-Handler-MS provides PCI recommendation to Policy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 smtClean="0">
                          <a:effectLst/>
                        </a:rPr>
                        <a:t>4b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a-DK" sz="1600" u="none" strike="noStrike" dirty="0" smtClean="0">
                          <a:effectLst/>
                        </a:rPr>
                        <a:t>PCI-Handler-MS gets additional information from SDN-C .</a:t>
                      </a:r>
                      <a:endParaRPr lang="da-D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Policy sends message to SDN-C with instruction for PCI configuration changes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PCI-Handler MS invokes OOF for pre-defined workflow for PCI Optimization.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11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SDN-C applies </a:t>
                      </a:r>
                      <a:r>
                        <a:rPr lang="en-US" sz="1600" u="none" strike="noStrike" dirty="0" err="1">
                          <a:effectLst/>
                        </a:rPr>
                        <a:t>config</a:t>
                      </a:r>
                      <a:r>
                        <a:rPr lang="en-US" sz="1600" u="none" strike="noStrike" dirty="0">
                          <a:effectLst/>
                        </a:rPr>
                        <a:t> changes via </a:t>
                      </a:r>
                      <a:r>
                        <a:rPr lang="en-US" sz="1600" u="none" strike="noStrike" dirty="0" err="1">
                          <a:effectLst/>
                        </a:rPr>
                        <a:t>Netconf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009750" y="2922154"/>
            <a:ext cx="3384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(SDN-C work done in SDN-R team)</a:t>
            </a:r>
          </a:p>
        </p:txBody>
      </p:sp>
    </p:spTree>
    <p:extLst>
      <p:ext uri="{BB962C8B-B14F-4D97-AF65-F5344CB8AC3E}">
        <p14:creationId xmlns:p14="http://schemas.microsoft.com/office/powerpoint/2010/main" val="288516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 / test case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Intel Confidential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267" y="1150877"/>
            <a:ext cx="5196733" cy="512873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411953" y="1263263"/>
            <a:ext cx="53335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latest flow and test case at:</a:t>
            </a:r>
          </a:p>
          <a:p>
            <a:r>
              <a:rPr lang="en-US" dirty="0">
                <a:hlinkClick r:id="rId3"/>
              </a:rPr>
              <a:t>ONAP OOF-based PCI wiki page</a:t>
            </a:r>
            <a:endParaRPr lang="en-US" dirty="0"/>
          </a:p>
          <a:p>
            <a:r>
              <a:rPr lang="en-US" sz="800" dirty="0">
                <a:hlinkClick r:id="rId3"/>
              </a:rPr>
              <a:t>https://wiki.onap.org/display/DW/5G+-+OOF+(ONAP+Optimization+Framework)+and+PCI+(Physical+Cell+ID)+Optimization</a:t>
            </a:r>
            <a:r>
              <a:rPr lang="en-US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7179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611AC588-D172-4B2E-996B-6DFB6B9E2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PCI Microservice architecture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DE412C61-C3D0-4B43-97FE-7C75ED9273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Intel Confidential </a:t>
            </a:r>
            <a:endParaRPr lang="en-US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xmlns="" id="{EAA19E48-0E50-4459-88DC-615320624658}"/>
              </a:ext>
            </a:extLst>
          </p:cNvPr>
          <p:cNvSpPr/>
          <p:nvPr/>
        </p:nvSpPr>
        <p:spPr>
          <a:xfrm>
            <a:off x="1288987" y="1128123"/>
            <a:ext cx="5758200" cy="3277407"/>
          </a:xfrm>
          <a:prstGeom prst="roundRect">
            <a:avLst/>
          </a:prstGeom>
          <a:solidFill>
            <a:srgbClr val="FFFFFF">
              <a:lumMod val="95000"/>
            </a:srgbClr>
          </a:solidFill>
          <a:ln w="9525" cap="flat" cmpd="sng" algn="ctr">
            <a:solidFill>
              <a:srgbClr val="FFFFFF">
                <a:lumMod val="5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t" anchorCtr="0"/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Spring boot application</a:t>
            </a:r>
          </a:p>
        </p:txBody>
      </p:sp>
      <p:sp>
        <p:nvSpPr>
          <p:cNvPr id="23" name="Flowchart: Magnetic Disk 22">
            <a:extLst>
              <a:ext uri="{FF2B5EF4-FFF2-40B4-BE49-F238E27FC236}">
                <a16:creationId xmlns:a16="http://schemas.microsoft.com/office/drawing/2014/main" xmlns="" id="{3FE63CCA-3637-46DE-AB9A-10BB79459F00}"/>
              </a:ext>
            </a:extLst>
          </p:cNvPr>
          <p:cNvSpPr/>
          <p:nvPr/>
        </p:nvSpPr>
        <p:spPr>
          <a:xfrm>
            <a:off x="1517482" y="2060272"/>
            <a:ext cx="859589" cy="597774"/>
          </a:xfrm>
          <a:prstGeom prst="flowChartMagneticDisk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FFFFFF">
                <a:lumMod val="5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Database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AEFC2F1F-8CF5-46C2-8E92-8BDBE2F7A09E}"/>
              </a:ext>
            </a:extLst>
          </p:cNvPr>
          <p:cNvSpPr/>
          <p:nvPr/>
        </p:nvSpPr>
        <p:spPr>
          <a:xfrm>
            <a:off x="2605566" y="1916641"/>
            <a:ext cx="4101145" cy="767203"/>
          </a:xfrm>
          <a:prstGeom prst="rect">
            <a:avLst/>
          </a:prstGeom>
          <a:gradFill flip="none" rotWithShape="1">
            <a:gsLst>
              <a:gs pos="0">
                <a:srgbClr val="00A2E0">
                  <a:lumMod val="5000"/>
                  <a:lumOff val="95000"/>
                </a:srgbClr>
              </a:gs>
              <a:gs pos="74000">
                <a:srgbClr val="00A2E0">
                  <a:lumMod val="45000"/>
                  <a:lumOff val="55000"/>
                </a:srgbClr>
              </a:gs>
              <a:gs pos="83000">
                <a:srgbClr val="00A2E0">
                  <a:lumMod val="45000"/>
                  <a:lumOff val="55000"/>
                </a:srgbClr>
              </a:gs>
              <a:gs pos="100000">
                <a:srgbClr val="00A2E0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Core Logic (thread2)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962DDD6A-44E9-4F12-937A-68D53A2B434A}"/>
              </a:ext>
            </a:extLst>
          </p:cNvPr>
          <p:cNvSpPr/>
          <p:nvPr/>
        </p:nvSpPr>
        <p:spPr>
          <a:xfrm>
            <a:off x="1618795" y="3132436"/>
            <a:ext cx="5034253" cy="582615"/>
          </a:xfrm>
          <a:prstGeom prst="rect">
            <a:avLst/>
          </a:prstGeom>
          <a:gradFill flip="none" rotWithShape="1">
            <a:gsLst>
              <a:gs pos="0">
                <a:srgbClr val="00A2E0">
                  <a:lumMod val="5000"/>
                  <a:lumOff val="95000"/>
                </a:srgbClr>
              </a:gs>
              <a:gs pos="74000">
                <a:srgbClr val="00A2E0">
                  <a:lumMod val="45000"/>
                  <a:lumOff val="55000"/>
                </a:srgbClr>
              </a:gs>
              <a:gs pos="83000">
                <a:srgbClr val="00A2E0">
                  <a:lumMod val="45000"/>
                  <a:lumOff val="55000"/>
                </a:srgbClr>
              </a:gs>
              <a:gs pos="100000">
                <a:srgbClr val="00A2E0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DMaaP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client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(thread1)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xmlns="" id="{A0A8A15E-F24E-4765-A076-E95450549F95}"/>
              </a:ext>
            </a:extLst>
          </p:cNvPr>
          <p:cNvSpPr/>
          <p:nvPr/>
        </p:nvSpPr>
        <p:spPr>
          <a:xfrm>
            <a:off x="3574573" y="4654624"/>
            <a:ext cx="1122696" cy="51253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SDN-R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xmlns="" id="{7003F0BC-C421-4631-B37F-E09C005BD7D6}"/>
              </a:ext>
            </a:extLst>
          </p:cNvPr>
          <p:cNvSpPr/>
          <p:nvPr/>
        </p:nvSpPr>
        <p:spPr>
          <a:xfrm>
            <a:off x="2314549" y="4670336"/>
            <a:ext cx="1098883" cy="52938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OOF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xmlns="" id="{F458D183-7A20-4C95-8CED-D64C2F16C912}"/>
              </a:ext>
            </a:extLst>
          </p:cNvPr>
          <p:cNvSpPr/>
          <p:nvPr/>
        </p:nvSpPr>
        <p:spPr>
          <a:xfrm>
            <a:off x="5064004" y="4674317"/>
            <a:ext cx="1590034" cy="53481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Policy</a:t>
            </a:r>
          </a:p>
        </p:txBody>
      </p:sp>
      <p:sp>
        <p:nvSpPr>
          <p:cNvPr id="30" name="Arrow: Up-Down 29">
            <a:extLst>
              <a:ext uri="{FF2B5EF4-FFF2-40B4-BE49-F238E27FC236}">
                <a16:creationId xmlns:a16="http://schemas.microsoft.com/office/drawing/2014/main" xmlns="" id="{4871A942-1648-4EAE-AE47-54F731454D5C}"/>
              </a:ext>
            </a:extLst>
          </p:cNvPr>
          <p:cNvSpPr/>
          <p:nvPr/>
        </p:nvSpPr>
        <p:spPr>
          <a:xfrm>
            <a:off x="2678853" y="3703831"/>
            <a:ext cx="308570" cy="950793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Arrow: Up-Down 30">
            <a:extLst>
              <a:ext uri="{FF2B5EF4-FFF2-40B4-BE49-F238E27FC236}">
                <a16:creationId xmlns:a16="http://schemas.microsoft.com/office/drawing/2014/main" xmlns="" id="{9A87BDF9-19BB-474D-8E0F-2752F50038E2}"/>
              </a:ext>
            </a:extLst>
          </p:cNvPr>
          <p:cNvSpPr/>
          <p:nvPr/>
        </p:nvSpPr>
        <p:spPr>
          <a:xfrm>
            <a:off x="3988878" y="3749017"/>
            <a:ext cx="308569" cy="929061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xmlns="" id="{A668619D-B7E4-4EAC-BC21-F527E1B0B256}"/>
              </a:ext>
            </a:extLst>
          </p:cNvPr>
          <p:cNvSpPr/>
          <p:nvPr/>
        </p:nvSpPr>
        <p:spPr>
          <a:xfrm>
            <a:off x="9129662" y="4605451"/>
            <a:ext cx="1097464" cy="334282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Other ONAP components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BE2296F-AC26-4504-BC0C-FE7FE027A343}"/>
              </a:ext>
            </a:extLst>
          </p:cNvPr>
          <p:cNvSpPr/>
          <p:nvPr/>
        </p:nvSpPr>
        <p:spPr>
          <a:xfrm>
            <a:off x="9027164" y="4450315"/>
            <a:ext cx="2133872" cy="1768248"/>
          </a:xfrm>
          <a:prstGeom prst="rect">
            <a:avLst/>
          </a:prstGeom>
          <a:noFill/>
          <a:ln w="9525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Flowchart: Magnetic Disk 35">
            <a:extLst>
              <a:ext uri="{FF2B5EF4-FFF2-40B4-BE49-F238E27FC236}">
                <a16:creationId xmlns:a16="http://schemas.microsoft.com/office/drawing/2014/main" xmlns="" id="{C412A0CC-B1DD-4503-BE1B-6B5C53569BEF}"/>
              </a:ext>
            </a:extLst>
          </p:cNvPr>
          <p:cNvSpPr/>
          <p:nvPr/>
        </p:nvSpPr>
        <p:spPr>
          <a:xfrm>
            <a:off x="9129662" y="5017792"/>
            <a:ext cx="1889201" cy="1122712"/>
          </a:xfrm>
          <a:prstGeom prst="flowChartMagneticDisk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FFFFFF">
                <a:lumMod val="5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228600" marR="0" lvl="0" indent="-2286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Config information</a:t>
            </a:r>
          </a:p>
          <a:p>
            <a:pPr marL="228600" marR="0" lvl="0" indent="-2286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Processed notifications (but not sent to OOF)</a:t>
            </a:r>
          </a:p>
          <a:p>
            <a:pPr marL="228600" marR="0" lvl="0" indent="-2286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Buffered notifications</a:t>
            </a:r>
          </a:p>
          <a:p>
            <a:pPr marL="228600" marR="0" lvl="0" indent="-2286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State information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xmlns="" id="{6E43C962-13DB-46EF-9E51-2AA032534BA4}"/>
              </a:ext>
            </a:extLst>
          </p:cNvPr>
          <p:cNvSpPr/>
          <p:nvPr/>
        </p:nvSpPr>
        <p:spPr>
          <a:xfrm>
            <a:off x="3812515" y="5633699"/>
            <a:ext cx="1122696" cy="361075"/>
          </a:xfrm>
          <a:prstGeom prst="roundRect">
            <a:avLst/>
          </a:prstGeom>
          <a:gradFill flip="none" rotWithShape="1">
            <a:gsLst>
              <a:gs pos="0">
                <a:srgbClr val="6DC24B">
                  <a:lumMod val="5000"/>
                  <a:lumOff val="95000"/>
                </a:srgbClr>
              </a:gs>
              <a:gs pos="74000">
                <a:srgbClr val="6DC24B">
                  <a:lumMod val="45000"/>
                  <a:lumOff val="55000"/>
                </a:srgbClr>
              </a:gs>
              <a:gs pos="83000">
                <a:srgbClr val="6DC24B">
                  <a:lumMod val="45000"/>
                  <a:lumOff val="55000"/>
                </a:srgbClr>
              </a:gs>
              <a:gs pos="100000">
                <a:srgbClr val="6DC24B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RAN-Sim</a:t>
            </a:r>
          </a:p>
        </p:txBody>
      </p:sp>
      <p:sp>
        <p:nvSpPr>
          <p:cNvPr id="38" name="Arrow: Up-Down 37">
            <a:extLst>
              <a:ext uri="{FF2B5EF4-FFF2-40B4-BE49-F238E27FC236}">
                <a16:creationId xmlns:a16="http://schemas.microsoft.com/office/drawing/2014/main" xmlns="" id="{B7B61379-C01F-4670-A76A-D294D9AB1FBC}"/>
              </a:ext>
            </a:extLst>
          </p:cNvPr>
          <p:cNvSpPr/>
          <p:nvPr/>
        </p:nvSpPr>
        <p:spPr>
          <a:xfrm>
            <a:off x="4223845" y="5210750"/>
            <a:ext cx="288758" cy="422949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Arrow: Up-Down 20">
            <a:extLst>
              <a:ext uri="{FF2B5EF4-FFF2-40B4-BE49-F238E27FC236}">
                <a16:creationId xmlns:a16="http://schemas.microsoft.com/office/drawing/2014/main" xmlns="" id="{4CCBA49B-1012-49ED-BA78-5021AF09BB4D}"/>
              </a:ext>
            </a:extLst>
          </p:cNvPr>
          <p:cNvSpPr/>
          <p:nvPr/>
        </p:nvSpPr>
        <p:spPr>
          <a:xfrm>
            <a:off x="5698724" y="3714696"/>
            <a:ext cx="308569" cy="929061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B4C8163-ED86-4277-8DA8-8B71C569FB04}"/>
              </a:ext>
            </a:extLst>
          </p:cNvPr>
          <p:cNvSpPr txBox="1"/>
          <p:nvPr/>
        </p:nvSpPr>
        <p:spPr>
          <a:xfrm>
            <a:off x="27934" y="4756536"/>
            <a:ext cx="26629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/>
              <a:t>Note</a:t>
            </a:r>
            <a:r>
              <a:rPr lang="en-US" sz="1600" dirty="0"/>
              <a:t>: This architecture depicts a standalone PCI micro-service. When this is moved to DCAE, the interfaces will be adapted appropriately.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D134FD91-E153-4F27-9F56-6428D301A71B}"/>
              </a:ext>
            </a:extLst>
          </p:cNvPr>
          <p:cNvSpPr/>
          <p:nvPr/>
        </p:nvSpPr>
        <p:spPr>
          <a:xfrm>
            <a:off x="8310102" y="1278852"/>
            <a:ext cx="3703221" cy="28832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Core Logic</a:t>
            </a:r>
          </a:p>
          <a:p>
            <a:pPr marL="236538" indent="-236538">
              <a:buAutoNum type="arabicPeriod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Upon notification from SDN-R, process it appropriately, including:</a:t>
            </a:r>
          </a:p>
          <a:p>
            <a:pPr marL="520700" lvl="1" indent="-284163">
              <a:buAutoNum type="alphaLcParenBoth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Waiting for more notifications</a:t>
            </a:r>
          </a:p>
          <a:p>
            <a:pPr marL="520700" lvl="1" indent="-284163">
              <a:buAutoNum type="alphaLcParenBoth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Buffering notifications if OOF has been triggered for same cluster</a:t>
            </a:r>
          </a:p>
          <a:p>
            <a:pPr marL="520700" lvl="1" indent="-284163">
              <a:buAutoNum type="alphaLcParenBoth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Checking if OOF has to be triggered, and triggering OOF</a:t>
            </a:r>
          </a:p>
          <a:p>
            <a:pPr marL="236538" indent="-236538">
              <a:buAutoNum type="arabicPeriod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Upon receiving response from OOF, trigger policy</a:t>
            </a:r>
          </a:p>
          <a:p>
            <a:pPr marL="236538" indent="-236538">
              <a:buAutoNum type="arabicPeriod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Fetch and store policy updates</a:t>
            </a:r>
          </a:p>
        </p:txBody>
      </p:sp>
    </p:spTree>
    <p:extLst>
      <p:ext uri="{BB962C8B-B14F-4D97-AF65-F5344CB8AC3E}">
        <p14:creationId xmlns:p14="http://schemas.microsoft.com/office/powerpoint/2010/main" val="3381774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E6A9651-C210-4210-A1C1-FA8ADD3343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422" y="1313488"/>
            <a:ext cx="8942857" cy="503809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053A0770-0DA9-42BD-B13E-BE83C6EA032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6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6E865A4B-41BC-4408-BF06-66725D19C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PCI Microservice – workflow illustration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F73ABEEE-F956-49EF-8E5F-8EECF32C59C3}"/>
              </a:ext>
            </a:extLst>
          </p:cNvPr>
          <p:cNvSpPr txBox="1"/>
          <p:nvPr/>
        </p:nvSpPr>
        <p:spPr>
          <a:xfrm>
            <a:off x="8907681" y="4320258"/>
            <a:ext cx="3120897" cy="203132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i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marL="236538" indent="-236538">
              <a:buAutoNum type="arabicPeriod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Every time when coming to this state, the queue is checked for any buffered SDN-R notifications.</a:t>
            </a:r>
          </a:p>
          <a:p>
            <a:pPr marL="236538" indent="-236538">
              <a:buAutoNum type="arabicPeriod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‘Existing’ – a cluster for which a notification has already been received and under processing. Cluster definition is explained along with the algorithm.</a:t>
            </a:r>
          </a:p>
        </p:txBody>
      </p:sp>
    </p:spTree>
    <p:extLst>
      <p:ext uri="{BB962C8B-B14F-4D97-AF65-F5344CB8AC3E}">
        <p14:creationId xmlns:p14="http://schemas.microsoft.com/office/powerpoint/2010/main" val="1092744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264ECEAF-4629-47F6-B3AE-F1ACC1BF1B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Setup and initialization, fetch policy via REST interface</a:t>
            </a:r>
          </a:p>
          <a:p>
            <a:pPr marL="457200" indent="-457200"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Fetch config policy upon </a:t>
            </a:r>
            <a:r>
              <a:rPr lang="en-US" sz="2400" dirty="0" err="1"/>
              <a:t>DMaaP</a:t>
            </a:r>
            <a:r>
              <a:rPr lang="en-US" sz="2400" dirty="0"/>
              <a:t> notification from Policy (do this whenever notification is received)</a:t>
            </a:r>
          </a:p>
          <a:p>
            <a:pPr marL="457200" indent="-457200"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Upon reception of notification from SDN-R</a:t>
            </a:r>
          </a:p>
          <a:p>
            <a:pPr marL="968375" lvl="1" indent="-457200">
              <a:tabLst>
                <a:tab pos="5486400" algn="l"/>
              </a:tabLst>
            </a:pPr>
            <a:r>
              <a:rPr lang="en-US" sz="2000" dirty="0"/>
              <a:t>Logic to determine if OOF has to be triggered (including waiting for more notifications in a given time period, temporary storage of notifications in database)</a:t>
            </a:r>
          </a:p>
          <a:p>
            <a:pPr marL="968375" lvl="1" indent="-457200">
              <a:tabLst>
                <a:tab pos="5486400" algn="l"/>
              </a:tabLst>
            </a:pPr>
            <a:r>
              <a:rPr lang="en-US" sz="2000" dirty="0"/>
              <a:t>If OOF has to be triggered, send a </a:t>
            </a:r>
            <a:r>
              <a:rPr lang="en-US" sz="2000" dirty="0" err="1"/>
              <a:t>DMaaP</a:t>
            </a:r>
            <a:r>
              <a:rPr lang="en-US" sz="2000" dirty="0"/>
              <a:t> notification to OOF to trigger PCI optimization, along with relevant details (algorithm name, impacted cells, etc.).</a:t>
            </a:r>
          </a:p>
          <a:p>
            <a:pPr marL="457200" indent="-457200"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While waiting for response from OOF</a:t>
            </a:r>
          </a:p>
          <a:p>
            <a:pPr marL="968375" lvl="1" indent="-457200">
              <a:tabLst>
                <a:tab pos="5486400" algn="l"/>
              </a:tabLst>
            </a:pPr>
            <a:r>
              <a:rPr lang="en-US" sz="2000" dirty="0"/>
              <a:t>Buffer/queue any new notifications from SDN-R for the same cluster</a:t>
            </a:r>
          </a:p>
          <a:p>
            <a:pPr marL="457200" indent="-457200"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Upon receipt of response from OOF, prepare </a:t>
            </a:r>
            <a:r>
              <a:rPr lang="en-US" sz="2400" dirty="0" err="1"/>
              <a:t>DMaaP</a:t>
            </a:r>
            <a:r>
              <a:rPr lang="en-US" sz="2400" dirty="0"/>
              <a:t> notification for Policy and send it</a:t>
            </a:r>
          </a:p>
          <a:p>
            <a:pPr marL="457200" indent="-457200"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After sending </a:t>
            </a:r>
            <a:r>
              <a:rPr lang="en-US" sz="2400" dirty="0" err="1"/>
              <a:t>DMaaP</a:t>
            </a:r>
            <a:r>
              <a:rPr lang="en-US" sz="2400" dirty="0"/>
              <a:t> notification to Policy, check for any pending notifications in the buffer/queue, if present, go to Step 3, else wait for next notification/policy fetch action</a:t>
            </a:r>
            <a:endParaRPr lang="en-US" dirty="0"/>
          </a:p>
          <a:p>
            <a:endParaRPr lang="en-US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8F7116A5-DF75-402C-9239-BE2011DC6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PCI Microservice - Functions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1AD6F95C-123A-40A0-9AB7-7BA7436DB4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Intel Confidential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206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563B4807-DC16-46B6-AD13-1687ED19B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SDN-R</a:t>
            </a:r>
          </a:p>
          <a:p>
            <a:pPr marL="968375" lvl="1" indent="-457200">
              <a:tabLst>
                <a:tab pos="5486400" algn="l"/>
              </a:tabLst>
            </a:pPr>
            <a:r>
              <a:rPr lang="en-US" sz="2000" dirty="0" err="1"/>
              <a:t>DMaaP</a:t>
            </a:r>
            <a:r>
              <a:rPr lang="en-US" sz="2000" dirty="0"/>
              <a:t> notification topic (to PCI-MS), </a:t>
            </a:r>
            <a:r>
              <a:rPr lang="en-US" sz="2000" dirty="0" err="1"/>
              <a:t>json</a:t>
            </a:r>
            <a:r>
              <a:rPr lang="en-US" sz="2000" dirty="0"/>
              <a:t> contents (PCI, </a:t>
            </a:r>
            <a:r>
              <a:rPr lang="en-US" sz="2000" dirty="0" err="1"/>
              <a:t>anr</a:t>
            </a:r>
            <a:r>
              <a:rPr lang="en-US" sz="2000" dirty="0"/>
              <a:t> list, cell id)</a:t>
            </a:r>
          </a:p>
          <a:p>
            <a:pPr marL="968375" lvl="1" indent="-457200">
              <a:tabLst>
                <a:tab pos="5486400" algn="l"/>
              </a:tabLst>
            </a:pPr>
            <a:endParaRPr lang="en-US" sz="2000" dirty="0"/>
          </a:p>
          <a:p>
            <a:pPr marL="457200" indent="-457200"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OOF</a:t>
            </a:r>
          </a:p>
          <a:p>
            <a:pPr marL="968375" lvl="1" indent="-457200">
              <a:tabLst>
                <a:tab pos="5486400" algn="l"/>
              </a:tabLst>
            </a:pPr>
            <a:r>
              <a:rPr lang="en-US" sz="2000" dirty="0" err="1"/>
              <a:t>DMaaP</a:t>
            </a:r>
            <a:r>
              <a:rPr lang="en-US" sz="2000" dirty="0"/>
              <a:t> notification topic and </a:t>
            </a:r>
            <a:r>
              <a:rPr lang="en-US" sz="2000" dirty="0" err="1"/>
              <a:t>json</a:t>
            </a:r>
            <a:r>
              <a:rPr lang="en-US" sz="2000" dirty="0"/>
              <a:t> contents for PCI optimization trigger</a:t>
            </a:r>
          </a:p>
          <a:p>
            <a:pPr marL="968375" lvl="1" indent="-457200">
              <a:tabLst>
                <a:tab pos="5486400" algn="l"/>
              </a:tabLst>
            </a:pPr>
            <a:r>
              <a:rPr lang="en-US" sz="2000" dirty="0" err="1"/>
              <a:t>DMaaP</a:t>
            </a:r>
            <a:r>
              <a:rPr lang="en-US" sz="2000" dirty="0"/>
              <a:t> notification topic and </a:t>
            </a:r>
            <a:r>
              <a:rPr lang="en-US" sz="2000" dirty="0" err="1"/>
              <a:t>json</a:t>
            </a:r>
            <a:r>
              <a:rPr lang="en-US" sz="2000" dirty="0"/>
              <a:t> contents for PCI optimization response</a:t>
            </a:r>
          </a:p>
          <a:p>
            <a:pPr marL="968375" lvl="1" indent="-457200">
              <a:tabLst>
                <a:tab pos="5486400" algn="l"/>
              </a:tabLst>
            </a:pPr>
            <a:endParaRPr lang="en-US" sz="2400" dirty="0"/>
          </a:p>
          <a:p>
            <a:pPr marL="457200" indent="-457200">
              <a:buFont typeface="+mj-lt"/>
              <a:buAutoNum type="arabicPeriod"/>
              <a:tabLst>
                <a:tab pos="5486400" algn="l"/>
              </a:tabLst>
            </a:pPr>
            <a:r>
              <a:rPr lang="en-US" sz="2400" dirty="0"/>
              <a:t>Policy Module</a:t>
            </a:r>
          </a:p>
          <a:p>
            <a:pPr marL="968375" lvl="1" indent="-457200">
              <a:tabLst>
                <a:tab pos="5486400" algn="l"/>
              </a:tabLst>
            </a:pPr>
            <a:r>
              <a:rPr lang="en-US" sz="2000" dirty="0"/>
              <a:t>Config policy input format and contents (REST)</a:t>
            </a:r>
          </a:p>
          <a:p>
            <a:pPr marL="968375" lvl="1" indent="-457200">
              <a:tabLst>
                <a:tab pos="5486400" algn="l"/>
              </a:tabLst>
            </a:pPr>
            <a:r>
              <a:rPr lang="en-US" sz="2000" dirty="0" err="1"/>
              <a:t>DMaaP</a:t>
            </a:r>
            <a:r>
              <a:rPr lang="en-US" sz="2000" dirty="0"/>
              <a:t> notification </a:t>
            </a:r>
            <a:r>
              <a:rPr lang="en-US" sz="2000" dirty="0" err="1"/>
              <a:t>json</a:t>
            </a:r>
            <a:r>
              <a:rPr lang="en-US" sz="2000" dirty="0"/>
              <a:t> contents for PCI config policy update</a:t>
            </a:r>
          </a:p>
          <a:p>
            <a:pPr marL="968375" lvl="1" indent="-457200">
              <a:tabLst>
                <a:tab pos="5486400" algn="l"/>
              </a:tabLst>
            </a:pPr>
            <a:r>
              <a:rPr lang="en-US" sz="2000" dirty="0" err="1"/>
              <a:t>DMaaP</a:t>
            </a:r>
            <a:r>
              <a:rPr lang="en-US" sz="2000" dirty="0"/>
              <a:t> notification topic and </a:t>
            </a:r>
            <a:r>
              <a:rPr lang="en-US" sz="2000" dirty="0" err="1"/>
              <a:t>json</a:t>
            </a:r>
            <a:r>
              <a:rPr lang="en-US" sz="2000" dirty="0"/>
              <a:t> contents for config changes recommendation by PCI-MS to Policy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92F95955-CF3A-4C97-BAF9-FEE772AEE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PCI Microservice – Interfaces &amp; Dependencies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ADFCD09-F560-492E-8E77-76AD9BD491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Intel Confidential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931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26A5AD56-278F-4F4F-8A85-EA71C3896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PCI MS interface to OOF: Proposal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AA227E0-D36B-4E18-9386-C85090055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Intel Confidential 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2B91AC8C-D17A-47FE-AF2A-24A0DB5B1C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830337"/>
              </p:ext>
            </p:extLst>
          </p:nvPr>
        </p:nvGraphicFramePr>
        <p:xfrm>
          <a:off x="276942" y="1128419"/>
          <a:ext cx="11305458" cy="367237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404374">
                  <a:extLst>
                    <a:ext uri="{9D8B030D-6E8A-4147-A177-3AD203B41FA5}">
                      <a16:colId xmlns:a16="http://schemas.microsoft.com/office/drawing/2014/main" xmlns="" val="383367338"/>
                    </a:ext>
                  </a:extLst>
                </a:gridCol>
                <a:gridCol w="1342103">
                  <a:extLst>
                    <a:ext uri="{9D8B030D-6E8A-4147-A177-3AD203B41FA5}">
                      <a16:colId xmlns:a16="http://schemas.microsoft.com/office/drawing/2014/main" xmlns="" val="4160183631"/>
                    </a:ext>
                  </a:extLst>
                </a:gridCol>
                <a:gridCol w="4483509">
                  <a:extLst>
                    <a:ext uri="{9D8B030D-6E8A-4147-A177-3AD203B41FA5}">
                      <a16:colId xmlns:a16="http://schemas.microsoft.com/office/drawing/2014/main" xmlns="" val="1655008371"/>
                    </a:ext>
                  </a:extLst>
                </a:gridCol>
                <a:gridCol w="4075472">
                  <a:extLst>
                    <a:ext uri="{9D8B030D-6E8A-4147-A177-3AD203B41FA5}">
                      <a16:colId xmlns:a16="http://schemas.microsoft.com/office/drawing/2014/main" xmlns="" val="2705726845"/>
                    </a:ext>
                  </a:extLst>
                </a:gridCol>
              </a:tblGrid>
              <a:tr h="56341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Producer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Consumer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Contents (Note)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80075806"/>
                  </a:ext>
                </a:extLst>
              </a:tr>
              <a:tr h="842770">
                <a:tc>
                  <a:txBody>
                    <a:bodyPr/>
                    <a:lstStyle/>
                    <a:p>
                      <a:r>
                        <a:rPr lang="en-US" dirty="0"/>
                        <a:t>PCI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a-Latn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"distrNotificationTopicName": “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PCI</a:t>
                      </a:r>
                      <a:r>
                        <a:rPr lang="la-Latn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-NOTIF-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TOPIC-PCI-OPT-RQST</a:t>
                      </a:r>
                      <a:r>
                        <a:rPr lang="la-Latn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PCI optimization algorithm name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Set of PCI, unique cell identifier? and associated ANR list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46952274"/>
                  </a:ext>
                </a:extLst>
              </a:tr>
              <a:tr h="589939">
                <a:tc>
                  <a:txBody>
                    <a:bodyPr/>
                    <a:lstStyle/>
                    <a:p>
                      <a:r>
                        <a:rPr lang="en-US" dirty="0"/>
                        <a:t>OOF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a-Latn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"distrStatusTopicName": “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PCI-NOTIF</a:t>
                      </a:r>
                      <a:r>
                        <a:rPr lang="la-Latn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-STATUS-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PCI-OPT-RQST</a:t>
                      </a:r>
                      <a:r>
                        <a:rPr lang="la-Latn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88593210"/>
                  </a:ext>
                </a:extLst>
              </a:tr>
              <a:tr h="589939">
                <a:tc>
                  <a:txBody>
                    <a:bodyPr/>
                    <a:lstStyle/>
                    <a:p>
                      <a:r>
                        <a:rPr lang="en-US" dirty="0"/>
                        <a:t>OOF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a-Latn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"distrNotificationTopicName": “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PCI</a:t>
                      </a:r>
                      <a:r>
                        <a:rPr lang="la-Latn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-NOTIF-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TOPIC-PCI-OPT-RESULT</a:t>
                      </a:r>
                      <a:r>
                        <a:rPr lang="la-Latn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PCI optimization algorithm result (format – </a:t>
                      </a:r>
                      <a:r>
                        <a:rPr lang="en-US" dirty="0" err="1"/>
                        <a:t>tbd</a:t>
                      </a:r>
                      <a:r>
                        <a:rPr lang="en-US" dirty="0"/>
                        <a:t>, unique cell identifier?)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07662991"/>
                  </a:ext>
                </a:extLst>
              </a:tr>
              <a:tr h="842770">
                <a:tc>
                  <a:txBody>
                    <a:bodyPr/>
                    <a:lstStyle/>
                    <a:p>
                      <a:r>
                        <a:rPr lang="en-US" dirty="0"/>
                        <a:t>PCI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a-Latn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"distrNotificationTopicName": “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PCI</a:t>
                      </a:r>
                      <a:r>
                        <a:rPr lang="la-Latn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-NOTIF-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STATUS-PCI-OPT-RESULT</a:t>
                      </a:r>
                      <a:r>
                        <a:rPr lang="la-Latn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3320406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437DB68-990E-4365-B95E-5E503AB60DEB}"/>
              </a:ext>
            </a:extLst>
          </p:cNvPr>
          <p:cNvSpPr txBox="1"/>
          <p:nvPr/>
        </p:nvSpPr>
        <p:spPr>
          <a:xfrm>
            <a:off x="276942" y="4852080"/>
            <a:ext cx="6608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Note</a:t>
            </a:r>
            <a:r>
              <a:rPr lang="en-US" dirty="0"/>
              <a:t>: Notification contents will be in </a:t>
            </a:r>
            <a:r>
              <a:rPr lang="en-US" dirty="0" err="1"/>
              <a:t>json</a:t>
            </a:r>
            <a:r>
              <a:rPr lang="en-US" dirty="0"/>
              <a:t> format, with fields as AVPs.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8628A16-3D9E-4C0D-B418-517E6E4527F3}"/>
              </a:ext>
            </a:extLst>
          </p:cNvPr>
          <p:cNvSpPr txBox="1"/>
          <p:nvPr/>
        </p:nvSpPr>
        <p:spPr>
          <a:xfrm>
            <a:off x="276942" y="5272698"/>
            <a:ext cx="76906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To discuss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Agree on Producer &amp; Consumer id, and owner/registration – OOF or PCI-MS.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UEB Key generation</a:t>
            </a:r>
          </a:p>
        </p:txBody>
      </p:sp>
    </p:spTree>
    <p:extLst>
      <p:ext uri="{BB962C8B-B14F-4D97-AF65-F5344CB8AC3E}">
        <p14:creationId xmlns:p14="http://schemas.microsoft.com/office/powerpoint/2010/main" val="1924020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12872</TotalTime>
  <Words>1702</Words>
  <Application>Microsoft Office PowerPoint</Application>
  <PresentationFormat>Widescreen</PresentationFormat>
  <Paragraphs>352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.AppleSystemUIFont</vt:lpstr>
      <vt:lpstr>Arial</vt:lpstr>
      <vt:lpstr>Calibri</vt:lpstr>
      <vt:lpstr>DengXian</vt:lpstr>
      <vt:lpstr>Geneva</vt:lpstr>
      <vt:lpstr>Intel Clear Light</vt:lpstr>
      <vt:lpstr>Latha</vt:lpstr>
      <vt:lpstr>Wingdings</vt:lpstr>
      <vt:lpstr>Office Theme</vt:lpstr>
      <vt:lpstr>ONAP Optimization Framework (OOF)  POC for Physical CellID (PCI) Optimization: PCI Microservice, Policy &amp; RAN simulator</vt:lpstr>
      <vt:lpstr>ONAP Optimization Framework (OOF) and PCI</vt:lpstr>
      <vt:lpstr>ONAP Casablanca: PCI Optimization using OOF</vt:lpstr>
      <vt:lpstr>Flow / test case</vt:lpstr>
      <vt:lpstr>PCI Microservice architecture</vt:lpstr>
      <vt:lpstr>PCI Microservice – workflow illustration</vt:lpstr>
      <vt:lpstr>PCI Microservice - Functions</vt:lpstr>
      <vt:lpstr>PCI Microservice – Interfaces &amp; Dependencies</vt:lpstr>
      <vt:lpstr>PCI MS interface to OOF: Proposal</vt:lpstr>
      <vt:lpstr>PCI MS as part of DCAE (based on ONAP R2)</vt:lpstr>
      <vt:lpstr>PCI MS as part of DCAE – initial actions</vt:lpstr>
      <vt:lpstr>Policy Component</vt:lpstr>
      <vt:lpstr>Policy: Inputs (Proposal)</vt:lpstr>
      <vt:lpstr>Policy Component - changes</vt:lpstr>
      <vt:lpstr>SDN-R -&gt; PCI MS interface</vt:lpstr>
      <vt:lpstr>Approach for RAN Simulator</vt:lpstr>
      <vt:lpstr>Approach for RAN Simulator</vt:lpstr>
      <vt:lpstr>Illustrative sequence for a test scenario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begwani</dc:creator>
  <cp:lastModifiedBy>SHANKARANARAYANAN, N K (N K)</cp:lastModifiedBy>
  <cp:revision>544</cp:revision>
  <cp:lastPrinted>2017-12-06T19:47:24Z</cp:lastPrinted>
  <dcterms:created xsi:type="dcterms:W3CDTF">2017-02-27T16:23:08Z</dcterms:created>
  <dcterms:modified xsi:type="dcterms:W3CDTF">2018-08-16T14:28:10Z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  <property fmtid="{D5CDD505-2E9C-101B-9397-08002B2CF9AE}" pid="6" name="MSIP_Label_b9a70571-31c6-4603-80c1-ef2fb871a62a_Enabled">
    <vt:lpwstr>True</vt:lpwstr>
  </property>
  <property fmtid="{D5CDD505-2E9C-101B-9397-08002B2CF9AE}" pid="7" name="MSIP_Label_b9a70571-31c6-4603-80c1-ef2fb871a62a_SiteId">
    <vt:lpwstr>258ac4e4-146a-411e-9dc8-79a9e12fd6da</vt:lpwstr>
  </property>
  <property fmtid="{D5CDD505-2E9C-101B-9397-08002B2CF9AE}" pid="8" name="MSIP_Label_b9a70571-31c6-4603-80c1-ef2fb871a62a_Ref">
    <vt:lpwstr>https://api.informationprotection.azure.com/api/258ac4e4-146a-411e-9dc8-79a9e12fd6da</vt:lpwstr>
  </property>
  <property fmtid="{D5CDD505-2E9C-101B-9397-08002B2CF9AE}" pid="9" name="MSIP_Label_b9a70571-31c6-4603-80c1-ef2fb871a62a_Owner">
    <vt:lpwstr>seswam@wipro.com</vt:lpwstr>
  </property>
  <property fmtid="{D5CDD505-2E9C-101B-9397-08002B2CF9AE}" pid="10" name="MSIP_Label_b9a70571-31c6-4603-80c1-ef2fb871a62a_SetDate">
    <vt:lpwstr>2018-08-03T10:03:09.7574871+05:30</vt:lpwstr>
  </property>
  <property fmtid="{D5CDD505-2E9C-101B-9397-08002B2CF9AE}" pid="11" name="MSIP_Label_b9a70571-31c6-4603-80c1-ef2fb871a62a_Name">
    <vt:lpwstr>Internal and Restricted</vt:lpwstr>
  </property>
  <property fmtid="{D5CDD505-2E9C-101B-9397-08002B2CF9AE}" pid="12" name="MSIP_Label_b9a70571-31c6-4603-80c1-ef2fb871a62a_Application">
    <vt:lpwstr>Microsoft Azure Information Protection</vt:lpwstr>
  </property>
  <property fmtid="{D5CDD505-2E9C-101B-9397-08002B2CF9AE}" pid="13" name="MSIP_Label_b9a70571-31c6-4603-80c1-ef2fb871a62a_Extended_MSFT_Method">
    <vt:lpwstr>Automatic</vt:lpwstr>
  </property>
  <property fmtid="{D5CDD505-2E9C-101B-9397-08002B2CF9AE}" pid="14" name="Sensitivity">
    <vt:lpwstr>Internal and Restricted</vt:lpwstr>
  </property>
</Properties>
</file>