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70" r:id="rId2"/>
    <p:sldId id="262" r:id="rId3"/>
    <p:sldId id="277" r:id="rId4"/>
    <p:sldId id="276" r:id="rId5"/>
    <p:sldId id="265" r:id="rId6"/>
    <p:sldId id="258" r:id="rId7"/>
    <p:sldId id="280" r:id="rId8"/>
    <p:sldId id="279" r:id="rId9"/>
    <p:sldId id="263" r:id="rId10"/>
    <p:sldId id="273" r:id="rId11"/>
    <p:sldId id="281" r:id="rId12"/>
    <p:sldId id="260" r:id="rId13"/>
    <p:sldId id="264" r:id="rId14"/>
    <p:sldId id="268" r:id="rId15"/>
    <p:sldId id="267" r:id="rId16"/>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C9FF"/>
    <a:srgbClr val="124191"/>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96" autoAdjust="0"/>
    <p:restoredTop sz="95223" autoAdjust="0"/>
  </p:normalViewPr>
  <p:slideViewPr>
    <p:cSldViewPr snapToGrid="0">
      <p:cViewPr varScale="1">
        <p:scale>
          <a:sx n="57" d="100"/>
          <a:sy n="57" d="100"/>
        </p:scale>
        <p:origin x="1230" y="9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334151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22765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1854937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031357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2/4/2018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123888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6098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2/4/2018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511412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2/4/2018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281167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2/4/2018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8306703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243250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2/4/2018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a:p>
        </p:txBody>
      </p:sp>
    </p:spTree>
    <p:extLst>
      <p:ext uri="{BB962C8B-B14F-4D97-AF65-F5344CB8AC3E}">
        <p14:creationId xmlns:p14="http://schemas.microsoft.com/office/powerpoint/2010/main" val="340361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3E4874E-3E55-4072-94FE-44917C28047E}" type="datetimeFigureOut">
              <a:rPr lang="en-US" smtClean="0"/>
              <a:t>2/4/2018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169A7988-569B-4582-97FB-8B1F6CD9E266}" type="slidenum">
              <a:rPr lang="en-US" smtClean="0"/>
              <a:t>‹#›</a:t>
            </a:fld>
            <a:endParaRPr lang="en-US"/>
          </a:p>
        </p:txBody>
      </p:sp>
    </p:spTree>
    <p:extLst>
      <p:ext uri="{BB962C8B-B14F-4D97-AF65-F5344CB8AC3E}">
        <p14:creationId xmlns:p14="http://schemas.microsoft.com/office/powerpoint/2010/main" val="398514379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15.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7.png"/><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7.png"/><Relationship Id="rId7"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8.jpg"/><Relationship Id="rId4" Type="http://schemas.openxmlformats.org/officeDocument/2006/relationships/image" Target="../media/image12.png"/><Relationship Id="rId9"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5.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3.png"/><Relationship Id="rId5" Type="http://schemas.openxmlformats.org/officeDocument/2006/relationships/image" Target="../media/image10.png"/><Relationship Id="rId10"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2.pn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nip Single Corner Rectangle 12">
            <a:extLst>
              <a:ext uri="{FF2B5EF4-FFF2-40B4-BE49-F238E27FC236}">
                <a16:creationId xmlns:a16="http://schemas.microsoft.com/office/drawing/2014/main" id="{98128C74-536D-42B1-8173-49783835E885}"/>
              </a:ext>
            </a:extLst>
          </p:cNvPr>
          <p:cNvSpPr/>
          <p:nvPr/>
        </p:nvSpPr>
        <p:spPr>
          <a:xfrm>
            <a:off x="2594339" y="5793761"/>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Snip Single Corner Rectangle 2">
            <a:extLst>
              <a:ext uri="{FF2B5EF4-FFF2-40B4-BE49-F238E27FC236}">
                <a16:creationId xmlns:a16="http://schemas.microsoft.com/office/drawing/2014/main" id="{6F8AAA74-856A-4D45-BE25-3196FB29B69A}"/>
              </a:ext>
            </a:extLst>
          </p:cNvPr>
          <p:cNvSpPr/>
          <p:nvPr/>
        </p:nvSpPr>
        <p:spPr>
          <a:xfrm>
            <a:off x="495921" y="4131098"/>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Snip Single Corner Rectangle 11">
            <a:extLst>
              <a:ext uri="{FF2B5EF4-FFF2-40B4-BE49-F238E27FC236}">
                <a16:creationId xmlns:a16="http://schemas.microsoft.com/office/drawing/2014/main" id="{DE720FE2-27ED-4C99-B172-551D363624AF}"/>
              </a:ext>
            </a:extLst>
          </p:cNvPr>
          <p:cNvSpPr/>
          <p:nvPr/>
        </p:nvSpPr>
        <p:spPr>
          <a:xfrm>
            <a:off x="502917" y="5793761"/>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EDB35E9F-E8D4-4694-9860-6FE3AE3BE816}"/>
              </a:ext>
            </a:extLst>
          </p:cNvPr>
          <p:cNvSpPr txBox="1"/>
          <p:nvPr/>
        </p:nvSpPr>
        <p:spPr>
          <a:xfrm>
            <a:off x="569300" y="5937477"/>
            <a:ext cx="1723100"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Contacts ONAPs</a:t>
            </a:r>
          </a:p>
        </p:txBody>
      </p:sp>
      <p:sp>
        <p:nvSpPr>
          <p:cNvPr id="32" name="Snip Single Corner Rectangle 20">
            <a:extLst>
              <a:ext uri="{FF2B5EF4-FFF2-40B4-BE49-F238E27FC236}">
                <a16:creationId xmlns:a16="http://schemas.microsoft.com/office/drawing/2014/main" id="{1D21425E-92F8-48D4-9BC0-87396D5B3628}"/>
              </a:ext>
            </a:extLst>
          </p:cNvPr>
          <p:cNvSpPr/>
          <p:nvPr/>
        </p:nvSpPr>
        <p:spPr>
          <a:xfrm>
            <a:off x="519103" y="7281733"/>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a:extLst>
              <a:ext uri="{FF2B5EF4-FFF2-40B4-BE49-F238E27FC236}">
                <a16:creationId xmlns:a16="http://schemas.microsoft.com/office/drawing/2014/main" id="{177E97AD-DF98-4584-817C-DF37E45AE6B0}"/>
              </a:ext>
            </a:extLst>
          </p:cNvPr>
          <p:cNvSpPr txBox="1"/>
          <p:nvPr/>
        </p:nvSpPr>
        <p:spPr>
          <a:xfrm>
            <a:off x="2598977" y="5816826"/>
            <a:ext cx="4635852" cy="954107"/>
          </a:xfrm>
          <a:prstGeom prst="rect">
            <a:avLst/>
          </a:prstGeom>
          <a:noFill/>
        </p:spPr>
        <p:txBody>
          <a:bodyPr wrap="square" rtlCol="0">
            <a:spAutoFit/>
          </a:bodyPr>
          <a:lstStyle/>
          <a:p>
            <a:r>
              <a:rPr lang="en-US" sz="1400" b="1" dirty="0">
                <a:latin typeface="Nokia Pure Headline Light" pitchFamily="34" charset="0"/>
              </a:rPr>
              <a:t>PNF connects to ONAP via a VES Event</a:t>
            </a:r>
          </a:p>
          <a:p>
            <a:r>
              <a:rPr lang="en-US" sz="1400" b="1" dirty="0">
                <a:latin typeface="Nokia Pure Headline Light" pitchFamily="34" charset="0"/>
              </a:rPr>
              <a:t>PNF recognized by ONAP</a:t>
            </a:r>
          </a:p>
          <a:p>
            <a:endParaRPr lang="en-US" sz="1400" b="1" dirty="0">
              <a:latin typeface="Nokia Pure Headline Light" pitchFamily="34" charset="0"/>
            </a:endParaRPr>
          </a:p>
          <a:p>
            <a:r>
              <a:rPr lang="en-US" sz="1400" dirty="0">
                <a:latin typeface="Nokia Pure Headline Light" pitchFamily="34" charset="0"/>
              </a:rPr>
              <a:t>Generic (not vendor proprietary)</a:t>
            </a:r>
          </a:p>
        </p:txBody>
      </p:sp>
      <p:sp>
        <p:nvSpPr>
          <p:cNvPr id="37" name="Snip Single Corner Rectangle 3">
            <a:extLst>
              <a:ext uri="{FF2B5EF4-FFF2-40B4-BE49-F238E27FC236}">
                <a16:creationId xmlns:a16="http://schemas.microsoft.com/office/drawing/2014/main" id="{4AFAD787-B57E-4160-B8B7-D2FE163C01C5}"/>
              </a:ext>
            </a:extLst>
          </p:cNvPr>
          <p:cNvSpPr/>
          <p:nvPr/>
        </p:nvSpPr>
        <p:spPr>
          <a:xfrm>
            <a:off x="2588020" y="4131098"/>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Snip Single Corner Rectangle 21">
            <a:extLst>
              <a:ext uri="{FF2B5EF4-FFF2-40B4-BE49-F238E27FC236}">
                <a16:creationId xmlns:a16="http://schemas.microsoft.com/office/drawing/2014/main" id="{FD2AAABB-8AC3-4AFA-81DF-D0DFECFA05CF}"/>
              </a:ext>
            </a:extLst>
          </p:cNvPr>
          <p:cNvSpPr/>
          <p:nvPr/>
        </p:nvSpPr>
        <p:spPr>
          <a:xfrm>
            <a:off x="2608960" y="7281733"/>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0B5298F0-A706-4125-A8E6-4003F2442235}"/>
              </a:ext>
            </a:extLst>
          </p:cNvPr>
          <p:cNvSpPr txBox="1"/>
          <p:nvPr/>
        </p:nvSpPr>
        <p:spPr>
          <a:xfrm>
            <a:off x="571957" y="7439587"/>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1" name="TextBox 10">
            <a:extLst>
              <a:ext uri="{FF2B5EF4-FFF2-40B4-BE49-F238E27FC236}">
                <a16:creationId xmlns:a16="http://schemas.microsoft.com/office/drawing/2014/main" id="{F122673E-4EC5-4C10-9E34-F63A34E11D74}"/>
              </a:ext>
            </a:extLst>
          </p:cNvPr>
          <p:cNvSpPr txBox="1"/>
          <p:nvPr/>
        </p:nvSpPr>
        <p:spPr>
          <a:xfrm>
            <a:off x="2598977" y="7306473"/>
            <a:ext cx="3490058" cy="954107"/>
          </a:xfrm>
          <a:prstGeom prst="rect">
            <a:avLst/>
          </a:prstGeom>
          <a:noFill/>
        </p:spPr>
        <p:txBody>
          <a:bodyPr wrap="none" rtlCol="0">
            <a:spAutoFit/>
          </a:bodyPr>
          <a:lstStyle/>
          <a:p>
            <a:r>
              <a:rPr lang="en-US" sz="1400" b="1" dirty="0">
                <a:latin typeface="Nokia Pure Headline Light" pitchFamily="34" charset="0"/>
              </a:rPr>
              <a:t>Connection points configured</a:t>
            </a:r>
          </a:p>
          <a:p>
            <a:r>
              <a:rPr lang="en-US" sz="1400" b="1" dirty="0">
                <a:solidFill>
                  <a:srgbClr val="0000CC"/>
                </a:solidFill>
                <a:latin typeface="Nokia Pure Headline Light" pitchFamily="34" charset="0"/>
              </a:rPr>
              <a:t>Second part of PNF instantiation</a:t>
            </a:r>
            <a:endParaRPr lang="en-US" sz="1400" b="1" dirty="0">
              <a:solidFill>
                <a:srgbClr val="FF0000"/>
              </a:solidFill>
              <a:latin typeface="Nokia Pure Headline Light" pitchFamily="34" charset="0"/>
            </a:endParaRPr>
          </a:p>
          <a:p>
            <a:r>
              <a:rPr lang="en-US" sz="1400" b="1" dirty="0">
                <a:latin typeface="Nokia Pure Headline Light" pitchFamily="34" charset="0"/>
              </a:rPr>
              <a:t>Software is downloaded to PNF. </a:t>
            </a:r>
          </a:p>
          <a:p>
            <a:r>
              <a:rPr lang="en-US" sz="1400" b="1" dirty="0">
                <a:latin typeface="Nokia Pure Headline Light" pitchFamily="34" charset="0"/>
              </a:rPr>
              <a:t>PNF configured and ready to provide service</a:t>
            </a:r>
          </a:p>
        </p:txBody>
      </p:sp>
      <p:sp>
        <p:nvSpPr>
          <p:cNvPr id="18" name="Rectangle 17">
            <a:extLst>
              <a:ext uri="{FF2B5EF4-FFF2-40B4-BE49-F238E27FC236}">
                <a16:creationId xmlns:a16="http://schemas.microsoft.com/office/drawing/2014/main" id="{669F1AC2-46D4-4F6D-95C2-E683EEE2ADA1}"/>
              </a:ext>
            </a:extLst>
          </p:cNvPr>
          <p:cNvSpPr/>
          <p:nvPr/>
        </p:nvSpPr>
        <p:spPr>
          <a:xfrm>
            <a:off x="0" y="0"/>
            <a:ext cx="6858000" cy="6858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0CC5A829-4024-4B23-8CE4-8F46FA563677}"/>
              </a:ext>
            </a:extLst>
          </p:cNvPr>
          <p:cNvSpPr txBox="1"/>
          <p:nvPr/>
        </p:nvSpPr>
        <p:spPr>
          <a:xfrm>
            <a:off x="444592" y="86380"/>
            <a:ext cx="599394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Onboarding (Plug and Play) Stages</a:t>
            </a:r>
          </a:p>
        </p:txBody>
      </p:sp>
      <p:sp>
        <p:nvSpPr>
          <p:cNvPr id="20" name="TextBox 19">
            <a:extLst>
              <a:ext uri="{FF2B5EF4-FFF2-40B4-BE49-F238E27FC236}">
                <a16:creationId xmlns:a16="http://schemas.microsoft.com/office/drawing/2014/main" id="{0A116764-E54B-49D1-AEDB-15D7B10D49DD}"/>
              </a:ext>
            </a:extLst>
          </p:cNvPr>
          <p:cNvSpPr txBox="1"/>
          <p:nvPr/>
        </p:nvSpPr>
        <p:spPr>
          <a:xfrm>
            <a:off x="512881" y="4286631"/>
            <a:ext cx="1606915"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Boot-strapping</a:t>
            </a:r>
          </a:p>
        </p:txBody>
      </p:sp>
      <p:sp>
        <p:nvSpPr>
          <p:cNvPr id="21" name="TextBox 20">
            <a:extLst>
              <a:ext uri="{FF2B5EF4-FFF2-40B4-BE49-F238E27FC236}">
                <a16:creationId xmlns:a16="http://schemas.microsoft.com/office/drawing/2014/main" id="{039661C8-A492-433D-99CB-50C4CC15B368}"/>
              </a:ext>
            </a:extLst>
          </p:cNvPr>
          <p:cNvSpPr txBox="1"/>
          <p:nvPr/>
        </p:nvSpPr>
        <p:spPr>
          <a:xfrm>
            <a:off x="2598977" y="4153552"/>
            <a:ext cx="3329758" cy="954107"/>
          </a:xfrm>
          <a:prstGeom prst="rect">
            <a:avLst/>
          </a:prstGeom>
          <a:noFill/>
        </p:spPr>
        <p:txBody>
          <a:bodyPr wrap="none" rtlCol="0">
            <a:spAutoFit/>
          </a:bodyPr>
          <a:lstStyle/>
          <a:p>
            <a:r>
              <a:rPr lang="en-US" sz="1400" b="1" dirty="0">
                <a:latin typeface="Nokia Pure Headline Light" pitchFamily="34" charset="0"/>
              </a:rPr>
              <a:t>PNF Powers up and Boot-straps</a:t>
            </a:r>
          </a:p>
          <a:p>
            <a:r>
              <a:rPr lang="en-US" sz="1400" b="1" dirty="0">
                <a:latin typeface="Nokia Pure Headline Light" pitchFamily="34" charset="0"/>
              </a:rPr>
              <a:t>PNF performs a “Plug and Play” procedure</a:t>
            </a:r>
          </a:p>
          <a:p>
            <a:endParaRPr lang="en-US" sz="1400" b="1" dirty="0">
              <a:latin typeface="Nokia Pure Headline Light" pitchFamily="34" charset="0"/>
            </a:endParaRPr>
          </a:p>
          <a:p>
            <a:r>
              <a:rPr lang="en-US" sz="1400" dirty="0">
                <a:latin typeface="Nokia Pure Headline Light" pitchFamily="34" charset="0"/>
              </a:rPr>
              <a:t>Equipment vendor proprietary steps</a:t>
            </a:r>
          </a:p>
        </p:txBody>
      </p:sp>
      <p:sp>
        <p:nvSpPr>
          <p:cNvPr id="22" name="Rectangle 21">
            <a:extLst>
              <a:ext uri="{FF2B5EF4-FFF2-40B4-BE49-F238E27FC236}">
                <a16:creationId xmlns:a16="http://schemas.microsoft.com/office/drawing/2014/main" id="{FEF356F0-7C36-45D3-AF64-69135D057F32}"/>
              </a:ext>
            </a:extLst>
          </p:cNvPr>
          <p:cNvSpPr/>
          <p:nvPr/>
        </p:nvSpPr>
        <p:spPr>
          <a:xfrm>
            <a:off x="0" y="-1"/>
            <a:ext cx="6858000" cy="9144001"/>
          </a:xfrm>
          <a:prstGeom prst="rect">
            <a:avLst/>
          </a:prstGeom>
          <a:noFill/>
          <a:ln w="3810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783108F7-4DC9-4AEF-9454-BB9B5BE903FE}"/>
              </a:ext>
            </a:extLst>
          </p:cNvPr>
          <p:cNvSpPr/>
          <p:nvPr/>
        </p:nvSpPr>
        <p:spPr>
          <a:xfrm>
            <a:off x="512098" y="4112055"/>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C</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4" name="Oval 23">
            <a:extLst>
              <a:ext uri="{FF2B5EF4-FFF2-40B4-BE49-F238E27FC236}">
                <a16:creationId xmlns:a16="http://schemas.microsoft.com/office/drawing/2014/main" id="{C7974B62-3F40-4D32-980C-A2265B088D91}"/>
              </a:ext>
            </a:extLst>
          </p:cNvPr>
          <p:cNvSpPr/>
          <p:nvPr/>
        </p:nvSpPr>
        <p:spPr>
          <a:xfrm>
            <a:off x="512098" y="5786648"/>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D</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5" name="Oval 24">
            <a:extLst>
              <a:ext uri="{FF2B5EF4-FFF2-40B4-BE49-F238E27FC236}">
                <a16:creationId xmlns:a16="http://schemas.microsoft.com/office/drawing/2014/main" id="{CF4038FD-0914-4BA1-A720-87D742602218}"/>
              </a:ext>
            </a:extLst>
          </p:cNvPr>
          <p:cNvSpPr/>
          <p:nvPr/>
        </p:nvSpPr>
        <p:spPr>
          <a:xfrm>
            <a:off x="512098" y="7261150"/>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E</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38" name="Arrow: Down 37">
            <a:extLst>
              <a:ext uri="{FF2B5EF4-FFF2-40B4-BE49-F238E27FC236}">
                <a16:creationId xmlns:a16="http://schemas.microsoft.com/office/drawing/2014/main" id="{FD7DED4E-9EF7-4357-97AD-76A30F709324}"/>
              </a:ext>
            </a:extLst>
          </p:cNvPr>
          <p:cNvSpPr/>
          <p:nvPr/>
        </p:nvSpPr>
        <p:spPr>
          <a:xfrm>
            <a:off x="2689244" y="3443514"/>
            <a:ext cx="1393371" cy="621239"/>
          </a:xfrm>
          <a:prstGeom prst="downArrow">
            <a:avLst/>
          </a:prstGeom>
          <a:solidFill>
            <a:srgbClr val="00C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92BC474A-F072-45EF-92DB-957F2B6F1AFD}"/>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67440" y="4002784"/>
            <a:ext cx="540821" cy="540821"/>
          </a:xfrm>
          <a:prstGeom prst="rect">
            <a:avLst/>
          </a:prstGeom>
        </p:spPr>
      </p:pic>
      <p:sp>
        <p:nvSpPr>
          <p:cNvPr id="29" name="Snip Single Corner Rectangle 2">
            <a:extLst>
              <a:ext uri="{FF2B5EF4-FFF2-40B4-BE49-F238E27FC236}">
                <a16:creationId xmlns:a16="http://schemas.microsoft.com/office/drawing/2014/main" id="{03A9E27F-973D-44D5-B2AC-06C60859EEB3}"/>
              </a:ext>
            </a:extLst>
          </p:cNvPr>
          <p:cNvSpPr/>
          <p:nvPr/>
        </p:nvSpPr>
        <p:spPr>
          <a:xfrm>
            <a:off x="516161" y="926769"/>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nip Single Corner Rectangle 3">
            <a:extLst>
              <a:ext uri="{FF2B5EF4-FFF2-40B4-BE49-F238E27FC236}">
                <a16:creationId xmlns:a16="http://schemas.microsoft.com/office/drawing/2014/main" id="{EBE0189C-D588-4BE1-9C32-BA29057D422F}"/>
              </a:ext>
            </a:extLst>
          </p:cNvPr>
          <p:cNvSpPr/>
          <p:nvPr/>
        </p:nvSpPr>
        <p:spPr>
          <a:xfrm>
            <a:off x="2608261" y="926769"/>
            <a:ext cx="4155639"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D831C197-0C23-4B1D-835B-308A4D95ECA4}"/>
              </a:ext>
            </a:extLst>
          </p:cNvPr>
          <p:cNvSpPr txBox="1"/>
          <p:nvPr/>
        </p:nvSpPr>
        <p:spPr>
          <a:xfrm>
            <a:off x="533121" y="1152152"/>
            <a:ext cx="1527982" cy="369332"/>
          </a:xfrm>
          <a:prstGeom prst="rect">
            <a:avLst/>
          </a:prstGeom>
          <a:noFill/>
        </p:spPr>
        <p:txBody>
          <a:bodyPr wrap="none" rtlCol="0">
            <a:spAutoFit/>
          </a:bodyPr>
          <a:lstStyle/>
          <a:p>
            <a:r>
              <a:rPr lang="en-US" b="1" dirty="0">
                <a:solidFill>
                  <a:schemeClr val="bg1"/>
                </a:solidFill>
              </a:rPr>
              <a:t>PNF Modeling</a:t>
            </a:r>
          </a:p>
        </p:txBody>
      </p:sp>
      <p:sp>
        <p:nvSpPr>
          <p:cNvPr id="41" name="Oval 40">
            <a:extLst>
              <a:ext uri="{FF2B5EF4-FFF2-40B4-BE49-F238E27FC236}">
                <a16:creationId xmlns:a16="http://schemas.microsoft.com/office/drawing/2014/main" id="{5D2FF3BE-7DB1-40EE-A171-BA3DEDB37E86}"/>
              </a:ext>
            </a:extLst>
          </p:cNvPr>
          <p:cNvSpPr/>
          <p:nvPr/>
        </p:nvSpPr>
        <p:spPr>
          <a:xfrm>
            <a:off x="517824" y="907726"/>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A</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 name="Rectangle 1">
            <a:extLst>
              <a:ext uri="{FF2B5EF4-FFF2-40B4-BE49-F238E27FC236}">
                <a16:creationId xmlns:a16="http://schemas.microsoft.com/office/drawing/2014/main" id="{6075F3EA-6399-46BE-9F23-FC2E2381B64E}"/>
              </a:ext>
            </a:extLst>
          </p:cNvPr>
          <p:cNvSpPr/>
          <p:nvPr/>
        </p:nvSpPr>
        <p:spPr>
          <a:xfrm>
            <a:off x="61459" y="4128152"/>
            <a:ext cx="404126" cy="4177709"/>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3A8C06C2-F3C0-4BDB-B8DC-453046BA12B4}"/>
              </a:ext>
            </a:extLst>
          </p:cNvPr>
          <p:cNvSpPr txBox="1"/>
          <p:nvPr/>
        </p:nvSpPr>
        <p:spPr>
          <a:xfrm rot="16200000">
            <a:off x="-850487" y="6936296"/>
            <a:ext cx="2193229" cy="369332"/>
          </a:xfrm>
          <a:prstGeom prst="rect">
            <a:avLst/>
          </a:prstGeom>
          <a:noFill/>
        </p:spPr>
        <p:txBody>
          <a:bodyPr wrap="none" rtlCol="0">
            <a:spAutoFit/>
          </a:bodyPr>
          <a:lstStyle/>
          <a:p>
            <a:r>
              <a:rPr lang="en-US" b="1" dirty="0">
                <a:solidFill>
                  <a:schemeClr val="bg1"/>
                </a:solidFill>
              </a:rPr>
              <a:t>Run-Time (Instances)</a:t>
            </a:r>
          </a:p>
        </p:txBody>
      </p:sp>
      <p:sp>
        <p:nvSpPr>
          <p:cNvPr id="49" name="Snip Single Corner Rectangle 2">
            <a:extLst>
              <a:ext uri="{FF2B5EF4-FFF2-40B4-BE49-F238E27FC236}">
                <a16:creationId xmlns:a16="http://schemas.microsoft.com/office/drawing/2014/main" id="{663A9B4A-85F2-4770-A692-9666A0EF1428}"/>
              </a:ext>
            </a:extLst>
          </p:cNvPr>
          <p:cNvSpPr/>
          <p:nvPr/>
        </p:nvSpPr>
        <p:spPr>
          <a:xfrm>
            <a:off x="495921" y="2302751"/>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Snip Single Corner Rectangle 3">
            <a:extLst>
              <a:ext uri="{FF2B5EF4-FFF2-40B4-BE49-F238E27FC236}">
                <a16:creationId xmlns:a16="http://schemas.microsoft.com/office/drawing/2014/main" id="{9E2BB9D1-0A13-4708-9E54-7912D0E35A58}"/>
              </a:ext>
            </a:extLst>
          </p:cNvPr>
          <p:cNvSpPr/>
          <p:nvPr/>
        </p:nvSpPr>
        <p:spPr>
          <a:xfrm>
            <a:off x="2588020" y="2302751"/>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F10F0BA1-9422-404D-8BD5-1B3F7D684F9E}"/>
              </a:ext>
            </a:extLst>
          </p:cNvPr>
          <p:cNvSpPr txBox="1"/>
          <p:nvPr/>
        </p:nvSpPr>
        <p:spPr>
          <a:xfrm>
            <a:off x="512881" y="2502734"/>
            <a:ext cx="1471878" cy="646331"/>
          </a:xfrm>
          <a:prstGeom prst="rect">
            <a:avLst/>
          </a:prstGeom>
          <a:noFill/>
        </p:spPr>
        <p:txBody>
          <a:bodyPr wrap="none" rtlCol="0">
            <a:spAutoFit/>
          </a:bodyPr>
          <a:lstStyle/>
          <a:p>
            <a:r>
              <a:rPr lang="en-US" b="1" dirty="0">
                <a:solidFill>
                  <a:schemeClr val="bg1"/>
                </a:solidFill>
              </a:rPr>
              <a:t>PNF Instance </a:t>
            </a:r>
          </a:p>
          <a:p>
            <a:r>
              <a:rPr lang="en-US" b="1" dirty="0">
                <a:solidFill>
                  <a:schemeClr val="bg1"/>
                </a:solidFill>
              </a:rPr>
              <a:t>Declaration</a:t>
            </a:r>
          </a:p>
        </p:txBody>
      </p:sp>
      <p:sp>
        <p:nvSpPr>
          <p:cNvPr id="52" name="TextBox 51">
            <a:extLst>
              <a:ext uri="{FF2B5EF4-FFF2-40B4-BE49-F238E27FC236}">
                <a16:creationId xmlns:a16="http://schemas.microsoft.com/office/drawing/2014/main" id="{88C1F82F-3BDA-4C89-BD82-95E1CAD99306}"/>
              </a:ext>
            </a:extLst>
          </p:cNvPr>
          <p:cNvSpPr txBox="1"/>
          <p:nvPr/>
        </p:nvSpPr>
        <p:spPr>
          <a:xfrm>
            <a:off x="2598977" y="2325205"/>
            <a:ext cx="3785011" cy="738664"/>
          </a:xfrm>
          <a:prstGeom prst="rect">
            <a:avLst/>
          </a:prstGeom>
          <a:noFill/>
        </p:spPr>
        <p:txBody>
          <a:bodyPr wrap="none" rtlCol="0">
            <a:spAutoFit/>
          </a:bodyPr>
          <a:lstStyle/>
          <a:p>
            <a:r>
              <a:rPr lang="en-US" sz="1400" b="1" dirty="0">
                <a:latin typeface="Nokia Pure Headline Light" pitchFamily="34" charset="0"/>
              </a:rPr>
              <a:t>PNF Infrastructure Service Declaration </a:t>
            </a:r>
          </a:p>
          <a:p>
            <a:r>
              <a:rPr lang="en-US" sz="1400" b="1" dirty="0">
                <a:solidFill>
                  <a:srgbClr val="0000CC"/>
                </a:solidFill>
                <a:latin typeface="Nokia Pure Headline Light" pitchFamily="34" charset="0"/>
              </a:rPr>
              <a:t>First part of PNF instantiation</a:t>
            </a:r>
          </a:p>
          <a:p>
            <a:r>
              <a:rPr lang="en-US" sz="1400" b="1" dirty="0">
                <a:latin typeface="Nokia Pure Headline Light" pitchFamily="34" charset="0"/>
              </a:rPr>
              <a:t>DCAE &amp; AAI Entry with PNF ID (e.g. MAC address)</a:t>
            </a:r>
          </a:p>
        </p:txBody>
      </p:sp>
      <p:sp>
        <p:nvSpPr>
          <p:cNvPr id="53" name="Oval 52">
            <a:extLst>
              <a:ext uri="{FF2B5EF4-FFF2-40B4-BE49-F238E27FC236}">
                <a16:creationId xmlns:a16="http://schemas.microsoft.com/office/drawing/2014/main" id="{6FD1129D-BAA5-4E40-8DEA-C31516A89048}"/>
              </a:ext>
            </a:extLst>
          </p:cNvPr>
          <p:cNvSpPr/>
          <p:nvPr/>
        </p:nvSpPr>
        <p:spPr>
          <a:xfrm>
            <a:off x="526612" y="2283708"/>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B</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4" name="Rectangle 53">
            <a:extLst>
              <a:ext uri="{FF2B5EF4-FFF2-40B4-BE49-F238E27FC236}">
                <a16:creationId xmlns:a16="http://schemas.microsoft.com/office/drawing/2014/main" id="{FF5BC128-4F34-48A0-86A0-E38850BD4BE4}"/>
              </a:ext>
            </a:extLst>
          </p:cNvPr>
          <p:cNvSpPr/>
          <p:nvPr/>
        </p:nvSpPr>
        <p:spPr>
          <a:xfrm>
            <a:off x="62147" y="885402"/>
            <a:ext cx="404126" cy="2441477"/>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83FD3F44-3C9B-4D70-BE5E-7C5A6CCD6B81}"/>
              </a:ext>
            </a:extLst>
          </p:cNvPr>
          <p:cNvSpPr txBox="1"/>
          <p:nvPr/>
        </p:nvSpPr>
        <p:spPr>
          <a:xfrm rot="16200000">
            <a:off x="-800490" y="2034382"/>
            <a:ext cx="2094612" cy="369332"/>
          </a:xfrm>
          <a:prstGeom prst="rect">
            <a:avLst/>
          </a:prstGeom>
          <a:noFill/>
        </p:spPr>
        <p:txBody>
          <a:bodyPr wrap="none" rtlCol="0">
            <a:spAutoFit/>
          </a:bodyPr>
          <a:lstStyle/>
          <a:p>
            <a:r>
              <a:rPr lang="en-US" b="1" dirty="0">
                <a:solidFill>
                  <a:schemeClr val="bg1"/>
                </a:solidFill>
              </a:rPr>
              <a:t>Design Time (Types)</a:t>
            </a:r>
          </a:p>
        </p:txBody>
      </p:sp>
      <p:sp>
        <p:nvSpPr>
          <p:cNvPr id="40" name="TextBox 39">
            <a:extLst>
              <a:ext uri="{FF2B5EF4-FFF2-40B4-BE49-F238E27FC236}">
                <a16:creationId xmlns:a16="http://schemas.microsoft.com/office/drawing/2014/main" id="{406C1BFF-0102-4988-87DE-573CBE806BE1}"/>
              </a:ext>
            </a:extLst>
          </p:cNvPr>
          <p:cNvSpPr txBox="1"/>
          <p:nvPr/>
        </p:nvSpPr>
        <p:spPr>
          <a:xfrm>
            <a:off x="2621084" y="949223"/>
            <a:ext cx="3283271" cy="738664"/>
          </a:xfrm>
          <a:prstGeom prst="rect">
            <a:avLst/>
          </a:prstGeom>
          <a:noFill/>
        </p:spPr>
        <p:txBody>
          <a:bodyPr wrap="none" rtlCol="0">
            <a:spAutoFit/>
          </a:bodyPr>
          <a:lstStyle/>
          <a:p>
            <a:r>
              <a:rPr lang="en-US" sz="1400" b="1" dirty="0">
                <a:latin typeface="Nokia Pure Headline Light" pitchFamily="34" charset="0"/>
              </a:rPr>
              <a:t>Resources Definition/Services Definition</a:t>
            </a:r>
          </a:p>
          <a:p>
            <a:r>
              <a:rPr lang="en-US" sz="1400" b="1" dirty="0">
                <a:latin typeface="Nokia Pure Headline Light" pitchFamily="34" charset="0"/>
              </a:rPr>
              <a:t>SDC: PNF (physical element) Modeling</a:t>
            </a:r>
          </a:p>
          <a:p>
            <a:r>
              <a:rPr lang="en-US" sz="1400" b="1" dirty="0">
                <a:latin typeface="Nokia Pure Headline Light" pitchFamily="34" charset="0"/>
              </a:rPr>
              <a:t>Distribution of types</a:t>
            </a:r>
          </a:p>
        </p:txBody>
      </p:sp>
      <p:grpSp>
        <p:nvGrpSpPr>
          <p:cNvPr id="4" name="Group 3">
            <a:extLst>
              <a:ext uri="{FF2B5EF4-FFF2-40B4-BE49-F238E27FC236}">
                <a16:creationId xmlns:a16="http://schemas.microsoft.com/office/drawing/2014/main" id="{35F34C47-B8D3-4F3E-A752-9B24921ADAFF}"/>
              </a:ext>
            </a:extLst>
          </p:cNvPr>
          <p:cNvGrpSpPr/>
          <p:nvPr/>
        </p:nvGrpSpPr>
        <p:grpSpPr>
          <a:xfrm>
            <a:off x="1543614" y="5810051"/>
            <a:ext cx="945329" cy="225343"/>
            <a:chOff x="1524814" y="5809921"/>
            <a:chExt cx="945329" cy="225343"/>
          </a:xfrm>
        </p:grpSpPr>
        <p:pic>
          <p:nvPicPr>
            <p:cNvPr id="42" name="Picture 41">
              <a:extLst>
                <a:ext uri="{FF2B5EF4-FFF2-40B4-BE49-F238E27FC236}">
                  <a16:creationId xmlns:a16="http://schemas.microsoft.com/office/drawing/2014/main" id="{4F8BAE5E-0807-4D87-BD31-3C8D7A7A65E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2" name="Picture 11">
              <a:extLst>
                <a:ext uri="{FF2B5EF4-FFF2-40B4-BE49-F238E27FC236}">
                  <a16:creationId xmlns:a16="http://schemas.microsoft.com/office/drawing/2014/main" id="{E96B7A32-AC74-4138-BA4A-121AF58E55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 name="Group 4">
            <a:extLst>
              <a:ext uri="{FF2B5EF4-FFF2-40B4-BE49-F238E27FC236}">
                <a16:creationId xmlns:a16="http://schemas.microsoft.com/office/drawing/2014/main" id="{94DE5C2B-9908-4A9A-9A00-7C38339CB32D}"/>
              </a:ext>
            </a:extLst>
          </p:cNvPr>
          <p:cNvGrpSpPr/>
          <p:nvPr/>
        </p:nvGrpSpPr>
        <p:grpSpPr>
          <a:xfrm>
            <a:off x="2146748" y="7254860"/>
            <a:ext cx="434754" cy="438714"/>
            <a:chOff x="2102466" y="7349988"/>
            <a:chExt cx="434754" cy="438714"/>
          </a:xfrm>
        </p:grpSpPr>
        <p:pic>
          <p:nvPicPr>
            <p:cNvPr id="43" name="Picture 42">
              <a:extLst>
                <a:ext uri="{FF2B5EF4-FFF2-40B4-BE49-F238E27FC236}">
                  <a16:creationId xmlns:a16="http://schemas.microsoft.com/office/drawing/2014/main" id="{D6328BBA-F37D-48B4-ADA4-2381BFD3F19C}"/>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30" name="Picture 29">
              <a:extLst>
                <a:ext uri="{FF2B5EF4-FFF2-40B4-BE49-F238E27FC236}">
                  <a16:creationId xmlns:a16="http://schemas.microsoft.com/office/drawing/2014/main" id="{F721CA75-9946-4DCC-BF1E-2BB1B85A8D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grpSp>
        <p:nvGrpSpPr>
          <p:cNvPr id="44" name="Group 43">
            <a:extLst>
              <a:ext uri="{FF2B5EF4-FFF2-40B4-BE49-F238E27FC236}">
                <a16:creationId xmlns:a16="http://schemas.microsoft.com/office/drawing/2014/main" id="{A87A8B7A-5C27-4C8C-8453-7D0CFCDE5911}"/>
              </a:ext>
            </a:extLst>
          </p:cNvPr>
          <p:cNvGrpSpPr/>
          <p:nvPr/>
        </p:nvGrpSpPr>
        <p:grpSpPr>
          <a:xfrm>
            <a:off x="1588438" y="2309142"/>
            <a:ext cx="945329" cy="225343"/>
            <a:chOff x="1524814" y="5809921"/>
            <a:chExt cx="945329" cy="225343"/>
          </a:xfrm>
        </p:grpSpPr>
        <p:pic>
          <p:nvPicPr>
            <p:cNvPr id="45" name="Picture 44">
              <a:extLst>
                <a:ext uri="{FF2B5EF4-FFF2-40B4-BE49-F238E27FC236}">
                  <a16:creationId xmlns:a16="http://schemas.microsoft.com/office/drawing/2014/main" id="{A0F730F2-7F63-42AE-B2C7-5EB4EB772B8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6" name="Picture 45">
              <a:extLst>
                <a:ext uri="{FF2B5EF4-FFF2-40B4-BE49-F238E27FC236}">
                  <a16:creationId xmlns:a16="http://schemas.microsoft.com/office/drawing/2014/main" id="{469154D8-FE89-4A0C-81F4-0A2C52A743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7" name="Group 46">
            <a:extLst>
              <a:ext uri="{FF2B5EF4-FFF2-40B4-BE49-F238E27FC236}">
                <a16:creationId xmlns:a16="http://schemas.microsoft.com/office/drawing/2014/main" id="{0147CC85-D775-45D7-B911-2906141F3029}"/>
              </a:ext>
            </a:extLst>
          </p:cNvPr>
          <p:cNvGrpSpPr/>
          <p:nvPr/>
        </p:nvGrpSpPr>
        <p:grpSpPr>
          <a:xfrm>
            <a:off x="1594390" y="933899"/>
            <a:ext cx="945329" cy="225343"/>
            <a:chOff x="1524814" y="5809921"/>
            <a:chExt cx="945329" cy="225343"/>
          </a:xfrm>
        </p:grpSpPr>
        <p:pic>
          <p:nvPicPr>
            <p:cNvPr id="56" name="Picture 55">
              <a:extLst>
                <a:ext uri="{FF2B5EF4-FFF2-40B4-BE49-F238E27FC236}">
                  <a16:creationId xmlns:a16="http://schemas.microsoft.com/office/drawing/2014/main" id="{EFE743B8-CB66-4D02-8321-8C196FC87F67}"/>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7" name="Picture 56">
              <a:extLst>
                <a:ext uri="{FF2B5EF4-FFF2-40B4-BE49-F238E27FC236}">
                  <a16:creationId xmlns:a16="http://schemas.microsoft.com/office/drawing/2014/main" id="{65CFA12E-5A36-4692-8BF5-FC6FDD48CD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Tree>
    <p:extLst>
      <p:ext uri="{BB962C8B-B14F-4D97-AF65-F5344CB8AC3E}">
        <p14:creationId xmlns:p14="http://schemas.microsoft.com/office/powerpoint/2010/main" val="125756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D0181DA6-B118-40DD-BC4B-1D3C6CAE1C54}"/>
              </a:ext>
            </a:extLst>
          </p:cNvPr>
          <p:cNvGrpSpPr/>
          <p:nvPr/>
        </p:nvGrpSpPr>
        <p:grpSpPr>
          <a:xfrm>
            <a:off x="1231245" y="577351"/>
            <a:ext cx="712737" cy="8317267"/>
            <a:chOff x="1602170" y="577351"/>
            <a:chExt cx="712737" cy="8317267"/>
          </a:xfrm>
        </p:grpSpPr>
        <p:sp>
          <p:nvSpPr>
            <p:cNvPr id="129" name="Rectangle: Rounded Corners 128">
              <a:extLst>
                <a:ext uri="{FF2B5EF4-FFF2-40B4-BE49-F238E27FC236}">
                  <a16:creationId xmlns:a16="http://schemas.microsoft.com/office/drawing/2014/main" id="{CBEA48BA-BCB7-40F5-B3E9-0EAE017F212D}"/>
                </a:ext>
              </a:extLst>
            </p:cNvPr>
            <p:cNvSpPr/>
            <p:nvPr/>
          </p:nvSpPr>
          <p:spPr>
            <a:xfrm>
              <a:off x="1688110" y="948591"/>
              <a:ext cx="560347"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874537" y="819453"/>
                <a:ext cx="615874" cy="276999"/>
              </a:xfrm>
              <a:prstGeom prst="rect">
                <a:avLst/>
              </a:prstGeom>
              <a:noFill/>
            </p:spPr>
            <p:txBody>
              <a:bodyPr wrap="none" rtlCol="0">
                <a:spAutoFit/>
              </a:bodyPr>
              <a:lstStyle/>
              <a:p>
                <a:r>
                  <a:rPr lang="en-US" sz="1200" b="1" dirty="0" err="1">
                    <a:solidFill>
                      <a:schemeClr val="bg1"/>
                    </a:solidFill>
                  </a:rPr>
                  <a:t>vDHCP</a:t>
                </a:r>
                <a:endParaRPr lang="en-US" sz="1200" b="1" dirty="0">
                  <a:solidFill>
                    <a:schemeClr val="bg1"/>
                  </a:solidFill>
                </a:endParaRPr>
              </a:p>
            </p:txBody>
          </p:sp>
        </p:grpSp>
        <p:sp>
          <p:nvSpPr>
            <p:cNvPr id="120" name="Oval 119">
              <a:extLst>
                <a:ext uri="{FF2B5EF4-FFF2-40B4-BE49-F238E27FC236}">
                  <a16:creationId xmlns:a16="http://schemas.microsoft.com/office/drawing/2014/main" id="{25275BD1-E6FC-4690-9D84-92254696C586}"/>
                </a:ext>
              </a:extLst>
            </p:cNvPr>
            <p:cNvSpPr/>
            <p:nvPr/>
          </p:nvSpPr>
          <p:spPr>
            <a:xfrm>
              <a:off x="1698684" y="111110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1" name="Picture 120">
              <a:extLst>
                <a:ext uri="{FF2B5EF4-FFF2-40B4-BE49-F238E27FC236}">
                  <a16:creationId xmlns:a16="http://schemas.microsoft.com/office/drawing/2014/main" id="{CB0E0106-D5DE-489D-9E39-7DCD2ED46E66}"/>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1814759" y="1114263"/>
              <a:ext cx="293680" cy="551222"/>
            </a:xfrm>
            <a:prstGeom prst="rect">
              <a:avLst/>
            </a:prstGeom>
          </p:spPr>
        </p:pic>
      </p:grpSp>
      <p:grpSp>
        <p:nvGrpSpPr>
          <p:cNvPr id="8" name="Group 7">
            <a:extLst>
              <a:ext uri="{FF2B5EF4-FFF2-40B4-BE49-F238E27FC236}">
                <a16:creationId xmlns:a16="http://schemas.microsoft.com/office/drawing/2014/main" id="{1FCD3E9C-82DF-4A6D-8E7E-4D42A73DD91B}"/>
              </a:ext>
            </a:extLst>
          </p:cNvPr>
          <p:cNvGrpSpPr/>
          <p:nvPr/>
        </p:nvGrpSpPr>
        <p:grpSpPr>
          <a:xfrm>
            <a:off x="2174322" y="576597"/>
            <a:ext cx="712737" cy="8318021"/>
            <a:chOff x="2527548" y="576597"/>
            <a:chExt cx="712737" cy="8318021"/>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60247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926770" y="730814"/>
                <a:ext cx="535724" cy="276999"/>
              </a:xfrm>
              <a:prstGeom prst="rect">
                <a:avLst/>
              </a:prstGeom>
              <a:noFill/>
            </p:spPr>
            <p:txBody>
              <a:bodyPr wrap="none" rtlCol="0">
                <a:spAutoFit/>
              </a:bodyPr>
              <a:lstStyle/>
              <a:p>
                <a:r>
                  <a:rPr lang="en-US" sz="1200" b="1" dirty="0" err="1">
                    <a:solidFill>
                      <a:schemeClr val="bg1"/>
                    </a:solidFill>
                  </a:rPr>
                  <a:t>vAAA</a:t>
                </a:r>
                <a:endParaRPr lang="en-US" sz="1200" b="1" dirty="0">
                  <a:solidFill>
                    <a:schemeClr val="bg1"/>
                  </a:solidFill>
                </a:endParaRPr>
              </a:p>
            </p:txBody>
          </p:sp>
        </p:grpSp>
        <p:sp>
          <p:nvSpPr>
            <p:cNvPr id="122" name="Oval 121">
              <a:extLst>
                <a:ext uri="{FF2B5EF4-FFF2-40B4-BE49-F238E27FC236}">
                  <a16:creationId xmlns:a16="http://schemas.microsoft.com/office/drawing/2014/main" id="{98AF2D73-7A86-4EDE-9ADA-F3AF832D0ACF}"/>
                </a:ext>
              </a:extLst>
            </p:cNvPr>
            <p:cNvSpPr/>
            <p:nvPr/>
          </p:nvSpPr>
          <p:spPr>
            <a:xfrm>
              <a:off x="2612517" y="1120034"/>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3" name="Picture 122">
              <a:extLst>
                <a:ext uri="{FF2B5EF4-FFF2-40B4-BE49-F238E27FC236}">
                  <a16:creationId xmlns:a16="http://schemas.microsoft.com/office/drawing/2014/main" id="{63470707-C2E7-4BC0-93CF-FFFF15C698A6}"/>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2728592" y="1123194"/>
              <a:ext cx="293680" cy="551222"/>
            </a:xfrm>
            <a:prstGeom prst="rect">
              <a:avLst/>
            </a:prstGeom>
          </p:spPr>
        </p:pic>
      </p:grpSp>
      <p:grpSp>
        <p:nvGrpSpPr>
          <p:cNvPr id="11" name="Group 10">
            <a:extLst>
              <a:ext uri="{FF2B5EF4-FFF2-40B4-BE49-F238E27FC236}">
                <a16:creationId xmlns:a16="http://schemas.microsoft.com/office/drawing/2014/main" id="{9188FFF7-BAF7-492B-9419-950B2081A066}"/>
              </a:ext>
            </a:extLst>
          </p:cNvPr>
          <p:cNvGrpSpPr/>
          <p:nvPr/>
        </p:nvGrpSpPr>
        <p:grpSpPr>
          <a:xfrm>
            <a:off x="3117399" y="576597"/>
            <a:ext cx="712737" cy="8318021"/>
            <a:chOff x="3443090" y="576597"/>
            <a:chExt cx="712737" cy="8318021"/>
          </a:xfrm>
        </p:grpSpPr>
        <p:sp>
          <p:nvSpPr>
            <p:cNvPr id="56" name="Rectangle: Rounded Corners 55">
              <a:extLst>
                <a:ext uri="{FF2B5EF4-FFF2-40B4-BE49-F238E27FC236}">
                  <a16:creationId xmlns:a16="http://schemas.microsoft.com/office/drawing/2014/main" id="{48FD4064-3CC4-4D90-ACA7-595E80B53EE2}"/>
                </a:ext>
              </a:extLst>
            </p:cNvPr>
            <p:cNvSpPr/>
            <p:nvPr/>
          </p:nvSpPr>
          <p:spPr>
            <a:xfrm>
              <a:off x="3519194"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1398" y="726105"/>
                <a:ext cx="583814" cy="276999"/>
              </a:xfrm>
              <a:prstGeom prst="rect">
                <a:avLst/>
              </a:prstGeom>
              <a:noFill/>
            </p:spPr>
            <p:txBody>
              <a:bodyPr wrap="none" rtlCol="0">
                <a:spAutoFit/>
              </a:bodyPr>
              <a:lstStyle/>
              <a:p>
                <a:r>
                  <a:rPr lang="en-US" sz="1200" b="1" dirty="0">
                    <a:solidFill>
                      <a:schemeClr val="bg1"/>
                    </a:solidFill>
                  </a:rPr>
                  <a:t>SDN-C</a:t>
                </a:r>
              </a:p>
            </p:txBody>
          </p:sp>
        </p:grpSp>
        <p:grpSp>
          <p:nvGrpSpPr>
            <p:cNvPr id="133" name="Group 132">
              <a:extLst>
                <a:ext uri="{FF2B5EF4-FFF2-40B4-BE49-F238E27FC236}">
                  <a16:creationId xmlns:a16="http://schemas.microsoft.com/office/drawing/2014/main" id="{6D98C8A2-D3B3-4AC0-B160-7CAA70C7C5D5}"/>
                </a:ext>
              </a:extLst>
            </p:cNvPr>
            <p:cNvGrpSpPr/>
            <p:nvPr/>
          </p:nvGrpSpPr>
          <p:grpSpPr>
            <a:xfrm>
              <a:off x="3508345" y="1122944"/>
              <a:ext cx="581529" cy="581529"/>
              <a:chOff x="4055304" y="1123306"/>
              <a:chExt cx="581529" cy="581529"/>
            </a:xfrm>
          </p:grpSpPr>
          <p:pic>
            <p:nvPicPr>
              <p:cNvPr id="134" name="Picture 133">
                <a:extLst>
                  <a:ext uri="{FF2B5EF4-FFF2-40B4-BE49-F238E27FC236}">
                    <a16:creationId xmlns:a16="http://schemas.microsoft.com/office/drawing/2014/main" id="{C9EFDBFD-B6B3-41B7-892A-F36E0943B83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35" name="Group 134">
                <a:extLst>
                  <a:ext uri="{FF2B5EF4-FFF2-40B4-BE49-F238E27FC236}">
                    <a16:creationId xmlns:a16="http://schemas.microsoft.com/office/drawing/2014/main" id="{794A0FA3-6CC1-4FE0-8E6D-5604FF8A58CD}"/>
                  </a:ext>
                </a:extLst>
              </p:cNvPr>
              <p:cNvGrpSpPr/>
              <p:nvPr/>
            </p:nvGrpSpPr>
            <p:grpSpPr>
              <a:xfrm>
                <a:off x="4185586" y="1536711"/>
                <a:ext cx="331700" cy="90532"/>
                <a:chOff x="1524814" y="5809921"/>
                <a:chExt cx="945329" cy="225343"/>
              </a:xfrm>
            </p:grpSpPr>
            <p:pic>
              <p:nvPicPr>
                <p:cNvPr id="136" name="Picture 135">
                  <a:extLst>
                    <a:ext uri="{FF2B5EF4-FFF2-40B4-BE49-F238E27FC236}">
                      <a16:creationId xmlns:a16="http://schemas.microsoft.com/office/drawing/2014/main" id="{8F829277-BB94-4BD2-AC03-D79669EAE600}"/>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37" name="Picture 136">
                  <a:extLst>
                    <a:ext uri="{FF2B5EF4-FFF2-40B4-BE49-F238E27FC236}">
                      <a16:creationId xmlns:a16="http://schemas.microsoft.com/office/drawing/2014/main" id="{E1496F23-7973-4745-8BE4-5714037AB0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2" name="Group 11">
            <a:extLst>
              <a:ext uri="{FF2B5EF4-FFF2-40B4-BE49-F238E27FC236}">
                <a16:creationId xmlns:a16="http://schemas.microsoft.com/office/drawing/2014/main" id="{56AE40BB-EB94-47A3-B644-F5AB53492CBD}"/>
              </a:ext>
            </a:extLst>
          </p:cNvPr>
          <p:cNvGrpSpPr/>
          <p:nvPr/>
        </p:nvGrpSpPr>
        <p:grpSpPr>
          <a:xfrm>
            <a:off x="4060476" y="576597"/>
            <a:ext cx="712737" cy="8318021"/>
            <a:chOff x="4358632" y="576597"/>
            <a:chExt cx="712737" cy="8318021"/>
          </a:xfrm>
        </p:grpSpPr>
        <p:sp>
          <p:nvSpPr>
            <p:cNvPr id="4" name="Rectangle: Rounded Corners 3">
              <a:extLst>
                <a:ext uri="{FF2B5EF4-FFF2-40B4-BE49-F238E27FC236}">
                  <a16:creationId xmlns:a16="http://schemas.microsoft.com/office/drawing/2014/main" id="{8D4B6721-E0ED-456E-BAC5-4F24E6BC7AC4}"/>
                </a:ext>
              </a:extLst>
            </p:cNvPr>
            <p:cNvSpPr/>
            <p:nvPr/>
          </p:nvSpPr>
          <p:spPr>
            <a:xfrm>
              <a:off x="4435911"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grpSp>
          <p:nvGrpSpPr>
            <p:cNvPr id="138" name="Group 137">
              <a:extLst>
                <a:ext uri="{FF2B5EF4-FFF2-40B4-BE49-F238E27FC236}">
                  <a16:creationId xmlns:a16="http://schemas.microsoft.com/office/drawing/2014/main" id="{511360C5-93D4-469D-8EA9-A627529B9B14}"/>
                </a:ext>
              </a:extLst>
            </p:cNvPr>
            <p:cNvGrpSpPr/>
            <p:nvPr/>
          </p:nvGrpSpPr>
          <p:grpSpPr>
            <a:xfrm>
              <a:off x="4431853" y="1122944"/>
              <a:ext cx="581529" cy="581529"/>
              <a:chOff x="4055304" y="1123306"/>
              <a:chExt cx="581529" cy="581529"/>
            </a:xfrm>
          </p:grpSpPr>
          <p:pic>
            <p:nvPicPr>
              <p:cNvPr id="139" name="Picture 138">
                <a:extLst>
                  <a:ext uri="{FF2B5EF4-FFF2-40B4-BE49-F238E27FC236}">
                    <a16:creationId xmlns:a16="http://schemas.microsoft.com/office/drawing/2014/main" id="{5261AB64-BEBD-4702-ADE1-6AD3607A9B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40" name="Group 139">
                <a:extLst>
                  <a:ext uri="{FF2B5EF4-FFF2-40B4-BE49-F238E27FC236}">
                    <a16:creationId xmlns:a16="http://schemas.microsoft.com/office/drawing/2014/main" id="{321B3015-698C-438D-9813-F89F92A57AF8}"/>
                  </a:ext>
                </a:extLst>
              </p:cNvPr>
              <p:cNvGrpSpPr/>
              <p:nvPr/>
            </p:nvGrpSpPr>
            <p:grpSpPr>
              <a:xfrm>
                <a:off x="4185586" y="1536711"/>
                <a:ext cx="331700" cy="90532"/>
                <a:chOff x="1524814" y="5809921"/>
                <a:chExt cx="945329" cy="225343"/>
              </a:xfrm>
            </p:grpSpPr>
            <p:pic>
              <p:nvPicPr>
                <p:cNvPr id="141" name="Picture 140">
                  <a:extLst>
                    <a:ext uri="{FF2B5EF4-FFF2-40B4-BE49-F238E27FC236}">
                      <a16:creationId xmlns:a16="http://schemas.microsoft.com/office/drawing/2014/main" id="{65FEBBAF-E1EF-4CD4-B474-FCBAF793B4DF}"/>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42" name="Picture 141">
                  <a:extLst>
                    <a:ext uri="{FF2B5EF4-FFF2-40B4-BE49-F238E27FC236}">
                      <a16:creationId xmlns:a16="http://schemas.microsoft.com/office/drawing/2014/main" id="{4F901B3A-9A90-42EE-B4E8-C9685B854FF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4" name="Group 13">
            <a:extLst>
              <a:ext uri="{FF2B5EF4-FFF2-40B4-BE49-F238E27FC236}">
                <a16:creationId xmlns:a16="http://schemas.microsoft.com/office/drawing/2014/main" id="{FA825FA0-ECDF-4432-9E53-C7C799853AF0}"/>
              </a:ext>
            </a:extLst>
          </p:cNvPr>
          <p:cNvGrpSpPr/>
          <p:nvPr/>
        </p:nvGrpSpPr>
        <p:grpSpPr>
          <a:xfrm>
            <a:off x="5003553" y="576597"/>
            <a:ext cx="729688" cy="8318021"/>
            <a:chOff x="5123001" y="576597"/>
            <a:chExt cx="729688" cy="8318021"/>
          </a:xfrm>
        </p:grpSpPr>
        <p:sp>
          <p:nvSpPr>
            <p:cNvPr id="55" name="Rectangle: Rounded Corners 54">
              <a:extLst>
                <a:ext uri="{FF2B5EF4-FFF2-40B4-BE49-F238E27FC236}">
                  <a16:creationId xmlns:a16="http://schemas.microsoft.com/office/drawing/2014/main" id="{C8BCA5C5-7446-440D-A91E-DABB393F44F6}"/>
                </a:ext>
              </a:extLst>
            </p:cNvPr>
            <p:cNvSpPr/>
            <p:nvPr/>
          </p:nvSpPr>
          <p:spPr>
            <a:xfrm>
              <a:off x="5207866"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123001" y="576597"/>
              <a:ext cx="729688" cy="578380"/>
              <a:chOff x="2829744" y="582717"/>
              <a:chExt cx="729688" cy="578380"/>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829744" y="584016"/>
                <a:ext cx="729688" cy="577081"/>
              </a:xfrm>
              <a:prstGeom prst="rect">
                <a:avLst/>
              </a:prstGeom>
              <a:noFill/>
            </p:spPr>
            <p:txBody>
              <a:bodyPr wrap="none" rtlCol="0">
                <a:spAutoFit/>
              </a:bodyPr>
              <a:lstStyle/>
              <a:p>
                <a:pPr algn="ctr"/>
                <a:r>
                  <a:rPr lang="en-US" sz="1050" b="1" dirty="0">
                    <a:solidFill>
                      <a:schemeClr val="bg1"/>
                    </a:solidFill>
                  </a:rPr>
                  <a:t>PNF</a:t>
                </a:r>
              </a:p>
              <a:p>
                <a:pPr algn="ctr"/>
                <a:r>
                  <a:rPr lang="en-US" sz="1050" b="1" dirty="0">
                    <a:solidFill>
                      <a:schemeClr val="bg1"/>
                    </a:solidFill>
                  </a:rPr>
                  <a:t>Discovery</a:t>
                </a:r>
              </a:p>
              <a:p>
                <a:pPr algn="ctr"/>
                <a:r>
                  <a:rPr lang="en-US" sz="1050" b="1" dirty="0">
                    <a:solidFill>
                      <a:schemeClr val="bg1"/>
                    </a:solidFill>
                  </a:rPr>
                  <a:t>Manager</a:t>
                </a:r>
              </a:p>
            </p:txBody>
          </p:sp>
        </p:grpSp>
        <p:grpSp>
          <p:nvGrpSpPr>
            <p:cNvPr id="143" name="Group 142">
              <a:extLst>
                <a:ext uri="{FF2B5EF4-FFF2-40B4-BE49-F238E27FC236}">
                  <a16:creationId xmlns:a16="http://schemas.microsoft.com/office/drawing/2014/main" id="{C1E828A2-51AF-4677-AFC6-DC9E159CAA61}"/>
                </a:ext>
              </a:extLst>
            </p:cNvPr>
            <p:cNvGrpSpPr/>
            <p:nvPr/>
          </p:nvGrpSpPr>
          <p:grpSpPr>
            <a:xfrm>
              <a:off x="5202961" y="1122944"/>
              <a:ext cx="581529" cy="581529"/>
              <a:chOff x="4055304" y="1123306"/>
              <a:chExt cx="581529" cy="581529"/>
            </a:xfrm>
          </p:grpSpPr>
          <p:pic>
            <p:nvPicPr>
              <p:cNvPr id="144" name="Picture 143">
                <a:extLst>
                  <a:ext uri="{FF2B5EF4-FFF2-40B4-BE49-F238E27FC236}">
                    <a16:creationId xmlns:a16="http://schemas.microsoft.com/office/drawing/2014/main" id="{B609EEFD-C048-490B-A976-9FC33345C5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45" name="Group 144">
                <a:extLst>
                  <a:ext uri="{FF2B5EF4-FFF2-40B4-BE49-F238E27FC236}">
                    <a16:creationId xmlns:a16="http://schemas.microsoft.com/office/drawing/2014/main" id="{2B2CF139-8090-4689-AEC5-AD0FFD402659}"/>
                  </a:ext>
                </a:extLst>
              </p:cNvPr>
              <p:cNvGrpSpPr/>
              <p:nvPr/>
            </p:nvGrpSpPr>
            <p:grpSpPr>
              <a:xfrm>
                <a:off x="4185586" y="1536711"/>
                <a:ext cx="331700" cy="90532"/>
                <a:chOff x="1524814" y="5809921"/>
                <a:chExt cx="945329" cy="225343"/>
              </a:xfrm>
            </p:grpSpPr>
            <p:pic>
              <p:nvPicPr>
                <p:cNvPr id="146" name="Picture 145">
                  <a:extLst>
                    <a:ext uri="{FF2B5EF4-FFF2-40B4-BE49-F238E27FC236}">
                      <a16:creationId xmlns:a16="http://schemas.microsoft.com/office/drawing/2014/main" id="{36FB9452-6FF6-4C81-BBC2-3D279A67DBE5}"/>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50" name="Picture 149">
                  <a:extLst>
                    <a:ext uri="{FF2B5EF4-FFF2-40B4-BE49-F238E27FC236}">
                      <a16:creationId xmlns:a16="http://schemas.microsoft.com/office/drawing/2014/main" id="{3D5840EB-9F8F-43B6-8EFE-F113714D50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15" name="Group 14">
            <a:extLst>
              <a:ext uri="{FF2B5EF4-FFF2-40B4-BE49-F238E27FC236}">
                <a16:creationId xmlns:a16="http://schemas.microsoft.com/office/drawing/2014/main" id="{B2FA7459-CC3F-4A48-A08B-F2A018C49410}"/>
              </a:ext>
            </a:extLst>
          </p:cNvPr>
          <p:cNvGrpSpPr/>
          <p:nvPr/>
        </p:nvGrpSpPr>
        <p:grpSpPr>
          <a:xfrm>
            <a:off x="5963579" y="576597"/>
            <a:ext cx="712737" cy="8318021"/>
            <a:chOff x="5963579" y="576597"/>
            <a:chExt cx="712737" cy="8318021"/>
          </a:xfrm>
        </p:grpSpPr>
        <p:sp>
          <p:nvSpPr>
            <p:cNvPr id="157" name="Rectangle: Rounded Corners 156">
              <a:extLst>
                <a:ext uri="{FF2B5EF4-FFF2-40B4-BE49-F238E27FC236}">
                  <a16:creationId xmlns:a16="http://schemas.microsoft.com/office/drawing/2014/main" id="{9DD4288B-603D-4D51-8981-767A05383894}"/>
                </a:ext>
              </a:extLst>
            </p:cNvPr>
            <p:cNvSpPr/>
            <p:nvPr/>
          </p:nvSpPr>
          <p:spPr>
            <a:xfrm>
              <a:off x="6042033"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8" name="Group 157">
              <a:extLst>
                <a:ext uri="{FF2B5EF4-FFF2-40B4-BE49-F238E27FC236}">
                  <a16:creationId xmlns:a16="http://schemas.microsoft.com/office/drawing/2014/main" id="{21D43AEB-2D52-4D75-BB14-2F9D2E1E7455}"/>
                </a:ext>
              </a:extLst>
            </p:cNvPr>
            <p:cNvGrpSpPr/>
            <p:nvPr/>
          </p:nvGrpSpPr>
          <p:grpSpPr>
            <a:xfrm>
              <a:off x="5963579" y="576597"/>
              <a:ext cx="712737" cy="560347"/>
              <a:chOff x="2836155" y="582717"/>
              <a:chExt cx="712737" cy="560347"/>
            </a:xfrm>
          </p:grpSpPr>
          <p:sp>
            <p:nvSpPr>
              <p:cNvPr id="160" name="Rectangle: Rounded Corners 159">
                <a:extLst>
                  <a:ext uri="{FF2B5EF4-FFF2-40B4-BE49-F238E27FC236}">
                    <a16:creationId xmlns:a16="http://schemas.microsoft.com/office/drawing/2014/main" id="{B66231EA-9425-44F8-A1D6-BA0DC8D5D792}"/>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56A75832-1795-48F5-9AFD-4C508F7D637A}"/>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grpSp>
          <p:nvGrpSpPr>
            <p:cNvPr id="151" name="Group 150">
              <a:extLst>
                <a:ext uri="{FF2B5EF4-FFF2-40B4-BE49-F238E27FC236}">
                  <a16:creationId xmlns:a16="http://schemas.microsoft.com/office/drawing/2014/main" id="{03FB10A5-98C8-46D0-B32B-26855C08DA2B}"/>
                </a:ext>
              </a:extLst>
            </p:cNvPr>
            <p:cNvGrpSpPr/>
            <p:nvPr/>
          </p:nvGrpSpPr>
          <p:grpSpPr>
            <a:xfrm>
              <a:off x="6021694" y="1122944"/>
              <a:ext cx="581529" cy="581529"/>
              <a:chOff x="4055304" y="1123306"/>
              <a:chExt cx="581529" cy="581529"/>
            </a:xfrm>
          </p:grpSpPr>
          <p:pic>
            <p:nvPicPr>
              <p:cNvPr id="152" name="Picture 151">
                <a:extLst>
                  <a:ext uri="{FF2B5EF4-FFF2-40B4-BE49-F238E27FC236}">
                    <a16:creationId xmlns:a16="http://schemas.microsoft.com/office/drawing/2014/main" id="{14F70C15-A57A-4738-B859-4CB76199825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53" name="Group 152">
                <a:extLst>
                  <a:ext uri="{FF2B5EF4-FFF2-40B4-BE49-F238E27FC236}">
                    <a16:creationId xmlns:a16="http://schemas.microsoft.com/office/drawing/2014/main" id="{3B47C816-1446-48C6-A4A6-310F5DB2AF3E}"/>
                  </a:ext>
                </a:extLst>
              </p:cNvPr>
              <p:cNvGrpSpPr/>
              <p:nvPr/>
            </p:nvGrpSpPr>
            <p:grpSpPr>
              <a:xfrm>
                <a:off x="4185586" y="1536711"/>
                <a:ext cx="331700" cy="90532"/>
                <a:chOff x="1524814" y="5809921"/>
                <a:chExt cx="945329" cy="225343"/>
              </a:xfrm>
            </p:grpSpPr>
            <p:pic>
              <p:nvPicPr>
                <p:cNvPr id="154" name="Picture 153">
                  <a:extLst>
                    <a:ext uri="{FF2B5EF4-FFF2-40B4-BE49-F238E27FC236}">
                      <a16:creationId xmlns:a16="http://schemas.microsoft.com/office/drawing/2014/main" id="{DD61AE3A-E484-45CB-BB52-24C16A09C266}"/>
                    </a:ext>
                  </a:extLst>
                </p:cNvPr>
                <p:cNvPicPr>
                  <a:picLocks noChangeAspect="1"/>
                </p:cNvPicPr>
                <p:nvPr/>
              </p:nvPicPr>
              <p:blipFill>
                <a:blip r:embed="rId4">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55" name="Picture 154">
                  <a:extLst>
                    <a:ext uri="{FF2B5EF4-FFF2-40B4-BE49-F238E27FC236}">
                      <a16:creationId xmlns:a16="http://schemas.microsoft.com/office/drawing/2014/main" id="{3E02B6FB-D308-4ED8-89DF-53EFF55CC0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PNF Registration Steps</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36" name="Group 35">
            <a:extLst>
              <a:ext uri="{FF2B5EF4-FFF2-40B4-BE49-F238E27FC236}">
                <a16:creationId xmlns:a16="http://schemas.microsoft.com/office/drawing/2014/main" id="{CE6FA641-DD08-4E3A-A127-15C5469665A6}"/>
              </a:ext>
            </a:extLst>
          </p:cNvPr>
          <p:cNvGrpSpPr/>
          <p:nvPr/>
        </p:nvGrpSpPr>
        <p:grpSpPr>
          <a:xfrm>
            <a:off x="288168" y="562839"/>
            <a:ext cx="712737" cy="8331779"/>
            <a:chOff x="665540" y="562839"/>
            <a:chExt cx="712737" cy="8331779"/>
          </a:xfrm>
        </p:grpSpPr>
        <p:sp>
          <p:nvSpPr>
            <p:cNvPr id="5" name="Rectangle: Rounded Corners 4">
              <a:extLst>
                <a:ext uri="{FF2B5EF4-FFF2-40B4-BE49-F238E27FC236}">
                  <a16:creationId xmlns:a16="http://schemas.microsoft.com/office/drawing/2014/main" id="{9C25CE5D-0150-4C00-BEF3-7A8A33776AFA}"/>
                </a:ext>
              </a:extLst>
            </p:cNvPr>
            <p:cNvSpPr/>
            <p:nvPr/>
          </p:nvSpPr>
          <p:spPr>
            <a:xfrm>
              <a:off x="77021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65540" y="562839"/>
              <a:ext cx="712737" cy="560347"/>
              <a:chOff x="897769" y="579475"/>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10798" y="635565"/>
                <a:ext cx="479618" cy="461665"/>
              </a:xfrm>
              <a:prstGeom prst="rect">
                <a:avLst/>
              </a:prstGeom>
              <a:noFill/>
            </p:spPr>
            <p:txBody>
              <a:bodyPr wrap="none" rtlCol="0">
                <a:spAutoFit/>
              </a:bodyPr>
              <a:lstStyle/>
              <a:p>
                <a:pPr algn="ctr"/>
                <a:r>
                  <a:rPr lang="en-US" sz="1200" b="1" dirty="0">
                    <a:solidFill>
                      <a:schemeClr val="bg1"/>
                    </a:solidFill>
                  </a:rPr>
                  <a:t>PNF</a:t>
                </a:r>
              </a:p>
              <a:p>
                <a:r>
                  <a:rPr lang="en-US" sz="1200" b="1" dirty="0">
                    <a:solidFill>
                      <a:schemeClr val="bg1"/>
                    </a:solidFill>
                  </a:rPr>
                  <a:t>(DU)</a:t>
                </a:r>
              </a:p>
            </p:txBody>
          </p:sp>
        </p:grpSp>
        <p:sp>
          <p:nvSpPr>
            <p:cNvPr id="72" name="Oval 71">
              <a:extLst>
                <a:ext uri="{FF2B5EF4-FFF2-40B4-BE49-F238E27FC236}">
                  <a16:creationId xmlns:a16="http://schemas.microsoft.com/office/drawing/2014/main" id="{710E6966-4DA8-4E19-9669-EA43887EB9BA}"/>
                </a:ext>
              </a:extLst>
            </p:cNvPr>
            <p:cNvSpPr/>
            <p:nvPr/>
          </p:nvSpPr>
          <p:spPr>
            <a:xfrm>
              <a:off x="779129" y="1128600"/>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82066" y="1263616"/>
              <a:ext cx="548493" cy="251841"/>
            </a:xfrm>
            <a:prstGeom prst="rect">
              <a:avLst/>
            </a:prstGeom>
            <a:noFill/>
            <a:ln w="9525">
              <a:noFill/>
              <a:miter lim="800000"/>
              <a:headEnd/>
              <a:tailEnd/>
            </a:ln>
          </p:spPr>
        </p:pic>
      </p:grpSp>
      <p:sp>
        <p:nvSpPr>
          <p:cNvPr id="107" name="Rectangle: Rounded Corners 106">
            <a:extLst>
              <a:ext uri="{FF2B5EF4-FFF2-40B4-BE49-F238E27FC236}">
                <a16:creationId xmlns:a16="http://schemas.microsoft.com/office/drawing/2014/main" id="{2747A2AF-AB91-4B13-93F2-1572726553B1}"/>
              </a:ext>
            </a:extLst>
          </p:cNvPr>
          <p:cNvSpPr/>
          <p:nvPr/>
        </p:nvSpPr>
        <p:spPr>
          <a:xfrm rot="16200000">
            <a:off x="5555555" y="7152883"/>
            <a:ext cx="596062" cy="178052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TextBox 105">
            <a:extLst>
              <a:ext uri="{FF2B5EF4-FFF2-40B4-BE49-F238E27FC236}">
                <a16:creationId xmlns:a16="http://schemas.microsoft.com/office/drawing/2014/main" id="{E46F8902-6D06-4FF1-9FC3-85A15D51665C}"/>
              </a:ext>
            </a:extLst>
          </p:cNvPr>
          <p:cNvSpPr txBox="1"/>
          <p:nvPr/>
        </p:nvSpPr>
        <p:spPr>
          <a:xfrm>
            <a:off x="4929468" y="7837728"/>
            <a:ext cx="1900713" cy="369332"/>
          </a:xfrm>
          <a:prstGeom prst="rect">
            <a:avLst/>
          </a:prstGeom>
          <a:noFill/>
        </p:spPr>
        <p:txBody>
          <a:bodyPr wrap="none" rtlCol="0">
            <a:spAutoFit/>
          </a:bodyPr>
          <a:lstStyle/>
          <a:p>
            <a:r>
              <a:rPr lang="en-US" dirty="0">
                <a:solidFill>
                  <a:srgbClr val="0000CC"/>
                </a:solidFill>
              </a:rPr>
              <a:t>Update PNF Entry </a:t>
            </a:r>
          </a:p>
        </p:txBody>
      </p:sp>
      <p:cxnSp>
        <p:nvCxnSpPr>
          <p:cNvPr id="110" name="Straight Arrow Connector 109">
            <a:extLst>
              <a:ext uri="{FF2B5EF4-FFF2-40B4-BE49-F238E27FC236}">
                <a16:creationId xmlns:a16="http://schemas.microsoft.com/office/drawing/2014/main" id="{26EEB767-471F-4682-90D4-24E67AA046AB}"/>
              </a:ext>
            </a:extLst>
          </p:cNvPr>
          <p:cNvCxnSpPr>
            <a:cxnSpLocks/>
          </p:cNvCxnSpPr>
          <p:nvPr/>
        </p:nvCxnSpPr>
        <p:spPr>
          <a:xfrm>
            <a:off x="5528029" y="7745117"/>
            <a:ext cx="570378"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0" name="Rectangle: Rounded Corners 69">
            <a:extLst>
              <a:ext uri="{FF2B5EF4-FFF2-40B4-BE49-F238E27FC236}">
                <a16:creationId xmlns:a16="http://schemas.microsoft.com/office/drawing/2014/main" id="{C442948E-3803-4249-A4E1-F72101619DD7}"/>
              </a:ext>
            </a:extLst>
          </p:cNvPr>
          <p:cNvSpPr/>
          <p:nvPr/>
        </p:nvSpPr>
        <p:spPr>
          <a:xfrm rot="16200000">
            <a:off x="2277547" y="1442740"/>
            <a:ext cx="474344" cy="46051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193105" y="3446432"/>
            <a:ext cx="4386329" cy="584775"/>
          </a:xfrm>
          <a:prstGeom prst="rect">
            <a:avLst/>
          </a:prstGeom>
          <a:noFill/>
        </p:spPr>
        <p:txBody>
          <a:bodyPr wrap="none" rtlCol="0">
            <a:spAutoFit/>
          </a:bodyPr>
          <a:lstStyle/>
          <a:p>
            <a:r>
              <a:rPr lang="en-US" dirty="0">
                <a:solidFill>
                  <a:srgbClr val="0000CC"/>
                </a:solidFill>
              </a:rPr>
              <a:t>PNF Discovery (VES Event) (periodic) [Ignore]</a:t>
            </a:r>
          </a:p>
          <a:p>
            <a:r>
              <a:rPr lang="en-US" sz="1400" dirty="0">
                <a:solidFill>
                  <a:srgbClr val="0000CC"/>
                </a:solidFill>
              </a:rPr>
              <a:t>PNF ID, PNF IP@, Vendor Name</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1076480" y="3508267"/>
            <a:ext cx="3191024"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50D3ECB4-00FB-45EA-AD88-CA31FCFB297F}"/>
              </a:ext>
            </a:extLst>
          </p:cNvPr>
          <p:cNvGrpSpPr/>
          <p:nvPr/>
        </p:nvGrpSpPr>
        <p:grpSpPr>
          <a:xfrm>
            <a:off x="-34854" y="3502505"/>
            <a:ext cx="335348" cy="246221"/>
            <a:chOff x="447635" y="1676508"/>
            <a:chExt cx="335348" cy="246221"/>
          </a:xfrm>
        </p:grpSpPr>
        <p:sp>
          <p:nvSpPr>
            <p:cNvPr id="65" name="Oval 64">
              <a:extLst>
                <a:ext uri="{FF2B5EF4-FFF2-40B4-BE49-F238E27FC236}">
                  <a16:creationId xmlns:a16="http://schemas.microsoft.com/office/drawing/2014/main" id="{4A48697D-18D0-4B4A-A7A5-83CC8CD9E2E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6" name="TextBox 65">
              <a:extLst>
                <a:ext uri="{FF2B5EF4-FFF2-40B4-BE49-F238E27FC236}">
                  <a16:creationId xmlns:a16="http://schemas.microsoft.com/office/drawing/2014/main" id="{8CD6AE1E-A3D2-48EF-9A96-45E1DAC88FA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80" name="Group 79">
            <a:extLst>
              <a:ext uri="{FF2B5EF4-FFF2-40B4-BE49-F238E27FC236}">
                <a16:creationId xmlns:a16="http://schemas.microsoft.com/office/drawing/2014/main" id="{64A0CDBD-4E1B-4A9E-8BFA-21CF4FA4407F}"/>
              </a:ext>
            </a:extLst>
          </p:cNvPr>
          <p:cNvGrpSpPr/>
          <p:nvPr/>
        </p:nvGrpSpPr>
        <p:grpSpPr>
          <a:xfrm>
            <a:off x="4765358" y="7825904"/>
            <a:ext cx="335348" cy="246221"/>
            <a:chOff x="447635" y="1676508"/>
            <a:chExt cx="335348" cy="246221"/>
          </a:xfrm>
        </p:grpSpPr>
        <p:sp>
          <p:nvSpPr>
            <p:cNvPr id="81" name="Oval 80">
              <a:extLst>
                <a:ext uri="{FF2B5EF4-FFF2-40B4-BE49-F238E27FC236}">
                  <a16:creationId xmlns:a16="http://schemas.microsoft.com/office/drawing/2014/main" id="{4BFC7321-D59F-4B4F-9B5D-3261470EF40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2" name="TextBox 81">
              <a:extLst>
                <a:ext uri="{FF2B5EF4-FFF2-40B4-BE49-F238E27FC236}">
                  <a16:creationId xmlns:a16="http://schemas.microsoft.com/office/drawing/2014/main" id="{5F599035-B10F-4F91-AA7D-D8C461279EF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32</a:t>
              </a:r>
            </a:p>
          </p:txBody>
        </p:sp>
      </p:grpSp>
      <p:sp>
        <p:nvSpPr>
          <p:cNvPr id="100" name="Rectangle: Rounded Corners 99">
            <a:extLst>
              <a:ext uri="{FF2B5EF4-FFF2-40B4-BE49-F238E27FC236}">
                <a16:creationId xmlns:a16="http://schemas.microsoft.com/office/drawing/2014/main" id="{0E0C7147-64E2-4799-A394-C78006C37F01}"/>
              </a:ext>
            </a:extLst>
          </p:cNvPr>
          <p:cNvSpPr/>
          <p:nvPr/>
        </p:nvSpPr>
        <p:spPr>
          <a:xfrm rot="16200000">
            <a:off x="5667805" y="7649310"/>
            <a:ext cx="371561" cy="178052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5C1150AF-9738-4173-BB8B-3ADB123741AE}"/>
              </a:ext>
            </a:extLst>
          </p:cNvPr>
          <p:cNvSpPr txBox="1"/>
          <p:nvPr/>
        </p:nvSpPr>
        <p:spPr>
          <a:xfrm>
            <a:off x="4904712" y="8310560"/>
            <a:ext cx="1897744" cy="461665"/>
          </a:xfrm>
          <a:prstGeom prst="rect">
            <a:avLst/>
          </a:prstGeom>
          <a:noFill/>
        </p:spPr>
        <p:txBody>
          <a:bodyPr wrap="square" rtlCol="0">
            <a:spAutoFit/>
          </a:bodyPr>
          <a:lstStyle/>
          <a:p>
            <a:r>
              <a:rPr lang="en-US" sz="1200" dirty="0">
                <a:solidFill>
                  <a:schemeClr val="bg1"/>
                </a:solidFill>
              </a:rPr>
              <a:t>Update A&amp;AI Entry with PNF IP address</a:t>
            </a:r>
          </a:p>
        </p:txBody>
      </p:sp>
      <p:sp>
        <p:nvSpPr>
          <p:cNvPr id="75" name="Rectangle: Rounded Corners 74">
            <a:extLst>
              <a:ext uri="{FF2B5EF4-FFF2-40B4-BE49-F238E27FC236}">
                <a16:creationId xmlns:a16="http://schemas.microsoft.com/office/drawing/2014/main" id="{3FEFA0EB-4E8B-4D30-958C-982D69E66639}"/>
              </a:ext>
            </a:extLst>
          </p:cNvPr>
          <p:cNvSpPr/>
          <p:nvPr/>
        </p:nvSpPr>
        <p:spPr>
          <a:xfrm rot="16200000">
            <a:off x="929673" y="1013341"/>
            <a:ext cx="474973" cy="191207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445BA079-75CD-403E-9440-2D46CEB42298}"/>
              </a:ext>
            </a:extLst>
          </p:cNvPr>
          <p:cNvSpPr txBox="1"/>
          <p:nvPr/>
        </p:nvSpPr>
        <p:spPr>
          <a:xfrm>
            <a:off x="154311" y="1767842"/>
            <a:ext cx="2039726" cy="369332"/>
          </a:xfrm>
          <a:prstGeom prst="rect">
            <a:avLst/>
          </a:prstGeom>
          <a:noFill/>
        </p:spPr>
        <p:txBody>
          <a:bodyPr wrap="none" rtlCol="0">
            <a:spAutoFit/>
          </a:bodyPr>
          <a:lstStyle/>
          <a:p>
            <a:r>
              <a:rPr lang="en-US" dirty="0">
                <a:solidFill>
                  <a:srgbClr val="0000CC"/>
                </a:solidFill>
              </a:rPr>
              <a:t>DHCP Request (opt)</a:t>
            </a:r>
          </a:p>
        </p:txBody>
      </p:sp>
      <p:grpSp>
        <p:nvGrpSpPr>
          <p:cNvPr id="85" name="Group 84">
            <a:extLst>
              <a:ext uri="{FF2B5EF4-FFF2-40B4-BE49-F238E27FC236}">
                <a16:creationId xmlns:a16="http://schemas.microsoft.com/office/drawing/2014/main" id="{EECE609C-57ED-4FDC-A8EE-FE0266DD81B2}"/>
              </a:ext>
            </a:extLst>
          </p:cNvPr>
          <p:cNvGrpSpPr/>
          <p:nvPr/>
        </p:nvGrpSpPr>
        <p:grpSpPr>
          <a:xfrm>
            <a:off x="-41003" y="1778376"/>
            <a:ext cx="335348" cy="246221"/>
            <a:chOff x="447635" y="1676508"/>
            <a:chExt cx="335348" cy="246221"/>
          </a:xfrm>
        </p:grpSpPr>
        <p:sp>
          <p:nvSpPr>
            <p:cNvPr id="86" name="Oval 85">
              <a:extLst>
                <a:ext uri="{FF2B5EF4-FFF2-40B4-BE49-F238E27FC236}">
                  <a16:creationId xmlns:a16="http://schemas.microsoft.com/office/drawing/2014/main" id="{05A0289F-A9FC-467C-B413-DA64BE62CAC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7" name="TextBox 86">
              <a:extLst>
                <a:ext uri="{FF2B5EF4-FFF2-40B4-BE49-F238E27FC236}">
                  <a16:creationId xmlns:a16="http://schemas.microsoft.com/office/drawing/2014/main" id="{3529D616-2823-4A9D-8FBA-3710CE5A121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23</a:t>
              </a:r>
            </a:p>
          </p:txBody>
        </p:sp>
      </p:grpSp>
      <p:sp>
        <p:nvSpPr>
          <p:cNvPr id="88" name="Rectangle: Rounded Corners 87">
            <a:extLst>
              <a:ext uri="{FF2B5EF4-FFF2-40B4-BE49-F238E27FC236}">
                <a16:creationId xmlns:a16="http://schemas.microsoft.com/office/drawing/2014/main" id="{FD0C906A-0264-498C-B2E6-28017516BC58}"/>
              </a:ext>
            </a:extLst>
          </p:cNvPr>
          <p:cNvSpPr/>
          <p:nvPr/>
        </p:nvSpPr>
        <p:spPr>
          <a:xfrm rot="16200000">
            <a:off x="1450925" y="1601998"/>
            <a:ext cx="376731" cy="282582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E55BD1B4-DCFC-4D09-95E1-907D08EBC64C}"/>
              </a:ext>
            </a:extLst>
          </p:cNvPr>
          <p:cNvSpPr txBox="1"/>
          <p:nvPr/>
        </p:nvSpPr>
        <p:spPr>
          <a:xfrm>
            <a:off x="206395" y="2835788"/>
            <a:ext cx="2887265" cy="369332"/>
          </a:xfrm>
          <a:prstGeom prst="rect">
            <a:avLst/>
          </a:prstGeom>
          <a:noFill/>
        </p:spPr>
        <p:txBody>
          <a:bodyPr wrap="none" rtlCol="0">
            <a:spAutoFit/>
          </a:bodyPr>
          <a:lstStyle/>
          <a:p>
            <a:r>
              <a:rPr lang="en-US" dirty="0">
                <a:solidFill>
                  <a:srgbClr val="0000CC"/>
                </a:solidFill>
              </a:rPr>
              <a:t>Authenticates PNF (optional)</a:t>
            </a:r>
          </a:p>
        </p:txBody>
      </p:sp>
      <p:cxnSp>
        <p:nvCxnSpPr>
          <p:cNvPr id="90" name="Straight Arrow Connector 89">
            <a:extLst>
              <a:ext uri="{FF2B5EF4-FFF2-40B4-BE49-F238E27FC236}">
                <a16:creationId xmlns:a16="http://schemas.microsoft.com/office/drawing/2014/main" id="{777C46E0-2B25-4A47-A107-BE5F8018D163}"/>
              </a:ext>
            </a:extLst>
          </p:cNvPr>
          <p:cNvCxnSpPr>
            <a:cxnSpLocks/>
          </p:cNvCxnSpPr>
          <p:nvPr/>
        </p:nvCxnSpPr>
        <p:spPr>
          <a:xfrm flipH="1">
            <a:off x="1054072" y="2826546"/>
            <a:ext cx="1192778"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1" name="Group 90">
            <a:extLst>
              <a:ext uri="{FF2B5EF4-FFF2-40B4-BE49-F238E27FC236}">
                <a16:creationId xmlns:a16="http://schemas.microsoft.com/office/drawing/2014/main" id="{5E83FFBF-00DF-4CBC-A503-6E262975FB3F}"/>
              </a:ext>
            </a:extLst>
          </p:cNvPr>
          <p:cNvGrpSpPr/>
          <p:nvPr/>
        </p:nvGrpSpPr>
        <p:grpSpPr>
          <a:xfrm>
            <a:off x="-43904" y="2783566"/>
            <a:ext cx="335348" cy="246221"/>
            <a:chOff x="447635" y="1676508"/>
            <a:chExt cx="335348" cy="246221"/>
          </a:xfrm>
        </p:grpSpPr>
        <p:sp>
          <p:nvSpPr>
            <p:cNvPr id="97" name="Oval 96">
              <a:extLst>
                <a:ext uri="{FF2B5EF4-FFF2-40B4-BE49-F238E27FC236}">
                  <a16:creationId xmlns:a16="http://schemas.microsoft.com/office/drawing/2014/main" id="{159777AB-080B-4F5F-9616-A199A8077BB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2" name="TextBox 101">
              <a:extLst>
                <a:ext uri="{FF2B5EF4-FFF2-40B4-BE49-F238E27FC236}">
                  <a16:creationId xmlns:a16="http://schemas.microsoft.com/office/drawing/2014/main" id="{A5B239BE-ABBF-4F30-BA81-C1E8B28FC6D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cxnSp>
        <p:nvCxnSpPr>
          <p:cNvPr id="104" name="Straight Arrow Connector 103">
            <a:extLst>
              <a:ext uri="{FF2B5EF4-FFF2-40B4-BE49-F238E27FC236}">
                <a16:creationId xmlns:a16="http://schemas.microsoft.com/office/drawing/2014/main" id="{E092414B-FF25-4041-B4E8-8B3F1DAA8645}"/>
              </a:ext>
            </a:extLst>
          </p:cNvPr>
          <p:cNvCxnSpPr>
            <a:cxnSpLocks/>
          </p:cNvCxnSpPr>
          <p:nvPr/>
        </p:nvCxnSpPr>
        <p:spPr>
          <a:xfrm flipH="1">
            <a:off x="941208" y="1743393"/>
            <a:ext cx="368437"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5" name="Rectangle: Rounded Corners 104">
            <a:extLst>
              <a:ext uri="{FF2B5EF4-FFF2-40B4-BE49-F238E27FC236}">
                <a16:creationId xmlns:a16="http://schemas.microsoft.com/office/drawing/2014/main" id="{6511D2AB-8486-458A-BB75-EB468E10ACD9}"/>
              </a:ext>
            </a:extLst>
          </p:cNvPr>
          <p:cNvSpPr/>
          <p:nvPr/>
        </p:nvSpPr>
        <p:spPr>
          <a:xfrm rot="16200000">
            <a:off x="942482" y="1537651"/>
            <a:ext cx="471201" cy="193989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TextBox 107">
            <a:extLst>
              <a:ext uri="{FF2B5EF4-FFF2-40B4-BE49-F238E27FC236}">
                <a16:creationId xmlns:a16="http://schemas.microsoft.com/office/drawing/2014/main" id="{E11C923E-5970-4CAE-A0A5-3D135BAC5230}"/>
              </a:ext>
            </a:extLst>
          </p:cNvPr>
          <p:cNvSpPr txBox="1"/>
          <p:nvPr/>
        </p:nvSpPr>
        <p:spPr>
          <a:xfrm>
            <a:off x="157511" y="2217987"/>
            <a:ext cx="2247916" cy="584775"/>
          </a:xfrm>
          <a:prstGeom prst="rect">
            <a:avLst/>
          </a:prstGeom>
          <a:noFill/>
        </p:spPr>
        <p:txBody>
          <a:bodyPr wrap="square" rtlCol="0">
            <a:spAutoFit/>
          </a:bodyPr>
          <a:lstStyle/>
          <a:p>
            <a:r>
              <a:rPr lang="en-US" dirty="0">
                <a:solidFill>
                  <a:srgbClr val="0000CC"/>
                </a:solidFill>
              </a:rPr>
              <a:t>DHCP Response</a:t>
            </a:r>
          </a:p>
          <a:p>
            <a:r>
              <a:rPr lang="en-US" sz="1400" dirty="0">
                <a:solidFill>
                  <a:srgbClr val="0000CC"/>
                </a:solidFill>
              </a:rPr>
              <a:t>ONAP IP@</a:t>
            </a:r>
            <a:endParaRPr lang="en-US" dirty="0">
              <a:solidFill>
                <a:srgbClr val="0000CC"/>
              </a:solidFill>
            </a:endParaRPr>
          </a:p>
        </p:txBody>
      </p:sp>
      <p:cxnSp>
        <p:nvCxnSpPr>
          <p:cNvPr id="119" name="Straight Arrow Connector 118">
            <a:extLst>
              <a:ext uri="{FF2B5EF4-FFF2-40B4-BE49-F238E27FC236}">
                <a16:creationId xmlns:a16="http://schemas.microsoft.com/office/drawing/2014/main" id="{24A06112-E246-41D6-B966-84C8965DBBB7}"/>
              </a:ext>
            </a:extLst>
          </p:cNvPr>
          <p:cNvCxnSpPr>
            <a:cxnSpLocks/>
          </p:cNvCxnSpPr>
          <p:nvPr/>
        </p:nvCxnSpPr>
        <p:spPr>
          <a:xfrm flipH="1">
            <a:off x="950733" y="2284106"/>
            <a:ext cx="368437"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6" name="Group 95">
            <a:extLst>
              <a:ext uri="{FF2B5EF4-FFF2-40B4-BE49-F238E27FC236}">
                <a16:creationId xmlns:a16="http://schemas.microsoft.com/office/drawing/2014/main" id="{80A24587-EE63-4F48-81D1-9D014533D064}"/>
              </a:ext>
            </a:extLst>
          </p:cNvPr>
          <p:cNvGrpSpPr/>
          <p:nvPr/>
        </p:nvGrpSpPr>
        <p:grpSpPr>
          <a:xfrm>
            <a:off x="-50191" y="2360770"/>
            <a:ext cx="335348" cy="246221"/>
            <a:chOff x="447635" y="1676508"/>
            <a:chExt cx="335348" cy="246221"/>
          </a:xfrm>
        </p:grpSpPr>
        <p:sp>
          <p:nvSpPr>
            <p:cNvPr id="109" name="Oval 108">
              <a:extLst>
                <a:ext uri="{FF2B5EF4-FFF2-40B4-BE49-F238E27FC236}">
                  <a16:creationId xmlns:a16="http://schemas.microsoft.com/office/drawing/2014/main" id="{9439F5BB-AA13-4B50-92D4-411881B4933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5" name="TextBox 114">
              <a:extLst>
                <a:ext uri="{FF2B5EF4-FFF2-40B4-BE49-F238E27FC236}">
                  <a16:creationId xmlns:a16="http://schemas.microsoft.com/office/drawing/2014/main" id="{1689552E-06FB-47FD-A0B6-D337BB9B626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24</a:t>
              </a:r>
            </a:p>
          </p:txBody>
        </p:sp>
      </p:grpSp>
      <p:sp>
        <p:nvSpPr>
          <p:cNvPr id="116" name="Rectangle: Rounded Corners 115">
            <a:extLst>
              <a:ext uri="{FF2B5EF4-FFF2-40B4-BE49-F238E27FC236}">
                <a16:creationId xmlns:a16="http://schemas.microsoft.com/office/drawing/2014/main" id="{99FFB26F-D084-4D17-8D6E-D02645A57B16}"/>
              </a:ext>
            </a:extLst>
          </p:cNvPr>
          <p:cNvSpPr/>
          <p:nvPr/>
        </p:nvSpPr>
        <p:spPr>
          <a:xfrm rot="16200000">
            <a:off x="1528933" y="1904292"/>
            <a:ext cx="215736" cy="2830803"/>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C4219E0D-1B66-4077-B10D-E9C15A1CC489}"/>
              </a:ext>
            </a:extLst>
          </p:cNvPr>
          <p:cNvSpPr txBox="1"/>
          <p:nvPr/>
        </p:nvSpPr>
        <p:spPr>
          <a:xfrm>
            <a:off x="191406" y="3168642"/>
            <a:ext cx="2290114" cy="276999"/>
          </a:xfrm>
          <a:prstGeom prst="rect">
            <a:avLst/>
          </a:prstGeom>
          <a:noFill/>
        </p:spPr>
        <p:txBody>
          <a:bodyPr wrap="none" rtlCol="0">
            <a:spAutoFit/>
          </a:bodyPr>
          <a:lstStyle/>
          <a:p>
            <a:r>
              <a:rPr lang="en-US" sz="1200" dirty="0">
                <a:solidFill>
                  <a:schemeClr val="bg1"/>
                </a:solidFill>
              </a:rPr>
              <a:t>Authentication function for ONAP</a:t>
            </a:r>
          </a:p>
        </p:txBody>
      </p:sp>
      <p:pic>
        <p:nvPicPr>
          <p:cNvPr id="118" name="Picture 117">
            <a:extLst>
              <a:ext uri="{FF2B5EF4-FFF2-40B4-BE49-F238E27FC236}">
                <a16:creationId xmlns:a16="http://schemas.microsoft.com/office/drawing/2014/main" id="{7E1E1F6F-D824-4BF3-95F2-5FA0BFA7273D}"/>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1702" y="3018691"/>
            <a:ext cx="278522" cy="278522"/>
          </a:xfrm>
          <a:prstGeom prst="rect">
            <a:avLst/>
          </a:prstGeom>
        </p:spPr>
      </p:pic>
      <p:sp>
        <p:nvSpPr>
          <p:cNvPr id="147" name="Rectangle: Rounded Corners 146">
            <a:extLst>
              <a:ext uri="{FF2B5EF4-FFF2-40B4-BE49-F238E27FC236}">
                <a16:creationId xmlns:a16="http://schemas.microsoft.com/office/drawing/2014/main" id="{33582564-1951-4B45-9F38-10CA46DF1D62}"/>
              </a:ext>
            </a:extLst>
          </p:cNvPr>
          <p:cNvSpPr/>
          <p:nvPr/>
        </p:nvSpPr>
        <p:spPr>
          <a:xfrm rot="16200000">
            <a:off x="2259433" y="3983651"/>
            <a:ext cx="489205" cy="462651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8" name="TextBox 147">
            <a:extLst>
              <a:ext uri="{FF2B5EF4-FFF2-40B4-BE49-F238E27FC236}">
                <a16:creationId xmlns:a16="http://schemas.microsoft.com/office/drawing/2014/main" id="{C301EC2A-BA48-4F47-B8B2-18838CFAE881}"/>
              </a:ext>
            </a:extLst>
          </p:cNvPr>
          <p:cNvSpPr txBox="1"/>
          <p:nvPr/>
        </p:nvSpPr>
        <p:spPr>
          <a:xfrm>
            <a:off x="214716" y="6119109"/>
            <a:ext cx="4252126" cy="369332"/>
          </a:xfrm>
          <a:prstGeom prst="rect">
            <a:avLst/>
          </a:prstGeom>
          <a:noFill/>
        </p:spPr>
        <p:txBody>
          <a:bodyPr wrap="none" rtlCol="0">
            <a:spAutoFit/>
          </a:bodyPr>
          <a:lstStyle/>
          <a:p>
            <a:r>
              <a:rPr lang="en-US" dirty="0">
                <a:solidFill>
                  <a:srgbClr val="0000CC"/>
                </a:solidFill>
              </a:rPr>
              <a:t>PNF Discovery (VES Event) (periodic) [Keep]</a:t>
            </a:r>
          </a:p>
        </p:txBody>
      </p:sp>
      <p:cxnSp>
        <p:nvCxnSpPr>
          <p:cNvPr id="149" name="Straight Arrow Connector 148">
            <a:extLst>
              <a:ext uri="{FF2B5EF4-FFF2-40B4-BE49-F238E27FC236}">
                <a16:creationId xmlns:a16="http://schemas.microsoft.com/office/drawing/2014/main" id="{9D86101E-696C-4B17-96C5-9F18A8575045}"/>
              </a:ext>
            </a:extLst>
          </p:cNvPr>
          <p:cNvCxnSpPr>
            <a:cxnSpLocks/>
          </p:cNvCxnSpPr>
          <p:nvPr/>
        </p:nvCxnSpPr>
        <p:spPr>
          <a:xfrm flipH="1">
            <a:off x="950733" y="6052431"/>
            <a:ext cx="3180770"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4" name="Rectangle: Rounded Corners 173">
            <a:extLst>
              <a:ext uri="{FF2B5EF4-FFF2-40B4-BE49-F238E27FC236}">
                <a16:creationId xmlns:a16="http://schemas.microsoft.com/office/drawing/2014/main" id="{11D5A691-9B37-418C-8D02-0E9942CE51A3}"/>
              </a:ext>
            </a:extLst>
          </p:cNvPr>
          <p:cNvSpPr/>
          <p:nvPr/>
        </p:nvSpPr>
        <p:spPr>
          <a:xfrm rot="16200000">
            <a:off x="5688981" y="4139798"/>
            <a:ext cx="392744" cy="17805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5" name="TextBox 174">
            <a:extLst>
              <a:ext uri="{FF2B5EF4-FFF2-40B4-BE49-F238E27FC236}">
                <a16:creationId xmlns:a16="http://schemas.microsoft.com/office/drawing/2014/main" id="{A41FE85B-CDBC-4B5A-B8C9-87A257D46331}"/>
              </a:ext>
            </a:extLst>
          </p:cNvPr>
          <p:cNvSpPr txBox="1"/>
          <p:nvPr/>
        </p:nvSpPr>
        <p:spPr>
          <a:xfrm>
            <a:off x="4999050" y="4842726"/>
            <a:ext cx="1710596" cy="369332"/>
          </a:xfrm>
          <a:prstGeom prst="rect">
            <a:avLst/>
          </a:prstGeom>
          <a:noFill/>
        </p:spPr>
        <p:txBody>
          <a:bodyPr wrap="none" rtlCol="0">
            <a:spAutoFit/>
          </a:bodyPr>
          <a:lstStyle/>
          <a:p>
            <a:r>
              <a:rPr lang="en-US" dirty="0">
                <a:solidFill>
                  <a:srgbClr val="0000CC"/>
                </a:solidFill>
              </a:rPr>
              <a:t>Inventory Query</a:t>
            </a:r>
          </a:p>
        </p:txBody>
      </p:sp>
      <p:cxnSp>
        <p:nvCxnSpPr>
          <p:cNvPr id="176" name="Straight Arrow Connector 175">
            <a:extLst>
              <a:ext uri="{FF2B5EF4-FFF2-40B4-BE49-F238E27FC236}">
                <a16:creationId xmlns:a16="http://schemas.microsoft.com/office/drawing/2014/main" id="{18DD0DF2-D861-4AEE-B6D1-72249E6830B9}"/>
              </a:ext>
            </a:extLst>
          </p:cNvPr>
          <p:cNvCxnSpPr>
            <a:cxnSpLocks/>
          </p:cNvCxnSpPr>
          <p:nvPr/>
        </p:nvCxnSpPr>
        <p:spPr>
          <a:xfrm>
            <a:off x="5684092" y="4830140"/>
            <a:ext cx="36305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77" name="Group 176">
            <a:extLst>
              <a:ext uri="{FF2B5EF4-FFF2-40B4-BE49-F238E27FC236}">
                <a16:creationId xmlns:a16="http://schemas.microsoft.com/office/drawing/2014/main" id="{9669A7B3-D050-40E0-AA42-599836FE4679}"/>
              </a:ext>
            </a:extLst>
          </p:cNvPr>
          <p:cNvGrpSpPr/>
          <p:nvPr/>
        </p:nvGrpSpPr>
        <p:grpSpPr>
          <a:xfrm>
            <a:off x="4767163" y="4854540"/>
            <a:ext cx="335348" cy="246221"/>
            <a:chOff x="447635" y="1676508"/>
            <a:chExt cx="335348" cy="246221"/>
          </a:xfrm>
        </p:grpSpPr>
        <p:sp>
          <p:nvSpPr>
            <p:cNvPr id="186" name="Oval 185">
              <a:extLst>
                <a:ext uri="{FF2B5EF4-FFF2-40B4-BE49-F238E27FC236}">
                  <a16:creationId xmlns:a16="http://schemas.microsoft.com/office/drawing/2014/main" id="{704B5B1D-7E0B-4688-8499-14AFC5DA96D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87" name="TextBox 186">
              <a:extLst>
                <a:ext uri="{FF2B5EF4-FFF2-40B4-BE49-F238E27FC236}">
                  <a16:creationId xmlns:a16="http://schemas.microsoft.com/office/drawing/2014/main" id="{7419FC8E-618E-4D6A-A377-10099716522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sp>
        <p:nvSpPr>
          <p:cNvPr id="178" name="Rectangle: Rounded Corners 177">
            <a:extLst>
              <a:ext uri="{FF2B5EF4-FFF2-40B4-BE49-F238E27FC236}">
                <a16:creationId xmlns:a16="http://schemas.microsoft.com/office/drawing/2014/main" id="{E0669E83-6199-44FD-B1AA-7AD6734C0627}"/>
              </a:ext>
            </a:extLst>
          </p:cNvPr>
          <p:cNvSpPr/>
          <p:nvPr/>
        </p:nvSpPr>
        <p:spPr>
          <a:xfrm rot="16200000">
            <a:off x="4717145" y="3364649"/>
            <a:ext cx="388750" cy="17215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9" name="TextBox 178">
            <a:extLst>
              <a:ext uri="{FF2B5EF4-FFF2-40B4-BE49-F238E27FC236}">
                <a16:creationId xmlns:a16="http://schemas.microsoft.com/office/drawing/2014/main" id="{27D16B0A-C98F-466F-9DDB-7E4BB9A821AC}"/>
              </a:ext>
            </a:extLst>
          </p:cNvPr>
          <p:cNvSpPr txBox="1"/>
          <p:nvPr/>
        </p:nvSpPr>
        <p:spPr>
          <a:xfrm>
            <a:off x="4116112" y="4067679"/>
            <a:ext cx="1113062" cy="369332"/>
          </a:xfrm>
          <a:prstGeom prst="rect">
            <a:avLst/>
          </a:prstGeom>
          <a:noFill/>
        </p:spPr>
        <p:txBody>
          <a:bodyPr wrap="none" rtlCol="0">
            <a:spAutoFit/>
          </a:bodyPr>
          <a:lstStyle/>
          <a:p>
            <a:r>
              <a:rPr lang="en-US" dirty="0">
                <a:solidFill>
                  <a:srgbClr val="0000CC"/>
                </a:solidFill>
              </a:rPr>
              <a:t>VES event</a:t>
            </a:r>
          </a:p>
        </p:txBody>
      </p:sp>
      <p:cxnSp>
        <p:nvCxnSpPr>
          <p:cNvPr id="180" name="Straight Arrow Connector 179">
            <a:extLst>
              <a:ext uri="{FF2B5EF4-FFF2-40B4-BE49-F238E27FC236}">
                <a16:creationId xmlns:a16="http://schemas.microsoft.com/office/drawing/2014/main" id="{2EB87C05-E7A7-4F55-8DFA-C53C4E36E238}"/>
              </a:ext>
            </a:extLst>
          </p:cNvPr>
          <p:cNvCxnSpPr>
            <a:cxnSpLocks/>
          </p:cNvCxnSpPr>
          <p:nvPr/>
        </p:nvCxnSpPr>
        <p:spPr>
          <a:xfrm>
            <a:off x="4724578" y="4038688"/>
            <a:ext cx="35920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9BFB97CD-1EA6-4736-BF63-A295358A33D9}"/>
              </a:ext>
            </a:extLst>
          </p:cNvPr>
          <p:cNvGrpSpPr/>
          <p:nvPr/>
        </p:nvGrpSpPr>
        <p:grpSpPr>
          <a:xfrm>
            <a:off x="3808032" y="4080904"/>
            <a:ext cx="335348" cy="246221"/>
            <a:chOff x="447635" y="1676508"/>
            <a:chExt cx="335348" cy="246221"/>
          </a:xfrm>
        </p:grpSpPr>
        <p:sp>
          <p:nvSpPr>
            <p:cNvPr id="184" name="Oval 183">
              <a:extLst>
                <a:ext uri="{FF2B5EF4-FFF2-40B4-BE49-F238E27FC236}">
                  <a16:creationId xmlns:a16="http://schemas.microsoft.com/office/drawing/2014/main" id="{81C69F9A-D084-48DC-A430-DA2D81B95AE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85" name="TextBox 184">
              <a:extLst>
                <a:ext uri="{FF2B5EF4-FFF2-40B4-BE49-F238E27FC236}">
                  <a16:creationId xmlns:a16="http://schemas.microsoft.com/office/drawing/2014/main" id="{2DEF5173-6877-46D3-8DAC-A514389FC15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sp>
        <p:nvSpPr>
          <p:cNvPr id="182" name="Rectangle: Rounded Corners 181">
            <a:extLst>
              <a:ext uri="{FF2B5EF4-FFF2-40B4-BE49-F238E27FC236}">
                <a16:creationId xmlns:a16="http://schemas.microsoft.com/office/drawing/2014/main" id="{90E6AF15-6898-4752-974E-741620514372}"/>
              </a:ext>
            </a:extLst>
          </p:cNvPr>
          <p:cNvSpPr/>
          <p:nvPr/>
        </p:nvSpPr>
        <p:spPr>
          <a:xfrm rot="16200000">
            <a:off x="4770739" y="3709554"/>
            <a:ext cx="284147" cy="1704674"/>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3" name="TextBox 182">
            <a:extLst>
              <a:ext uri="{FF2B5EF4-FFF2-40B4-BE49-F238E27FC236}">
                <a16:creationId xmlns:a16="http://schemas.microsoft.com/office/drawing/2014/main" id="{443189C9-05A9-4DF2-8520-5583B6DC8F04}"/>
              </a:ext>
            </a:extLst>
          </p:cNvPr>
          <p:cNvSpPr txBox="1"/>
          <p:nvPr/>
        </p:nvSpPr>
        <p:spPr>
          <a:xfrm>
            <a:off x="4009824" y="4432400"/>
            <a:ext cx="1800493" cy="261610"/>
          </a:xfrm>
          <a:prstGeom prst="rect">
            <a:avLst/>
          </a:prstGeom>
          <a:noFill/>
        </p:spPr>
        <p:txBody>
          <a:bodyPr wrap="none" rtlCol="0">
            <a:spAutoFit/>
          </a:bodyPr>
          <a:lstStyle/>
          <a:p>
            <a:r>
              <a:rPr lang="en-US" sz="1100" dirty="0">
                <a:solidFill>
                  <a:schemeClr val="bg1"/>
                </a:solidFill>
              </a:rPr>
              <a:t>PNF Discovery </a:t>
            </a:r>
            <a:r>
              <a:rPr lang="en-US" sz="1100" dirty="0" err="1">
                <a:solidFill>
                  <a:schemeClr val="bg1"/>
                </a:solidFill>
              </a:rPr>
              <a:t>DMaaP</a:t>
            </a:r>
            <a:r>
              <a:rPr lang="en-US" sz="1100" dirty="0">
                <a:solidFill>
                  <a:schemeClr val="bg1"/>
                </a:solidFill>
              </a:rPr>
              <a:t> Event</a:t>
            </a:r>
          </a:p>
        </p:txBody>
      </p:sp>
      <p:grpSp>
        <p:nvGrpSpPr>
          <p:cNvPr id="163" name="Group 162">
            <a:extLst>
              <a:ext uri="{FF2B5EF4-FFF2-40B4-BE49-F238E27FC236}">
                <a16:creationId xmlns:a16="http://schemas.microsoft.com/office/drawing/2014/main" id="{16DB06A6-C71A-4896-AAE3-261961CEA2AB}"/>
              </a:ext>
            </a:extLst>
          </p:cNvPr>
          <p:cNvGrpSpPr/>
          <p:nvPr/>
        </p:nvGrpSpPr>
        <p:grpSpPr>
          <a:xfrm>
            <a:off x="-30761" y="6109453"/>
            <a:ext cx="335348" cy="246221"/>
            <a:chOff x="447635" y="1676508"/>
            <a:chExt cx="335348" cy="246221"/>
          </a:xfrm>
        </p:grpSpPr>
        <p:sp>
          <p:nvSpPr>
            <p:cNvPr id="164" name="Oval 163">
              <a:extLst>
                <a:ext uri="{FF2B5EF4-FFF2-40B4-BE49-F238E27FC236}">
                  <a16:creationId xmlns:a16="http://schemas.microsoft.com/office/drawing/2014/main" id="{30FCE7C2-C184-4927-AB37-EB0B612489F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88" name="TextBox 187">
              <a:extLst>
                <a:ext uri="{FF2B5EF4-FFF2-40B4-BE49-F238E27FC236}">
                  <a16:creationId xmlns:a16="http://schemas.microsoft.com/office/drawing/2014/main" id="{10D7B1D4-DBB7-4F0C-9AA9-09984405E7A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sp>
        <p:nvSpPr>
          <p:cNvPr id="189" name="Rectangle: Rounded Corners 188">
            <a:extLst>
              <a:ext uri="{FF2B5EF4-FFF2-40B4-BE49-F238E27FC236}">
                <a16:creationId xmlns:a16="http://schemas.microsoft.com/office/drawing/2014/main" id="{C8B58ED2-F92F-4D64-8738-FFAABA96A2D1}"/>
              </a:ext>
            </a:extLst>
          </p:cNvPr>
          <p:cNvSpPr/>
          <p:nvPr/>
        </p:nvSpPr>
        <p:spPr>
          <a:xfrm rot="16200000">
            <a:off x="4685678" y="6052128"/>
            <a:ext cx="392744" cy="17805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0" name="Rectangle: Rounded Corners 189">
            <a:extLst>
              <a:ext uri="{FF2B5EF4-FFF2-40B4-BE49-F238E27FC236}">
                <a16:creationId xmlns:a16="http://schemas.microsoft.com/office/drawing/2014/main" id="{B06C976D-1095-4BF4-9FA9-27DC8E648114}"/>
              </a:ext>
            </a:extLst>
          </p:cNvPr>
          <p:cNvSpPr/>
          <p:nvPr/>
        </p:nvSpPr>
        <p:spPr>
          <a:xfrm rot="16200000">
            <a:off x="5657212" y="6517202"/>
            <a:ext cx="392744" cy="178052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6" name="TextBox 165">
            <a:extLst>
              <a:ext uri="{FF2B5EF4-FFF2-40B4-BE49-F238E27FC236}">
                <a16:creationId xmlns:a16="http://schemas.microsoft.com/office/drawing/2014/main" id="{D681082E-12E7-478E-8770-7EBA69B197FF}"/>
              </a:ext>
            </a:extLst>
          </p:cNvPr>
          <p:cNvSpPr txBox="1"/>
          <p:nvPr/>
        </p:nvSpPr>
        <p:spPr>
          <a:xfrm>
            <a:off x="4131502" y="6775699"/>
            <a:ext cx="1113062" cy="369332"/>
          </a:xfrm>
          <a:prstGeom prst="rect">
            <a:avLst/>
          </a:prstGeom>
          <a:noFill/>
        </p:spPr>
        <p:txBody>
          <a:bodyPr wrap="none" rtlCol="0">
            <a:spAutoFit/>
          </a:bodyPr>
          <a:lstStyle/>
          <a:p>
            <a:r>
              <a:rPr lang="en-US" dirty="0">
                <a:solidFill>
                  <a:srgbClr val="0000CC"/>
                </a:solidFill>
              </a:rPr>
              <a:t>VES event</a:t>
            </a:r>
          </a:p>
        </p:txBody>
      </p:sp>
      <p:cxnSp>
        <p:nvCxnSpPr>
          <p:cNvPr id="167" name="Straight Arrow Connector 166">
            <a:extLst>
              <a:ext uri="{FF2B5EF4-FFF2-40B4-BE49-F238E27FC236}">
                <a16:creationId xmlns:a16="http://schemas.microsoft.com/office/drawing/2014/main" id="{F8D00885-12AF-48BA-99CC-8C8C72672802}"/>
              </a:ext>
            </a:extLst>
          </p:cNvPr>
          <p:cNvCxnSpPr>
            <a:cxnSpLocks/>
          </p:cNvCxnSpPr>
          <p:nvPr/>
        </p:nvCxnSpPr>
        <p:spPr>
          <a:xfrm>
            <a:off x="4734253" y="6751545"/>
            <a:ext cx="35920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68" name="Group 167">
            <a:extLst>
              <a:ext uri="{FF2B5EF4-FFF2-40B4-BE49-F238E27FC236}">
                <a16:creationId xmlns:a16="http://schemas.microsoft.com/office/drawing/2014/main" id="{771F31AC-2056-4AB5-9386-02EB1DD0096B}"/>
              </a:ext>
            </a:extLst>
          </p:cNvPr>
          <p:cNvGrpSpPr/>
          <p:nvPr/>
        </p:nvGrpSpPr>
        <p:grpSpPr>
          <a:xfrm>
            <a:off x="3808396" y="6766637"/>
            <a:ext cx="335348" cy="246221"/>
            <a:chOff x="447635" y="1676508"/>
            <a:chExt cx="335348" cy="246221"/>
          </a:xfrm>
        </p:grpSpPr>
        <p:sp>
          <p:nvSpPr>
            <p:cNvPr id="169" name="Oval 168">
              <a:extLst>
                <a:ext uri="{FF2B5EF4-FFF2-40B4-BE49-F238E27FC236}">
                  <a16:creationId xmlns:a16="http://schemas.microsoft.com/office/drawing/2014/main" id="{C405A9C2-87AF-4C9E-823C-633843A12D8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70" name="TextBox 169">
              <a:extLst>
                <a:ext uri="{FF2B5EF4-FFF2-40B4-BE49-F238E27FC236}">
                  <a16:creationId xmlns:a16="http://schemas.microsoft.com/office/drawing/2014/main" id="{E5D067CD-D761-4B03-B4FF-1EF07B9C906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sp>
        <p:nvSpPr>
          <p:cNvPr id="93" name="TextBox 92">
            <a:extLst>
              <a:ext uri="{FF2B5EF4-FFF2-40B4-BE49-F238E27FC236}">
                <a16:creationId xmlns:a16="http://schemas.microsoft.com/office/drawing/2014/main" id="{F8473B91-C287-4809-9005-4A8B5673D9DC}"/>
              </a:ext>
            </a:extLst>
          </p:cNvPr>
          <p:cNvSpPr txBox="1"/>
          <p:nvPr/>
        </p:nvSpPr>
        <p:spPr>
          <a:xfrm>
            <a:off x="4998532" y="7232633"/>
            <a:ext cx="1710596" cy="369332"/>
          </a:xfrm>
          <a:prstGeom prst="rect">
            <a:avLst/>
          </a:prstGeom>
          <a:noFill/>
        </p:spPr>
        <p:txBody>
          <a:bodyPr wrap="none" rtlCol="0">
            <a:spAutoFit/>
          </a:bodyPr>
          <a:lstStyle/>
          <a:p>
            <a:r>
              <a:rPr lang="en-US" dirty="0">
                <a:solidFill>
                  <a:srgbClr val="0000CC"/>
                </a:solidFill>
              </a:rPr>
              <a:t>Inventory Query</a:t>
            </a:r>
          </a:p>
        </p:txBody>
      </p:sp>
      <p:grpSp>
        <p:nvGrpSpPr>
          <p:cNvPr id="95" name="Group 94">
            <a:extLst>
              <a:ext uri="{FF2B5EF4-FFF2-40B4-BE49-F238E27FC236}">
                <a16:creationId xmlns:a16="http://schemas.microsoft.com/office/drawing/2014/main" id="{83C9ABAF-0284-40F8-8A37-EA0266685304}"/>
              </a:ext>
            </a:extLst>
          </p:cNvPr>
          <p:cNvGrpSpPr/>
          <p:nvPr/>
        </p:nvGrpSpPr>
        <p:grpSpPr>
          <a:xfrm>
            <a:off x="4728821" y="7274604"/>
            <a:ext cx="335348" cy="246221"/>
            <a:chOff x="447635" y="1676508"/>
            <a:chExt cx="335348" cy="246221"/>
          </a:xfrm>
        </p:grpSpPr>
        <p:sp>
          <p:nvSpPr>
            <p:cNvPr id="98" name="Oval 97">
              <a:extLst>
                <a:ext uri="{FF2B5EF4-FFF2-40B4-BE49-F238E27FC236}">
                  <a16:creationId xmlns:a16="http://schemas.microsoft.com/office/drawing/2014/main" id="{CF0211C2-0B13-4A2B-8C7E-C5BA105A222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9" name="TextBox 98">
              <a:extLst>
                <a:ext uri="{FF2B5EF4-FFF2-40B4-BE49-F238E27FC236}">
                  <a16:creationId xmlns:a16="http://schemas.microsoft.com/office/drawing/2014/main" id="{3FD02902-2AB9-4A14-8808-876DB75045C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cxnSp>
        <p:nvCxnSpPr>
          <p:cNvPr id="191" name="Straight Arrow Connector 190">
            <a:extLst>
              <a:ext uri="{FF2B5EF4-FFF2-40B4-BE49-F238E27FC236}">
                <a16:creationId xmlns:a16="http://schemas.microsoft.com/office/drawing/2014/main" id="{7A240D31-1978-4B86-BA34-8EB7E4EF1824}"/>
              </a:ext>
            </a:extLst>
          </p:cNvPr>
          <p:cNvCxnSpPr>
            <a:cxnSpLocks/>
          </p:cNvCxnSpPr>
          <p:nvPr/>
        </p:nvCxnSpPr>
        <p:spPr>
          <a:xfrm>
            <a:off x="5658290" y="7220618"/>
            <a:ext cx="36305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Rectangle: Rounded Corners 191">
            <a:extLst>
              <a:ext uri="{FF2B5EF4-FFF2-40B4-BE49-F238E27FC236}">
                <a16:creationId xmlns:a16="http://schemas.microsoft.com/office/drawing/2014/main" id="{BF7FA2D3-E19C-4B51-86FE-930B0AD83EB6}"/>
              </a:ext>
            </a:extLst>
          </p:cNvPr>
          <p:cNvSpPr/>
          <p:nvPr/>
        </p:nvSpPr>
        <p:spPr>
          <a:xfrm rot="16200000">
            <a:off x="5290610" y="4441385"/>
            <a:ext cx="271732" cy="2724060"/>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3" name="TextBox 192">
            <a:extLst>
              <a:ext uri="{FF2B5EF4-FFF2-40B4-BE49-F238E27FC236}">
                <a16:creationId xmlns:a16="http://schemas.microsoft.com/office/drawing/2014/main" id="{41189805-9E8A-40F0-A95D-BBCCF5F22A6F}"/>
              </a:ext>
            </a:extLst>
          </p:cNvPr>
          <p:cNvSpPr txBox="1"/>
          <p:nvPr/>
        </p:nvSpPr>
        <p:spPr>
          <a:xfrm>
            <a:off x="4049934" y="5667550"/>
            <a:ext cx="2940448" cy="261610"/>
          </a:xfrm>
          <a:prstGeom prst="rect">
            <a:avLst/>
          </a:prstGeom>
          <a:noFill/>
        </p:spPr>
        <p:txBody>
          <a:bodyPr wrap="square" rtlCol="0">
            <a:spAutoFit/>
          </a:bodyPr>
          <a:lstStyle/>
          <a:p>
            <a:r>
              <a:rPr lang="en-US" sz="1100" dirty="0">
                <a:solidFill>
                  <a:schemeClr val="bg1"/>
                </a:solidFill>
              </a:rPr>
              <a:t>Service Instantiation Process Flow (step 15-22)</a:t>
            </a:r>
          </a:p>
        </p:txBody>
      </p:sp>
      <p:grpSp>
        <p:nvGrpSpPr>
          <p:cNvPr id="23" name="Group 22">
            <a:extLst>
              <a:ext uri="{FF2B5EF4-FFF2-40B4-BE49-F238E27FC236}">
                <a16:creationId xmlns:a16="http://schemas.microsoft.com/office/drawing/2014/main" id="{974B67F4-ACAE-4EF3-919A-8395B27CBC16}"/>
              </a:ext>
            </a:extLst>
          </p:cNvPr>
          <p:cNvGrpSpPr/>
          <p:nvPr/>
        </p:nvGrpSpPr>
        <p:grpSpPr>
          <a:xfrm>
            <a:off x="3780617" y="5414506"/>
            <a:ext cx="449943" cy="422046"/>
            <a:chOff x="4014140" y="5200884"/>
            <a:chExt cx="449943" cy="422046"/>
          </a:xfrm>
        </p:grpSpPr>
        <p:sp>
          <p:nvSpPr>
            <p:cNvPr id="9" name="Hexagon 8">
              <a:extLst>
                <a:ext uri="{FF2B5EF4-FFF2-40B4-BE49-F238E27FC236}">
                  <a16:creationId xmlns:a16="http://schemas.microsoft.com/office/drawing/2014/main" id="{44A16D76-3359-4D5B-97A4-250088FEBF03}"/>
                </a:ext>
              </a:extLst>
            </p:cNvPr>
            <p:cNvSpPr/>
            <p:nvPr/>
          </p:nvSpPr>
          <p:spPr>
            <a:xfrm>
              <a:off x="4014140" y="5200884"/>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2" name="Picture 161">
              <a:extLst>
                <a:ext uri="{FF2B5EF4-FFF2-40B4-BE49-F238E27FC236}">
                  <a16:creationId xmlns:a16="http://schemas.microsoft.com/office/drawing/2014/main" id="{6B5F8CEF-FB44-4387-AB41-54D74040A2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43221" y="5225711"/>
              <a:ext cx="389794" cy="389794"/>
            </a:xfrm>
            <a:prstGeom prst="rect">
              <a:avLst/>
            </a:prstGeom>
          </p:spPr>
        </p:pic>
      </p:grpSp>
    </p:spTree>
    <p:extLst>
      <p:ext uri="{BB962C8B-B14F-4D97-AF65-F5344CB8AC3E}">
        <p14:creationId xmlns:p14="http://schemas.microsoft.com/office/powerpoint/2010/main" val="2436374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077933188"/>
              </p:ext>
            </p:extLst>
          </p:nvPr>
        </p:nvGraphicFramePr>
        <p:xfrm>
          <a:off x="57152" y="390525"/>
          <a:ext cx="6757983" cy="5849620"/>
        </p:xfrm>
        <a:graphic>
          <a:graphicData uri="http://schemas.openxmlformats.org/drawingml/2006/table">
            <a:tbl>
              <a:tblPr firstRow="1" bandRow="1">
                <a:tableStyleId>{5C22544A-7EE6-4342-B048-85BDC9FD1C3A}</a:tableStyleId>
              </a:tblPr>
              <a:tblGrid>
                <a:gridCol w="739155">
                  <a:extLst>
                    <a:ext uri="{9D8B030D-6E8A-4147-A177-3AD203B41FA5}">
                      <a16:colId xmlns:a16="http://schemas.microsoft.com/office/drawing/2014/main" val="555983829"/>
                    </a:ext>
                  </a:extLst>
                </a:gridCol>
                <a:gridCol w="6018828">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23</a:t>
                      </a:r>
                    </a:p>
                  </a:txBody>
                  <a:tcPr/>
                </a:tc>
                <a:tc>
                  <a:txBody>
                    <a:bodyPr/>
                    <a:lstStyle/>
                    <a:p>
                      <a:r>
                        <a:rPr lang="en-US" b="1" dirty="0">
                          <a:solidFill>
                            <a:srgbClr val="FF0000"/>
                          </a:solidFill>
                        </a:rPr>
                        <a:t>DHCP Request </a:t>
                      </a:r>
                      <a:r>
                        <a:rPr lang="en-US" dirty="0"/>
                        <a:t>–ONAP Onboarding S/W performs a DHCP procedure with </a:t>
                      </a:r>
                      <a:r>
                        <a:rPr lang="en-US" dirty="0" err="1"/>
                        <a:t>vDHCP</a:t>
                      </a:r>
                      <a:endParaRPr lang="en-US" dirty="0"/>
                    </a:p>
                  </a:txBody>
                  <a:tcPr/>
                </a:tc>
                <a:extLst>
                  <a:ext uri="{0D108BD9-81ED-4DB2-BD59-A6C34878D82A}">
                    <a16:rowId xmlns:a16="http://schemas.microsoft.com/office/drawing/2014/main" val="4181255915"/>
                  </a:ext>
                </a:extLst>
              </a:tr>
              <a:tr h="370840">
                <a:tc>
                  <a:txBody>
                    <a:bodyPr/>
                    <a:lstStyle/>
                    <a:p>
                      <a:r>
                        <a:rPr lang="en-US" dirty="0"/>
                        <a:t>24</a:t>
                      </a:r>
                    </a:p>
                  </a:txBody>
                  <a:tcPr/>
                </a:tc>
                <a:tc>
                  <a:txBody>
                    <a:bodyPr/>
                    <a:lstStyle/>
                    <a:p>
                      <a:r>
                        <a:rPr lang="en-US" b="1" dirty="0">
                          <a:solidFill>
                            <a:srgbClr val="FF0000"/>
                          </a:solidFill>
                        </a:rPr>
                        <a:t>DHCP Response</a:t>
                      </a:r>
                      <a:r>
                        <a:rPr lang="en-US" dirty="0"/>
                        <a:t> – DHCP response returns a ONAP IP address</a:t>
                      </a:r>
                    </a:p>
                  </a:txBody>
                  <a:tcPr/>
                </a:tc>
                <a:extLst>
                  <a:ext uri="{0D108BD9-81ED-4DB2-BD59-A6C34878D82A}">
                    <a16:rowId xmlns:a16="http://schemas.microsoft.com/office/drawing/2014/main" val="3745058208"/>
                  </a:ext>
                </a:extLst>
              </a:tr>
              <a:tr h="370840">
                <a:tc>
                  <a:txBody>
                    <a:bodyPr/>
                    <a:lstStyle/>
                    <a:p>
                      <a:r>
                        <a:rPr lang="en-US" dirty="0"/>
                        <a:t>25</a:t>
                      </a:r>
                    </a:p>
                  </a:txBody>
                  <a:tcPr/>
                </a:tc>
                <a:tc>
                  <a:txBody>
                    <a:bodyPr/>
                    <a:lstStyle/>
                    <a:p>
                      <a:r>
                        <a:rPr lang="en-US" b="1" dirty="0">
                          <a:solidFill>
                            <a:srgbClr val="FF0000"/>
                          </a:solidFill>
                        </a:rPr>
                        <a:t>Authenticate PNF </a:t>
                      </a:r>
                      <a:r>
                        <a:rPr lang="en-US" dirty="0"/>
                        <a:t>– The PNF is authenticated through a </a:t>
                      </a:r>
                      <a:r>
                        <a:rPr lang="en-US" dirty="0" err="1"/>
                        <a:t>vAAA</a:t>
                      </a:r>
                      <a:r>
                        <a:rPr lang="en-US" dirty="0"/>
                        <a:t>.</a:t>
                      </a:r>
                    </a:p>
                  </a:txBody>
                  <a:tcPr/>
                </a:tc>
                <a:extLst>
                  <a:ext uri="{0D108BD9-81ED-4DB2-BD59-A6C34878D82A}">
                    <a16:rowId xmlns:a16="http://schemas.microsoft.com/office/drawing/2014/main" val="3657596455"/>
                  </a:ext>
                </a:extLst>
              </a:tr>
              <a:tr h="370840">
                <a:tc>
                  <a:txBody>
                    <a:bodyPr/>
                    <a:lstStyle/>
                    <a:p>
                      <a:r>
                        <a:rPr lang="en-US" dirty="0"/>
                        <a:t>26 &amp; 29</a:t>
                      </a:r>
                    </a:p>
                  </a:txBody>
                  <a:tcPr/>
                </a:tc>
                <a:tc>
                  <a:txBody>
                    <a:bodyPr/>
                    <a:lstStyle/>
                    <a:p>
                      <a:r>
                        <a:rPr lang="en-US" b="1" dirty="0">
                          <a:solidFill>
                            <a:srgbClr val="FF0000"/>
                          </a:solidFill>
                        </a:rPr>
                        <a:t>PNF DISCOVERY </a:t>
                      </a:r>
                      <a:r>
                        <a:rPr lang="en-US" dirty="0"/>
                        <a:t>– The PNF </a:t>
                      </a:r>
                      <a:r>
                        <a:rPr lang="en-US" dirty="0" err="1">
                          <a:solidFill>
                            <a:srgbClr val="0000CC"/>
                          </a:solidFill>
                        </a:rPr>
                        <a:t>peridocally</a:t>
                      </a:r>
                      <a:r>
                        <a:rPr lang="en-US" dirty="0">
                          <a:solidFill>
                            <a:srgbClr val="0000CC"/>
                          </a:solidFill>
                        </a:rPr>
                        <a:t> </a:t>
                      </a:r>
                      <a:r>
                        <a:rPr lang="en-US" dirty="0"/>
                        <a:t>generates a </a:t>
                      </a:r>
                      <a:r>
                        <a:rPr lang="en-US" dirty="0">
                          <a:solidFill>
                            <a:srgbClr val="0000CC"/>
                          </a:solidFill>
                        </a:rPr>
                        <a:t>VES Event </a:t>
                      </a:r>
                      <a:r>
                        <a:rPr lang="en-US" dirty="0"/>
                        <a:t>to DCAE which is the “triggering” event that tells ONAP that the PNF is trying to register. This VES event contains the PNF ID, which will serve as an identifying key within A&amp;AI to seek for that particular PNF. The VES event also contains the PNF IP address and the vendor name amongst other things.  PNF sends the VES Event over an HTTPS connection which must be authenticated with a  username and </a:t>
                      </a:r>
                      <a:r>
                        <a:rPr lang="en-US" dirty="0" err="1"/>
                        <a:t>pwd</a:t>
                      </a:r>
                      <a:r>
                        <a:rPr lang="en-US" dirty="0"/>
                        <a:t>.</a:t>
                      </a:r>
                    </a:p>
                  </a:txBody>
                  <a:tcPr/>
                </a:tc>
                <a:extLst>
                  <a:ext uri="{0D108BD9-81ED-4DB2-BD59-A6C34878D82A}">
                    <a16:rowId xmlns:a16="http://schemas.microsoft.com/office/drawing/2014/main" val="1155582517"/>
                  </a:ext>
                </a:extLst>
              </a:tr>
              <a:tr h="370840">
                <a:tc>
                  <a:txBody>
                    <a:bodyPr/>
                    <a:lstStyle/>
                    <a:p>
                      <a:r>
                        <a:rPr lang="en-US" dirty="0"/>
                        <a:t>27 &amp; 30</a:t>
                      </a:r>
                    </a:p>
                  </a:txBody>
                  <a:tcPr/>
                </a:tc>
                <a:tc>
                  <a:txBody>
                    <a:bodyPr/>
                    <a:lstStyle/>
                    <a:p>
                      <a:r>
                        <a:rPr lang="en-US" b="1" dirty="0" err="1">
                          <a:solidFill>
                            <a:srgbClr val="FF0000"/>
                          </a:solidFill>
                        </a:rPr>
                        <a:t>DMaaP</a:t>
                      </a:r>
                      <a:r>
                        <a:rPr lang="en-US" b="1" dirty="0">
                          <a:solidFill>
                            <a:srgbClr val="FF0000"/>
                          </a:solidFill>
                        </a:rPr>
                        <a:t> EVENT</a:t>
                      </a:r>
                      <a:r>
                        <a:rPr lang="en-US" dirty="0"/>
                        <a:t> – When DCAE receives the VES event, DCAE generates a </a:t>
                      </a:r>
                      <a:r>
                        <a:rPr lang="en-US" dirty="0" err="1"/>
                        <a:t>DMaaP</a:t>
                      </a:r>
                      <a:r>
                        <a:rPr lang="en-US" dirty="0"/>
                        <a:t> event. This then publishes the VES event into the proper Kafka topic. </a:t>
                      </a:r>
                      <a:r>
                        <a:rPr lang="en-US" sz="1350" kern="1200" dirty="0">
                          <a:solidFill>
                            <a:schemeClr val="dk1"/>
                          </a:solidFill>
                          <a:latin typeface="+mn-lt"/>
                          <a:ea typeface="+mn-ea"/>
                          <a:cs typeface="+mn-cs"/>
                        </a:rPr>
                        <a:t>SDN-C subscribes for these types of events and so is notified when one is published. This VES event indicates that a new PNF has been identified.</a:t>
                      </a:r>
                      <a:endParaRPr lang="en-US" dirty="0"/>
                    </a:p>
                  </a:txBody>
                  <a:tcPr/>
                </a:tc>
                <a:extLst>
                  <a:ext uri="{0D108BD9-81ED-4DB2-BD59-A6C34878D82A}">
                    <a16:rowId xmlns:a16="http://schemas.microsoft.com/office/drawing/2014/main" val="3415246332"/>
                  </a:ext>
                </a:extLst>
              </a:tr>
              <a:tr h="370840">
                <a:tc>
                  <a:txBody>
                    <a:bodyPr/>
                    <a:lstStyle/>
                    <a:p>
                      <a:r>
                        <a:rPr lang="en-US" dirty="0"/>
                        <a:t>28 &amp; 31</a:t>
                      </a:r>
                    </a:p>
                  </a:txBody>
                  <a:tcPr/>
                </a:tc>
                <a:tc>
                  <a:txBody>
                    <a:bodyPr/>
                    <a:lstStyle/>
                    <a:p>
                      <a:r>
                        <a:rPr lang="en-US" b="1" dirty="0">
                          <a:solidFill>
                            <a:srgbClr val="FF0000"/>
                          </a:solidFill>
                        </a:rPr>
                        <a:t>INVENTORY QUERY</a:t>
                      </a:r>
                      <a:r>
                        <a:rPr lang="en-US" dirty="0"/>
                        <a:t> - SDN-C performs an inventory Query to A&amp;AI using the PNF ID as the key. The AAI instance for this PNF ID must have already been created.  If it has, then this is a valid, expected PNF.  If not, then this is not a valid, expected PNF.</a:t>
                      </a:r>
                    </a:p>
                  </a:txBody>
                  <a:tcPr/>
                </a:tc>
                <a:extLst>
                  <a:ext uri="{0D108BD9-81ED-4DB2-BD59-A6C34878D82A}">
                    <a16:rowId xmlns:a16="http://schemas.microsoft.com/office/drawing/2014/main" val="506910207"/>
                  </a:ext>
                </a:extLst>
              </a:tr>
              <a:tr h="370840">
                <a:tc>
                  <a:txBody>
                    <a:bodyPr/>
                    <a:lstStyle/>
                    <a:p>
                      <a:r>
                        <a:rPr lang="en-US" dirty="0"/>
                        <a:t>(15-22)</a:t>
                      </a:r>
                    </a:p>
                  </a:txBody>
                  <a:tcPr/>
                </a:tc>
                <a:tc>
                  <a:txBody>
                    <a:bodyPr/>
                    <a:lstStyle/>
                    <a:p>
                      <a:r>
                        <a:rPr lang="en-US" b="1" dirty="0">
                          <a:solidFill>
                            <a:srgbClr val="FF0000"/>
                          </a:solidFill>
                        </a:rPr>
                        <a:t>SERVICE INSTANTIATION PROCESS (PART 1)</a:t>
                      </a:r>
                      <a:r>
                        <a:rPr lang="en-US" dirty="0"/>
                        <a:t> – Steps 15-22, the Service Instantiation Process (part 1) occurs in parallel to these steps. When that process reaches the pending point (denoted by      ) it rejoins the flow here.</a:t>
                      </a:r>
                    </a:p>
                  </a:txBody>
                  <a:tcPr/>
                </a:tc>
                <a:extLst>
                  <a:ext uri="{0D108BD9-81ED-4DB2-BD59-A6C34878D82A}">
                    <a16:rowId xmlns:a16="http://schemas.microsoft.com/office/drawing/2014/main" val="1574870071"/>
                  </a:ext>
                </a:extLst>
              </a:tr>
              <a:tr h="370840">
                <a:tc>
                  <a:txBody>
                    <a:bodyPr/>
                    <a:lstStyle/>
                    <a:p>
                      <a:r>
                        <a:rPr lang="en-US" dirty="0"/>
                        <a:t>32</a:t>
                      </a:r>
                    </a:p>
                  </a:txBody>
                  <a:tcPr/>
                </a:tc>
                <a:tc>
                  <a:txBody>
                    <a:bodyPr/>
                    <a:lstStyle/>
                    <a:p>
                      <a:r>
                        <a:rPr lang="en-US" b="1" dirty="0">
                          <a:solidFill>
                            <a:srgbClr val="FF0000"/>
                          </a:solidFill>
                        </a:rPr>
                        <a:t>UPDATE PNF ENTRY IN AAI</a:t>
                      </a:r>
                      <a:r>
                        <a:rPr lang="en-US" dirty="0"/>
                        <a:t> – The PNF entry in AAI is updated with the PNF IP address. After this step, the PNF is considered to be active in ONAP and becomes available as an network element to fulfill service requests.</a:t>
                      </a:r>
                    </a:p>
                  </a:txBody>
                  <a:tcPr/>
                </a:tc>
                <a:extLst>
                  <a:ext uri="{0D108BD9-81ED-4DB2-BD59-A6C34878D82A}">
                    <a16:rowId xmlns:a16="http://schemas.microsoft.com/office/drawing/2014/main" val="1055210103"/>
                  </a:ext>
                </a:extLst>
              </a:tr>
            </a:tbl>
          </a:graphicData>
        </a:graphic>
      </p:graphicFrame>
      <p:grpSp>
        <p:nvGrpSpPr>
          <p:cNvPr id="3" name="Group 2">
            <a:extLst>
              <a:ext uri="{FF2B5EF4-FFF2-40B4-BE49-F238E27FC236}">
                <a16:creationId xmlns:a16="http://schemas.microsoft.com/office/drawing/2014/main" id="{8DCE2B4F-DA13-4BE6-ADC6-05DE9E17528D}"/>
              </a:ext>
            </a:extLst>
          </p:cNvPr>
          <p:cNvGrpSpPr/>
          <p:nvPr/>
        </p:nvGrpSpPr>
        <p:grpSpPr>
          <a:xfrm>
            <a:off x="2781197" y="5293475"/>
            <a:ext cx="183676" cy="172288"/>
            <a:chOff x="2390787" y="8284169"/>
            <a:chExt cx="449943" cy="422046"/>
          </a:xfrm>
        </p:grpSpPr>
        <p:sp>
          <p:nvSpPr>
            <p:cNvPr id="5" name="Hexagon 4">
              <a:extLst>
                <a:ext uri="{FF2B5EF4-FFF2-40B4-BE49-F238E27FC236}">
                  <a16:creationId xmlns:a16="http://schemas.microsoft.com/office/drawing/2014/main" id="{A3E34165-3915-4495-A166-E1580EA1E950}"/>
                </a:ext>
              </a:extLst>
            </p:cNvPr>
            <p:cNvSpPr/>
            <p:nvPr/>
          </p:nvSpPr>
          <p:spPr>
            <a:xfrm>
              <a:off x="2390787" y="8284169"/>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4B0E1D84-7819-44CE-B012-5DA4043B9F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9772" y="8293148"/>
              <a:ext cx="389794" cy="389794"/>
            </a:xfrm>
            <a:prstGeom prst="rect">
              <a:avLst/>
            </a:prstGeom>
          </p:spPr>
        </p:pic>
      </p:grpSp>
    </p:spTree>
    <p:extLst>
      <p:ext uri="{BB962C8B-B14F-4D97-AF65-F5344CB8AC3E}">
        <p14:creationId xmlns:p14="http://schemas.microsoft.com/office/powerpoint/2010/main" val="39878681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60247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890737" y="621517"/>
              <a:ext cx="619080" cy="461665"/>
            </a:xfrm>
            <a:prstGeom prst="rect">
              <a:avLst/>
            </a:prstGeom>
            <a:noFill/>
          </p:spPr>
          <p:txBody>
            <a:bodyPr wrap="none" rtlCol="0">
              <a:spAutoFit/>
            </a:bodyPr>
            <a:lstStyle/>
            <a:p>
              <a:pPr algn="ctr"/>
              <a:r>
                <a:rPr lang="en-US" sz="1200" b="1" dirty="0">
                  <a:solidFill>
                    <a:schemeClr val="bg1"/>
                  </a:solidFill>
                </a:rPr>
                <a:t>SDN-C </a:t>
              </a:r>
            </a:p>
            <a:p>
              <a:pPr algn="ctr"/>
              <a:r>
                <a:rPr lang="en-US" sz="1200" b="1" dirty="0">
                  <a:solidFill>
                    <a:schemeClr val="bg1"/>
                  </a:solidFill>
                </a:rPr>
                <a:t>APP-C</a:t>
              </a:r>
            </a:p>
          </p:txBody>
        </p:sp>
      </p:grpSp>
      <p:sp>
        <p:nvSpPr>
          <p:cNvPr id="56" name="Rectangle: Rounded Corners 55">
            <a:extLst>
              <a:ext uri="{FF2B5EF4-FFF2-40B4-BE49-F238E27FC236}">
                <a16:creationId xmlns:a16="http://schemas.microsoft.com/office/drawing/2014/main" id="{48FD4064-3CC4-4D90-ACA7-595E80B53EE2}"/>
              </a:ext>
            </a:extLst>
          </p:cNvPr>
          <p:cNvSpPr/>
          <p:nvPr/>
        </p:nvSpPr>
        <p:spPr>
          <a:xfrm>
            <a:off x="3519194"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443090" y="576597"/>
            <a:ext cx="712737" cy="560347"/>
            <a:chOff x="1839900" y="588837"/>
            <a:chExt cx="712737"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2015679" y="712777"/>
              <a:ext cx="360996" cy="276999"/>
            </a:xfrm>
            <a:prstGeom prst="rect">
              <a:avLst/>
            </a:prstGeom>
            <a:noFill/>
          </p:spPr>
          <p:txBody>
            <a:bodyPr wrap="square" rtlCol="0">
              <a:spAutoFit/>
            </a:bodyPr>
            <a:lstStyle/>
            <a:p>
              <a:r>
                <a:rPr lang="en-US" sz="1200" b="1" dirty="0">
                  <a:solidFill>
                    <a:schemeClr val="bg1"/>
                  </a:solidFill>
                </a:rPr>
                <a:t>SO</a:t>
              </a:r>
            </a:p>
          </p:txBody>
        </p:sp>
      </p:grpSp>
      <p:sp>
        <p:nvSpPr>
          <p:cNvPr id="129" name="Rectangle: Rounded Corners 128">
            <a:extLst>
              <a:ext uri="{FF2B5EF4-FFF2-40B4-BE49-F238E27FC236}">
                <a16:creationId xmlns:a16="http://schemas.microsoft.com/office/drawing/2014/main" id="{CBEA48BA-BCB7-40F5-B3E9-0EAE017F212D}"/>
              </a:ext>
            </a:extLst>
          </p:cNvPr>
          <p:cNvSpPr/>
          <p:nvPr/>
        </p:nvSpPr>
        <p:spPr>
          <a:xfrm>
            <a:off x="1688110"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12006" y="576597"/>
            <a:ext cx="712737" cy="560347"/>
            <a:chOff x="1839900" y="588837"/>
            <a:chExt cx="712737" cy="560347"/>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16767" y="733195"/>
              <a:ext cx="583814" cy="276999"/>
            </a:xfrm>
            <a:prstGeom prst="rect">
              <a:avLst/>
            </a:prstGeom>
            <a:noFill/>
          </p:spPr>
          <p:txBody>
            <a:bodyPr wrap="none" rtlCol="0">
              <a:spAutoFit/>
            </a:bodyPr>
            <a:lstStyle/>
            <a:p>
              <a:r>
                <a:rPr lang="en-US" sz="1200" b="1" dirty="0">
                  <a:solidFill>
                    <a:schemeClr val="bg1"/>
                  </a:solidFill>
                </a:rPr>
                <a:t>SDN-C</a:t>
              </a:r>
            </a:p>
          </p:txBody>
        </p:sp>
      </p:grpSp>
      <p:sp>
        <p:nvSpPr>
          <p:cNvPr id="55" name="Rectangle: Rounded Corners 54">
            <a:extLst>
              <a:ext uri="{FF2B5EF4-FFF2-40B4-BE49-F238E27FC236}">
                <a16:creationId xmlns:a16="http://schemas.microsoft.com/office/drawing/2014/main" id="{C8BCA5C5-7446-440D-A91E-DABB393F44F6}"/>
              </a:ext>
            </a:extLst>
          </p:cNvPr>
          <p:cNvSpPr/>
          <p:nvPr/>
        </p:nvSpPr>
        <p:spPr>
          <a:xfrm>
            <a:off x="5454608"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781692" y="-17858"/>
              <a:ext cx="3300904"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Activation Steps</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4" name="Rectangle: Rounded Corners 3">
            <a:extLst>
              <a:ext uri="{FF2B5EF4-FFF2-40B4-BE49-F238E27FC236}">
                <a16:creationId xmlns:a16="http://schemas.microsoft.com/office/drawing/2014/main" id="{8D4B6721-E0ED-456E-BAC5-4F24E6BC7AC4}"/>
              </a:ext>
            </a:extLst>
          </p:cNvPr>
          <p:cNvSpPr/>
          <p:nvPr/>
        </p:nvSpPr>
        <p:spPr>
          <a:xfrm>
            <a:off x="4435911"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a:extLst>
              <a:ext uri="{FF2B5EF4-FFF2-40B4-BE49-F238E27FC236}">
                <a16:creationId xmlns:a16="http://schemas.microsoft.com/office/drawing/2014/main" id="{DAD36CB9-05E5-47C7-948C-C0DBD9030448}"/>
              </a:ext>
            </a:extLst>
          </p:cNvPr>
          <p:cNvGrpSpPr/>
          <p:nvPr/>
        </p:nvGrpSpPr>
        <p:grpSpPr>
          <a:xfrm>
            <a:off x="43586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64249" y="700684"/>
              <a:ext cx="436338" cy="276999"/>
            </a:xfrm>
            <a:prstGeom prst="rect">
              <a:avLst/>
            </a:prstGeom>
            <a:noFill/>
          </p:spPr>
          <p:txBody>
            <a:bodyPr wrap="none" rtlCol="0">
              <a:spAutoFit/>
            </a:bodyPr>
            <a:lstStyle/>
            <a:p>
              <a:pPr algn="ctr"/>
              <a:r>
                <a:rPr lang="en-US" sz="1200" b="1" dirty="0">
                  <a:solidFill>
                    <a:schemeClr val="bg1"/>
                  </a:solidFill>
                </a:rPr>
                <a:t>SDC</a:t>
              </a:r>
            </a:p>
          </p:txBody>
        </p:sp>
      </p:grpSp>
      <p:sp>
        <p:nvSpPr>
          <p:cNvPr id="5" name="Rectangle: Rounded Corners 4">
            <a:extLst>
              <a:ext uri="{FF2B5EF4-FFF2-40B4-BE49-F238E27FC236}">
                <a16:creationId xmlns:a16="http://schemas.microsoft.com/office/drawing/2014/main" id="{9C25CE5D-0150-4C00-BEF3-7A8A33776AFA}"/>
              </a:ext>
            </a:extLst>
          </p:cNvPr>
          <p:cNvSpPr/>
          <p:nvPr/>
        </p:nvSpPr>
        <p:spPr>
          <a:xfrm>
            <a:off x="77021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96464" y="576597"/>
            <a:ext cx="712737" cy="560347"/>
            <a:chOff x="928693" y="593233"/>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37945" y="641755"/>
              <a:ext cx="479618" cy="461665"/>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(DU)</a:t>
              </a:r>
            </a:p>
          </p:txBody>
        </p:sp>
      </p:grpSp>
      <p:sp>
        <p:nvSpPr>
          <p:cNvPr id="72" name="Oval 71">
            <a:extLst>
              <a:ext uri="{FF2B5EF4-FFF2-40B4-BE49-F238E27FC236}">
                <a16:creationId xmlns:a16="http://schemas.microsoft.com/office/drawing/2014/main" id="{710E6966-4DA8-4E19-9669-EA43887EB9BA}"/>
              </a:ext>
            </a:extLst>
          </p:cNvPr>
          <p:cNvSpPr/>
          <p:nvPr/>
        </p:nvSpPr>
        <p:spPr>
          <a:xfrm>
            <a:off x="779129" y="1123306"/>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82066" y="1263616"/>
            <a:ext cx="548493" cy="251841"/>
          </a:xfrm>
          <a:prstGeom prst="rect">
            <a:avLst/>
          </a:prstGeom>
          <a:noFill/>
          <a:ln w="9525">
            <a:noFill/>
            <a:miter lim="800000"/>
            <a:headEnd/>
            <a:tailEnd/>
          </a:ln>
        </p:spPr>
      </p:pic>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23818" y="634770"/>
              <a:ext cx="543739" cy="461665"/>
            </a:xfrm>
            <a:prstGeom prst="rect">
              <a:avLst/>
            </a:prstGeom>
            <a:noFill/>
          </p:spPr>
          <p:txBody>
            <a:bodyPr wrap="none" rtlCol="0">
              <a:spAutoFit/>
            </a:bodyPr>
            <a:lstStyle/>
            <a:p>
              <a:pPr algn="ctr"/>
              <a:r>
                <a:rPr lang="en-US" sz="1200" b="1" dirty="0">
                  <a:solidFill>
                    <a:schemeClr val="bg1"/>
                  </a:solidFill>
                </a:rPr>
                <a:t>CU </a:t>
              </a:r>
            </a:p>
            <a:p>
              <a:pPr algn="ctr"/>
              <a:r>
                <a:rPr lang="en-US" sz="1200" b="1" dirty="0">
                  <a:solidFill>
                    <a:schemeClr val="bg1"/>
                  </a:solidFill>
                </a:rPr>
                <a:t>(VNF)</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3" cstate="print">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5446132" y="1142358"/>
            <a:ext cx="581529" cy="581529"/>
          </a:xfrm>
          <a:prstGeom prst="rect">
            <a:avLst/>
          </a:prstGeom>
        </p:spPr>
      </p:pic>
      <p:sp>
        <p:nvSpPr>
          <p:cNvPr id="125" name="Rectangle: Rounded Corners 124">
            <a:extLst>
              <a:ext uri="{FF2B5EF4-FFF2-40B4-BE49-F238E27FC236}">
                <a16:creationId xmlns:a16="http://schemas.microsoft.com/office/drawing/2014/main" id="{BA3727F2-4A76-4146-8B5D-A54C3B055044}"/>
              </a:ext>
            </a:extLst>
          </p:cNvPr>
          <p:cNvSpPr/>
          <p:nvPr/>
        </p:nvSpPr>
        <p:spPr>
          <a:xfrm rot="16200000">
            <a:off x="1705743" y="3772438"/>
            <a:ext cx="474973" cy="29941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TextBox 125">
            <a:extLst>
              <a:ext uri="{FF2B5EF4-FFF2-40B4-BE49-F238E27FC236}">
                <a16:creationId xmlns:a16="http://schemas.microsoft.com/office/drawing/2014/main" id="{29BD774C-35CB-4198-9306-1D1322078FB4}"/>
              </a:ext>
            </a:extLst>
          </p:cNvPr>
          <p:cNvSpPr txBox="1"/>
          <p:nvPr/>
        </p:nvSpPr>
        <p:spPr>
          <a:xfrm>
            <a:off x="462920" y="5091494"/>
            <a:ext cx="2900474" cy="369332"/>
          </a:xfrm>
          <a:prstGeom prst="rect">
            <a:avLst/>
          </a:prstGeom>
          <a:noFill/>
        </p:spPr>
        <p:txBody>
          <a:bodyPr wrap="none" rtlCol="0">
            <a:spAutoFit/>
          </a:bodyPr>
          <a:lstStyle/>
          <a:p>
            <a:r>
              <a:rPr lang="en-US" dirty="0">
                <a:solidFill>
                  <a:srgbClr val="0000CC"/>
                </a:solidFill>
              </a:rPr>
              <a:t>Service Configuration </a:t>
            </a:r>
            <a:r>
              <a:rPr lang="en-US" sz="1400" dirty="0">
                <a:solidFill>
                  <a:srgbClr val="0000CC"/>
                </a:solidFill>
              </a:rPr>
              <a:t>(CU IP@)</a:t>
            </a:r>
          </a:p>
        </p:txBody>
      </p:sp>
      <p:cxnSp>
        <p:nvCxnSpPr>
          <p:cNvPr id="127" name="Straight Arrow Connector 126">
            <a:extLst>
              <a:ext uri="{FF2B5EF4-FFF2-40B4-BE49-F238E27FC236}">
                <a16:creationId xmlns:a16="http://schemas.microsoft.com/office/drawing/2014/main" id="{7830809D-072F-4AE2-97F9-A68445F72C9B}"/>
              </a:ext>
            </a:extLst>
          </p:cNvPr>
          <p:cNvCxnSpPr>
            <a:cxnSpLocks/>
          </p:cNvCxnSpPr>
          <p:nvPr/>
        </p:nvCxnSpPr>
        <p:spPr>
          <a:xfrm flipH="1">
            <a:off x="1285334" y="5072907"/>
            <a:ext cx="1301300"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36" name="Group 135">
            <a:extLst>
              <a:ext uri="{FF2B5EF4-FFF2-40B4-BE49-F238E27FC236}">
                <a16:creationId xmlns:a16="http://schemas.microsoft.com/office/drawing/2014/main" id="{A212F47A-CB26-4E57-B07C-E0FEEBAECD70}"/>
              </a:ext>
            </a:extLst>
          </p:cNvPr>
          <p:cNvGrpSpPr/>
          <p:nvPr/>
        </p:nvGrpSpPr>
        <p:grpSpPr>
          <a:xfrm>
            <a:off x="3310371" y="5049805"/>
            <a:ext cx="336765" cy="429666"/>
            <a:chOff x="293654" y="3250954"/>
            <a:chExt cx="441930" cy="563842"/>
          </a:xfrm>
        </p:grpSpPr>
        <p:sp>
          <p:nvSpPr>
            <p:cNvPr id="137" name="Rectangle: Rounded Corners 136">
              <a:extLst>
                <a:ext uri="{FF2B5EF4-FFF2-40B4-BE49-F238E27FC236}">
                  <a16:creationId xmlns:a16="http://schemas.microsoft.com/office/drawing/2014/main" id="{17C3D8D4-9369-476A-8DBB-4241FF83BBCA}"/>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Rectangle: Rounded Corners 137">
              <a:extLst>
                <a:ext uri="{FF2B5EF4-FFF2-40B4-BE49-F238E27FC236}">
                  <a16:creationId xmlns:a16="http://schemas.microsoft.com/office/drawing/2014/main" id="{AE143ABE-DE9E-4CE8-AFF6-8C7A7CAA7F96}"/>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9" name="Picture 2">
              <a:extLst>
                <a:ext uri="{FF2B5EF4-FFF2-40B4-BE49-F238E27FC236}">
                  <a16:creationId xmlns:a16="http://schemas.microsoft.com/office/drawing/2014/main" id="{C404D93B-6232-4483-8B21-BF0AE77246AA}"/>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149" name="Rectangle: Rounded Corners 148">
            <a:extLst>
              <a:ext uri="{FF2B5EF4-FFF2-40B4-BE49-F238E27FC236}">
                <a16:creationId xmlns:a16="http://schemas.microsoft.com/office/drawing/2014/main" id="{5B9FAE23-A2F6-4DCD-9DDA-A849852744D2}"/>
              </a:ext>
            </a:extLst>
          </p:cNvPr>
          <p:cNvSpPr/>
          <p:nvPr/>
        </p:nvSpPr>
        <p:spPr>
          <a:xfrm rot="16200000">
            <a:off x="3084499" y="3065647"/>
            <a:ext cx="474973" cy="575167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 name="TextBox 149">
            <a:extLst>
              <a:ext uri="{FF2B5EF4-FFF2-40B4-BE49-F238E27FC236}">
                <a16:creationId xmlns:a16="http://schemas.microsoft.com/office/drawing/2014/main" id="{A820229D-F279-423D-9104-1B5021F6B558}"/>
              </a:ext>
            </a:extLst>
          </p:cNvPr>
          <p:cNvSpPr txBox="1"/>
          <p:nvPr/>
        </p:nvSpPr>
        <p:spPr>
          <a:xfrm>
            <a:off x="491497" y="5761755"/>
            <a:ext cx="4257384" cy="369332"/>
          </a:xfrm>
          <a:prstGeom prst="rect">
            <a:avLst/>
          </a:prstGeom>
          <a:noFill/>
        </p:spPr>
        <p:txBody>
          <a:bodyPr wrap="none" rtlCol="0">
            <a:spAutoFit/>
          </a:bodyPr>
          <a:lstStyle/>
          <a:p>
            <a:r>
              <a:rPr lang="en-US" dirty="0">
                <a:solidFill>
                  <a:srgbClr val="0000CC"/>
                </a:solidFill>
              </a:rPr>
              <a:t>Connection to Controller (DU contacts CU)</a:t>
            </a:r>
          </a:p>
        </p:txBody>
      </p:sp>
      <p:cxnSp>
        <p:nvCxnSpPr>
          <p:cNvPr id="151" name="Straight Arrow Connector 150">
            <a:extLst>
              <a:ext uri="{FF2B5EF4-FFF2-40B4-BE49-F238E27FC236}">
                <a16:creationId xmlns:a16="http://schemas.microsoft.com/office/drawing/2014/main" id="{BA9EACFC-EB86-47F6-82B0-C0C67CC8F9BD}"/>
              </a:ext>
            </a:extLst>
          </p:cNvPr>
          <p:cNvCxnSpPr>
            <a:cxnSpLocks/>
          </p:cNvCxnSpPr>
          <p:nvPr/>
        </p:nvCxnSpPr>
        <p:spPr>
          <a:xfrm flipH="1">
            <a:off x="1305076" y="5708803"/>
            <a:ext cx="4174616"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79" name="Rectangle: Rounded Corners 178">
            <a:extLst>
              <a:ext uri="{FF2B5EF4-FFF2-40B4-BE49-F238E27FC236}">
                <a16:creationId xmlns:a16="http://schemas.microsoft.com/office/drawing/2014/main" id="{D23798ED-6DE2-4E8B-B55D-BB2D0D39F676}"/>
              </a:ext>
            </a:extLst>
          </p:cNvPr>
          <p:cNvSpPr/>
          <p:nvPr/>
        </p:nvSpPr>
        <p:spPr>
          <a:xfrm rot="16200000">
            <a:off x="3063387" y="5004636"/>
            <a:ext cx="474973" cy="570947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0" name="Rectangle: Rounded Corners 179">
            <a:extLst>
              <a:ext uri="{FF2B5EF4-FFF2-40B4-BE49-F238E27FC236}">
                <a16:creationId xmlns:a16="http://schemas.microsoft.com/office/drawing/2014/main" id="{757D4378-9D55-4D4D-9DB1-6F518195C9B4}"/>
              </a:ext>
            </a:extLst>
          </p:cNvPr>
          <p:cNvSpPr/>
          <p:nvPr/>
        </p:nvSpPr>
        <p:spPr>
          <a:xfrm rot="16200000">
            <a:off x="789105" y="7950872"/>
            <a:ext cx="474973" cy="11609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2" name="Rectangle: Rounded Corners 181">
            <a:extLst>
              <a:ext uri="{FF2B5EF4-FFF2-40B4-BE49-F238E27FC236}">
                <a16:creationId xmlns:a16="http://schemas.microsoft.com/office/drawing/2014/main" id="{4CEE21DE-08CA-48EE-8671-264ABA8E4B28}"/>
              </a:ext>
            </a:extLst>
          </p:cNvPr>
          <p:cNvSpPr/>
          <p:nvPr/>
        </p:nvSpPr>
        <p:spPr>
          <a:xfrm rot="16200000">
            <a:off x="3084790" y="3740927"/>
            <a:ext cx="474973" cy="57522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3" name="TextBox 182">
            <a:extLst>
              <a:ext uri="{FF2B5EF4-FFF2-40B4-BE49-F238E27FC236}">
                <a16:creationId xmlns:a16="http://schemas.microsoft.com/office/drawing/2014/main" id="{C8BF683D-ADC7-4245-941F-8C8DDB48446B}"/>
              </a:ext>
            </a:extLst>
          </p:cNvPr>
          <p:cNvSpPr txBox="1"/>
          <p:nvPr/>
        </p:nvSpPr>
        <p:spPr>
          <a:xfrm>
            <a:off x="491497" y="6435646"/>
            <a:ext cx="3084114" cy="369332"/>
          </a:xfrm>
          <a:prstGeom prst="rect">
            <a:avLst/>
          </a:prstGeom>
          <a:noFill/>
        </p:spPr>
        <p:txBody>
          <a:bodyPr wrap="none" rtlCol="0">
            <a:spAutoFit/>
          </a:bodyPr>
          <a:lstStyle/>
          <a:p>
            <a:pPr marL="230188" lvl="0" indent="-230188" defTabSz="457200" fontAlgn="base">
              <a:defRPr/>
            </a:pPr>
            <a:r>
              <a:rPr lang="en-US" dirty="0">
                <a:solidFill>
                  <a:srgbClr val="0000CC"/>
                </a:solidFill>
              </a:rPr>
              <a:t>Target SW Software Download</a:t>
            </a:r>
          </a:p>
        </p:txBody>
      </p:sp>
      <p:cxnSp>
        <p:nvCxnSpPr>
          <p:cNvPr id="184" name="Straight Arrow Connector 183">
            <a:extLst>
              <a:ext uri="{FF2B5EF4-FFF2-40B4-BE49-F238E27FC236}">
                <a16:creationId xmlns:a16="http://schemas.microsoft.com/office/drawing/2014/main" id="{8DB91AEE-3DBA-40BC-9866-F5984BBA5452}"/>
              </a:ext>
            </a:extLst>
          </p:cNvPr>
          <p:cNvCxnSpPr>
            <a:cxnSpLocks/>
          </p:cNvCxnSpPr>
          <p:nvPr/>
        </p:nvCxnSpPr>
        <p:spPr>
          <a:xfrm flipH="1">
            <a:off x="1319673" y="6389071"/>
            <a:ext cx="413493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85" name="Straight Arrow Connector 184">
            <a:extLst>
              <a:ext uri="{FF2B5EF4-FFF2-40B4-BE49-F238E27FC236}">
                <a16:creationId xmlns:a16="http://schemas.microsoft.com/office/drawing/2014/main" id="{65F0A4A6-F561-44C2-B701-F64E06A1DCCB}"/>
              </a:ext>
            </a:extLst>
          </p:cNvPr>
          <p:cNvCxnSpPr>
            <a:cxnSpLocks/>
          </p:cNvCxnSpPr>
          <p:nvPr/>
        </p:nvCxnSpPr>
        <p:spPr>
          <a:xfrm flipH="1">
            <a:off x="1338615" y="7629423"/>
            <a:ext cx="4116583"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2" name="TextBox 191">
            <a:extLst>
              <a:ext uri="{FF2B5EF4-FFF2-40B4-BE49-F238E27FC236}">
                <a16:creationId xmlns:a16="http://schemas.microsoft.com/office/drawing/2014/main" id="{D33F461F-B873-4B41-A150-E5F29B7294DA}"/>
              </a:ext>
            </a:extLst>
          </p:cNvPr>
          <p:cNvSpPr txBox="1"/>
          <p:nvPr/>
        </p:nvSpPr>
        <p:spPr>
          <a:xfrm>
            <a:off x="491497" y="7674568"/>
            <a:ext cx="5479129" cy="369332"/>
          </a:xfrm>
          <a:prstGeom prst="rect">
            <a:avLst/>
          </a:prstGeom>
          <a:noFill/>
        </p:spPr>
        <p:txBody>
          <a:bodyPr wrap="none" rtlCol="0">
            <a:spAutoFit/>
          </a:bodyPr>
          <a:lstStyle/>
          <a:p>
            <a:r>
              <a:rPr lang="en-US" dirty="0">
                <a:solidFill>
                  <a:srgbClr val="0000CC"/>
                </a:solidFill>
              </a:rPr>
              <a:t>Controller configures DU with operational configuration</a:t>
            </a:r>
          </a:p>
        </p:txBody>
      </p:sp>
      <p:sp>
        <p:nvSpPr>
          <p:cNvPr id="193" name="TextBox 192">
            <a:extLst>
              <a:ext uri="{FF2B5EF4-FFF2-40B4-BE49-F238E27FC236}">
                <a16:creationId xmlns:a16="http://schemas.microsoft.com/office/drawing/2014/main" id="{3AB09F13-2C21-4672-A53F-F52E8C99C865}"/>
              </a:ext>
            </a:extLst>
          </p:cNvPr>
          <p:cNvSpPr txBox="1"/>
          <p:nvPr/>
        </p:nvSpPr>
        <p:spPr>
          <a:xfrm>
            <a:off x="443870" y="8344832"/>
            <a:ext cx="1193147" cy="369332"/>
          </a:xfrm>
          <a:prstGeom prst="rect">
            <a:avLst/>
          </a:prstGeom>
          <a:noFill/>
        </p:spPr>
        <p:txBody>
          <a:bodyPr wrap="none" rtlCol="0">
            <a:spAutoFit/>
          </a:bodyPr>
          <a:lstStyle/>
          <a:p>
            <a:r>
              <a:rPr lang="en-US" dirty="0">
                <a:solidFill>
                  <a:srgbClr val="0000CC"/>
                </a:solidFill>
              </a:rPr>
              <a:t>DU Restart</a:t>
            </a:r>
          </a:p>
        </p:txBody>
      </p:sp>
      <p:sp>
        <p:nvSpPr>
          <p:cNvPr id="95" name="Rectangle: Rounded Corners 94">
            <a:extLst>
              <a:ext uri="{FF2B5EF4-FFF2-40B4-BE49-F238E27FC236}">
                <a16:creationId xmlns:a16="http://schemas.microsoft.com/office/drawing/2014/main" id="{D5F4DEEB-438A-4AE1-8FE8-6F5F69E8E0BB}"/>
              </a:ext>
            </a:extLst>
          </p:cNvPr>
          <p:cNvSpPr/>
          <p:nvPr/>
        </p:nvSpPr>
        <p:spPr>
          <a:xfrm rot="16200000">
            <a:off x="794463" y="6645065"/>
            <a:ext cx="474973" cy="116090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extBox 96">
            <a:extLst>
              <a:ext uri="{FF2B5EF4-FFF2-40B4-BE49-F238E27FC236}">
                <a16:creationId xmlns:a16="http://schemas.microsoft.com/office/drawing/2014/main" id="{532858E7-2EE6-4242-82B9-BEE276288CE6}"/>
              </a:ext>
            </a:extLst>
          </p:cNvPr>
          <p:cNvSpPr txBox="1"/>
          <p:nvPr/>
        </p:nvSpPr>
        <p:spPr>
          <a:xfrm>
            <a:off x="491497" y="7042407"/>
            <a:ext cx="1193147" cy="369332"/>
          </a:xfrm>
          <a:prstGeom prst="rect">
            <a:avLst/>
          </a:prstGeom>
          <a:noFill/>
        </p:spPr>
        <p:txBody>
          <a:bodyPr wrap="none" rtlCol="0">
            <a:spAutoFit/>
          </a:bodyPr>
          <a:lstStyle/>
          <a:p>
            <a:r>
              <a:rPr lang="en-US" dirty="0">
                <a:solidFill>
                  <a:srgbClr val="0000CC"/>
                </a:solidFill>
              </a:rPr>
              <a:t>DU Restart</a:t>
            </a:r>
          </a:p>
        </p:txBody>
      </p:sp>
      <p:pic>
        <p:nvPicPr>
          <p:cNvPr id="81" name="Picture 2" descr="C:\Users\cheung\AppData\Local\Temp\SNAGHTML4704bc6.PNG">
            <a:extLst>
              <a:ext uri="{FF2B5EF4-FFF2-40B4-BE49-F238E27FC236}">
                <a16:creationId xmlns:a16="http://schemas.microsoft.com/office/drawing/2014/main" id="{E0129F15-F6DC-4DA5-B15F-EC99415008F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04275" y="6400302"/>
            <a:ext cx="519156" cy="433866"/>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2" descr="C:\Users\cheung\AppData\Local\Temp\SNAGHTML9555ea3.PNG">
            <a:extLst>
              <a:ext uri="{FF2B5EF4-FFF2-40B4-BE49-F238E27FC236}">
                <a16:creationId xmlns:a16="http://schemas.microsoft.com/office/drawing/2014/main" id="{DDA17E0C-0B26-4362-84A6-13B8C49AEFA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3509" y="7131897"/>
            <a:ext cx="296202" cy="292522"/>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2" descr="C:\Users\cheung\AppData\Local\Temp\SNAGHTML9555ea3.PNG">
            <a:extLst>
              <a:ext uri="{FF2B5EF4-FFF2-40B4-BE49-F238E27FC236}">
                <a16:creationId xmlns:a16="http://schemas.microsoft.com/office/drawing/2014/main" id="{CD7CA72A-D959-4CFC-A47C-489F7B82EC1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5685" y="8407353"/>
            <a:ext cx="296202" cy="292522"/>
          </a:xfrm>
          <a:prstGeom prst="rect">
            <a:avLst/>
          </a:prstGeom>
          <a:noFill/>
          <a:extLst>
            <a:ext uri="{909E8E84-426E-40DD-AFC4-6F175D3DCCD1}">
              <a14:hiddenFill xmlns:a14="http://schemas.microsoft.com/office/drawing/2010/main">
                <a:solidFill>
                  <a:srgbClr val="FFFFFF"/>
                </a:solidFill>
              </a14:hiddenFill>
            </a:ext>
          </a:extLst>
        </p:spPr>
      </p:pic>
      <p:sp>
        <p:nvSpPr>
          <p:cNvPr id="121" name="Rectangle: Rounded Corners 120">
            <a:extLst>
              <a:ext uri="{FF2B5EF4-FFF2-40B4-BE49-F238E27FC236}">
                <a16:creationId xmlns:a16="http://schemas.microsoft.com/office/drawing/2014/main" id="{8CDD3A52-2693-49C4-AE25-F66AB4491842}"/>
              </a:ext>
            </a:extLst>
          </p:cNvPr>
          <p:cNvSpPr/>
          <p:nvPr/>
        </p:nvSpPr>
        <p:spPr>
          <a:xfrm rot="16200000">
            <a:off x="3109523" y="2087349"/>
            <a:ext cx="474973" cy="211747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TextBox 121">
            <a:extLst>
              <a:ext uri="{FF2B5EF4-FFF2-40B4-BE49-F238E27FC236}">
                <a16:creationId xmlns:a16="http://schemas.microsoft.com/office/drawing/2014/main" id="{CD1DFB79-05EF-4E04-95D2-C7FC66451734}"/>
              </a:ext>
            </a:extLst>
          </p:cNvPr>
          <p:cNvSpPr txBox="1"/>
          <p:nvPr/>
        </p:nvSpPr>
        <p:spPr>
          <a:xfrm>
            <a:off x="2359891" y="2944345"/>
            <a:ext cx="1742492" cy="369332"/>
          </a:xfrm>
          <a:prstGeom prst="rect">
            <a:avLst/>
          </a:prstGeom>
          <a:noFill/>
        </p:spPr>
        <p:txBody>
          <a:bodyPr wrap="square" rtlCol="0">
            <a:spAutoFit/>
          </a:bodyPr>
          <a:lstStyle/>
          <a:p>
            <a:r>
              <a:rPr lang="en-US" dirty="0">
                <a:solidFill>
                  <a:srgbClr val="0000CC"/>
                </a:solidFill>
              </a:rPr>
              <a:t>Activate</a:t>
            </a:r>
          </a:p>
        </p:txBody>
      </p:sp>
      <p:cxnSp>
        <p:nvCxnSpPr>
          <p:cNvPr id="123" name="Straight Arrow Connector 122">
            <a:extLst>
              <a:ext uri="{FF2B5EF4-FFF2-40B4-BE49-F238E27FC236}">
                <a16:creationId xmlns:a16="http://schemas.microsoft.com/office/drawing/2014/main" id="{A55B64FC-81D1-4E98-B1B3-82B90540B664}"/>
              </a:ext>
            </a:extLst>
          </p:cNvPr>
          <p:cNvCxnSpPr>
            <a:cxnSpLocks/>
          </p:cNvCxnSpPr>
          <p:nvPr/>
        </p:nvCxnSpPr>
        <p:spPr>
          <a:xfrm flipH="1">
            <a:off x="3117850" y="2909489"/>
            <a:ext cx="425535"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4789F77D-F06B-4F91-AD30-F9C0A0B32F13}"/>
              </a:ext>
            </a:extLst>
          </p:cNvPr>
          <p:cNvGrpSpPr/>
          <p:nvPr/>
        </p:nvGrpSpPr>
        <p:grpSpPr>
          <a:xfrm>
            <a:off x="2138940" y="2964615"/>
            <a:ext cx="335348" cy="246221"/>
            <a:chOff x="447635" y="1676508"/>
            <a:chExt cx="335348" cy="246221"/>
          </a:xfrm>
        </p:grpSpPr>
        <p:sp>
          <p:nvSpPr>
            <p:cNvPr id="85" name="Oval 84">
              <a:extLst>
                <a:ext uri="{FF2B5EF4-FFF2-40B4-BE49-F238E27FC236}">
                  <a16:creationId xmlns:a16="http://schemas.microsoft.com/office/drawing/2014/main" id="{306CF604-6E7C-456C-BF6D-FF9FBCBAA32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6" name="TextBox 85">
              <a:extLst>
                <a:ext uri="{FF2B5EF4-FFF2-40B4-BE49-F238E27FC236}">
                  <a16:creationId xmlns:a16="http://schemas.microsoft.com/office/drawing/2014/main" id="{58C9CE44-F312-409E-AF39-A8C5575C314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grpSp>
        <p:nvGrpSpPr>
          <p:cNvPr id="87" name="Group 86">
            <a:extLst>
              <a:ext uri="{FF2B5EF4-FFF2-40B4-BE49-F238E27FC236}">
                <a16:creationId xmlns:a16="http://schemas.microsoft.com/office/drawing/2014/main" id="{285437BD-4A18-406A-A04F-A8229E12568B}"/>
              </a:ext>
            </a:extLst>
          </p:cNvPr>
          <p:cNvGrpSpPr/>
          <p:nvPr/>
        </p:nvGrpSpPr>
        <p:grpSpPr>
          <a:xfrm>
            <a:off x="311837" y="4996114"/>
            <a:ext cx="335348" cy="246221"/>
            <a:chOff x="447635" y="1676508"/>
            <a:chExt cx="335348" cy="246221"/>
          </a:xfrm>
        </p:grpSpPr>
        <p:sp>
          <p:nvSpPr>
            <p:cNvPr id="88" name="Oval 87">
              <a:extLst>
                <a:ext uri="{FF2B5EF4-FFF2-40B4-BE49-F238E27FC236}">
                  <a16:creationId xmlns:a16="http://schemas.microsoft.com/office/drawing/2014/main" id="{4D8FD7AE-94EC-4F71-863E-8A6F56730C2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9" name="TextBox 88">
              <a:extLst>
                <a:ext uri="{FF2B5EF4-FFF2-40B4-BE49-F238E27FC236}">
                  <a16:creationId xmlns:a16="http://schemas.microsoft.com/office/drawing/2014/main" id="{4887C46C-FA0E-416B-B17A-3CEA2D145D7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grpSp>
        <p:nvGrpSpPr>
          <p:cNvPr id="90" name="Group 89">
            <a:extLst>
              <a:ext uri="{FF2B5EF4-FFF2-40B4-BE49-F238E27FC236}">
                <a16:creationId xmlns:a16="http://schemas.microsoft.com/office/drawing/2014/main" id="{03E239E4-DB9D-4530-A5BB-57A6D3A85F98}"/>
              </a:ext>
            </a:extLst>
          </p:cNvPr>
          <p:cNvGrpSpPr/>
          <p:nvPr/>
        </p:nvGrpSpPr>
        <p:grpSpPr>
          <a:xfrm>
            <a:off x="311837" y="5667911"/>
            <a:ext cx="335348" cy="246221"/>
            <a:chOff x="447635" y="1676508"/>
            <a:chExt cx="335348" cy="246221"/>
          </a:xfrm>
        </p:grpSpPr>
        <p:sp>
          <p:nvSpPr>
            <p:cNvPr id="91" name="Oval 90">
              <a:extLst>
                <a:ext uri="{FF2B5EF4-FFF2-40B4-BE49-F238E27FC236}">
                  <a16:creationId xmlns:a16="http://schemas.microsoft.com/office/drawing/2014/main" id="{CAB26A00-C3D0-4264-9D37-7DFB680E825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3" name="TextBox 92">
              <a:extLst>
                <a:ext uri="{FF2B5EF4-FFF2-40B4-BE49-F238E27FC236}">
                  <a16:creationId xmlns:a16="http://schemas.microsoft.com/office/drawing/2014/main" id="{816B648B-9C36-4933-B7EB-407DF95962B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94" name="Group 93">
            <a:extLst>
              <a:ext uri="{FF2B5EF4-FFF2-40B4-BE49-F238E27FC236}">
                <a16:creationId xmlns:a16="http://schemas.microsoft.com/office/drawing/2014/main" id="{B20FC335-FF83-4F31-92C8-E66E05669032}"/>
              </a:ext>
            </a:extLst>
          </p:cNvPr>
          <p:cNvGrpSpPr/>
          <p:nvPr/>
        </p:nvGrpSpPr>
        <p:grpSpPr>
          <a:xfrm>
            <a:off x="311837" y="6343338"/>
            <a:ext cx="335348" cy="246221"/>
            <a:chOff x="447635" y="1676508"/>
            <a:chExt cx="335348" cy="246221"/>
          </a:xfrm>
        </p:grpSpPr>
        <p:sp>
          <p:nvSpPr>
            <p:cNvPr id="98" name="Oval 97">
              <a:extLst>
                <a:ext uri="{FF2B5EF4-FFF2-40B4-BE49-F238E27FC236}">
                  <a16:creationId xmlns:a16="http://schemas.microsoft.com/office/drawing/2014/main" id="{A3678068-FBC4-43A6-95F8-ECE19CF35B5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0" name="TextBox 99">
              <a:extLst>
                <a:ext uri="{FF2B5EF4-FFF2-40B4-BE49-F238E27FC236}">
                  <a16:creationId xmlns:a16="http://schemas.microsoft.com/office/drawing/2014/main" id="{2ADE3BA8-9C73-4CBB-A8E7-BF90CE5B6C1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grpSp>
        <p:nvGrpSpPr>
          <p:cNvPr id="102" name="Group 101">
            <a:extLst>
              <a:ext uri="{FF2B5EF4-FFF2-40B4-BE49-F238E27FC236}">
                <a16:creationId xmlns:a16="http://schemas.microsoft.com/office/drawing/2014/main" id="{50FF6C8D-0D5D-464A-901D-60318643BD3E}"/>
              </a:ext>
            </a:extLst>
          </p:cNvPr>
          <p:cNvGrpSpPr/>
          <p:nvPr/>
        </p:nvGrpSpPr>
        <p:grpSpPr>
          <a:xfrm>
            <a:off x="311837" y="6951635"/>
            <a:ext cx="335348" cy="246221"/>
            <a:chOff x="447635" y="1676508"/>
            <a:chExt cx="335348" cy="246221"/>
          </a:xfrm>
        </p:grpSpPr>
        <p:sp>
          <p:nvSpPr>
            <p:cNvPr id="104" name="Oval 103">
              <a:extLst>
                <a:ext uri="{FF2B5EF4-FFF2-40B4-BE49-F238E27FC236}">
                  <a16:creationId xmlns:a16="http://schemas.microsoft.com/office/drawing/2014/main" id="{415731C2-300B-4ECF-8C02-B89835B68A7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5" name="TextBox 104">
              <a:extLst>
                <a:ext uri="{FF2B5EF4-FFF2-40B4-BE49-F238E27FC236}">
                  <a16:creationId xmlns:a16="http://schemas.microsoft.com/office/drawing/2014/main" id="{DCA00C86-46A9-4A36-871A-5DA5294655D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grpSp>
        <p:nvGrpSpPr>
          <p:cNvPr id="106" name="Group 105">
            <a:extLst>
              <a:ext uri="{FF2B5EF4-FFF2-40B4-BE49-F238E27FC236}">
                <a16:creationId xmlns:a16="http://schemas.microsoft.com/office/drawing/2014/main" id="{8DC2482D-7385-44C5-9CE9-0D438568D209}"/>
              </a:ext>
            </a:extLst>
          </p:cNvPr>
          <p:cNvGrpSpPr/>
          <p:nvPr/>
        </p:nvGrpSpPr>
        <p:grpSpPr>
          <a:xfrm>
            <a:off x="311837" y="7585332"/>
            <a:ext cx="335348" cy="246221"/>
            <a:chOff x="447635" y="1676508"/>
            <a:chExt cx="335348" cy="246221"/>
          </a:xfrm>
        </p:grpSpPr>
        <p:sp>
          <p:nvSpPr>
            <p:cNvPr id="107" name="Oval 106">
              <a:extLst>
                <a:ext uri="{FF2B5EF4-FFF2-40B4-BE49-F238E27FC236}">
                  <a16:creationId xmlns:a16="http://schemas.microsoft.com/office/drawing/2014/main" id="{EE52DB4E-C840-42FF-8B0B-4C9F5B468917}"/>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8" name="TextBox 107">
              <a:extLst>
                <a:ext uri="{FF2B5EF4-FFF2-40B4-BE49-F238E27FC236}">
                  <a16:creationId xmlns:a16="http://schemas.microsoft.com/office/drawing/2014/main" id="{B65A9583-CB64-48F9-B4E8-A02889F4FE5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grpSp>
        <p:nvGrpSpPr>
          <p:cNvPr id="109" name="Group 108">
            <a:extLst>
              <a:ext uri="{FF2B5EF4-FFF2-40B4-BE49-F238E27FC236}">
                <a16:creationId xmlns:a16="http://schemas.microsoft.com/office/drawing/2014/main" id="{145CF2BD-021F-4001-AF9E-E32224065414}"/>
              </a:ext>
            </a:extLst>
          </p:cNvPr>
          <p:cNvGrpSpPr/>
          <p:nvPr/>
        </p:nvGrpSpPr>
        <p:grpSpPr>
          <a:xfrm>
            <a:off x="308662" y="8257128"/>
            <a:ext cx="335348" cy="246221"/>
            <a:chOff x="447635" y="1676508"/>
            <a:chExt cx="335348" cy="246221"/>
          </a:xfrm>
        </p:grpSpPr>
        <p:sp>
          <p:nvSpPr>
            <p:cNvPr id="110" name="Oval 109">
              <a:extLst>
                <a:ext uri="{FF2B5EF4-FFF2-40B4-BE49-F238E27FC236}">
                  <a16:creationId xmlns:a16="http://schemas.microsoft.com/office/drawing/2014/main" id="{FB0D116A-A279-4D4A-A12F-F2DD03C4ED5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1" name="TextBox 110">
              <a:extLst>
                <a:ext uri="{FF2B5EF4-FFF2-40B4-BE49-F238E27FC236}">
                  <a16:creationId xmlns:a16="http://schemas.microsoft.com/office/drawing/2014/main" id="{8D3B11D6-C06D-42B5-9E96-D7D1DB5C4D8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pic>
        <p:nvPicPr>
          <p:cNvPr id="117" name="Picture 116">
            <a:extLst>
              <a:ext uri="{FF2B5EF4-FFF2-40B4-BE49-F238E27FC236}">
                <a16:creationId xmlns:a16="http://schemas.microsoft.com/office/drawing/2014/main" id="{E93B7154-6EAB-4D4B-A54A-144FD683BB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37735" y="8893178"/>
            <a:ext cx="182263" cy="182263"/>
          </a:xfrm>
          <a:prstGeom prst="rect">
            <a:avLst/>
          </a:prstGeom>
        </p:spPr>
      </p:pic>
      <p:sp>
        <p:nvSpPr>
          <p:cNvPr id="118" name="TextBox 117">
            <a:extLst>
              <a:ext uri="{FF2B5EF4-FFF2-40B4-BE49-F238E27FC236}">
                <a16:creationId xmlns:a16="http://schemas.microsoft.com/office/drawing/2014/main" id="{C1EDAADF-D8A4-43A6-B28C-80EEEE84EEA1}"/>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119" name="Picture 118">
            <a:extLst>
              <a:ext uri="{FF2B5EF4-FFF2-40B4-BE49-F238E27FC236}">
                <a16:creationId xmlns:a16="http://schemas.microsoft.com/office/drawing/2014/main" id="{34DE9188-C180-4866-AC4D-33C8617A771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0843" y="7849735"/>
            <a:ext cx="182263" cy="182263"/>
          </a:xfrm>
          <a:prstGeom prst="rect">
            <a:avLst/>
          </a:prstGeom>
        </p:spPr>
      </p:pic>
      <p:sp>
        <p:nvSpPr>
          <p:cNvPr id="135" name="Rectangle: Rounded Corners 134">
            <a:extLst>
              <a:ext uri="{FF2B5EF4-FFF2-40B4-BE49-F238E27FC236}">
                <a16:creationId xmlns:a16="http://schemas.microsoft.com/office/drawing/2014/main" id="{496B2B1F-137B-41BF-B7AC-31CA656FE628}"/>
              </a:ext>
            </a:extLst>
          </p:cNvPr>
          <p:cNvSpPr/>
          <p:nvPr/>
        </p:nvSpPr>
        <p:spPr>
          <a:xfrm rot="16200000">
            <a:off x="2706452" y="867577"/>
            <a:ext cx="474973" cy="26737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TextBox 142">
            <a:extLst>
              <a:ext uri="{FF2B5EF4-FFF2-40B4-BE49-F238E27FC236}">
                <a16:creationId xmlns:a16="http://schemas.microsoft.com/office/drawing/2014/main" id="{59C0ED04-8414-4D55-8048-73C57B2946F0}"/>
              </a:ext>
            </a:extLst>
          </p:cNvPr>
          <p:cNvSpPr txBox="1"/>
          <p:nvPr/>
        </p:nvSpPr>
        <p:spPr>
          <a:xfrm>
            <a:off x="1721892" y="1973793"/>
            <a:ext cx="2565582" cy="469359"/>
          </a:xfrm>
          <a:prstGeom prst="rect">
            <a:avLst/>
          </a:prstGeom>
          <a:noFill/>
        </p:spPr>
        <p:txBody>
          <a:bodyPr wrap="square" rtlCol="0">
            <a:spAutoFit/>
          </a:bodyPr>
          <a:lstStyle/>
          <a:p>
            <a:r>
              <a:rPr lang="en-US" sz="1400" dirty="0">
                <a:solidFill>
                  <a:srgbClr val="0000CC"/>
                </a:solidFill>
              </a:rPr>
              <a:t>Network Assignments</a:t>
            </a:r>
          </a:p>
          <a:p>
            <a:r>
              <a:rPr lang="en-US" sz="1050" dirty="0">
                <a:solidFill>
                  <a:srgbClr val="0000CC"/>
                </a:solidFill>
              </a:rPr>
              <a:t>(PNF UUID of A&amp;AI object)</a:t>
            </a:r>
          </a:p>
        </p:txBody>
      </p:sp>
      <p:sp>
        <p:nvSpPr>
          <p:cNvPr id="155" name="Rectangle: Rounded Corners 154">
            <a:extLst>
              <a:ext uri="{FF2B5EF4-FFF2-40B4-BE49-F238E27FC236}">
                <a16:creationId xmlns:a16="http://schemas.microsoft.com/office/drawing/2014/main" id="{F062AABB-FDBB-4F6C-ABAF-1A1BA8EED449}"/>
              </a:ext>
            </a:extLst>
          </p:cNvPr>
          <p:cNvSpPr/>
          <p:nvPr/>
        </p:nvSpPr>
        <p:spPr>
          <a:xfrm rot="16200000">
            <a:off x="1205759" y="3302284"/>
            <a:ext cx="474973" cy="207416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6" name="Straight Arrow Connector 155">
            <a:extLst>
              <a:ext uri="{FF2B5EF4-FFF2-40B4-BE49-F238E27FC236}">
                <a16:creationId xmlns:a16="http://schemas.microsoft.com/office/drawing/2014/main" id="{FC02D954-9297-4197-89AC-5083AF621C13}"/>
              </a:ext>
            </a:extLst>
          </p:cNvPr>
          <p:cNvCxnSpPr>
            <a:cxnSpLocks/>
          </p:cNvCxnSpPr>
          <p:nvPr/>
        </p:nvCxnSpPr>
        <p:spPr>
          <a:xfrm flipH="1">
            <a:off x="892116" y="4099180"/>
            <a:ext cx="127922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7" name="TextBox 156">
            <a:extLst>
              <a:ext uri="{FF2B5EF4-FFF2-40B4-BE49-F238E27FC236}">
                <a16:creationId xmlns:a16="http://schemas.microsoft.com/office/drawing/2014/main" id="{8657F466-2E11-45BF-81CB-CF464216CB88}"/>
              </a:ext>
            </a:extLst>
          </p:cNvPr>
          <p:cNvSpPr txBox="1"/>
          <p:nvPr/>
        </p:nvSpPr>
        <p:spPr>
          <a:xfrm>
            <a:off x="422305" y="4174546"/>
            <a:ext cx="1965172" cy="369332"/>
          </a:xfrm>
          <a:prstGeom prst="rect">
            <a:avLst/>
          </a:prstGeom>
          <a:noFill/>
        </p:spPr>
        <p:txBody>
          <a:bodyPr wrap="square" rtlCol="0">
            <a:spAutoFit/>
          </a:bodyPr>
          <a:lstStyle/>
          <a:p>
            <a:r>
              <a:rPr lang="en-US" dirty="0">
                <a:solidFill>
                  <a:srgbClr val="0000CC"/>
                </a:solidFill>
              </a:rPr>
              <a:t>Set real PNF IP@</a:t>
            </a:r>
            <a:endParaRPr lang="en-US" sz="1400" dirty="0">
              <a:solidFill>
                <a:srgbClr val="0000CC"/>
              </a:solidFill>
            </a:endParaRPr>
          </a:p>
        </p:txBody>
      </p:sp>
      <p:cxnSp>
        <p:nvCxnSpPr>
          <p:cNvPr id="134" name="Straight Arrow Connector 133">
            <a:extLst>
              <a:ext uri="{FF2B5EF4-FFF2-40B4-BE49-F238E27FC236}">
                <a16:creationId xmlns:a16="http://schemas.microsoft.com/office/drawing/2014/main" id="{DB3864C6-B28D-4827-A953-FE3A8D0DDD12}"/>
              </a:ext>
            </a:extLst>
          </p:cNvPr>
          <p:cNvCxnSpPr>
            <a:cxnSpLocks/>
          </p:cNvCxnSpPr>
          <p:nvPr/>
        </p:nvCxnSpPr>
        <p:spPr>
          <a:xfrm flipH="1">
            <a:off x="2249388" y="1973793"/>
            <a:ext cx="1241987"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120" name="Group 119">
            <a:extLst>
              <a:ext uri="{FF2B5EF4-FFF2-40B4-BE49-F238E27FC236}">
                <a16:creationId xmlns:a16="http://schemas.microsoft.com/office/drawing/2014/main" id="{A5750393-AB93-4904-84D8-030C9E1F88D3}"/>
              </a:ext>
            </a:extLst>
          </p:cNvPr>
          <p:cNvGrpSpPr/>
          <p:nvPr/>
        </p:nvGrpSpPr>
        <p:grpSpPr>
          <a:xfrm>
            <a:off x="1454504" y="1981464"/>
            <a:ext cx="335348" cy="246221"/>
            <a:chOff x="447635" y="1676508"/>
            <a:chExt cx="335348" cy="246221"/>
          </a:xfrm>
        </p:grpSpPr>
        <p:sp>
          <p:nvSpPr>
            <p:cNvPr id="124" name="Oval 123">
              <a:extLst>
                <a:ext uri="{FF2B5EF4-FFF2-40B4-BE49-F238E27FC236}">
                  <a16:creationId xmlns:a16="http://schemas.microsoft.com/office/drawing/2014/main" id="{5DD24616-3409-4ABF-BC7D-564BD092C57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8" name="TextBox 127">
              <a:extLst>
                <a:ext uri="{FF2B5EF4-FFF2-40B4-BE49-F238E27FC236}">
                  <a16:creationId xmlns:a16="http://schemas.microsoft.com/office/drawing/2014/main" id="{29060B21-28D8-46A9-96A3-D47206589D3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33</a:t>
              </a:r>
            </a:p>
          </p:txBody>
        </p:sp>
      </p:grpSp>
      <p:pic>
        <p:nvPicPr>
          <p:cNvPr id="112" name="Picture 111">
            <a:extLst>
              <a:ext uri="{FF2B5EF4-FFF2-40B4-BE49-F238E27FC236}">
                <a16:creationId xmlns:a16="http://schemas.microsoft.com/office/drawing/2014/main" id="{07C0984A-D0C7-4802-83CC-08113E5F4BAC}"/>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5479692" y="1539041"/>
            <a:ext cx="293680" cy="551222"/>
          </a:xfrm>
          <a:prstGeom prst="rect">
            <a:avLst/>
          </a:prstGeom>
        </p:spPr>
      </p:pic>
      <p:grpSp>
        <p:nvGrpSpPr>
          <p:cNvPr id="113" name="Group 112">
            <a:extLst>
              <a:ext uri="{FF2B5EF4-FFF2-40B4-BE49-F238E27FC236}">
                <a16:creationId xmlns:a16="http://schemas.microsoft.com/office/drawing/2014/main" id="{11195FDB-4AAD-411A-9833-B2BDFBAC5920}"/>
              </a:ext>
            </a:extLst>
          </p:cNvPr>
          <p:cNvGrpSpPr/>
          <p:nvPr/>
        </p:nvGrpSpPr>
        <p:grpSpPr>
          <a:xfrm>
            <a:off x="1691158" y="1132204"/>
            <a:ext cx="581529" cy="581529"/>
            <a:chOff x="4055304" y="1123306"/>
            <a:chExt cx="581529" cy="581529"/>
          </a:xfrm>
        </p:grpSpPr>
        <p:pic>
          <p:nvPicPr>
            <p:cNvPr id="114" name="Picture 113">
              <a:extLst>
                <a:ext uri="{FF2B5EF4-FFF2-40B4-BE49-F238E27FC236}">
                  <a16:creationId xmlns:a16="http://schemas.microsoft.com/office/drawing/2014/main" id="{606F1BD6-4CD1-4B00-A4F1-C2C4FE4439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15" name="Group 114">
              <a:extLst>
                <a:ext uri="{FF2B5EF4-FFF2-40B4-BE49-F238E27FC236}">
                  <a16:creationId xmlns:a16="http://schemas.microsoft.com/office/drawing/2014/main" id="{87B1493C-DA24-496B-8970-98B86E30AB44}"/>
                </a:ext>
              </a:extLst>
            </p:cNvPr>
            <p:cNvGrpSpPr/>
            <p:nvPr/>
          </p:nvGrpSpPr>
          <p:grpSpPr>
            <a:xfrm>
              <a:off x="4185586" y="1536711"/>
              <a:ext cx="331700" cy="90532"/>
              <a:chOff x="1524814" y="5809921"/>
              <a:chExt cx="945329" cy="225343"/>
            </a:xfrm>
          </p:grpSpPr>
          <p:pic>
            <p:nvPicPr>
              <p:cNvPr id="140" name="Picture 139">
                <a:extLst>
                  <a:ext uri="{FF2B5EF4-FFF2-40B4-BE49-F238E27FC236}">
                    <a16:creationId xmlns:a16="http://schemas.microsoft.com/office/drawing/2014/main" id="{A4491B8F-1F2F-45F8-9EFF-D6BD147B7EF6}"/>
                  </a:ext>
                </a:extLst>
              </p:cNvPr>
              <p:cNvPicPr>
                <a:picLocks noChangeAspect="1"/>
              </p:cNvPicPr>
              <p:nvPr/>
            </p:nvPicPr>
            <p:blipFill>
              <a:blip r:embed="rId9">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41" name="Picture 140">
                <a:extLst>
                  <a:ext uri="{FF2B5EF4-FFF2-40B4-BE49-F238E27FC236}">
                    <a16:creationId xmlns:a16="http://schemas.microsoft.com/office/drawing/2014/main" id="{E7426F6D-49BE-4AFF-B553-B5DC1A32866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142" name="Group 141">
            <a:extLst>
              <a:ext uri="{FF2B5EF4-FFF2-40B4-BE49-F238E27FC236}">
                <a16:creationId xmlns:a16="http://schemas.microsoft.com/office/drawing/2014/main" id="{8556D030-31DD-4FEE-A99B-FDD261E83917}"/>
              </a:ext>
            </a:extLst>
          </p:cNvPr>
          <p:cNvGrpSpPr/>
          <p:nvPr/>
        </p:nvGrpSpPr>
        <p:grpSpPr>
          <a:xfrm>
            <a:off x="2586091" y="1132204"/>
            <a:ext cx="581529" cy="581529"/>
            <a:chOff x="4055304" y="1123306"/>
            <a:chExt cx="581529" cy="581529"/>
          </a:xfrm>
        </p:grpSpPr>
        <p:pic>
          <p:nvPicPr>
            <p:cNvPr id="144" name="Picture 143">
              <a:extLst>
                <a:ext uri="{FF2B5EF4-FFF2-40B4-BE49-F238E27FC236}">
                  <a16:creationId xmlns:a16="http://schemas.microsoft.com/office/drawing/2014/main" id="{E105E59C-8F42-4F37-B878-952B91229E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45" name="Group 144">
              <a:extLst>
                <a:ext uri="{FF2B5EF4-FFF2-40B4-BE49-F238E27FC236}">
                  <a16:creationId xmlns:a16="http://schemas.microsoft.com/office/drawing/2014/main" id="{3D1A5574-DBE9-4A28-B49F-45044F248B74}"/>
                </a:ext>
              </a:extLst>
            </p:cNvPr>
            <p:cNvGrpSpPr/>
            <p:nvPr/>
          </p:nvGrpSpPr>
          <p:grpSpPr>
            <a:xfrm>
              <a:off x="4185586" y="1536711"/>
              <a:ext cx="331700" cy="90532"/>
              <a:chOff x="1524814" y="5809921"/>
              <a:chExt cx="945329" cy="225343"/>
            </a:xfrm>
          </p:grpSpPr>
          <p:pic>
            <p:nvPicPr>
              <p:cNvPr id="146" name="Picture 145">
                <a:extLst>
                  <a:ext uri="{FF2B5EF4-FFF2-40B4-BE49-F238E27FC236}">
                    <a16:creationId xmlns:a16="http://schemas.microsoft.com/office/drawing/2014/main" id="{77F77FAF-E4B9-4E89-B23D-2B92EA48015E}"/>
                  </a:ext>
                </a:extLst>
              </p:cNvPr>
              <p:cNvPicPr>
                <a:picLocks noChangeAspect="1"/>
              </p:cNvPicPr>
              <p:nvPr/>
            </p:nvPicPr>
            <p:blipFill>
              <a:blip r:embed="rId9">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47" name="Picture 146">
                <a:extLst>
                  <a:ext uri="{FF2B5EF4-FFF2-40B4-BE49-F238E27FC236}">
                    <a16:creationId xmlns:a16="http://schemas.microsoft.com/office/drawing/2014/main" id="{3394E0AC-B5B5-4BA6-883A-421FF5B3F11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148" name="Group 147">
            <a:extLst>
              <a:ext uri="{FF2B5EF4-FFF2-40B4-BE49-F238E27FC236}">
                <a16:creationId xmlns:a16="http://schemas.microsoft.com/office/drawing/2014/main" id="{95A0E2F1-4821-4983-8550-EF483646E222}"/>
              </a:ext>
            </a:extLst>
          </p:cNvPr>
          <p:cNvGrpSpPr/>
          <p:nvPr/>
        </p:nvGrpSpPr>
        <p:grpSpPr>
          <a:xfrm>
            <a:off x="3509599" y="1132204"/>
            <a:ext cx="581529" cy="581529"/>
            <a:chOff x="4055304" y="1123306"/>
            <a:chExt cx="581529" cy="581529"/>
          </a:xfrm>
        </p:grpSpPr>
        <p:pic>
          <p:nvPicPr>
            <p:cNvPr id="152" name="Picture 151">
              <a:extLst>
                <a:ext uri="{FF2B5EF4-FFF2-40B4-BE49-F238E27FC236}">
                  <a16:creationId xmlns:a16="http://schemas.microsoft.com/office/drawing/2014/main" id="{DA55D577-2359-4835-885E-7CEC6D9BB8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53" name="Group 152">
              <a:extLst>
                <a:ext uri="{FF2B5EF4-FFF2-40B4-BE49-F238E27FC236}">
                  <a16:creationId xmlns:a16="http://schemas.microsoft.com/office/drawing/2014/main" id="{6594B11F-57FC-4E3E-8146-41F842A76260}"/>
                </a:ext>
              </a:extLst>
            </p:cNvPr>
            <p:cNvGrpSpPr/>
            <p:nvPr/>
          </p:nvGrpSpPr>
          <p:grpSpPr>
            <a:xfrm>
              <a:off x="4185586" y="1536711"/>
              <a:ext cx="331700" cy="90532"/>
              <a:chOff x="1524814" y="5809921"/>
              <a:chExt cx="945329" cy="225343"/>
            </a:xfrm>
          </p:grpSpPr>
          <p:pic>
            <p:nvPicPr>
              <p:cNvPr id="154" name="Picture 153">
                <a:extLst>
                  <a:ext uri="{FF2B5EF4-FFF2-40B4-BE49-F238E27FC236}">
                    <a16:creationId xmlns:a16="http://schemas.microsoft.com/office/drawing/2014/main" id="{E6AB0FD6-14BA-4F97-A57E-27D0BE22A5AD}"/>
                  </a:ext>
                </a:extLst>
              </p:cNvPr>
              <p:cNvPicPr>
                <a:picLocks noChangeAspect="1"/>
              </p:cNvPicPr>
              <p:nvPr/>
            </p:nvPicPr>
            <p:blipFill>
              <a:blip r:embed="rId9">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63" name="Picture 162">
                <a:extLst>
                  <a:ext uri="{FF2B5EF4-FFF2-40B4-BE49-F238E27FC236}">
                    <a16:creationId xmlns:a16="http://schemas.microsoft.com/office/drawing/2014/main" id="{69699D2D-F1A7-4ABF-81E0-E4F4E8AF251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164" name="Group 163">
            <a:extLst>
              <a:ext uri="{FF2B5EF4-FFF2-40B4-BE49-F238E27FC236}">
                <a16:creationId xmlns:a16="http://schemas.microsoft.com/office/drawing/2014/main" id="{81BFEAB0-9B73-432D-AAF0-BB191F8FDB7B}"/>
              </a:ext>
            </a:extLst>
          </p:cNvPr>
          <p:cNvGrpSpPr/>
          <p:nvPr/>
        </p:nvGrpSpPr>
        <p:grpSpPr>
          <a:xfrm>
            <a:off x="4433107" y="1132204"/>
            <a:ext cx="581529" cy="581529"/>
            <a:chOff x="4055304" y="1123306"/>
            <a:chExt cx="581529" cy="581529"/>
          </a:xfrm>
        </p:grpSpPr>
        <p:pic>
          <p:nvPicPr>
            <p:cNvPr id="165" name="Picture 164">
              <a:extLst>
                <a:ext uri="{FF2B5EF4-FFF2-40B4-BE49-F238E27FC236}">
                  <a16:creationId xmlns:a16="http://schemas.microsoft.com/office/drawing/2014/main" id="{9721CDE4-9E99-4A65-ABB8-475F7F4D3E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166" name="Group 165">
              <a:extLst>
                <a:ext uri="{FF2B5EF4-FFF2-40B4-BE49-F238E27FC236}">
                  <a16:creationId xmlns:a16="http://schemas.microsoft.com/office/drawing/2014/main" id="{AB5C1D5B-4BA0-4D65-8379-F240D93F9BD7}"/>
                </a:ext>
              </a:extLst>
            </p:cNvPr>
            <p:cNvGrpSpPr/>
            <p:nvPr/>
          </p:nvGrpSpPr>
          <p:grpSpPr>
            <a:xfrm>
              <a:off x="4185586" y="1536711"/>
              <a:ext cx="331700" cy="90532"/>
              <a:chOff x="1524814" y="5809921"/>
              <a:chExt cx="945329" cy="225343"/>
            </a:xfrm>
          </p:grpSpPr>
          <p:pic>
            <p:nvPicPr>
              <p:cNvPr id="167" name="Picture 166">
                <a:extLst>
                  <a:ext uri="{FF2B5EF4-FFF2-40B4-BE49-F238E27FC236}">
                    <a16:creationId xmlns:a16="http://schemas.microsoft.com/office/drawing/2014/main" id="{BEF5B751-69D8-49D4-9705-9444A62F056E}"/>
                  </a:ext>
                </a:extLst>
              </p:cNvPr>
              <p:cNvPicPr>
                <a:picLocks noChangeAspect="1"/>
              </p:cNvPicPr>
              <p:nvPr/>
            </p:nvPicPr>
            <p:blipFill>
              <a:blip r:embed="rId9">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68" name="Picture 167">
                <a:extLst>
                  <a:ext uri="{FF2B5EF4-FFF2-40B4-BE49-F238E27FC236}">
                    <a16:creationId xmlns:a16="http://schemas.microsoft.com/office/drawing/2014/main" id="{3305A30F-6238-47C5-AC6A-6DA13E9149B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169" name="Group 168">
            <a:extLst>
              <a:ext uri="{FF2B5EF4-FFF2-40B4-BE49-F238E27FC236}">
                <a16:creationId xmlns:a16="http://schemas.microsoft.com/office/drawing/2014/main" id="{3DAFDA71-4EFA-42B3-A0CA-046529683BCA}"/>
              </a:ext>
            </a:extLst>
          </p:cNvPr>
          <p:cNvGrpSpPr/>
          <p:nvPr/>
        </p:nvGrpSpPr>
        <p:grpSpPr>
          <a:xfrm>
            <a:off x="305038" y="4005594"/>
            <a:ext cx="335348" cy="246221"/>
            <a:chOff x="447635" y="1676508"/>
            <a:chExt cx="335348" cy="246221"/>
          </a:xfrm>
        </p:grpSpPr>
        <p:sp>
          <p:nvSpPr>
            <p:cNvPr id="170" name="Oval 169">
              <a:extLst>
                <a:ext uri="{FF2B5EF4-FFF2-40B4-BE49-F238E27FC236}">
                  <a16:creationId xmlns:a16="http://schemas.microsoft.com/office/drawing/2014/main" id="{41698070-AEBC-465A-9222-3AD5371ABFD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71" name="TextBox 170">
              <a:extLst>
                <a:ext uri="{FF2B5EF4-FFF2-40B4-BE49-F238E27FC236}">
                  <a16:creationId xmlns:a16="http://schemas.microsoft.com/office/drawing/2014/main" id="{B8363000-101D-4C8C-84F2-593719E8708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sp>
        <p:nvSpPr>
          <p:cNvPr id="172" name="Rectangle: Rounded Corners 171">
            <a:extLst>
              <a:ext uri="{FF2B5EF4-FFF2-40B4-BE49-F238E27FC236}">
                <a16:creationId xmlns:a16="http://schemas.microsoft.com/office/drawing/2014/main" id="{B60A90B7-63D7-4E5D-8119-359208ED6792}"/>
              </a:ext>
            </a:extLst>
          </p:cNvPr>
          <p:cNvSpPr/>
          <p:nvPr/>
        </p:nvSpPr>
        <p:spPr>
          <a:xfrm rot="16200000">
            <a:off x="1326705" y="3666024"/>
            <a:ext cx="229682" cy="207756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3" name="TextBox 172">
            <a:extLst>
              <a:ext uri="{FF2B5EF4-FFF2-40B4-BE49-F238E27FC236}">
                <a16:creationId xmlns:a16="http://schemas.microsoft.com/office/drawing/2014/main" id="{67E5E744-EB2E-4637-8E78-5666B6C97C94}"/>
              </a:ext>
            </a:extLst>
          </p:cNvPr>
          <p:cNvSpPr txBox="1"/>
          <p:nvPr/>
        </p:nvSpPr>
        <p:spPr>
          <a:xfrm>
            <a:off x="371161" y="4573973"/>
            <a:ext cx="954107" cy="261610"/>
          </a:xfrm>
          <a:prstGeom prst="rect">
            <a:avLst/>
          </a:prstGeom>
          <a:noFill/>
        </p:spPr>
        <p:txBody>
          <a:bodyPr wrap="none" rtlCol="0">
            <a:spAutoFit/>
          </a:bodyPr>
          <a:lstStyle/>
          <a:p>
            <a:r>
              <a:rPr lang="en-US" sz="1100" dirty="0">
                <a:solidFill>
                  <a:schemeClr val="bg1"/>
                </a:solidFill>
              </a:rPr>
              <a:t>Optional step</a:t>
            </a:r>
          </a:p>
        </p:txBody>
      </p:sp>
      <p:sp>
        <p:nvSpPr>
          <p:cNvPr id="174" name="Rectangle: Rounded Corners 173">
            <a:extLst>
              <a:ext uri="{FF2B5EF4-FFF2-40B4-BE49-F238E27FC236}">
                <a16:creationId xmlns:a16="http://schemas.microsoft.com/office/drawing/2014/main" id="{DDE6FA82-3D84-425B-97AD-E85B2BB19B09}"/>
              </a:ext>
            </a:extLst>
          </p:cNvPr>
          <p:cNvSpPr/>
          <p:nvPr/>
        </p:nvSpPr>
        <p:spPr>
          <a:xfrm rot="16200000">
            <a:off x="2764015" y="1293788"/>
            <a:ext cx="359854" cy="2673783"/>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TextBox 160">
            <a:extLst>
              <a:ext uri="{FF2B5EF4-FFF2-40B4-BE49-F238E27FC236}">
                <a16:creationId xmlns:a16="http://schemas.microsoft.com/office/drawing/2014/main" id="{7C54757A-DD2A-4B9B-888B-9E3CEE89F25F}"/>
              </a:ext>
            </a:extLst>
          </p:cNvPr>
          <p:cNvSpPr txBox="1"/>
          <p:nvPr/>
        </p:nvSpPr>
        <p:spPr>
          <a:xfrm>
            <a:off x="1580625" y="2402811"/>
            <a:ext cx="3150702" cy="430887"/>
          </a:xfrm>
          <a:prstGeom prst="rect">
            <a:avLst/>
          </a:prstGeom>
          <a:noFill/>
        </p:spPr>
        <p:txBody>
          <a:bodyPr wrap="square" rtlCol="0">
            <a:spAutoFit/>
          </a:bodyPr>
          <a:lstStyle/>
          <a:p>
            <a:r>
              <a:rPr lang="en-US" sz="1100" dirty="0">
                <a:solidFill>
                  <a:schemeClr val="bg1"/>
                </a:solidFill>
              </a:rPr>
              <a:t>SDC assigns an IP Address for use by SO</a:t>
            </a:r>
          </a:p>
          <a:p>
            <a:r>
              <a:rPr lang="en-US" sz="1100" dirty="0">
                <a:solidFill>
                  <a:schemeClr val="bg1"/>
                </a:solidFill>
              </a:rPr>
              <a:t>IP @ from DHCP server, Pool, or Static IP@</a:t>
            </a:r>
          </a:p>
        </p:txBody>
      </p:sp>
      <p:sp>
        <p:nvSpPr>
          <p:cNvPr id="175" name="Rectangle: Rounded Corners 174">
            <a:extLst>
              <a:ext uri="{FF2B5EF4-FFF2-40B4-BE49-F238E27FC236}">
                <a16:creationId xmlns:a16="http://schemas.microsoft.com/office/drawing/2014/main" id="{5E9E3BBD-426D-4046-AFCA-6902CEE64EF1}"/>
              </a:ext>
            </a:extLst>
          </p:cNvPr>
          <p:cNvSpPr/>
          <p:nvPr/>
        </p:nvSpPr>
        <p:spPr>
          <a:xfrm rot="16200000">
            <a:off x="3082445" y="2549339"/>
            <a:ext cx="521412" cy="2125199"/>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2" name="TextBox 161">
            <a:extLst>
              <a:ext uri="{FF2B5EF4-FFF2-40B4-BE49-F238E27FC236}">
                <a16:creationId xmlns:a16="http://schemas.microsoft.com/office/drawing/2014/main" id="{2291D583-1BB5-4FF4-AD4A-D5BB5D07B2F4}"/>
              </a:ext>
            </a:extLst>
          </p:cNvPr>
          <p:cNvSpPr txBox="1"/>
          <p:nvPr/>
        </p:nvSpPr>
        <p:spPr>
          <a:xfrm>
            <a:off x="2218219" y="3314823"/>
            <a:ext cx="2583917" cy="738664"/>
          </a:xfrm>
          <a:prstGeom prst="rect">
            <a:avLst/>
          </a:prstGeom>
          <a:noFill/>
        </p:spPr>
        <p:txBody>
          <a:bodyPr wrap="square" rtlCol="0">
            <a:spAutoFit/>
          </a:bodyPr>
          <a:lstStyle/>
          <a:p>
            <a:r>
              <a:rPr lang="en-US" sz="1050" dirty="0">
                <a:solidFill>
                  <a:schemeClr val="bg1"/>
                </a:solidFill>
              </a:rPr>
              <a:t>Activation depends on resource type</a:t>
            </a:r>
          </a:p>
          <a:p>
            <a:r>
              <a:rPr lang="en-US" sz="1050" dirty="0">
                <a:solidFill>
                  <a:schemeClr val="bg1"/>
                </a:solidFill>
              </a:rPr>
              <a:t>Configuration data based on PNF type</a:t>
            </a:r>
          </a:p>
          <a:p>
            <a:r>
              <a:rPr lang="en-US" sz="1050" dirty="0">
                <a:solidFill>
                  <a:schemeClr val="bg1"/>
                </a:solidFill>
              </a:rPr>
              <a:t>Get IP@ from SDNC instance manager</a:t>
            </a:r>
          </a:p>
          <a:p>
            <a:endParaRPr lang="en-US" sz="1050" dirty="0">
              <a:solidFill>
                <a:schemeClr val="bg1"/>
              </a:solidFill>
            </a:endParaRPr>
          </a:p>
        </p:txBody>
      </p:sp>
    </p:spTree>
    <p:extLst>
      <p:ext uri="{BB962C8B-B14F-4D97-AF65-F5344CB8AC3E}">
        <p14:creationId xmlns:p14="http://schemas.microsoft.com/office/powerpoint/2010/main" val="605083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002504553"/>
              </p:ext>
            </p:extLst>
          </p:nvPr>
        </p:nvGraphicFramePr>
        <p:xfrm>
          <a:off x="57152" y="170393"/>
          <a:ext cx="6757983" cy="7571740"/>
        </p:xfrm>
        <a:graphic>
          <a:graphicData uri="http://schemas.openxmlformats.org/drawingml/2006/table">
            <a:tbl>
              <a:tblPr firstRow="1" bandRow="1">
                <a:tableStyleId>{5C22544A-7EE6-4342-B048-85BDC9FD1C3A}</a:tableStyleId>
              </a:tblPr>
              <a:tblGrid>
                <a:gridCol w="739155">
                  <a:extLst>
                    <a:ext uri="{9D8B030D-6E8A-4147-A177-3AD203B41FA5}">
                      <a16:colId xmlns:a16="http://schemas.microsoft.com/office/drawing/2014/main" val="555983829"/>
                    </a:ext>
                  </a:extLst>
                </a:gridCol>
                <a:gridCol w="6018828">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33</a:t>
                      </a:r>
                    </a:p>
                  </a:txBody>
                  <a:tcPr/>
                </a:tc>
                <a:tc>
                  <a:txBody>
                    <a:bodyPr/>
                    <a:lstStyle/>
                    <a:p>
                      <a:r>
                        <a:rPr lang="en-US" b="1" dirty="0">
                          <a:solidFill>
                            <a:srgbClr val="FF0000"/>
                          </a:solidFill>
                        </a:rPr>
                        <a:t>NETWORK ASSIGNMENTS </a:t>
                      </a:r>
                      <a:r>
                        <a:rPr lang="en-US" dirty="0"/>
                        <a:t>– SDC assigns an IP Address for SO. The IP @ assigned to the PNF is drawn either from the DHCP server, IP address Pool, or a Static IP@.</a:t>
                      </a:r>
                    </a:p>
                  </a:txBody>
                  <a:tcPr/>
                </a:tc>
                <a:extLst>
                  <a:ext uri="{0D108BD9-81ED-4DB2-BD59-A6C34878D82A}">
                    <a16:rowId xmlns:a16="http://schemas.microsoft.com/office/drawing/2014/main" val="1155582517"/>
                  </a:ext>
                </a:extLst>
              </a:tr>
              <a:tr h="370840">
                <a:tc>
                  <a:txBody>
                    <a:bodyPr/>
                    <a:lstStyle/>
                    <a:p>
                      <a:r>
                        <a:rPr lang="en-US" dirty="0"/>
                        <a:t>34</a:t>
                      </a:r>
                    </a:p>
                  </a:txBody>
                  <a:tcPr/>
                </a:tc>
                <a:tc>
                  <a:txBody>
                    <a:bodyPr/>
                    <a:lstStyle/>
                    <a:p>
                      <a:r>
                        <a:rPr lang="en-US" b="1" dirty="0">
                          <a:solidFill>
                            <a:srgbClr val="FF0000"/>
                          </a:solidFill>
                        </a:rPr>
                        <a:t>ACTIVATE </a:t>
                      </a:r>
                      <a:r>
                        <a:rPr lang="en-US" dirty="0"/>
                        <a:t>– Configuration &amp; Activation of the PNF Depends on the resource type. The controller requires input data based on PNF type. Either SDN-C or APPC orchestrate with SO. The IP@ is retrieved SDNC instance manager for PNF and the DHCP server may be updated.</a:t>
                      </a:r>
                    </a:p>
                  </a:txBody>
                  <a:tcPr/>
                </a:tc>
                <a:extLst>
                  <a:ext uri="{0D108BD9-81ED-4DB2-BD59-A6C34878D82A}">
                    <a16:rowId xmlns:a16="http://schemas.microsoft.com/office/drawing/2014/main" val="956522935"/>
                  </a:ext>
                </a:extLst>
              </a:tr>
              <a:tr h="370840">
                <a:tc>
                  <a:txBody>
                    <a:bodyPr/>
                    <a:lstStyle/>
                    <a:p>
                      <a:r>
                        <a:rPr lang="en-US" dirty="0"/>
                        <a:t>35</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b="1" dirty="0">
                          <a:solidFill>
                            <a:srgbClr val="FF0000"/>
                          </a:solidFill>
                        </a:rPr>
                        <a:t>CONFIGURE PNF IP @</a:t>
                      </a:r>
                      <a:r>
                        <a:rPr lang="en-US" dirty="0"/>
                        <a:t> - If so desired, a permanent IP address can be provided to the PNF in this step. The PNF would receive this IP address and use it starting at this point in the onboarding process. The IP address assigned from SDN-C may come from the </a:t>
                      </a:r>
                      <a:r>
                        <a:rPr lang="en-US" dirty="0" err="1"/>
                        <a:t>vAAA</a:t>
                      </a:r>
                      <a:r>
                        <a:rPr lang="en-US" dirty="0"/>
                        <a:t>, or it may draw from a local pool of IP addresses. SDN-C performs the IP address selection. It knows if a permanent IP address should be assigned to the PNF. Note, this step is optional and is not necessarily executed. </a:t>
                      </a:r>
                    </a:p>
                  </a:txBody>
                  <a:tcPr/>
                </a:tc>
                <a:extLst>
                  <a:ext uri="{0D108BD9-81ED-4DB2-BD59-A6C34878D82A}">
                    <a16:rowId xmlns:a16="http://schemas.microsoft.com/office/drawing/2014/main" val="1414410553"/>
                  </a:ext>
                </a:extLst>
              </a:tr>
              <a:tr h="370840">
                <a:tc>
                  <a:txBody>
                    <a:bodyPr/>
                    <a:lstStyle/>
                    <a:p>
                      <a:r>
                        <a:rPr lang="en-US" dirty="0"/>
                        <a:t>36</a:t>
                      </a:r>
                    </a:p>
                  </a:txBody>
                  <a:tcPr/>
                </a:tc>
                <a:tc>
                  <a:txBody>
                    <a:bodyPr/>
                    <a:lstStyle/>
                    <a:p>
                      <a:r>
                        <a:rPr lang="en-US" b="1" dirty="0">
                          <a:solidFill>
                            <a:srgbClr val="FF0000"/>
                          </a:solidFill>
                        </a:rPr>
                        <a:t>SERVICE CONFIGURATION </a:t>
                      </a:r>
                      <a:r>
                        <a:rPr lang="en-US" dirty="0"/>
                        <a:t>- The SDN-C provides the appropriate Controller IP@ to the DU.  In R2 for the 5G DU, this is the CU IP@ which will allow the DU to contact the CU to be configured for service.  Eventually when the DU is managed directly from ONAP, this would be the APP-C, SDN-C or VF-C IP@ as appropriate.</a:t>
                      </a:r>
                    </a:p>
                  </a:txBody>
                  <a:tcPr/>
                </a:tc>
                <a:extLst>
                  <a:ext uri="{0D108BD9-81ED-4DB2-BD59-A6C34878D82A}">
                    <a16:rowId xmlns:a16="http://schemas.microsoft.com/office/drawing/2014/main" val="506910207"/>
                  </a:ext>
                </a:extLst>
              </a:tr>
              <a:tr h="370840">
                <a:tc>
                  <a:txBody>
                    <a:bodyPr/>
                    <a:lstStyle/>
                    <a:p>
                      <a:r>
                        <a:rPr lang="en-US" dirty="0"/>
                        <a:t>37</a:t>
                      </a:r>
                    </a:p>
                  </a:txBody>
                  <a:tcPr/>
                </a:tc>
                <a:tc>
                  <a:txBody>
                    <a:bodyPr/>
                    <a:lstStyle/>
                    <a:p>
                      <a:r>
                        <a:rPr lang="en-US" b="1" dirty="0">
                          <a:solidFill>
                            <a:srgbClr val="FF0000"/>
                          </a:solidFill>
                        </a:rPr>
                        <a:t>CONNECTION TO CONTROLLER </a:t>
                      </a:r>
                      <a:r>
                        <a:rPr lang="en-US" dirty="0"/>
                        <a:t>– Using the CU IP@ from the previous step, the DU makes contact with the CU. If the CU cannot be reached, the DU shall periodically retry.</a:t>
                      </a:r>
                    </a:p>
                  </a:txBody>
                  <a:tcPr/>
                </a:tc>
                <a:extLst>
                  <a:ext uri="{0D108BD9-81ED-4DB2-BD59-A6C34878D82A}">
                    <a16:rowId xmlns:a16="http://schemas.microsoft.com/office/drawing/2014/main" val="4231366320"/>
                  </a:ext>
                </a:extLst>
              </a:tr>
              <a:tr h="370840">
                <a:tc>
                  <a:txBody>
                    <a:bodyPr/>
                    <a:lstStyle/>
                    <a:p>
                      <a:r>
                        <a:rPr lang="en-US" dirty="0"/>
                        <a:t>38</a:t>
                      </a:r>
                    </a:p>
                  </a:txBody>
                  <a:tcPr/>
                </a:tc>
                <a:tc>
                  <a:txBody>
                    <a:bodyPr/>
                    <a:lstStyle/>
                    <a:p>
                      <a:r>
                        <a:rPr lang="en-US" b="1" dirty="0">
                          <a:solidFill>
                            <a:srgbClr val="FF0000"/>
                          </a:solidFill>
                        </a:rPr>
                        <a:t>TARGET SOFTWARE DOWNLOAD </a:t>
                      </a:r>
                      <a:r>
                        <a:rPr lang="en-US" dirty="0"/>
                        <a:t>- The new Target Software is downloaded which is the RAN specific software that will replace the ONAP Bootstrap software. </a:t>
                      </a:r>
                    </a:p>
                  </a:txBody>
                  <a:tcPr/>
                </a:tc>
                <a:extLst>
                  <a:ext uri="{0D108BD9-81ED-4DB2-BD59-A6C34878D82A}">
                    <a16:rowId xmlns:a16="http://schemas.microsoft.com/office/drawing/2014/main" val="1896858435"/>
                  </a:ext>
                </a:extLst>
              </a:tr>
              <a:tr h="370840">
                <a:tc>
                  <a:txBody>
                    <a:bodyPr/>
                    <a:lstStyle/>
                    <a:p>
                      <a:r>
                        <a:rPr lang="en-US" dirty="0"/>
                        <a:t>39</a:t>
                      </a:r>
                    </a:p>
                  </a:txBody>
                  <a:tcPr/>
                </a:tc>
                <a:tc>
                  <a:txBody>
                    <a:bodyPr/>
                    <a:lstStyle/>
                    <a:p>
                      <a:r>
                        <a:rPr lang="en-US" b="1" dirty="0">
                          <a:solidFill>
                            <a:srgbClr val="FF0000"/>
                          </a:solidFill>
                        </a:rPr>
                        <a:t>DU RESTART </a:t>
                      </a:r>
                      <a:r>
                        <a:rPr lang="en-US" dirty="0"/>
                        <a:t>–After the software successfully reboots, the Target Software becomes activated, and the PNF truly becomes a 5G DU (Distributed Unit).</a:t>
                      </a:r>
                    </a:p>
                  </a:txBody>
                  <a:tcPr/>
                </a:tc>
                <a:extLst>
                  <a:ext uri="{0D108BD9-81ED-4DB2-BD59-A6C34878D82A}">
                    <a16:rowId xmlns:a16="http://schemas.microsoft.com/office/drawing/2014/main" val="1055210103"/>
                  </a:ext>
                </a:extLst>
              </a:tr>
              <a:tr h="370840">
                <a:tc>
                  <a:txBody>
                    <a:bodyPr/>
                    <a:lstStyle/>
                    <a:p>
                      <a:r>
                        <a:rPr lang="en-US" dirty="0"/>
                        <a:t>40</a:t>
                      </a:r>
                    </a:p>
                  </a:txBody>
                  <a:tcPr/>
                </a:tc>
                <a:tc>
                  <a:txBody>
                    <a:bodyPr/>
                    <a:lstStyle/>
                    <a:p>
                      <a:r>
                        <a:rPr lang="en-US" b="1" dirty="0">
                          <a:solidFill>
                            <a:srgbClr val="FF0000"/>
                          </a:solidFill>
                        </a:rPr>
                        <a:t>CONTROLLER CONFIGURES DU </a:t>
                      </a:r>
                      <a:r>
                        <a:rPr lang="en-US" dirty="0"/>
                        <a:t>– The configuration information is downloaded to the DU. This information provides operational configurations and settings which are vital for service. They would be pre-provisioned and allow the PNF to operate with specified configurations, optimizations, RF settings, connectivity, and L1/L2 algorithmic settings.</a:t>
                      </a:r>
                    </a:p>
                  </a:txBody>
                  <a:tcPr/>
                </a:tc>
                <a:extLst>
                  <a:ext uri="{0D108BD9-81ED-4DB2-BD59-A6C34878D82A}">
                    <a16:rowId xmlns:a16="http://schemas.microsoft.com/office/drawing/2014/main" val="2998007722"/>
                  </a:ext>
                </a:extLst>
              </a:tr>
              <a:tr h="370840">
                <a:tc>
                  <a:txBody>
                    <a:bodyPr/>
                    <a:lstStyle/>
                    <a:p>
                      <a:r>
                        <a:rPr lang="en-US" dirty="0"/>
                        <a:t>41</a:t>
                      </a:r>
                    </a:p>
                  </a:txBody>
                  <a:tcPr/>
                </a:tc>
                <a:tc>
                  <a:txBody>
                    <a:bodyPr/>
                    <a:lstStyle/>
                    <a:p>
                      <a:r>
                        <a:rPr lang="en-US" b="1" dirty="0">
                          <a:solidFill>
                            <a:srgbClr val="FF0000"/>
                          </a:solidFill>
                        </a:rPr>
                        <a:t>DU RESTART </a:t>
                      </a:r>
                      <a:r>
                        <a:rPr lang="en-US" dirty="0"/>
                        <a:t>– The PNF (DU) is reset, which allows the new configuration parameters to take hold. And the DU is ready to provide service using the configuration provided to it.</a:t>
                      </a:r>
                    </a:p>
                  </a:txBody>
                  <a:tcPr/>
                </a:tc>
                <a:extLst>
                  <a:ext uri="{0D108BD9-81ED-4DB2-BD59-A6C34878D82A}">
                    <a16:rowId xmlns:a16="http://schemas.microsoft.com/office/drawing/2014/main" val="3405903043"/>
                  </a:ext>
                </a:extLst>
              </a:tr>
            </a:tbl>
          </a:graphicData>
        </a:graphic>
      </p:graphicFrame>
    </p:spTree>
    <p:extLst>
      <p:ext uri="{BB962C8B-B14F-4D97-AF65-F5344CB8AC3E}">
        <p14:creationId xmlns:p14="http://schemas.microsoft.com/office/powerpoint/2010/main" val="2980280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1A7F138-0489-44E5-853A-26C055DB889C}"/>
              </a:ext>
            </a:extLst>
          </p:cNvPr>
          <p:cNvSpPr/>
          <p:nvPr/>
        </p:nvSpPr>
        <p:spPr>
          <a:xfrm>
            <a:off x="0" y="0"/>
            <a:ext cx="6858000" cy="914400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DC01AD3-1255-4E5A-BAAD-BFA0D19E4629}"/>
              </a:ext>
            </a:extLst>
          </p:cNvPr>
          <p:cNvSpPr txBox="1"/>
          <p:nvPr/>
        </p:nvSpPr>
        <p:spPr>
          <a:xfrm>
            <a:off x="328152" y="342490"/>
            <a:ext cx="5140382" cy="954107"/>
          </a:xfrm>
          <a:prstGeom prst="rect">
            <a:avLst/>
          </a:prstGeom>
          <a:noFill/>
        </p:spPr>
        <p:txBody>
          <a:bodyPr wrap="none" rtlCol="0">
            <a:spAutoFit/>
          </a:bodyPr>
          <a:lstStyle/>
          <a:p>
            <a:r>
              <a:rPr lang="en-US" sz="2800" dirty="0">
                <a:solidFill>
                  <a:schemeClr val="bg1"/>
                </a:solidFill>
              </a:rPr>
              <a:t>Backup Slides</a:t>
            </a:r>
          </a:p>
          <a:p>
            <a:r>
              <a:rPr lang="en-US" sz="2800" dirty="0">
                <a:solidFill>
                  <a:schemeClr val="bg1"/>
                </a:solidFill>
              </a:rPr>
              <a:t>Meeting Notes &amp; Email Exchanges</a:t>
            </a:r>
          </a:p>
        </p:txBody>
      </p:sp>
      <p:grpSp>
        <p:nvGrpSpPr>
          <p:cNvPr id="15" name="Group 14">
            <a:extLst>
              <a:ext uri="{FF2B5EF4-FFF2-40B4-BE49-F238E27FC236}">
                <a16:creationId xmlns:a16="http://schemas.microsoft.com/office/drawing/2014/main" id="{AF2CB4A4-0EB9-4A04-AB3C-A17D8E815309}"/>
              </a:ext>
            </a:extLst>
          </p:cNvPr>
          <p:cNvGrpSpPr/>
          <p:nvPr/>
        </p:nvGrpSpPr>
        <p:grpSpPr>
          <a:xfrm>
            <a:off x="520995" y="1747489"/>
            <a:ext cx="2182762" cy="1915806"/>
            <a:chOff x="520995" y="1747489"/>
            <a:chExt cx="2182762" cy="1915806"/>
          </a:xfrm>
        </p:grpSpPr>
        <p:grpSp>
          <p:nvGrpSpPr>
            <p:cNvPr id="13" name="Group 12">
              <a:extLst>
                <a:ext uri="{FF2B5EF4-FFF2-40B4-BE49-F238E27FC236}">
                  <a16:creationId xmlns:a16="http://schemas.microsoft.com/office/drawing/2014/main" id="{BA76AA66-0EF2-4E0D-BAC8-4E6698D5237F}"/>
                </a:ext>
              </a:extLst>
            </p:cNvPr>
            <p:cNvGrpSpPr/>
            <p:nvPr/>
          </p:nvGrpSpPr>
          <p:grpSpPr>
            <a:xfrm>
              <a:off x="773741" y="2066889"/>
              <a:ext cx="1476158" cy="646850"/>
              <a:chOff x="773741" y="2066889"/>
              <a:chExt cx="1476158" cy="646850"/>
            </a:xfrm>
          </p:grpSpPr>
          <p:sp>
            <p:nvSpPr>
              <p:cNvPr id="8" name="Rectangle 7">
                <a:extLst>
                  <a:ext uri="{FF2B5EF4-FFF2-40B4-BE49-F238E27FC236}">
                    <a16:creationId xmlns:a16="http://schemas.microsoft.com/office/drawing/2014/main" id="{C3F5EBD9-88A8-4789-B917-C197F652DD14}"/>
                  </a:ext>
                </a:extLst>
              </p:cNvPr>
              <p:cNvSpPr/>
              <p:nvPr/>
            </p:nvSpPr>
            <p:spPr>
              <a:xfrm rot="20292847">
                <a:off x="1134638" y="2173307"/>
                <a:ext cx="1027196" cy="5404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66F469-1EE7-4E93-9E10-7E44C346342E}"/>
                  </a:ext>
                </a:extLst>
              </p:cNvPr>
              <p:cNvSpPr/>
              <p:nvPr/>
            </p:nvSpPr>
            <p:spPr>
              <a:xfrm rot="20292847">
                <a:off x="960742" y="2253514"/>
                <a:ext cx="1027196" cy="4374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0DD6377-C39F-42AB-BD69-18591874161E}"/>
                  </a:ext>
                </a:extLst>
              </p:cNvPr>
              <p:cNvSpPr/>
              <p:nvPr/>
            </p:nvSpPr>
            <p:spPr>
              <a:xfrm rot="20292847">
                <a:off x="773741" y="2424273"/>
                <a:ext cx="1027196"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9D3EAD5-AE76-425B-AA73-85C115FD3E7C}"/>
                  </a:ext>
                </a:extLst>
              </p:cNvPr>
              <p:cNvSpPr/>
              <p:nvPr/>
            </p:nvSpPr>
            <p:spPr>
              <a:xfrm rot="20292847">
                <a:off x="1078805" y="2187608"/>
                <a:ext cx="768790" cy="161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67A8544-689E-4FE9-829E-ED1FC60F644E}"/>
                  </a:ext>
                </a:extLst>
              </p:cNvPr>
              <p:cNvSpPr/>
              <p:nvPr/>
            </p:nvSpPr>
            <p:spPr>
              <a:xfrm rot="21113414">
                <a:off x="1751111" y="2066889"/>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96AAF22-BC04-4B53-9CAE-4339CD3B3E51}"/>
                  </a:ext>
                </a:extLst>
              </p:cNvPr>
              <p:cNvSpPr/>
              <p:nvPr/>
            </p:nvSpPr>
            <p:spPr>
              <a:xfrm rot="21113414">
                <a:off x="1680501" y="2415716"/>
                <a:ext cx="498788" cy="2812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a:extLst>
                <a:ext uri="{FF2B5EF4-FFF2-40B4-BE49-F238E27FC236}">
                  <a16:creationId xmlns:a16="http://schemas.microsoft.com/office/drawing/2014/main" id="{EA7327FE-3651-4C96-9E15-334DEB257A0F}"/>
                </a:ext>
              </a:extLst>
            </p:cNvPr>
            <p:cNvPicPr>
              <a:picLocks noChangeAspect="1"/>
            </p:cNvPicPr>
            <p:nvPr/>
          </p:nvPicPr>
          <p:blipFill rotWithShape="1">
            <a:blip r:embed="rId2">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23796" t="19654" r="22398" b="17378"/>
            <a:stretch/>
          </p:blipFill>
          <p:spPr>
            <a:xfrm>
              <a:off x="520995" y="1747489"/>
              <a:ext cx="2182762" cy="1915806"/>
            </a:xfrm>
            <a:prstGeom prst="rect">
              <a:avLst/>
            </a:prstGeom>
          </p:spPr>
        </p:pic>
      </p:grpSp>
    </p:spTree>
    <p:extLst>
      <p:ext uri="{BB962C8B-B14F-4D97-AF65-F5344CB8AC3E}">
        <p14:creationId xmlns:p14="http://schemas.microsoft.com/office/powerpoint/2010/main" val="23225610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1" name="Rectangle 340">
            <a:extLst>
              <a:ext uri="{FF2B5EF4-FFF2-40B4-BE49-F238E27FC236}">
                <a16:creationId xmlns:a16="http://schemas.microsoft.com/office/drawing/2014/main" id="{04B77580-2C1F-47C0-B0A3-22D6360DD61B}"/>
              </a:ext>
            </a:extLst>
          </p:cNvPr>
          <p:cNvSpPr/>
          <p:nvPr/>
        </p:nvSpPr>
        <p:spPr>
          <a:xfrm>
            <a:off x="4670307" y="782487"/>
            <a:ext cx="2121703" cy="6961468"/>
          </a:xfrm>
          <a:prstGeom prst="rect">
            <a:avLst/>
          </a:prstGeom>
          <a:solidFill>
            <a:srgbClr val="C6D9F1"/>
          </a:solidFill>
          <a:ln w="25400" cap="flat" cmpd="sng" algn="ctr">
            <a:solidFill>
              <a:srgbClr val="0000C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33" name="Rectangle 132">
            <a:extLst>
              <a:ext uri="{FF2B5EF4-FFF2-40B4-BE49-F238E27FC236}">
                <a16:creationId xmlns:a16="http://schemas.microsoft.com/office/drawing/2014/main" id="{E3FE8132-635C-41AC-A3BF-046730A23E2F}"/>
              </a:ext>
            </a:extLst>
          </p:cNvPr>
          <p:cNvSpPr/>
          <p:nvPr/>
        </p:nvSpPr>
        <p:spPr>
          <a:xfrm>
            <a:off x="74511" y="782486"/>
            <a:ext cx="2121703" cy="8245135"/>
          </a:xfrm>
          <a:prstGeom prst="rect">
            <a:avLst/>
          </a:prstGeom>
          <a:solidFill>
            <a:srgbClr val="C6D9F1"/>
          </a:solidFill>
          <a:ln w="25400" cap="flat" cmpd="sng" algn="ctr">
            <a:solidFill>
              <a:srgbClr val="0000C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nvGrpSpPr>
          <p:cNvPr id="480" name="Group 479">
            <a:extLst>
              <a:ext uri="{FF2B5EF4-FFF2-40B4-BE49-F238E27FC236}">
                <a16:creationId xmlns:a16="http://schemas.microsoft.com/office/drawing/2014/main" id="{79DC664B-9435-493F-85D4-BE0BCFDF47E9}"/>
              </a:ext>
            </a:extLst>
          </p:cNvPr>
          <p:cNvGrpSpPr/>
          <p:nvPr/>
        </p:nvGrpSpPr>
        <p:grpSpPr>
          <a:xfrm>
            <a:off x="3001244" y="2712650"/>
            <a:ext cx="963930" cy="1537257"/>
            <a:chOff x="3357119" y="2660394"/>
            <a:chExt cx="963930" cy="1537257"/>
          </a:xfrm>
        </p:grpSpPr>
        <p:sp>
          <p:nvSpPr>
            <p:cNvPr id="144" name="Rounded Rectangle 44">
              <a:extLst>
                <a:ext uri="{FF2B5EF4-FFF2-40B4-BE49-F238E27FC236}">
                  <a16:creationId xmlns:a16="http://schemas.microsoft.com/office/drawing/2014/main" id="{AF429205-8437-4854-8E25-7EEB09E9BCCC}"/>
                </a:ext>
              </a:extLst>
            </p:cNvPr>
            <p:cNvSpPr/>
            <p:nvPr/>
          </p:nvSpPr>
          <p:spPr>
            <a:xfrm>
              <a:off x="3357119" y="2660394"/>
              <a:ext cx="963930" cy="1537257"/>
            </a:xfrm>
            <a:prstGeom prst="roundRect">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45" name="Rounded Rectangle 46">
              <a:extLst>
                <a:ext uri="{FF2B5EF4-FFF2-40B4-BE49-F238E27FC236}">
                  <a16:creationId xmlns:a16="http://schemas.microsoft.com/office/drawing/2014/main" id="{5EE7C873-AE34-400E-B53E-7267D5D10279}"/>
                </a:ext>
              </a:extLst>
            </p:cNvPr>
            <p:cNvSpPr/>
            <p:nvPr/>
          </p:nvSpPr>
          <p:spPr>
            <a:xfrm>
              <a:off x="3395231" y="2671370"/>
              <a:ext cx="895350" cy="546170"/>
            </a:xfrm>
            <a:prstGeom prst="roundRect">
              <a:avLst/>
            </a:prstGeom>
            <a:solidFill>
              <a:srgbClr val="D8D9DA"/>
            </a:solidFill>
            <a:ln w="127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46" name="TextBox 145">
              <a:extLst>
                <a:ext uri="{FF2B5EF4-FFF2-40B4-BE49-F238E27FC236}">
                  <a16:creationId xmlns:a16="http://schemas.microsoft.com/office/drawing/2014/main" id="{1AC44755-6160-44A2-8AB1-29DA03C517B3}"/>
                </a:ext>
              </a:extLst>
            </p:cNvPr>
            <p:cNvSpPr txBox="1"/>
            <p:nvPr/>
          </p:nvSpPr>
          <p:spPr>
            <a:xfrm>
              <a:off x="3592563" y="2757620"/>
              <a:ext cx="481222"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b="1" kern="0" dirty="0">
                  <a:solidFill>
                    <a:srgbClr val="0000CC"/>
                  </a:solidFill>
                </a:rPr>
                <a:t>D</a:t>
              </a:r>
              <a:r>
                <a:rPr kumimoji="0" lang="en-US" sz="1800" b="1" i="0" u="none" strike="noStrike" kern="0" cap="none" spc="0" normalizeH="0" baseline="0" noProof="0" dirty="0">
                  <a:ln>
                    <a:noFill/>
                  </a:ln>
                  <a:solidFill>
                    <a:srgbClr val="0000CC"/>
                  </a:solidFill>
                  <a:effectLst/>
                  <a:uLnTx/>
                  <a:uFillTx/>
                </a:rPr>
                <a:t>U</a:t>
              </a:r>
            </a:p>
          </p:txBody>
        </p:sp>
        <p:pic>
          <p:nvPicPr>
            <p:cNvPr id="147" name="Picture 2">
              <a:extLst>
                <a:ext uri="{FF2B5EF4-FFF2-40B4-BE49-F238E27FC236}">
                  <a16:creationId xmlns:a16="http://schemas.microsoft.com/office/drawing/2014/main" id="{ADD29DE2-CA6A-43B2-8D83-179226FD5636}"/>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404370" y="3559140"/>
              <a:ext cx="833568" cy="382735"/>
            </a:xfrm>
            <a:prstGeom prst="rect">
              <a:avLst/>
            </a:prstGeom>
            <a:noFill/>
            <a:ln w="9525">
              <a:noFill/>
              <a:miter lim="800000"/>
              <a:headEnd/>
              <a:tailEnd/>
            </a:ln>
          </p:spPr>
        </p:pic>
      </p:grpSp>
      <p:grpSp>
        <p:nvGrpSpPr>
          <p:cNvPr id="155" name="Group 154">
            <a:extLst>
              <a:ext uri="{FF2B5EF4-FFF2-40B4-BE49-F238E27FC236}">
                <a16:creationId xmlns:a16="http://schemas.microsoft.com/office/drawing/2014/main" id="{4D281EEC-8AD4-42B2-92AB-730A934C41F1}"/>
              </a:ext>
            </a:extLst>
          </p:cNvPr>
          <p:cNvGrpSpPr/>
          <p:nvPr/>
        </p:nvGrpSpPr>
        <p:grpSpPr>
          <a:xfrm>
            <a:off x="4733365" y="832317"/>
            <a:ext cx="2023055" cy="553481"/>
            <a:chOff x="4652963" y="2023026"/>
            <a:chExt cx="1728795" cy="553481"/>
          </a:xfrm>
        </p:grpSpPr>
        <p:sp>
          <p:nvSpPr>
            <p:cNvPr id="156" name="Rounded Rectangle 32">
              <a:extLst>
                <a:ext uri="{FF2B5EF4-FFF2-40B4-BE49-F238E27FC236}">
                  <a16:creationId xmlns:a16="http://schemas.microsoft.com/office/drawing/2014/main" id="{D2EB9452-B653-4CF8-9042-EB0293C0E53B}"/>
                </a:ext>
              </a:extLst>
            </p:cNvPr>
            <p:cNvSpPr/>
            <p:nvPr/>
          </p:nvSpPr>
          <p:spPr>
            <a:xfrm>
              <a:off x="4652963" y="2023026"/>
              <a:ext cx="1728795" cy="553481"/>
            </a:xfrm>
            <a:prstGeom prst="roundRect">
              <a:avLst/>
            </a:prstGeom>
            <a:solidFill>
              <a:sysClr val="window" lastClr="FFFFFF"/>
            </a:solidFill>
            <a:ln w="12700" cap="flat" cmpd="sng" algn="ctr">
              <a:solidFill>
                <a:srgbClr val="0000C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157" name="TextBox 33">
              <a:extLst>
                <a:ext uri="{FF2B5EF4-FFF2-40B4-BE49-F238E27FC236}">
                  <a16:creationId xmlns:a16="http://schemas.microsoft.com/office/drawing/2014/main" id="{2D7D4727-4926-4CB5-A106-D73C90DD2172}"/>
                </a:ext>
              </a:extLst>
            </p:cNvPr>
            <p:cNvSpPr txBox="1"/>
            <p:nvPr/>
          </p:nvSpPr>
          <p:spPr>
            <a:xfrm>
              <a:off x="5139740" y="2097100"/>
              <a:ext cx="75533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CC"/>
                  </a:solidFill>
                  <a:effectLst/>
                  <a:uLnTx/>
                  <a:uFillTx/>
                </a:rPr>
                <a:t>ONAP</a:t>
              </a:r>
            </a:p>
          </p:txBody>
        </p:sp>
      </p:grpSp>
      <p:sp>
        <p:nvSpPr>
          <p:cNvPr id="187" name="Rectangle 186">
            <a:extLst>
              <a:ext uri="{FF2B5EF4-FFF2-40B4-BE49-F238E27FC236}">
                <a16:creationId xmlns:a16="http://schemas.microsoft.com/office/drawing/2014/main" id="{E0B15481-EB11-4071-833E-91E26CA67E7E}"/>
              </a:ext>
            </a:extLst>
          </p:cNvPr>
          <p:cNvSpPr/>
          <p:nvPr/>
        </p:nvSpPr>
        <p:spPr>
          <a:xfrm>
            <a:off x="3073734" y="3814708"/>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94" name="Rectangle 193">
            <a:extLst>
              <a:ext uri="{FF2B5EF4-FFF2-40B4-BE49-F238E27FC236}">
                <a16:creationId xmlns:a16="http://schemas.microsoft.com/office/drawing/2014/main" id="{0F01C7DE-F238-4757-A6C0-9FB85B36FDDA}"/>
              </a:ext>
            </a:extLst>
          </p:cNvPr>
          <p:cNvSpPr/>
          <p:nvPr/>
        </p:nvSpPr>
        <p:spPr>
          <a:xfrm>
            <a:off x="3073734" y="3703565"/>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47" name="Rectangle 246">
            <a:extLst>
              <a:ext uri="{FF2B5EF4-FFF2-40B4-BE49-F238E27FC236}">
                <a16:creationId xmlns:a16="http://schemas.microsoft.com/office/drawing/2014/main" id="{9AD8E5BD-EBC5-479A-8C00-13DA6172FF19}"/>
              </a:ext>
            </a:extLst>
          </p:cNvPr>
          <p:cNvSpPr/>
          <p:nvPr/>
        </p:nvSpPr>
        <p:spPr>
          <a:xfrm>
            <a:off x="3073734" y="3481279"/>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342" name="Group 341">
            <a:extLst>
              <a:ext uri="{FF2B5EF4-FFF2-40B4-BE49-F238E27FC236}">
                <a16:creationId xmlns:a16="http://schemas.microsoft.com/office/drawing/2014/main" id="{E5578E39-9C73-45C3-AE40-2714FC32DF2A}"/>
              </a:ext>
            </a:extLst>
          </p:cNvPr>
          <p:cNvGrpSpPr/>
          <p:nvPr/>
        </p:nvGrpSpPr>
        <p:grpSpPr>
          <a:xfrm>
            <a:off x="125524" y="971062"/>
            <a:ext cx="1922552" cy="1157558"/>
            <a:chOff x="134598" y="971062"/>
            <a:chExt cx="1922552" cy="1157558"/>
          </a:xfrm>
        </p:grpSpPr>
        <p:sp>
          <p:nvSpPr>
            <p:cNvPr id="134" name="Rounded Rectangle 15">
              <a:extLst>
                <a:ext uri="{FF2B5EF4-FFF2-40B4-BE49-F238E27FC236}">
                  <a16:creationId xmlns:a16="http://schemas.microsoft.com/office/drawing/2014/main" id="{9FD9C13D-9F71-446E-8598-0968CC2CA415}"/>
                </a:ext>
              </a:extLst>
            </p:cNvPr>
            <p:cNvSpPr/>
            <p:nvPr/>
          </p:nvSpPr>
          <p:spPr>
            <a:xfrm>
              <a:off x="134598" y="971062"/>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16" name="Rounded Rectangle 15">
              <a:extLst>
                <a:ext uri="{FF2B5EF4-FFF2-40B4-BE49-F238E27FC236}">
                  <a16:creationId xmlns:a16="http://schemas.microsoft.com/office/drawing/2014/main" id="{B468EACD-0884-4466-98FD-DE4AF6AFB73D}"/>
                </a:ext>
              </a:extLst>
            </p:cNvPr>
            <p:cNvSpPr/>
            <p:nvPr/>
          </p:nvSpPr>
          <p:spPr>
            <a:xfrm>
              <a:off x="398291" y="1056911"/>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18" name="TextBox 217">
              <a:extLst>
                <a:ext uri="{FF2B5EF4-FFF2-40B4-BE49-F238E27FC236}">
                  <a16:creationId xmlns:a16="http://schemas.microsoft.com/office/drawing/2014/main" id="{924F3C49-E300-4A93-B8C9-19EDEE3FD0BA}"/>
                </a:ext>
              </a:extLst>
            </p:cNvPr>
            <p:cNvSpPr txBox="1"/>
            <p:nvPr/>
          </p:nvSpPr>
          <p:spPr>
            <a:xfrm>
              <a:off x="390706" y="1120748"/>
              <a:ext cx="1090767"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Local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DHCP </a:t>
              </a:r>
            </a:p>
          </p:txBody>
        </p:sp>
        <p:pic>
          <p:nvPicPr>
            <p:cNvPr id="257" name="Picture 2" descr="C:\Users\cheung\AppData\Local\Temp\SNAGHTML105560.PNG">
              <a:extLst>
                <a:ext uri="{FF2B5EF4-FFF2-40B4-BE49-F238E27FC236}">
                  <a16:creationId xmlns:a16="http://schemas.microsoft.com/office/drawing/2014/main" id="{3E17F571-D62F-4F1C-9788-3AC8E7FCE80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1255" y="1217282"/>
              <a:ext cx="300790" cy="537366"/>
            </a:xfrm>
            <a:prstGeom prst="rect">
              <a:avLst/>
            </a:prstGeom>
            <a:noFill/>
            <a:extLst>
              <a:ext uri="{909E8E84-426E-40DD-AFC4-6F175D3DCCD1}">
                <a14:hiddenFill xmlns:a14="http://schemas.microsoft.com/office/drawing/2010/main">
                  <a:solidFill>
                    <a:srgbClr val="FFFFFF"/>
                  </a:solidFill>
                </a14:hiddenFill>
              </a:ext>
            </a:extLst>
          </p:spPr>
        </p:pic>
        <p:sp>
          <p:nvSpPr>
            <p:cNvPr id="206" name="TextBox 205">
              <a:extLst>
                <a:ext uri="{FF2B5EF4-FFF2-40B4-BE49-F238E27FC236}">
                  <a16:creationId xmlns:a16="http://schemas.microsoft.com/office/drawing/2014/main" id="{2725AD1E-BD17-4446-887B-48E6416953B0}"/>
                </a:ext>
              </a:extLst>
            </p:cNvPr>
            <p:cNvSpPr txBox="1"/>
            <p:nvPr/>
          </p:nvSpPr>
          <p:spPr>
            <a:xfrm>
              <a:off x="388662" y="1749427"/>
              <a:ext cx="1374094"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Assigns PNF IP Address</a:t>
              </a:r>
            </a:p>
          </p:txBody>
        </p:sp>
      </p:grpSp>
      <p:sp>
        <p:nvSpPr>
          <p:cNvPr id="193" name="Rectangle 192">
            <a:extLst>
              <a:ext uri="{FF2B5EF4-FFF2-40B4-BE49-F238E27FC236}">
                <a16:creationId xmlns:a16="http://schemas.microsoft.com/office/drawing/2014/main" id="{4C8240A0-69B0-4AF8-BDAE-84FC303048D9}"/>
              </a:ext>
            </a:extLst>
          </p:cNvPr>
          <p:cNvSpPr/>
          <p:nvPr/>
        </p:nvSpPr>
        <p:spPr>
          <a:xfrm>
            <a:off x="1891363" y="4695016"/>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290" name="Rectangle 289">
            <a:extLst>
              <a:ext uri="{FF2B5EF4-FFF2-40B4-BE49-F238E27FC236}">
                <a16:creationId xmlns:a16="http://schemas.microsoft.com/office/drawing/2014/main" id="{9D8D48BE-F314-4905-85E9-42C73B042ACA}"/>
              </a:ext>
            </a:extLst>
          </p:cNvPr>
          <p:cNvSpPr/>
          <p:nvPr/>
        </p:nvSpPr>
        <p:spPr>
          <a:xfrm>
            <a:off x="3073734" y="3592422"/>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grpSp>
        <p:nvGrpSpPr>
          <p:cNvPr id="345" name="Group 344">
            <a:extLst>
              <a:ext uri="{FF2B5EF4-FFF2-40B4-BE49-F238E27FC236}">
                <a16:creationId xmlns:a16="http://schemas.microsoft.com/office/drawing/2014/main" id="{C167DCF1-302F-4A50-A679-7505EDD5A0B0}"/>
              </a:ext>
            </a:extLst>
          </p:cNvPr>
          <p:cNvGrpSpPr/>
          <p:nvPr/>
        </p:nvGrpSpPr>
        <p:grpSpPr>
          <a:xfrm>
            <a:off x="125524" y="4949695"/>
            <a:ext cx="1922552" cy="1157558"/>
            <a:chOff x="137820" y="4928054"/>
            <a:chExt cx="1922552" cy="1157558"/>
          </a:xfrm>
        </p:grpSpPr>
        <p:sp>
          <p:nvSpPr>
            <p:cNvPr id="296" name="Rounded Rectangle 15">
              <a:extLst>
                <a:ext uri="{FF2B5EF4-FFF2-40B4-BE49-F238E27FC236}">
                  <a16:creationId xmlns:a16="http://schemas.microsoft.com/office/drawing/2014/main" id="{D49F7C8B-4531-4E2C-AE41-D685E99827CD}"/>
                </a:ext>
              </a:extLst>
            </p:cNvPr>
            <p:cNvSpPr/>
            <p:nvPr/>
          </p:nvSpPr>
          <p:spPr>
            <a:xfrm>
              <a:off x="137820" y="4928054"/>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97" name="Rounded Rectangle 15">
              <a:extLst>
                <a:ext uri="{FF2B5EF4-FFF2-40B4-BE49-F238E27FC236}">
                  <a16:creationId xmlns:a16="http://schemas.microsoft.com/office/drawing/2014/main" id="{EF6ECC13-3CE7-4B09-BAD5-914F07FF0A7C}"/>
                </a:ext>
              </a:extLst>
            </p:cNvPr>
            <p:cNvSpPr/>
            <p:nvPr/>
          </p:nvSpPr>
          <p:spPr>
            <a:xfrm>
              <a:off x="401513" y="5013903"/>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98" name="TextBox 297">
              <a:extLst>
                <a:ext uri="{FF2B5EF4-FFF2-40B4-BE49-F238E27FC236}">
                  <a16:creationId xmlns:a16="http://schemas.microsoft.com/office/drawing/2014/main" id="{0142D12E-BEBD-4F48-8D3F-FDA765D69131}"/>
                </a:ext>
              </a:extLst>
            </p:cNvPr>
            <p:cNvSpPr txBox="1"/>
            <p:nvPr/>
          </p:nvSpPr>
          <p:spPr>
            <a:xfrm>
              <a:off x="416788" y="5036640"/>
              <a:ext cx="1090767"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a:solidFill>
                    <a:srgbClr val="0000CC"/>
                  </a:solidFill>
                </a:rPr>
                <a:t>Initial</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EM</a:t>
              </a:r>
            </a:p>
          </p:txBody>
        </p:sp>
        <p:sp>
          <p:nvSpPr>
            <p:cNvPr id="300" name="TextBox 299">
              <a:extLst>
                <a:ext uri="{FF2B5EF4-FFF2-40B4-BE49-F238E27FC236}">
                  <a16:creationId xmlns:a16="http://schemas.microsoft.com/office/drawing/2014/main" id="{CE53524A-FB3B-4ED0-BC70-B99F48B67BC8}"/>
                </a:ext>
              </a:extLst>
            </p:cNvPr>
            <p:cNvSpPr txBox="1"/>
            <p:nvPr/>
          </p:nvSpPr>
          <p:spPr>
            <a:xfrm>
              <a:off x="391884" y="5706419"/>
              <a:ext cx="1212191"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Software Download</a:t>
              </a:r>
            </a:p>
          </p:txBody>
        </p:sp>
        <p:pic>
          <p:nvPicPr>
            <p:cNvPr id="304" name="Picture 2" descr="C:\Users\cheung\AppData\Local\Temp\SNAGHTML105560.PNG">
              <a:extLst>
                <a:ext uri="{FF2B5EF4-FFF2-40B4-BE49-F238E27FC236}">
                  <a16:creationId xmlns:a16="http://schemas.microsoft.com/office/drawing/2014/main" id="{75CD2A9D-7C7A-4664-943B-24D484CAD6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9065" y="5167091"/>
              <a:ext cx="300790" cy="537366"/>
            </a:xfrm>
            <a:prstGeom prst="rect">
              <a:avLst/>
            </a:prstGeom>
            <a:noFill/>
            <a:extLst>
              <a:ext uri="{909E8E84-426E-40DD-AFC4-6F175D3DCCD1}">
                <a14:hiddenFill xmlns:a14="http://schemas.microsoft.com/office/drawing/2010/main">
                  <a:solidFill>
                    <a:srgbClr val="FFFFFF"/>
                  </a:solidFill>
                </a14:hiddenFill>
              </a:ext>
            </a:extLst>
          </p:spPr>
        </p:pic>
      </p:grpSp>
      <p:pic>
        <p:nvPicPr>
          <p:cNvPr id="309" name="Picture 2" descr="C:\Users\cheung\AppData\Local\Temp\SNAGHTML4704bc6.PNG">
            <a:extLst>
              <a:ext uri="{FF2B5EF4-FFF2-40B4-BE49-F238E27FC236}">
                <a16:creationId xmlns:a16="http://schemas.microsoft.com/office/drawing/2014/main" id="{0E4F23D3-B151-4C67-B539-C2F1FB2A966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628" y="5247163"/>
            <a:ext cx="210506" cy="175923"/>
          </a:xfrm>
          <a:prstGeom prst="rect">
            <a:avLst/>
          </a:prstGeom>
          <a:noFill/>
          <a:extLst>
            <a:ext uri="{909E8E84-426E-40DD-AFC4-6F175D3DCCD1}">
              <a14:hiddenFill xmlns:a14="http://schemas.microsoft.com/office/drawing/2010/main">
                <a:solidFill>
                  <a:srgbClr val="FFFFFF"/>
                </a:solidFill>
              </a14:hiddenFill>
            </a:ext>
          </a:extLst>
        </p:spPr>
      </p:pic>
      <p:grpSp>
        <p:nvGrpSpPr>
          <p:cNvPr id="344" name="Group 343">
            <a:extLst>
              <a:ext uri="{FF2B5EF4-FFF2-40B4-BE49-F238E27FC236}">
                <a16:creationId xmlns:a16="http://schemas.microsoft.com/office/drawing/2014/main" id="{57F66138-9911-4353-8F61-FE9D8789FC81}"/>
              </a:ext>
            </a:extLst>
          </p:cNvPr>
          <p:cNvGrpSpPr/>
          <p:nvPr/>
        </p:nvGrpSpPr>
        <p:grpSpPr>
          <a:xfrm>
            <a:off x="125524" y="3623484"/>
            <a:ext cx="1922552" cy="1157558"/>
            <a:chOff x="137820" y="3596380"/>
            <a:chExt cx="1922552" cy="1157558"/>
          </a:xfrm>
        </p:grpSpPr>
        <p:sp>
          <p:nvSpPr>
            <p:cNvPr id="282" name="Rounded Rectangle 15">
              <a:extLst>
                <a:ext uri="{FF2B5EF4-FFF2-40B4-BE49-F238E27FC236}">
                  <a16:creationId xmlns:a16="http://schemas.microsoft.com/office/drawing/2014/main" id="{CFE6D709-2D80-4B9B-86D7-32550063D90A}"/>
                </a:ext>
              </a:extLst>
            </p:cNvPr>
            <p:cNvSpPr/>
            <p:nvPr/>
          </p:nvSpPr>
          <p:spPr>
            <a:xfrm>
              <a:off x="137820" y="3596380"/>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83" name="Rounded Rectangle 15">
              <a:extLst>
                <a:ext uri="{FF2B5EF4-FFF2-40B4-BE49-F238E27FC236}">
                  <a16:creationId xmlns:a16="http://schemas.microsoft.com/office/drawing/2014/main" id="{D1797DFC-4611-40CD-8BCF-404ADC45E901}"/>
                </a:ext>
              </a:extLst>
            </p:cNvPr>
            <p:cNvSpPr/>
            <p:nvPr/>
          </p:nvSpPr>
          <p:spPr>
            <a:xfrm>
              <a:off x="401513" y="3682229"/>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84" name="TextBox 283">
              <a:extLst>
                <a:ext uri="{FF2B5EF4-FFF2-40B4-BE49-F238E27FC236}">
                  <a16:creationId xmlns:a16="http://schemas.microsoft.com/office/drawing/2014/main" id="{A6E28602-1D9B-48CF-94DC-3E2374755FA8}"/>
                </a:ext>
              </a:extLst>
            </p:cNvPr>
            <p:cNvSpPr txBox="1"/>
            <p:nvPr/>
          </p:nvSpPr>
          <p:spPr>
            <a:xfrm>
              <a:off x="416788" y="3704966"/>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a:solidFill>
                    <a:srgbClr val="0000CC"/>
                  </a:solidFill>
                </a:rPr>
                <a:t>CA/RA</a:t>
              </a:r>
              <a:endParaRPr kumimoji="0" lang="en-US" sz="1600" b="1" i="0" u="none" strike="noStrike" kern="0" cap="none" spc="0" normalizeH="0" baseline="0" noProof="0" dirty="0">
                <a:ln>
                  <a:noFill/>
                </a:ln>
                <a:solidFill>
                  <a:srgbClr val="0000CC"/>
                </a:solidFill>
                <a:effectLst/>
                <a:uLnTx/>
                <a:uFillTx/>
              </a:endParaRPr>
            </a:p>
          </p:txBody>
        </p:sp>
        <p:sp>
          <p:nvSpPr>
            <p:cNvPr id="288" name="TextBox 287">
              <a:extLst>
                <a:ext uri="{FF2B5EF4-FFF2-40B4-BE49-F238E27FC236}">
                  <a16:creationId xmlns:a16="http://schemas.microsoft.com/office/drawing/2014/main" id="{3080EB4D-EF59-47DC-AEAC-A0BBA9F83F74}"/>
                </a:ext>
              </a:extLst>
            </p:cNvPr>
            <p:cNvSpPr txBox="1"/>
            <p:nvPr/>
          </p:nvSpPr>
          <p:spPr>
            <a:xfrm>
              <a:off x="391884" y="4374745"/>
              <a:ext cx="1306768"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Generates certificate</a:t>
              </a:r>
            </a:p>
          </p:txBody>
        </p:sp>
        <p:pic>
          <p:nvPicPr>
            <p:cNvPr id="279" name="Picture 2" descr="C:\Users\cheung\AppData\Local\Temp\SNAGHTML105560.PNG">
              <a:extLst>
                <a:ext uri="{FF2B5EF4-FFF2-40B4-BE49-F238E27FC236}">
                  <a16:creationId xmlns:a16="http://schemas.microsoft.com/office/drawing/2014/main" id="{4B8BBD26-9280-4F1F-B91C-32AF69CD3B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1255" y="3842764"/>
              <a:ext cx="300790" cy="537366"/>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12" name="Connector: Elbow 311">
            <a:extLst>
              <a:ext uri="{FF2B5EF4-FFF2-40B4-BE49-F238E27FC236}">
                <a16:creationId xmlns:a16="http://schemas.microsoft.com/office/drawing/2014/main" id="{4113AE65-0D0B-4941-9879-557787B6B973}"/>
              </a:ext>
            </a:extLst>
          </p:cNvPr>
          <p:cNvCxnSpPr>
            <a:cxnSpLocks/>
            <a:stCxn id="297" idx="3"/>
            <a:endCxn id="187" idx="1"/>
          </p:cNvCxnSpPr>
          <p:nvPr/>
        </p:nvCxnSpPr>
        <p:spPr>
          <a:xfrm flipV="1">
            <a:off x="1911376" y="3837568"/>
            <a:ext cx="1162358" cy="1660981"/>
          </a:xfrm>
          <a:prstGeom prst="bentConnector3">
            <a:avLst>
              <a:gd name="adj1" fmla="val 49454"/>
            </a:avLst>
          </a:prstGeom>
          <a:noFill/>
          <a:ln w="38100" cap="flat" cmpd="sng" algn="ctr">
            <a:solidFill>
              <a:srgbClr val="FF0000"/>
            </a:solidFill>
            <a:prstDash val="solid"/>
            <a:headEnd type="triangle"/>
            <a:tailEnd type="triangle"/>
          </a:ln>
          <a:effectLst/>
        </p:spPr>
      </p:cxnSp>
      <p:cxnSp>
        <p:nvCxnSpPr>
          <p:cNvPr id="192" name="Connector: Elbow 191">
            <a:extLst>
              <a:ext uri="{FF2B5EF4-FFF2-40B4-BE49-F238E27FC236}">
                <a16:creationId xmlns:a16="http://schemas.microsoft.com/office/drawing/2014/main" id="{212ECB92-2AF9-4AA0-AF54-90025C68929D}"/>
              </a:ext>
            </a:extLst>
          </p:cNvPr>
          <p:cNvCxnSpPr>
            <a:cxnSpLocks/>
            <a:stCxn id="283" idx="3"/>
            <a:endCxn id="194" idx="1"/>
          </p:cNvCxnSpPr>
          <p:nvPr/>
        </p:nvCxnSpPr>
        <p:spPr>
          <a:xfrm flipV="1">
            <a:off x="1911376" y="3726425"/>
            <a:ext cx="1162358" cy="445913"/>
          </a:xfrm>
          <a:prstGeom prst="bentConnector3">
            <a:avLst>
              <a:gd name="adj1" fmla="val 39074"/>
            </a:avLst>
          </a:prstGeom>
          <a:noFill/>
          <a:ln w="38100" cap="flat" cmpd="sng" algn="ctr">
            <a:solidFill>
              <a:srgbClr val="FF0000"/>
            </a:solidFill>
            <a:prstDash val="solid"/>
            <a:headEnd type="triangle"/>
            <a:tailEnd type="triangle"/>
          </a:ln>
          <a:effectLst/>
        </p:spPr>
      </p:cxnSp>
      <p:grpSp>
        <p:nvGrpSpPr>
          <p:cNvPr id="346" name="Group 345">
            <a:extLst>
              <a:ext uri="{FF2B5EF4-FFF2-40B4-BE49-F238E27FC236}">
                <a16:creationId xmlns:a16="http://schemas.microsoft.com/office/drawing/2014/main" id="{6206142E-72D3-4E5D-AFE1-C0C5776B585D}"/>
              </a:ext>
            </a:extLst>
          </p:cNvPr>
          <p:cNvGrpSpPr/>
          <p:nvPr/>
        </p:nvGrpSpPr>
        <p:grpSpPr>
          <a:xfrm>
            <a:off x="125524" y="6275906"/>
            <a:ext cx="1922552" cy="1157558"/>
            <a:chOff x="130061" y="6215934"/>
            <a:chExt cx="1922552" cy="1157558"/>
          </a:xfrm>
        </p:grpSpPr>
        <p:sp>
          <p:nvSpPr>
            <p:cNvPr id="316" name="Rounded Rectangle 15">
              <a:extLst>
                <a:ext uri="{FF2B5EF4-FFF2-40B4-BE49-F238E27FC236}">
                  <a16:creationId xmlns:a16="http://schemas.microsoft.com/office/drawing/2014/main" id="{EDD56631-30D4-42E0-A213-93598E68DB44}"/>
                </a:ext>
              </a:extLst>
            </p:cNvPr>
            <p:cNvSpPr/>
            <p:nvPr/>
          </p:nvSpPr>
          <p:spPr>
            <a:xfrm>
              <a:off x="130061" y="6215934"/>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17" name="Rounded Rectangle 15">
              <a:extLst>
                <a:ext uri="{FF2B5EF4-FFF2-40B4-BE49-F238E27FC236}">
                  <a16:creationId xmlns:a16="http://schemas.microsoft.com/office/drawing/2014/main" id="{24A2DAF1-AE87-4A7F-B3CD-FED25B2303E4}"/>
                </a:ext>
              </a:extLst>
            </p:cNvPr>
            <p:cNvSpPr/>
            <p:nvPr/>
          </p:nvSpPr>
          <p:spPr>
            <a:xfrm>
              <a:off x="393754" y="6301783"/>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18" name="TextBox 317">
              <a:extLst>
                <a:ext uri="{FF2B5EF4-FFF2-40B4-BE49-F238E27FC236}">
                  <a16:creationId xmlns:a16="http://schemas.microsoft.com/office/drawing/2014/main" id="{E0BE0653-B55F-4013-98C4-E85E5E618A3E}"/>
                </a:ext>
              </a:extLst>
            </p:cNvPr>
            <p:cNvSpPr txBox="1"/>
            <p:nvPr/>
          </p:nvSpPr>
          <p:spPr>
            <a:xfrm>
              <a:off x="501535" y="6379281"/>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err="1">
                  <a:ln>
                    <a:noFill/>
                  </a:ln>
                  <a:solidFill>
                    <a:srgbClr val="0000CC"/>
                  </a:solidFill>
                  <a:effectLst/>
                  <a:uLnTx/>
                  <a:uFillTx/>
                </a:rPr>
                <a:t>vDHCP</a:t>
              </a:r>
              <a:r>
                <a:rPr kumimoji="0" lang="en-US" sz="1600" b="1" i="0" u="none" strike="noStrike" kern="0" cap="none" spc="0" normalizeH="0" baseline="0" noProof="0" dirty="0">
                  <a:ln>
                    <a:noFill/>
                  </a:ln>
                  <a:solidFill>
                    <a:srgbClr val="0000CC"/>
                  </a:solidFill>
                  <a:effectLst/>
                  <a:uLnTx/>
                  <a:uFillTx/>
                </a:rPr>
                <a:t> </a:t>
              </a:r>
            </a:p>
          </p:txBody>
        </p:sp>
        <p:pic>
          <p:nvPicPr>
            <p:cNvPr id="321" name="Picture 2" descr="C:\Users\cheung\AppData\Local\Temp\SNAGHTML105560.PNG">
              <a:extLst>
                <a:ext uri="{FF2B5EF4-FFF2-40B4-BE49-F238E27FC236}">
                  <a16:creationId xmlns:a16="http://schemas.microsoft.com/office/drawing/2014/main" id="{F39299F7-A8DB-421F-9E27-AABD0D11048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66718" y="6462154"/>
              <a:ext cx="300790" cy="537366"/>
            </a:xfrm>
            <a:prstGeom prst="rect">
              <a:avLst/>
            </a:prstGeom>
            <a:noFill/>
            <a:extLst>
              <a:ext uri="{909E8E84-426E-40DD-AFC4-6F175D3DCCD1}">
                <a14:hiddenFill xmlns:a14="http://schemas.microsoft.com/office/drawing/2010/main">
                  <a:solidFill>
                    <a:srgbClr val="FFFFFF"/>
                  </a:solidFill>
                </a14:hiddenFill>
              </a:ext>
            </a:extLst>
          </p:spPr>
        </p:pic>
        <p:sp>
          <p:nvSpPr>
            <p:cNvPr id="322" name="TextBox 321">
              <a:extLst>
                <a:ext uri="{FF2B5EF4-FFF2-40B4-BE49-F238E27FC236}">
                  <a16:creationId xmlns:a16="http://schemas.microsoft.com/office/drawing/2014/main" id="{904CD142-3F7F-4D63-A690-5829741786E9}"/>
                </a:ext>
              </a:extLst>
            </p:cNvPr>
            <p:cNvSpPr txBox="1"/>
            <p:nvPr/>
          </p:nvSpPr>
          <p:spPr>
            <a:xfrm>
              <a:off x="384125" y="6994299"/>
              <a:ext cx="1136850"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Assigns IP Address</a:t>
              </a:r>
            </a:p>
          </p:txBody>
        </p:sp>
      </p:grpSp>
      <p:grpSp>
        <p:nvGrpSpPr>
          <p:cNvPr id="347" name="Group 346">
            <a:extLst>
              <a:ext uri="{FF2B5EF4-FFF2-40B4-BE49-F238E27FC236}">
                <a16:creationId xmlns:a16="http://schemas.microsoft.com/office/drawing/2014/main" id="{13C97033-D919-454F-A7D2-A1E39527BCF4}"/>
              </a:ext>
            </a:extLst>
          </p:cNvPr>
          <p:cNvGrpSpPr/>
          <p:nvPr/>
        </p:nvGrpSpPr>
        <p:grpSpPr>
          <a:xfrm>
            <a:off x="125524" y="7602116"/>
            <a:ext cx="1922552" cy="1157558"/>
            <a:chOff x="125524" y="7529546"/>
            <a:chExt cx="1922552" cy="1157558"/>
          </a:xfrm>
        </p:grpSpPr>
        <p:sp>
          <p:nvSpPr>
            <p:cNvPr id="323" name="Rounded Rectangle 15">
              <a:extLst>
                <a:ext uri="{FF2B5EF4-FFF2-40B4-BE49-F238E27FC236}">
                  <a16:creationId xmlns:a16="http://schemas.microsoft.com/office/drawing/2014/main" id="{5CFCFE1D-5FCD-4F8E-91F4-A252E2BE4D5B}"/>
                </a:ext>
              </a:extLst>
            </p:cNvPr>
            <p:cNvSpPr/>
            <p:nvPr/>
          </p:nvSpPr>
          <p:spPr>
            <a:xfrm>
              <a:off x="125524" y="7529546"/>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24" name="Rounded Rectangle 15">
              <a:extLst>
                <a:ext uri="{FF2B5EF4-FFF2-40B4-BE49-F238E27FC236}">
                  <a16:creationId xmlns:a16="http://schemas.microsoft.com/office/drawing/2014/main" id="{1D862D83-BDB4-4023-8BC2-F9D51B5CF999}"/>
                </a:ext>
              </a:extLst>
            </p:cNvPr>
            <p:cNvSpPr/>
            <p:nvPr/>
          </p:nvSpPr>
          <p:spPr>
            <a:xfrm>
              <a:off x="389217" y="7615395"/>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25" name="TextBox 324">
              <a:extLst>
                <a:ext uri="{FF2B5EF4-FFF2-40B4-BE49-F238E27FC236}">
                  <a16:creationId xmlns:a16="http://schemas.microsoft.com/office/drawing/2014/main" id="{A8380701-E4DC-40A3-B98F-971694240E3A}"/>
                </a:ext>
              </a:extLst>
            </p:cNvPr>
            <p:cNvSpPr txBox="1"/>
            <p:nvPr/>
          </p:nvSpPr>
          <p:spPr>
            <a:xfrm>
              <a:off x="457065" y="7671385"/>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err="1">
                  <a:solidFill>
                    <a:srgbClr val="0000CC"/>
                  </a:solidFill>
                </a:rPr>
                <a:t>vAAA</a:t>
              </a:r>
              <a:endParaRPr kumimoji="0" lang="en-US" sz="1600" b="1" i="0" u="none" strike="noStrike" kern="0" cap="none" spc="0" normalizeH="0" baseline="0" noProof="0" dirty="0">
                <a:ln>
                  <a:noFill/>
                </a:ln>
                <a:solidFill>
                  <a:srgbClr val="0000CC"/>
                </a:solidFill>
                <a:effectLst/>
                <a:uLnTx/>
                <a:uFillTx/>
              </a:endParaRPr>
            </a:p>
          </p:txBody>
        </p:sp>
        <p:sp>
          <p:nvSpPr>
            <p:cNvPr id="328" name="TextBox 327">
              <a:extLst>
                <a:ext uri="{FF2B5EF4-FFF2-40B4-BE49-F238E27FC236}">
                  <a16:creationId xmlns:a16="http://schemas.microsoft.com/office/drawing/2014/main" id="{F16B7B4C-5A38-44E1-ACCB-66CF2D6EA09A}"/>
                </a:ext>
              </a:extLst>
            </p:cNvPr>
            <p:cNvSpPr txBox="1"/>
            <p:nvPr/>
          </p:nvSpPr>
          <p:spPr>
            <a:xfrm>
              <a:off x="379588" y="8307911"/>
              <a:ext cx="962123"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Authentication</a:t>
              </a:r>
            </a:p>
          </p:txBody>
        </p:sp>
        <p:pic>
          <p:nvPicPr>
            <p:cNvPr id="329" name="Picture 328">
              <a:extLst>
                <a:ext uri="{FF2B5EF4-FFF2-40B4-BE49-F238E27FC236}">
                  <a16:creationId xmlns:a16="http://schemas.microsoft.com/office/drawing/2014/main" id="{82371288-38AC-4366-BC9E-03AA78C336CA}"/>
                </a:ext>
              </a:extLst>
            </p:cNvPr>
            <p:cNvPicPr>
              <a:picLocks noChangeAspect="1"/>
            </p:cNvPicPr>
            <p:nvPr/>
          </p:nvPicPr>
          <p:blipFill>
            <a:blip r:embed="rId5">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1472399" y="7898720"/>
              <a:ext cx="455054" cy="334400"/>
            </a:xfrm>
            <a:prstGeom prst="rect">
              <a:avLst/>
            </a:prstGeom>
          </p:spPr>
        </p:pic>
      </p:grpSp>
      <p:grpSp>
        <p:nvGrpSpPr>
          <p:cNvPr id="333" name="Group 332">
            <a:extLst>
              <a:ext uri="{FF2B5EF4-FFF2-40B4-BE49-F238E27FC236}">
                <a16:creationId xmlns:a16="http://schemas.microsoft.com/office/drawing/2014/main" id="{75903A66-6921-4634-9880-3328C1F11319}"/>
              </a:ext>
            </a:extLst>
          </p:cNvPr>
          <p:cNvGrpSpPr/>
          <p:nvPr/>
        </p:nvGrpSpPr>
        <p:grpSpPr>
          <a:xfrm>
            <a:off x="79684" y="7613493"/>
            <a:ext cx="335348" cy="246221"/>
            <a:chOff x="447635" y="1676508"/>
            <a:chExt cx="335348" cy="246221"/>
          </a:xfrm>
        </p:grpSpPr>
        <p:sp>
          <p:nvSpPr>
            <p:cNvPr id="334" name="Oval 333">
              <a:extLst>
                <a:ext uri="{FF2B5EF4-FFF2-40B4-BE49-F238E27FC236}">
                  <a16:creationId xmlns:a16="http://schemas.microsoft.com/office/drawing/2014/main" id="{423143FC-F176-44DA-B52A-34FEE11FC07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335" name="TextBox 334">
              <a:extLst>
                <a:ext uri="{FF2B5EF4-FFF2-40B4-BE49-F238E27FC236}">
                  <a16:creationId xmlns:a16="http://schemas.microsoft.com/office/drawing/2014/main" id="{A8C79B92-A2F8-4FBF-9E10-62FFBAB5CF70}"/>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336" name="Group 335">
            <a:extLst>
              <a:ext uri="{FF2B5EF4-FFF2-40B4-BE49-F238E27FC236}">
                <a16:creationId xmlns:a16="http://schemas.microsoft.com/office/drawing/2014/main" id="{C2DFECB7-3A7F-427E-84CA-93504D530BF6}"/>
              </a:ext>
            </a:extLst>
          </p:cNvPr>
          <p:cNvGrpSpPr/>
          <p:nvPr/>
        </p:nvGrpSpPr>
        <p:grpSpPr>
          <a:xfrm>
            <a:off x="87543" y="6298525"/>
            <a:ext cx="335348" cy="246221"/>
            <a:chOff x="447635" y="1676508"/>
            <a:chExt cx="335348" cy="246221"/>
          </a:xfrm>
        </p:grpSpPr>
        <p:sp>
          <p:nvSpPr>
            <p:cNvPr id="337" name="Oval 336">
              <a:extLst>
                <a:ext uri="{FF2B5EF4-FFF2-40B4-BE49-F238E27FC236}">
                  <a16:creationId xmlns:a16="http://schemas.microsoft.com/office/drawing/2014/main" id="{DE2B3416-4240-4F43-8D55-D01C3F55CC6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338" name="TextBox 337">
              <a:extLst>
                <a:ext uri="{FF2B5EF4-FFF2-40B4-BE49-F238E27FC236}">
                  <a16:creationId xmlns:a16="http://schemas.microsoft.com/office/drawing/2014/main" id="{458163BC-A994-4CFC-80B5-49A5E9E7CF6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14</a:t>
              </a:r>
            </a:p>
          </p:txBody>
        </p:sp>
      </p:grpSp>
      <p:pic>
        <p:nvPicPr>
          <p:cNvPr id="339" name="Picture 338">
            <a:extLst>
              <a:ext uri="{FF2B5EF4-FFF2-40B4-BE49-F238E27FC236}">
                <a16:creationId xmlns:a16="http://schemas.microsoft.com/office/drawing/2014/main" id="{E38510F2-FB67-4862-93A9-07F865C2078F}"/>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0243" y="7890561"/>
            <a:ext cx="278522" cy="278522"/>
          </a:xfrm>
          <a:prstGeom prst="rect">
            <a:avLst/>
          </a:prstGeom>
        </p:spPr>
      </p:pic>
      <p:pic>
        <p:nvPicPr>
          <p:cNvPr id="340" name="Picture 2" descr="C:\Users\cheung\AppData\Local\Temp\SNAGHTML4704bc6.PNG">
            <a:extLst>
              <a:ext uri="{FF2B5EF4-FFF2-40B4-BE49-F238E27FC236}">
                <a16:creationId xmlns:a16="http://schemas.microsoft.com/office/drawing/2014/main" id="{47D9F9AB-5AD2-4198-BFAE-B9FA7CEA735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26377" y="5414774"/>
            <a:ext cx="210506" cy="175923"/>
          </a:xfrm>
          <a:prstGeom prst="rect">
            <a:avLst/>
          </a:prstGeom>
          <a:noFill/>
          <a:extLst>
            <a:ext uri="{909E8E84-426E-40DD-AFC4-6F175D3DCCD1}">
              <a14:hiddenFill xmlns:a14="http://schemas.microsoft.com/office/drawing/2010/main">
                <a:solidFill>
                  <a:srgbClr val="FFFFFF"/>
                </a:solidFill>
              </a14:hiddenFill>
            </a:ext>
          </a:extLst>
        </p:spPr>
      </p:pic>
      <p:sp>
        <p:nvSpPr>
          <p:cNvPr id="244" name="Oval 243">
            <a:extLst>
              <a:ext uri="{FF2B5EF4-FFF2-40B4-BE49-F238E27FC236}">
                <a16:creationId xmlns:a16="http://schemas.microsoft.com/office/drawing/2014/main" id="{5B8A8ADC-97FD-44A5-8F7E-E199AB105F0A}"/>
              </a:ext>
            </a:extLst>
          </p:cNvPr>
          <p:cNvSpPr/>
          <p:nvPr/>
        </p:nvSpPr>
        <p:spPr>
          <a:xfrm>
            <a:off x="154136" y="1009148"/>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100" b="1" kern="0" dirty="0">
                <a:solidFill>
                  <a:srgbClr val="FFFFFF"/>
                </a:solidFill>
                <a:latin typeface="Nokia Pure Text Light"/>
              </a:rPr>
              <a:t>4</a:t>
            </a:r>
          </a:p>
        </p:txBody>
      </p:sp>
      <p:grpSp>
        <p:nvGrpSpPr>
          <p:cNvPr id="343" name="Group 342">
            <a:extLst>
              <a:ext uri="{FF2B5EF4-FFF2-40B4-BE49-F238E27FC236}">
                <a16:creationId xmlns:a16="http://schemas.microsoft.com/office/drawing/2014/main" id="{CEE74AF1-9BC5-4FAA-9334-F3AC5145F145}"/>
              </a:ext>
            </a:extLst>
          </p:cNvPr>
          <p:cNvGrpSpPr/>
          <p:nvPr/>
        </p:nvGrpSpPr>
        <p:grpSpPr>
          <a:xfrm>
            <a:off x="125524" y="2297273"/>
            <a:ext cx="1922552" cy="1157558"/>
            <a:chOff x="130061" y="2284674"/>
            <a:chExt cx="1922552" cy="1157558"/>
          </a:xfrm>
        </p:grpSpPr>
        <p:sp>
          <p:nvSpPr>
            <p:cNvPr id="274" name="Rounded Rectangle 15">
              <a:extLst>
                <a:ext uri="{FF2B5EF4-FFF2-40B4-BE49-F238E27FC236}">
                  <a16:creationId xmlns:a16="http://schemas.microsoft.com/office/drawing/2014/main" id="{FC2BF4D3-E05A-4514-9924-583C99B1B5BF}"/>
                </a:ext>
              </a:extLst>
            </p:cNvPr>
            <p:cNvSpPr/>
            <p:nvPr/>
          </p:nvSpPr>
          <p:spPr>
            <a:xfrm>
              <a:off x="130061" y="2284674"/>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75" name="Rounded Rectangle 15">
              <a:extLst>
                <a:ext uri="{FF2B5EF4-FFF2-40B4-BE49-F238E27FC236}">
                  <a16:creationId xmlns:a16="http://schemas.microsoft.com/office/drawing/2014/main" id="{DB4483E6-E881-4497-8864-21D0A6AD9B73}"/>
                </a:ext>
              </a:extLst>
            </p:cNvPr>
            <p:cNvSpPr/>
            <p:nvPr/>
          </p:nvSpPr>
          <p:spPr>
            <a:xfrm>
              <a:off x="393754" y="2370523"/>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276" name="TextBox 275">
              <a:extLst>
                <a:ext uri="{FF2B5EF4-FFF2-40B4-BE49-F238E27FC236}">
                  <a16:creationId xmlns:a16="http://schemas.microsoft.com/office/drawing/2014/main" id="{78E8E43F-2D9D-46BF-91B6-CFF3B50CC2AA}"/>
                </a:ext>
              </a:extLst>
            </p:cNvPr>
            <p:cNvSpPr txBox="1"/>
            <p:nvPr/>
          </p:nvSpPr>
          <p:spPr>
            <a:xfrm>
              <a:off x="386169" y="2423740"/>
              <a:ext cx="1090767"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600" b="1" kern="0" dirty="0">
                  <a:solidFill>
                    <a:srgbClr val="0000CC"/>
                  </a:solidFill>
                </a:rPr>
                <a:t>Security Gateway</a:t>
              </a:r>
              <a:endParaRPr kumimoji="0" lang="en-US" sz="1600" b="1" i="0" u="none" strike="noStrike" kern="0" cap="none" spc="0" normalizeH="0" baseline="0" noProof="0" dirty="0">
                <a:ln>
                  <a:noFill/>
                </a:ln>
                <a:solidFill>
                  <a:srgbClr val="0000CC"/>
                </a:solidFill>
                <a:effectLst/>
                <a:uLnTx/>
                <a:uFillTx/>
              </a:endParaRPr>
            </a:p>
          </p:txBody>
        </p:sp>
        <p:sp>
          <p:nvSpPr>
            <p:cNvPr id="280" name="TextBox 279">
              <a:extLst>
                <a:ext uri="{FF2B5EF4-FFF2-40B4-BE49-F238E27FC236}">
                  <a16:creationId xmlns:a16="http://schemas.microsoft.com/office/drawing/2014/main" id="{1D7E96A2-669E-4BAF-BDC9-A9AE35E55F29}"/>
                </a:ext>
              </a:extLst>
            </p:cNvPr>
            <p:cNvSpPr txBox="1"/>
            <p:nvPr/>
          </p:nvSpPr>
          <p:spPr>
            <a:xfrm>
              <a:off x="384125" y="3063039"/>
              <a:ext cx="1124026"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Network Gateway</a:t>
              </a:r>
            </a:p>
          </p:txBody>
        </p:sp>
        <p:pic>
          <p:nvPicPr>
            <p:cNvPr id="281" name="Picture 280">
              <a:extLst>
                <a:ext uri="{FF2B5EF4-FFF2-40B4-BE49-F238E27FC236}">
                  <a16:creationId xmlns:a16="http://schemas.microsoft.com/office/drawing/2014/main" id="{F81D50E0-4150-45CC-B293-870B10EF8A57}"/>
                </a:ext>
              </a:extLst>
            </p:cNvPr>
            <p:cNvPicPr>
              <a:picLocks noChangeAspect="1"/>
            </p:cNvPicPr>
            <p:nvPr/>
          </p:nvPicPr>
          <p:blipFill>
            <a:blip r:embed="rId5">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1476936" y="2653848"/>
              <a:ext cx="455054" cy="334400"/>
            </a:xfrm>
            <a:prstGeom prst="rect">
              <a:avLst/>
            </a:prstGeom>
          </p:spPr>
        </p:pic>
      </p:grpSp>
      <p:sp>
        <p:nvSpPr>
          <p:cNvPr id="277" name="Oval 276">
            <a:extLst>
              <a:ext uri="{FF2B5EF4-FFF2-40B4-BE49-F238E27FC236}">
                <a16:creationId xmlns:a16="http://schemas.microsoft.com/office/drawing/2014/main" id="{B0A6C444-7BC1-4946-8133-C2E85BF76381}"/>
              </a:ext>
            </a:extLst>
          </p:cNvPr>
          <p:cNvSpPr/>
          <p:nvPr/>
        </p:nvSpPr>
        <p:spPr>
          <a:xfrm>
            <a:off x="151980" y="2339427"/>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100" b="1" kern="0" dirty="0">
                <a:solidFill>
                  <a:srgbClr val="FFFFFF"/>
                </a:solidFill>
                <a:latin typeface="Nokia Pure Text Light"/>
              </a:rPr>
              <a:t>6</a:t>
            </a:r>
          </a:p>
        </p:txBody>
      </p:sp>
      <p:grpSp>
        <p:nvGrpSpPr>
          <p:cNvPr id="348" name="Group 347">
            <a:extLst>
              <a:ext uri="{FF2B5EF4-FFF2-40B4-BE49-F238E27FC236}">
                <a16:creationId xmlns:a16="http://schemas.microsoft.com/office/drawing/2014/main" id="{3D255931-94E7-4030-9A58-6F052C9C4CD8}"/>
              </a:ext>
            </a:extLst>
          </p:cNvPr>
          <p:cNvGrpSpPr/>
          <p:nvPr/>
        </p:nvGrpSpPr>
        <p:grpSpPr>
          <a:xfrm>
            <a:off x="144612" y="2587341"/>
            <a:ext cx="214130" cy="220165"/>
            <a:chOff x="168422" y="2582579"/>
            <a:chExt cx="214130" cy="220165"/>
          </a:xfrm>
        </p:grpSpPr>
        <p:sp>
          <p:nvSpPr>
            <p:cNvPr id="306" name="Oval 305">
              <a:extLst>
                <a:ext uri="{FF2B5EF4-FFF2-40B4-BE49-F238E27FC236}">
                  <a16:creationId xmlns:a16="http://schemas.microsoft.com/office/drawing/2014/main" id="{0CA54795-D94C-4BFD-B6B3-A14A58FCD655}"/>
                </a:ext>
              </a:extLst>
            </p:cNvPr>
            <p:cNvSpPr/>
            <p:nvPr/>
          </p:nvSpPr>
          <p:spPr>
            <a:xfrm>
              <a:off x="168422" y="2582579"/>
              <a:ext cx="214130" cy="220165"/>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7" name="Picture 14" descr="\\DML-NAS\DML_Data\1 Live Jobs\Nokia\19044 - Nokia brand Site\MASTER TEMPLATES\Network graphics\PNGs\Network Graphic Final PNGs\O symbol-100x100mm_RGB_4.png">
              <a:extLst>
                <a:ext uri="{FF2B5EF4-FFF2-40B4-BE49-F238E27FC236}">
                  <a16:creationId xmlns:a16="http://schemas.microsoft.com/office/drawing/2014/main" id="{81A4352B-5180-4204-9D27-7BA4798D4D2C}"/>
                </a:ext>
              </a:extLst>
            </p:cNvPr>
            <p:cNvPicPr>
              <a:picLocks noChangeAspect="1" noChangeArrowheads="1"/>
            </p:cNvPicPr>
            <p:nvPr/>
          </p:nvPicPr>
          <p:blipFill rotWithShape="1">
            <a:blip r:embed="rId7" cstate="print">
              <a:clrChange>
                <a:clrFrom>
                  <a:srgbClr val="124191"/>
                </a:clrFrom>
                <a:clrTo>
                  <a:srgbClr val="124191">
                    <a:alpha val="0"/>
                  </a:srgbClr>
                </a:clrTo>
              </a:clrChange>
              <a:extLst>
                <a:ext uri="{28A0092B-C50C-407E-A947-70E740481C1C}">
                  <a14:useLocalDpi xmlns:a14="http://schemas.microsoft.com/office/drawing/2010/main" val="0"/>
                </a:ext>
              </a:extLst>
            </a:blip>
            <a:srcRect t="6463"/>
            <a:stretch/>
          </p:blipFill>
          <p:spPr bwMode="auto">
            <a:xfrm>
              <a:off x="186789" y="2611961"/>
              <a:ext cx="178986" cy="167417"/>
            </a:xfrm>
            <a:prstGeom prst="rect">
              <a:avLst/>
            </a:prstGeom>
            <a:noFill/>
            <a:extLst>
              <a:ext uri="{909E8E84-426E-40DD-AFC4-6F175D3DCCD1}">
                <a14:hiddenFill xmlns:a14="http://schemas.microsoft.com/office/drawing/2010/main">
                  <a:solidFill>
                    <a:srgbClr val="FFFFFF"/>
                  </a:solidFill>
                </a14:hiddenFill>
              </a:ext>
            </a:extLst>
          </p:spPr>
        </p:pic>
      </p:grpSp>
      <p:sp>
        <p:nvSpPr>
          <p:cNvPr id="285" name="Oval 284">
            <a:extLst>
              <a:ext uri="{FF2B5EF4-FFF2-40B4-BE49-F238E27FC236}">
                <a16:creationId xmlns:a16="http://schemas.microsoft.com/office/drawing/2014/main" id="{92AE5279-3AC9-4010-901F-03DD811CC544}"/>
              </a:ext>
            </a:extLst>
          </p:cNvPr>
          <p:cNvSpPr/>
          <p:nvPr/>
        </p:nvSpPr>
        <p:spPr>
          <a:xfrm>
            <a:off x="147829" y="3653520"/>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100" b="1" kern="0" dirty="0">
                <a:solidFill>
                  <a:srgbClr val="FFFFFF"/>
                </a:solidFill>
                <a:latin typeface="Nokia Pure Text Light"/>
              </a:rPr>
              <a:t>7</a:t>
            </a:r>
          </a:p>
        </p:txBody>
      </p:sp>
      <p:pic>
        <p:nvPicPr>
          <p:cNvPr id="305" name="Picture 304">
            <a:extLst>
              <a:ext uri="{FF2B5EF4-FFF2-40B4-BE49-F238E27FC236}">
                <a16:creationId xmlns:a16="http://schemas.microsoft.com/office/drawing/2014/main" id="{9406E11C-B3CC-40C2-8DDF-AAEC6637FC21}"/>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1747" y="3915675"/>
            <a:ext cx="278522" cy="278522"/>
          </a:xfrm>
          <a:prstGeom prst="rect">
            <a:avLst/>
          </a:prstGeom>
        </p:spPr>
      </p:pic>
      <p:sp>
        <p:nvSpPr>
          <p:cNvPr id="299" name="Oval 298">
            <a:extLst>
              <a:ext uri="{FF2B5EF4-FFF2-40B4-BE49-F238E27FC236}">
                <a16:creationId xmlns:a16="http://schemas.microsoft.com/office/drawing/2014/main" id="{28D340BE-FC97-48D9-AA1D-296078FF1D86}"/>
              </a:ext>
            </a:extLst>
          </p:cNvPr>
          <p:cNvSpPr/>
          <p:nvPr/>
        </p:nvSpPr>
        <p:spPr>
          <a:xfrm>
            <a:off x="147829" y="498043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100" b="1" kern="0" dirty="0">
                <a:solidFill>
                  <a:srgbClr val="FFFFFF"/>
                </a:solidFill>
                <a:latin typeface="Nokia Pure Text Light"/>
              </a:rPr>
              <a:t>9</a:t>
            </a:r>
          </a:p>
        </p:txBody>
      </p:sp>
      <p:sp>
        <p:nvSpPr>
          <p:cNvPr id="350" name="Rounded Rectangle 15">
            <a:extLst>
              <a:ext uri="{FF2B5EF4-FFF2-40B4-BE49-F238E27FC236}">
                <a16:creationId xmlns:a16="http://schemas.microsoft.com/office/drawing/2014/main" id="{ABD7B4E6-CB9D-4467-8316-CDAA57E8EA4B}"/>
              </a:ext>
            </a:extLst>
          </p:cNvPr>
          <p:cNvSpPr/>
          <p:nvPr/>
        </p:nvSpPr>
        <p:spPr>
          <a:xfrm>
            <a:off x="4810265" y="1483982"/>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51" name="Rounded Rectangle 15">
            <a:extLst>
              <a:ext uri="{FF2B5EF4-FFF2-40B4-BE49-F238E27FC236}">
                <a16:creationId xmlns:a16="http://schemas.microsoft.com/office/drawing/2014/main" id="{F1A751B8-BE40-49FC-BB20-D9A0084E5334}"/>
              </a:ext>
            </a:extLst>
          </p:cNvPr>
          <p:cNvSpPr/>
          <p:nvPr/>
        </p:nvSpPr>
        <p:spPr>
          <a:xfrm>
            <a:off x="4934263" y="1569831"/>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52" name="TextBox 351">
            <a:extLst>
              <a:ext uri="{FF2B5EF4-FFF2-40B4-BE49-F238E27FC236}">
                <a16:creationId xmlns:a16="http://schemas.microsoft.com/office/drawing/2014/main" id="{9E09EA26-F572-4B9D-ADA4-A45BF2FEF976}"/>
              </a:ext>
            </a:extLst>
          </p:cNvPr>
          <p:cNvSpPr txBox="1"/>
          <p:nvPr/>
        </p:nvSpPr>
        <p:spPr>
          <a:xfrm>
            <a:off x="4926678" y="1633668"/>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SDC</a:t>
            </a:r>
          </a:p>
        </p:txBody>
      </p:sp>
      <p:sp>
        <p:nvSpPr>
          <p:cNvPr id="354" name="TextBox 353">
            <a:extLst>
              <a:ext uri="{FF2B5EF4-FFF2-40B4-BE49-F238E27FC236}">
                <a16:creationId xmlns:a16="http://schemas.microsoft.com/office/drawing/2014/main" id="{392A3917-FCAD-4A36-A667-65D49B4B3A28}"/>
              </a:ext>
            </a:extLst>
          </p:cNvPr>
          <p:cNvSpPr txBox="1"/>
          <p:nvPr/>
        </p:nvSpPr>
        <p:spPr>
          <a:xfrm>
            <a:off x="4924634" y="2262347"/>
            <a:ext cx="1595309"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Service Design &amp; Definition</a:t>
            </a:r>
          </a:p>
        </p:txBody>
      </p:sp>
      <p:sp>
        <p:nvSpPr>
          <p:cNvPr id="357" name="Rounded Rectangle 15">
            <a:extLst>
              <a:ext uri="{FF2B5EF4-FFF2-40B4-BE49-F238E27FC236}">
                <a16:creationId xmlns:a16="http://schemas.microsoft.com/office/drawing/2014/main" id="{A478AF66-0645-4F43-BF4F-79EE8EF1340F}"/>
              </a:ext>
            </a:extLst>
          </p:cNvPr>
          <p:cNvSpPr/>
          <p:nvPr/>
        </p:nvSpPr>
        <p:spPr>
          <a:xfrm>
            <a:off x="4810265" y="2740692"/>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58" name="Rounded Rectangle 15">
            <a:extLst>
              <a:ext uri="{FF2B5EF4-FFF2-40B4-BE49-F238E27FC236}">
                <a16:creationId xmlns:a16="http://schemas.microsoft.com/office/drawing/2014/main" id="{0C4BB5C1-35EF-4580-8E14-88FEF191BA5C}"/>
              </a:ext>
            </a:extLst>
          </p:cNvPr>
          <p:cNvSpPr/>
          <p:nvPr/>
        </p:nvSpPr>
        <p:spPr>
          <a:xfrm>
            <a:off x="4934263" y="2826541"/>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59" name="TextBox 358">
            <a:extLst>
              <a:ext uri="{FF2B5EF4-FFF2-40B4-BE49-F238E27FC236}">
                <a16:creationId xmlns:a16="http://schemas.microsoft.com/office/drawing/2014/main" id="{4273307F-AAA0-4E47-B5FE-C7B78FC7CFBB}"/>
              </a:ext>
            </a:extLst>
          </p:cNvPr>
          <p:cNvSpPr txBox="1"/>
          <p:nvPr/>
        </p:nvSpPr>
        <p:spPr>
          <a:xfrm>
            <a:off x="4926678" y="2890378"/>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SO</a:t>
            </a:r>
          </a:p>
        </p:txBody>
      </p:sp>
      <p:sp>
        <p:nvSpPr>
          <p:cNvPr id="361" name="TextBox 360">
            <a:extLst>
              <a:ext uri="{FF2B5EF4-FFF2-40B4-BE49-F238E27FC236}">
                <a16:creationId xmlns:a16="http://schemas.microsoft.com/office/drawing/2014/main" id="{98CBF66E-69B4-40B0-8B12-E332D27E6008}"/>
              </a:ext>
            </a:extLst>
          </p:cNvPr>
          <p:cNvSpPr txBox="1"/>
          <p:nvPr/>
        </p:nvSpPr>
        <p:spPr>
          <a:xfrm>
            <a:off x="4924634" y="3519057"/>
            <a:ext cx="1257075"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Service Orchestrator</a:t>
            </a:r>
          </a:p>
        </p:txBody>
      </p:sp>
      <p:sp>
        <p:nvSpPr>
          <p:cNvPr id="363" name="Rounded Rectangle 15">
            <a:extLst>
              <a:ext uri="{FF2B5EF4-FFF2-40B4-BE49-F238E27FC236}">
                <a16:creationId xmlns:a16="http://schemas.microsoft.com/office/drawing/2014/main" id="{BAB2BE6D-C05A-4AB1-BBB4-65CF554614B7}"/>
              </a:ext>
            </a:extLst>
          </p:cNvPr>
          <p:cNvSpPr/>
          <p:nvPr/>
        </p:nvSpPr>
        <p:spPr>
          <a:xfrm>
            <a:off x="4810265" y="3997402"/>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64" name="Rounded Rectangle 15">
            <a:extLst>
              <a:ext uri="{FF2B5EF4-FFF2-40B4-BE49-F238E27FC236}">
                <a16:creationId xmlns:a16="http://schemas.microsoft.com/office/drawing/2014/main" id="{C84ECBE3-8F5B-46F9-9BAF-EB16A0B91C07}"/>
              </a:ext>
            </a:extLst>
          </p:cNvPr>
          <p:cNvSpPr/>
          <p:nvPr/>
        </p:nvSpPr>
        <p:spPr>
          <a:xfrm>
            <a:off x="4934263" y="4083251"/>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65" name="TextBox 364">
            <a:extLst>
              <a:ext uri="{FF2B5EF4-FFF2-40B4-BE49-F238E27FC236}">
                <a16:creationId xmlns:a16="http://schemas.microsoft.com/office/drawing/2014/main" id="{6146FAF1-321E-4228-979D-D4CD2975AC32}"/>
              </a:ext>
            </a:extLst>
          </p:cNvPr>
          <p:cNvSpPr txBox="1"/>
          <p:nvPr/>
        </p:nvSpPr>
        <p:spPr>
          <a:xfrm>
            <a:off x="4926678" y="4147088"/>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DCA&amp;E</a:t>
            </a:r>
          </a:p>
        </p:txBody>
      </p:sp>
      <p:sp>
        <p:nvSpPr>
          <p:cNvPr id="367" name="TextBox 366">
            <a:extLst>
              <a:ext uri="{FF2B5EF4-FFF2-40B4-BE49-F238E27FC236}">
                <a16:creationId xmlns:a16="http://schemas.microsoft.com/office/drawing/2014/main" id="{FE64DD4C-C816-4939-B381-FC6E6949F8CE}"/>
              </a:ext>
            </a:extLst>
          </p:cNvPr>
          <p:cNvSpPr txBox="1"/>
          <p:nvPr/>
        </p:nvSpPr>
        <p:spPr>
          <a:xfrm>
            <a:off x="4924634" y="4775767"/>
            <a:ext cx="1391728"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Gathers data &amp; events</a:t>
            </a:r>
          </a:p>
        </p:txBody>
      </p:sp>
      <p:sp>
        <p:nvSpPr>
          <p:cNvPr id="369" name="Rounded Rectangle 15">
            <a:extLst>
              <a:ext uri="{FF2B5EF4-FFF2-40B4-BE49-F238E27FC236}">
                <a16:creationId xmlns:a16="http://schemas.microsoft.com/office/drawing/2014/main" id="{B5D70A86-D533-4328-AFDB-CC8953AAE58C}"/>
              </a:ext>
            </a:extLst>
          </p:cNvPr>
          <p:cNvSpPr/>
          <p:nvPr/>
        </p:nvSpPr>
        <p:spPr>
          <a:xfrm>
            <a:off x="4810265" y="5254112"/>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70" name="Rounded Rectangle 15">
            <a:extLst>
              <a:ext uri="{FF2B5EF4-FFF2-40B4-BE49-F238E27FC236}">
                <a16:creationId xmlns:a16="http://schemas.microsoft.com/office/drawing/2014/main" id="{C2C03B72-A9D3-41F5-8522-C06887FCF506}"/>
              </a:ext>
            </a:extLst>
          </p:cNvPr>
          <p:cNvSpPr/>
          <p:nvPr/>
        </p:nvSpPr>
        <p:spPr>
          <a:xfrm>
            <a:off x="4934263" y="5339961"/>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71" name="TextBox 370">
            <a:extLst>
              <a:ext uri="{FF2B5EF4-FFF2-40B4-BE49-F238E27FC236}">
                <a16:creationId xmlns:a16="http://schemas.microsoft.com/office/drawing/2014/main" id="{A7877C21-865A-4505-BB30-694604390E38}"/>
              </a:ext>
            </a:extLst>
          </p:cNvPr>
          <p:cNvSpPr txBox="1"/>
          <p:nvPr/>
        </p:nvSpPr>
        <p:spPr>
          <a:xfrm>
            <a:off x="4926678" y="5403798"/>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A&amp;AI</a:t>
            </a:r>
          </a:p>
        </p:txBody>
      </p:sp>
      <p:sp>
        <p:nvSpPr>
          <p:cNvPr id="373" name="TextBox 372">
            <a:extLst>
              <a:ext uri="{FF2B5EF4-FFF2-40B4-BE49-F238E27FC236}">
                <a16:creationId xmlns:a16="http://schemas.microsoft.com/office/drawing/2014/main" id="{757D3710-43CE-4EB0-9F2B-31C1FB482B67}"/>
              </a:ext>
            </a:extLst>
          </p:cNvPr>
          <p:cNvSpPr txBox="1"/>
          <p:nvPr/>
        </p:nvSpPr>
        <p:spPr>
          <a:xfrm>
            <a:off x="4924634" y="6032477"/>
            <a:ext cx="1552028"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kern="0" dirty="0">
                <a:solidFill>
                  <a:prstClr val="black"/>
                </a:solidFill>
              </a:rPr>
              <a:t>Registers PNF in Inventory</a:t>
            </a:r>
            <a:endParaRPr kumimoji="0" lang="en-US" sz="1000" b="0" i="0" u="none" strike="noStrike" kern="0" cap="none" spc="0" normalizeH="0" baseline="0" noProof="0" dirty="0">
              <a:ln>
                <a:noFill/>
              </a:ln>
              <a:solidFill>
                <a:prstClr val="black"/>
              </a:solidFill>
              <a:effectLst/>
              <a:uLnTx/>
              <a:uFillTx/>
            </a:endParaRPr>
          </a:p>
        </p:txBody>
      </p:sp>
      <p:sp>
        <p:nvSpPr>
          <p:cNvPr id="375" name="Rounded Rectangle 15">
            <a:extLst>
              <a:ext uri="{FF2B5EF4-FFF2-40B4-BE49-F238E27FC236}">
                <a16:creationId xmlns:a16="http://schemas.microsoft.com/office/drawing/2014/main" id="{13CD8CB6-0E44-4734-BC45-4A185D652850}"/>
              </a:ext>
            </a:extLst>
          </p:cNvPr>
          <p:cNvSpPr/>
          <p:nvPr/>
        </p:nvSpPr>
        <p:spPr>
          <a:xfrm>
            <a:off x="4810265" y="6510820"/>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76" name="Rounded Rectangle 15">
            <a:extLst>
              <a:ext uri="{FF2B5EF4-FFF2-40B4-BE49-F238E27FC236}">
                <a16:creationId xmlns:a16="http://schemas.microsoft.com/office/drawing/2014/main" id="{FAA73B0B-C252-453D-9061-C29B7DF83C2E}"/>
              </a:ext>
            </a:extLst>
          </p:cNvPr>
          <p:cNvSpPr/>
          <p:nvPr/>
        </p:nvSpPr>
        <p:spPr>
          <a:xfrm>
            <a:off x="4934263" y="6596669"/>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77" name="TextBox 376">
            <a:extLst>
              <a:ext uri="{FF2B5EF4-FFF2-40B4-BE49-F238E27FC236}">
                <a16:creationId xmlns:a16="http://schemas.microsoft.com/office/drawing/2014/main" id="{A4C571C5-1E78-4BEC-879E-559B3DBB32EB}"/>
              </a:ext>
            </a:extLst>
          </p:cNvPr>
          <p:cNvSpPr txBox="1"/>
          <p:nvPr/>
        </p:nvSpPr>
        <p:spPr>
          <a:xfrm>
            <a:off x="4926678" y="6660506"/>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SDN-C</a:t>
            </a:r>
          </a:p>
        </p:txBody>
      </p:sp>
      <p:sp>
        <p:nvSpPr>
          <p:cNvPr id="379" name="TextBox 378">
            <a:extLst>
              <a:ext uri="{FF2B5EF4-FFF2-40B4-BE49-F238E27FC236}">
                <a16:creationId xmlns:a16="http://schemas.microsoft.com/office/drawing/2014/main" id="{81D76357-4D2D-409B-A032-341D4D16F9FA}"/>
              </a:ext>
            </a:extLst>
          </p:cNvPr>
          <p:cNvSpPr txBox="1"/>
          <p:nvPr/>
        </p:nvSpPr>
        <p:spPr>
          <a:xfrm>
            <a:off x="4924634" y="7289185"/>
            <a:ext cx="1191352"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Network Controller</a:t>
            </a:r>
          </a:p>
        </p:txBody>
      </p:sp>
      <p:sp>
        <p:nvSpPr>
          <p:cNvPr id="381" name="Rounded Rectangle 15">
            <a:extLst>
              <a:ext uri="{FF2B5EF4-FFF2-40B4-BE49-F238E27FC236}">
                <a16:creationId xmlns:a16="http://schemas.microsoft.com/office/drawing/2014/main" id="{89CE16B0-C2BA-4403-B385-EC90474D9B2F}"/>
              </a:ext>
            </a:extLst>
          </p:cNvPr>
          <p:cNvSpPr/>
          <p:nvPr/>
        </p:nvSpPr>
        <p:spPr>
          <a:xfrm>
            <a:off x="3131258" y="7870488"/>
            <a:ext cx="1922552" cy="1157558"/>
          </a:xfrm>
          <a:prstGeom prst="roundRect">
            <a:avLst>
              <a:gd name="adj" fmla="val 3357"/>
            </a:avLst>
          </a:prstGeom>
          <a:solidFill>
            <a:srgbClr val="124191"/>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82" name="Rounded Rectangle 15">
            <a:extLst>
              <a:ext uri="{FF2B5EF4-FFF2-40B4-BE49-F238E27FC236}">
                <a16:creationId xmlns:a16="http://schemas.microsoft.com/office/drawing/2014/main" id="{105B2391-CCA5-4421-95DF-86A22DA04DB7}"/>
              </a:ext>
            </a:extLst>
          </p:cNvPr>
          <p:cNvSpPr/>
          <p:nvPr/>
        </p:nvSpPr>
        <p:spPr>
          <a:xfrm>
            <a:off x="3255256" y="7956337"/>
            <a:ext cx="1522159" cy="926009"/>
          </a:xfrm>
          <a:prstGeom prst="roundRect">
            <a:avLst>
              <a:gd name="adj" fmla="val 5034"/>
            </a:avLst>
          </a:prstGeom>
          <a:solidFill>
            <a:srgbClr val="D8D9DA"/>
          </a:solidFill>
          <a:ln w="25400" cap="flat" cmpd="sng" algn="ctr">
            <a:solidFill>
              <a:srgbClr val="00C9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sp>
        <p:nvSpPr>
          <p:cNvPr id="383" name="TextBox 382">
            <a:extLst>
              <a:ext uri="{FF2B5EF4-FFF2-40B4-BE49-F238E27FC236}">
                <a16:creationId xmlns:a16="http://schemas.microsoft.com/office/drawing/2014/main" id="{8086881F-6590-40A3-851A-C7B4286CB3A1}"/>
              </a:ext>
            </a:extLst>
          </p:cNvPr>
          <p:cNvSpPr txBox="1"/>
          <p:nvPr/>
        </p:nvSpPr>
        <p:spPr>
          <a:xfrm>
            <a:off x="3247671" y="8020174"/>
            <a:ext cx="1090767"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rgbClr val="0000CC"/>
                </a:solidFill>
                <a:effectLst/>
                <a:uLnTx/>
                <a:uFillTx/>
              </a:rPr>
              <a:t>CU</a:t>
            </a:r>
          </a:p>
        </p:txBody>
      </p:sp>
      <p:sp>
        <p:nvSpPr>
          <p:cNvPr id="385" name="TextBox 384">
            <a:extLst>
              <a:ext uri="{FF2B5EF4-FFF2-40B4-BE49-F238E27FC236}">
                <a16:creationId xmlns:a16="http://schemas.microsoft.com/office/drawing/2014/main" id="{D04CC581-D128-418B-B3CF-A55C267BC371}"/>
              </a:ext>
            </a:extLst>
          </p:cNvPr>
          <p:cNvSpPr txBox="1"/>
          <p:nvPr/>
        </p:nvSpPr>
        <p:spPr>
          <a:xfrm>
            <a:off x="3245627" y="8648853"/>
            <a:ext cx="835485" cy="246221"/>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black"/>
                </a:solidFill>
                <a:effectLst/>
                <a:uLnTx/>
                <a:uFillTx/>
              </a:rPr>
              <a:t>DU manager</a:t>
            </a:r>
          </a:p>
        </p:txBody>
      </p:sp>
      <p:grpSp>
        <p:nvGrpSpPr>
          <p:cNvPr id="202" name="Group 201">
            <a:extLst>
              <a:ext uri="{FF2B5EF4-FFF2-40B4-BE49-F238E27FC236}">
                <a16:creationId xmlns:a16="http://schemas.microsoft.com/office/drawing/2014/main" id="{98E176A3-E32A-4F36-AC47-599D6362D5F5}"/>
              </a:ext>
            </a:extLst>
          </p:cNvPr>
          <p:cNvGrpSpPr/>
          <p:nvPr/>
        </p:nvGrpSpPr>
        <p:grpSpPr>
          <a:xfrm>
            <a:off x="4192164" y="8037324"/>
            <a:ext cx="540544" cy="561018"/>
            <a:chOff x="5807733" y="1145349"/>
            <a:chExt cx="540544" cy="561018"/>
          </a:xfrm>
        </p:grpSpPr>
        <p:sp>
          <p:nvSpPr>
            <p:cNvPr id="203" name="Oval 202">
              <a:extLst>
                <a:ext uri="{FF2B5EF4-FFF2-40B4-BE49-F238E27FC236}">
                  <a16:creationId xmlns:a16="http://schemas.microsoft.com/office/drawing/2014/main" id="{D910EF02-A54B-4C6C-B73F-19D96DC38F32}"/>
                </a:ext>
              </a:extLst>
            </p:cNvPr>
            <p:cNvSpPr/>
            <p:nvPr/>
          </p:nvSpPr>
          <p:spPr>
            <a:xfrm>
              <a:off x="5807733" y="1150587"/>
              <a:ext cx="540544" cy="555780"/>
            </a:xfrm>
            <a:prstGeom prst="ellipse">
              <a:avLst/>
            </a:prstGeom>
            <a:solidFill>
              <a:srgbClr val="1275AB"/>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pic>
          <p:nvPicPr>
            <p:cNvPr id="204" name="Picture 203">
              <a:extLst>
                <a:ext uri="{FF2B5EF4-FFF2-40B4-BE49-F238E27FC236}">
                  <a16:creationId xmlns:a16="http://schemas.microsoft.com/office/drawing/2014/main" id="{5E376BB9-430D-46DF-8DA4-16DF4A3039EB}"/>
                </a:ext>
              </a:extLst>
            </p:cNvPr>
            <p:cNvPicPr>
              <a:picLocks noChangeAspect="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l="22658" r="22282"/>
            <a:stretch/>
          </p:blipFill>
          <p:spPr>
            <a:xfrm>
              <a:off x="5967706" y="1145349"/>
              <a:ext cx="276326" cy="555780"/>
            </a:xfrm>
            <a:prstGeom prst="rect">
              <a:avLst/>
            </a:prstGeom>
          </p:spPr>
        </p:pic>
      </p:grpSp>
      <p:pic>
        <p:nvPicPr>
          <p:cNvPr id="221" name="Picture 220">
            <a:extLst>
              <a:ext uri="{FF2B5EF4-FFF2-40B4-BE49-F238E27FC236}">
                <a16:creationId xmlns:a16="http://schemas.microsoft.com/office/drawing/2014/main" id="{842859A5-9C00-4F89-91FE-891BF670450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60246" y="1727001"/>
            <a:ext cx="474009" cy="459769"/>
          </a:xfrm>
          <a:prstGeom prst="rect">
            <a:avLst/>
          </a:prstGeom>
        </p:spPr>
      </p:pic>
      <p:pic>
        <p:nvPicPr>
          <p:cNvPr id="386" name="Picture 385">
            <a:extLst>
              <a:ext uri="{FF2B5EF4-FFF2-40B4-BE49-F238E27FC236}">
                <a16:creationId xmlns:a16="http://schemas.microsoft.com/office/drawing/2014/main" id="{0522E6B2-858E-4259-A1A8-EDC9CDEA3EA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60246" y="2983561"/>
            <a:ext cx="474009" cy="459769"/>
          </a:xfrm>
          <a:prstGeom prst="rect">
            <a:avLst/>
          </a:prstGeom>
        </p:spPr>
      </p:pic>
      <p:pic>
        <p:nvPicPr>
          <p:cNvPr id="387" name="Picture 386">
            <a:extLst>
              <a:ext uri="{FF2B5EF4-FFF2-40B4-BE49-F238E27FC236}">
                <a16:creationId xmlns:a16="http://schemas.microsoft.com/office/drawing/2014/main" id="{5427B986-4311-46B2-B0DE-150A9912CEBA}"/>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60246" y="4240121"/>
            <a:ext cx="474009" cy="459769"/>
          </a:xfrm>
          <a:prstGeom prst="rect">
            <a:avLst/>
          </a:prstGeom>
        </p:spPr>
      </p:pic>
      <p:pic>
        <p:nvPicPr>
          <p:cNvPr id="388" name="Picture 387">
            <a:extLst>
              <a:ext uri="{FF2B5EF4-FFF2-40B4-BE49-F238E27FC236}">
                <a16:creationId xmlns:a16="http://schemas.microsoft.com/office/drawing/2014/main" id="{95B6A38D-712C-41D3-9F0F-54759E91CB5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60246" y="5496681"/>
            <a:ext cx="474009" cy="459769"/>
          </a:xfrm>
          <a:prstGeom prst="rect">
            <a:avLst/>
          </a:prstGeom>
        </p:spPr>
      </p:pic>
      <p:pic>
        <p:nvPicPr>
          <p:cNvPr id="389" name="Picture 388">
            <a:extLst>
              <a:ext uri="{FF2B5EF4-FFF2-40B4-BE49-F238E27FC236}">
                <a16:creationId xmlns:a16="http://schemas.microsoft.com/office/drawing/2014/main" id="{3A284D8C-DFE4-4400-BE96-B3E894E10ED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60246" y="6753241"/>
            <a:ext cx="474009" cy="459769"/>
          </a:xfrm>
          <a:prstGeom prst="rect">
            <a:avLst/>
          </a:prstGeom>
        </p:spPr>
      </p:pic>
      <p:sp>
        <p:nvSpPr>
          <p:cNvPr id="390" name="Rectangle 389">
            <a:extLst>
              <a:ext uri="{FF2B5EF4-FFF2-40B4-BE49-F238E27FC236}">
                <a16:creationId xmlns:a16="http://schemas.microsoft.com/office/drawing/2014/main" id="{37D46060-198F-4BE3-AE18-067CA741B0DA}"/>
              </a:ext>
            </a:extLst>
          </p:cNvPr>
          <p:cNvSpPr/>
          <p:nvPr/>
        </p:nvSpPr>
        <p:spPr>
          <a:xfrm>
            <a:off x="3073734" y="3925851"/>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391" name="Rectangle 390">
            <a:extLst>
              <a:ext uri="{FF2B5EF4-FFF2-40B4-BE49-F238E27FC236}">
                <a16:creationId xmlns:a16="http://schemas.microsoft.com/office/drawing/2014/main" id="{B5163FE4-BBC8-40D0-B776-A1C76148C1CF}"/>
              </a:ext>
            </a:extLst>
          </p:cNvPr>
          <p:cNvSpPr/>
          <p:nvPr/>
        </p:nvSpPr>
        <p:spPr>
          <a:xfrm>
            <a:off x="3073734" y="4036995"/>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392" name="Connector: Elbow 391">
            <a:extLst>
              <a:ext uri="{FF2B5EF4-FFF2-40B4-BE49-F238E27FC236}">
                <a16:creationId xmlns:a16="http://schemas.microsoft.com/office/drawing/2014/main" id="{C62DF104-3011-44B2-8E3E-3B55F9916840}"/>
              </a:ext>
            </a:extLst>
          </p:cNvPr>
          <p:cNvCxnSpPr>
            <a:cxnSpLocks/>
            <a:stCxn id="317" idx="3"/>
            <a:endCxn id="390" idx="1"/>
          </p:cNvCxnSpPr>
          <p:nvPr/>
        </p:nvCxnSpPr>
        <p:spPr>
          <a:xfrm flipV="1">
            <a:off x="1911376" y="3948711"/>
            <a:ext cx="1162358" cy="2876049"/>
          </a:xfrm>
          <a:prstGeom prst="bentConnector3">
            <a:avLst>
              <a:gd name="adj1" fmla="val 60926"/>
            </a:avLst>
          </a:prstGeom>
          <a:noFill/>
          <a:ln w="38100" cap="flat" cmpd="sng" algn="ctr">
            <a:solidFill>
              <a:srgbClr val="FF0000"/>
            </a:solidFill>
            <a:prstDash val="solid"/>
            <a:headEnd type="triangle"/>
            <a:tailEnd type="triangle"/>
          </a:ln>
          <a:effectLst/>
        </p:spPr>
      </p:cxnSp>
      <p:cxnSp>
        <p:nvCxnSpPr>
          <p:cNvPr id="395" name="Connector: Elbow 394">
            <a:extLst>
              <a:ext uri="{FF2B5EF4-FFF2-40B4-BE49-F238E27FC236}">
                <a16:creationId xmlns:a16="http://schemas.microsoft.com/office/drawing/2014/main" id="{A82F1F3B-1A72-46F7-B840-365C2187065C}"/>
              </a:ext>
            </a:extLst>
          </p:cNvPr>
          <p:cNvCxnSpPr>
            <a:cxnSpLocks/>
            <a:stCxn id="329" idx="3"/>
            <a:endCxn id="391" idx="1"/>
          </p:cNvCxnSpPr>
          <p:nvPr/>
        </p:nvCxnSpPr>
        <p:spPr>
          <a:xfrm flipV="1">
            <a:off x="1927453" y="4059855"/>
            <a:ext cx="1146281" cy="4078635"/>
          </a:xfrm>
          <a:prstGeom prst="bentConnector3">
            <a:avLst>
              <a:gd name="adj1" fmla="val 70497"/>
            </a:avLst>
          </a:prstGeom>
          <a:noFill/>
          <a:ln w="38100" cap="flat" cmpd="sng" algn="ctr">
            <a:solidFill>
              <a:srgbClr val="FF0000"/>
            </a:solidFill>
            <a:prstDash val="solid"/>
            <a:headEnd type="triangle"/>
            <a:tailEnd type="triangle"/>
          </a:ln>
          <a:effectLst/>
        </p:spPr>
      </p:cxnSp>
      <p:cxnSp>
        <p:nvCxnSpPr>
          <p:cNvPr id="291" name="Connector: Elbow 290">
            <a:extLst>
              <a:ext uri="{FF2B5EF4-FFF2-40B4-BE49-F238E27FC236}">
                <a16:creationId xmlns:a16="http://schemas.microsoft.com/office/drawing/2014/main" id="{3CB3C573-4A8B-414F-A1E9-F4EB48D35211}"/>
              </a:ext>
            </a:extLst>
          </p:cNvPr>
          <p:cNvCxnSpPr>
            <a:cxnSpLocks/>
            <a:stCxn id="281" idx="3"/>
            <a:endCxn id="290" idx="1"/>
          </p:cNvCxnSpPr>
          <p:nvPr/>
        </p:nvCxnSpPr>
        <p:spPr>
          <a:xfrm>
            <a:off x="1927453" y="2833647"/>
            <a:ext cx="1146281" cy="781635"/>
          </a:xfrm>
          <a:prstGeom prst="bentConnector3">
            <a:avLst>
              <a:gd name="adj1" fmla="val 50000"/>
            </a:avLst>
          </a:prstGeom>
          <a:noFill/>
          <a:ln w="38100" cap="flat" cmpd="sng" algn="ctr">
            <a:solidFill>
              <a:srgbClr val="FF0000"/>
            </a:solidFill>
            <a:prstDash val="solid"/>
            <a:headEnd type="triangle"/>
            <a:tailEnd type="triangle"/>
          </a:ln>
          <a:effectLst/>
        </p:spPr>
      </p:cxnSp>
      <p:grpSp>
        <p:nvGrpSpPr>
          <p:cNvPr id="399" name="Group 398">
            <a:extLst>
              <a:ext uri="{FF2B5EF4-FFF2-40B4-BE49-F238E27FC236}">
                <a16:creationId xmlns:a16="http://schemas.microsoft.com/office/drawing/2014/main" id="{E0DF7300-3EBB-4CFA-A740-8DAE89FEEAFF}"/>
              </a:ext>
            </a:extLst>
          </p:cNvPr>
          <p:cNvGrpSpPr/>
          <p:nvPr/>
        </p:nvGrpSpPr>
        <p:grpSpPr>
          <a:xfrm>
            <a:off x="6457537" y="4004529"/>
            <a:ext cx="335348" cy="246221"/>
            <a:chOff x="447635" y="1676508"/>
            <a:chExt cx="335348" cy="246221"/>
          </a:xfrm>
        </p:grpSpPr>
        <p:sp>
          <p:nvSpPr>
            <p:cNvPr id="400" name="Oval 399">
              <a:extLst>
                <a:ext uri="{FF2B5EF4-FFF2-40B4-BE49-F238E27FC236}">
                  <a16:creationId xmlns:a16="http://schemas.microsoft.com/office/drawing/2014/main" id="{75F10235-5CCF-487B-937D-BBE1FAC6A5CF}"/>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401" name="TextBox 400">
              <a:extLst>
                <a:ext uri="{FF2B5EF4-FFF2-40B4-BE49-F238E27FC236}">
                  <a16:creationId xmlns:a16="http://schemas.microsoft.com/office/drawing/2014/main" id="{E686DE71-7385-4CD9-8DF9-9944DEE1F7E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11</a:t>
              </a:r>
            </a:p>
          </p:txBody>
        </p:sp>
      </p:grpSp>
      <p:grpSp>
        <p:nvGrpSpPr>
          <p:cNvPr id="402" name="Group 401">
            <a:extLst>
              <a:ext uri="{FF2B5EF4-FFF2-40B4-BE49-F238E27FC236}">
                <a16:creationId xmlns:a16="http://schemas.microsoft.com/office/drawing/2014/main" id="{011AC4CD-0C40-4EF6-8AA8-664EB884B75D}"/>
              </a:ext>
            </a:extLst>
          </p:cNvPr>
          <p:cNvGrpSpPr/>
          <p:nvPr/>
        </p:nvGrpSpPr>
        <p:grpSpPr>
          <a:xfrm>
            <a:off x="6451365" y="5270775"/>
            <a:ext cx="335348" cy="246221"/>
            <a:chOff x="447635" y="1676508"/>
            <a:chExt cx="335348" cy="246221"/>
          </a:xfrm>
        </p:grpSpPr>
        <p:sp>
          <p:nvSpPr>
            <p:cNvPr id="403" name="Oval 402">
              <a:extLst>
                <a:ext uri="{FF2B5EF4-FFF2-40B4-BE49-F238E27FC236}">
                  <a16:creationId xmlns:a16="http://schemas.microsoft.com/office/drawing/2014/main" id="{6D977704-D918-41FA-AC9E-B5F03C07E6A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404" name="TextBox 403">
              <a:extLst>
                <a:ext uri="{FF2B5EF4-FFF2-40B4-BE49-F238E27FC236}">
                  <a16:creationId xmlns:a16="http://schemas.microsoft.com/office/drawing/2014/main" id="{34A84E40-DD08-4DDF-9AEA-A5F67E30702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grpSp>
        <p:nvGrpSpPr>
          <p:cNvPr id="405" name="Group 404">
            <a:extLst>
              <a:ext uri="{FF2B5EF4-FFF2-40B4-BE49-F238E27FC236}">
                <a16:creationId xmlns:a16="http://schemas.microsoft.com/office/drawing/2014/main" id="{703DB7DD-7D14-4C60-AEB1-308B20CCBDAF}"/>
              </a:ext>
            </a:extLst>
          </p:cNvPr>
          <p:cNvGrpSpPr/>
          <p:nvPr/>
        </p:nvGrpSpPr>
        <p:grpSpPr>
          <a:xfrm>
            <a:off x="6450426" y="6525243"/>
            <a:ext cx="335348" cy="246221"/>
            <a:chOff x="447635" y="1676508"/>
            <a:chExt cx="335348" cy="246221"/>
          </a:xfrm>
        </p:grpSpPr>
        <p:sp>
          <p:nvSpPr>
            <p:cNvPr id="406" name="Oval 405">
              <a:extLst>
                <a:ext uri="{FF2B5EF4-FFF2-40B4-BE49-F238E27FC236}">
                  <a16:creationId xmlns:a16="http://schemas.microsoft.com/office/drawing/2014/main" id="{27BD2E3A-7062-4B0D-8778-08389C83ED9F}"/>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407" name="TextBox 406">
              <a:extLst>
                <a:ext uri="{FF2B5EF4-FFF2-40B4-BE49-F238E27FC236}">
                  <a16:creationId xmlns:a16="http://schemas.microsoft.com/office/drawing/2014/main" id="{271D2DC4-E311-400C-8316-E8F0A1BF3DD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sp>
        <p:nvSpPr>
          <p:cNvPr id="408" name="Oval 407">
            <a:extLst>
              <a:ext uri="{FF2B5EF4-FFF2-40B4-BE49-F238E27FC236}">
                <a16:creationId xmlns:a16="http://schemas.microsoft.com/office/drawing/2014/main" id="{156908C5-CAFC-451C-B705-CB79A43215AA}"/>
              </a:ext>
            </a:extLst>
          </p:cNvPr>
          <p:cNvSpPr/>
          <p:nvPr/>
        </p:nvSpPr>
        <p:spPr>
          <a:xfrm>
            <a:off x="6517219" y="2750780"/>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100" b="1" kern="0" dirty="0">
                <a:solidFill>
                  <a:srgbClr val="FFFFFF"/>
                </a:solidFill>
                <a:latin typeface="Nokia Pure Text Light"/>
              </a:rPr>
              <a:t>1</a:t>
            </a:r>
          </a:p>
        </p:txBody>
      </p:sp>
      <p:sp>
        <p:nvSpPr>
          <p:cNvPr id="409" name="Oval 408">
            <a:extLst>
              <a:ext uri="{FF2B5EF4-FFF2-40B4-BE49-F238E27FC236}">
                <a16:creationId xmlns:a16="http://schemas.microsoft.com/office/drawing/2014/main" id="{F0A77BBF-076C-424D-9246-A2105CD46005}"/>
              </a:ext>
            </a:extLst>
          </p:cNvPr>
          <p:cNvSpPr/>
          <p:nvPr/>
        </p:nvSpPr>
        <p:spPr>
          <a:xfrm>
            <a:off x="6528847" y="1495189"/>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algn="ctr" defTabSz="914400" fontAlgn="base">
              <a:spcBef>
                <a:spcPct val="0"/>
              </a:spcBef>
              <a:spcAft>
                <a:spcPct val="0"/>
              </a:spcAft>
              <a:defRPr/>
            </a:pPr>
            <a:r>
              <a:rPr lang="en-US" sz="1100" b="1" kern="0" dirty="0">
                <a:solidFill>
                  <a:srgbClr val="FFFFFF"/>
                </a:solidFill>
                <a:latin typeface="Nokia Pure Text Light"/>
              </a:rPr>
              <a:t>1</a:t>
            </a:r>
          </a:p>
        </p:txBody>
      </p:sp>
      <p:grpSp>
        <p:nvGrpSpPr>
          <p:cNvPr id="410" name="Group 409">
            <a:extLst>
              <a:ext uri="{FF2B5EF4-FFF2-40B4-BE49-F238E27FC236}">
                <a16:creationId xmlns:a16="http://schemas.microsoft.com/office/drawing/2014/main" id="{86267A83-5B89-4344-91B4-B9538FE6A4C0}"/>
              </a:ext>
            </a:extLst>
          </p:cNvPr>
          <p:cNvGrpSpPr/>
          <p:nvPr/>
        </p:nvGrpSpPr>
        <p:grpSpPr>
          <a:xfrm>
            <a:off x="4740816" y="7903745"/>
            <a:ext cx="335348" cy="246221"/>
            <a:chOff x="447635" y="1676508"/>
            <a:chExt cx="335348" cy="246221"/>
          </a:xfrm>
        </p:grpSpPr>
        <p:sp>
          <p:nvSpPr>
            <p:cNvPr id="411" name="Oval 410">
              <a:extLst>
                <a:ext uri="{FF2B5EF4-FFF2-40B4-BE49-F238E27FC236}">
                  <a16:creationId xmlns:a16="http://schemas.microsoft.com/office/drawing/2014/main" id="{0FA5F5F4-7178-4E88-B81B-9F2A8217827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412" name="TextBox 411">
              <a:extLst>
                <a:ext uri="{FF2B5EF4-FFF2-40B4-BE49-F238E27FC236}">
                  <a16:creationId xmlns:a16="http://schemas.microsoft.com/office/drawing/2014/main" id="{5E40216A-2DC8-4A20-90EA-016A2E439AA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pic>
        <p:nvPicPr>
          <p:cNvPr id="413" name="Picture 2" descr="C:\Users\cheung\AppData\Local\Temp\SNAGHTML4704bc6.PNG">
            <a:extLst>
              <a:ext uri="{FF2B5EF4-FFF2-40B4-BE49-F238E27FC236}">
                <a16:creationId xmlns:a16="http://schemas.microsoft.com/office/drawing/2014/main" id="{36E46DFD-C784-4597-A1B8-785BC4EFB1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9381" y="8232490"/>
            <a:ext cx="210506" cy="175923"/>
          </a:xfrm>
          <a:prstGeom prst="rect">
            <a:avLst/>
          </a:prstGeom>
          <a:noFill/>
          <a:extLst>
            <a:ext uri="{909E8E84-426E-40DD-AFC4-6F175D3DCCD1}">
              <a14:hiddenFill xmlns:a14="http://schemas.microsoft.com/office/drawing/2010/main">
                <a:solidFill>
                  <a:srgbClr val="FFFFFF"/>
                </a:solidFill>
              </a14:hiddenFill>
            </a:ext>
          </a:extLst>
        </p:spPr>
      </p:pic>
      <p:cxnSp>
        <p:nvCxnSpPr>
          <p:cNvPr id="416" name="Straight Arrow Connector 415">
            <a:extLst>
              <a:ext uri="{FF2B5EF4-FFF2-40B4-BE49-F238E27FC236}">
                <a16:creationId xmlns:a16="http://schemas.microsoft.com/office/drawing/2014/main" id="{CC767610-97A0-4050-9C1F-8A3FDDA99E56}"/>
              </a:ext>
            </a:extLst>
          </p:cNvPr>
          <p:cNvCxnSpPr>
            <a:cxnSpLocks/>
            <a:stCxn id="417" idx="2"/>
            <a:endCxn id="419" idx="0"/>
          </p:cNvCxnSpPr>
          <p:nvPr/>
        </p:nvCxnSpPr>
        <p:spPr>
          <a:xfrm>
            <a:off x="3494097" y="4072465"/>
            <a:ext cx="0" cy="3863607"/>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17" name="Rectangle 416">
            <a:extLst>
              <a:ext uri="{FF2B5EF4-FFF2-40B4-BE49-F238E27FC236}">
                <a16:creationId xmlns:a16="http://schemas.microsoft.com/office/drawing/2014/main" id="{280F5B79-F472-47C4-B74D-58EF718F7D1D}"/>
              </a:ext>
            </a:extLst>
          </p:cNvPr>
          <p:cNvSpPr/>
          <p:nvPr/>
        </p:nvSpPr>
        <p:spPr>
          <a:xfrm>
            <a:off x="3471237" y="4026746"/>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19" name="Rectangle 418">
            <a:extLst>
              <a:ext uri="{FF2B5EF4-FFF2-40B4-BE49-F238E27FC236}">
                <a16:creationId xmlns:a16="http://schemas.microsoft.com/office/drawing/2014/main" id="{A2B3967D-14D9-40BA-A389-5FA0B89A0EA9}"/>
              </a:ext>
            </a:extLst>
          </p:cNvPr>
          <p:cNvSpPr/>
          <p:nvPr/>
        </p:nvSpPr>
        <p:spPr>
          <a:xfrm>
            <a:off x="3471237" y="7936072"/>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21" name="Rectangle 420">
            <a:extLst>
              <a:ext uri="{FF2B5EF4-FFF2-40B4-BE49-F238E27FC236}">
                <a16:creationId xmlns:a16="http://schemas.microsoft.com/office/drawing/2014/main" id="{F495955D-E766-4A50-AF08-C39304001CF1}"/>
              </a:ext>
            </a:extLst>
          </p:cNvPr>
          <p:cNvSpPr/>
          <p:nvPr/>
        </p:nvSpPr>
        <p:spPr>
          <a:xfrm>
            <a:off x="4933472" y="4665993"/>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22" name="Rectangle 421">
            <a:extLst>
              <a:ext uri="{FF2B5EF4-FFF2-40B4-BE49-F238E27FC236}">
                <a16:creationId xmlns:a16="http://schemas.microsoft.com/office/drawing/2014/main" id="{7B094268-32F5-444B-A4A3-F6A0D7004C01}"/>
              </a:ext>
            </a:extLst>
          </p:cNvPr>
          <p:cNvSpPr/>
          <p:nvPr/>
        </p:nvSpPr>
        <p:spPr>
          <a:xfrm>
            <a:off x="3855904" y="3700847"/>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23" name="Rectangle 422">
            <a:extLst>
              <a:ext uri="{FF2B5EF4-FFF2-40B4-BE49-F238E27FC236}">
                <a16:creationId xmlns:a16="http://schemas.microsoft.com/office/drawing/2014/main" id="{8F5C46A7-139B-4727-A2BE-8F8EC86F4703}"/>
              </a:ext>
            </a:extLst>
          </p:cNvPr>
          <p:cNvSpPr/>
          <p:nvPr/>
        </p:nvSpPr>
        <p:spPr>
          <a:xfrm>
            <a:off x="3855904" y="3486017"/>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24" name="Rectangle 423">
            <a:extLst>
              <a:ext uri="{FF2B5EF4-FFF2-40B4-BE49-F238E27FC236}">
                <a16:creationId xmlns:a16="http://schemas.microsoft.com/office/drawing/2014/main" id="{5CE7105F-4085-4E5F-8B67-E6AD1C1CAD70}"/>
              </a:ext>
            </a:extLst>
          </p:cNvPr>
          <p:cNvSpPr/>
          <p:nvPr/>
        </p:nvSpPr>
        <p:spPr>
          <a:xfrm>
            <a:off x="3855904" y="3593432"/>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25" name="Rectangle 424">
            <a:extLst>
              <a:ext uri="{FF2B5EF4-FFF2-40B4-BE49-F238E27FC236}">
                <a16:creationId xmlns:a16="http://schemas.microsoft.com/office/drawing/2014/main" id="{D05D94F2-77C4-4544-A96E-88D9E72CD8D7}"/>
              </a:ext>
            </a:extLst>
          </p:cNvPr>
          <p:cNvSpPr/>
          <p:nvPr/>
        </p:nvSpPr>
        <p:spPr>
          <a:xfrm>
            <a:off x="3855904" y="3915675"/>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28" name="Rectangle 427">
            <a:extLst>
              <a:ext uri="{FF2B5EF4-FFF2-40B4-BE49-F238E27FC236}">
                <a16:creationId xmlns:a16="http://schemas.microsoft.com/office/drawing/2014/main" id="{249780D1-F7B0-4824-8C08-742376A6380E}"/>
              </a:ext>
            </a:extLst>
          </p:cNvPr>
          <p:cNvSpPr/>
          <p:nvPr/>
        </p:nvSpPr>
        <p:spPr>
          <a:xfrm>
            <a:off x="4625379" y="2223030"/>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29" name="Rectangle 428">
            <a:extLst>
              <a:ext uri="{FF2B5EF4-FFF2-40B4-BE49-F238E27FC236}">
                <a16:creationId xmlns:a16="http://schemas.microsoft.com/office/drawing/2014/main" id="{D322768C-0A83-44EB-91C9-2E9BCDCEC3F6}"/>
              </a:ext>
            </a:extLst>
          </p:cNvPr>
          <p:cNvSpPr/>
          <p:nvPr/>
        </p:nvSpPr>
        <p:spPr>
          <a:xfrm>
            <a:off x="4625379" y="2105618"/>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30" name="Rectangle 429">
            <a:extLst>
              <a:ext uri="{FF2B5EF4-FFF2-40B4-BE49-F238E27FC236}">
                <a16:creationId xmlns:a16="http://schemas.microsoft.com/office/drawing/2014/main" id="{D12DA2AD-1039-4B5F-A0E8-F8C853DC1BD5}"/>
              </a:ext>
            </a:extLst>
          </p:cNvPr>
          <p:cNvSpPr/>
          <p:nvPr/>
        </p:nvSpPr>
        <p:spPr>
          <a:xfrm>
            <a:off x="4625379" y="1900338"/>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31" name="Rectangle 430">
            <a:extLst>
              <a:ext uri="{FF2B5EF4-FFF2-40B4-BE49-F238E27FC236}">
                <a16:creationId xmlns:a16="http://schemas.microsoft.com/office/drawing/2014/main" id="{5EA9847A-21F2-4A9C-A6FA-15ACE2351D3B}"/>
              </a:ext>
            </a:extLst>
          </p:cNvPr>
          <p:cNvSpPr/>
          <p:nvPr/>
        </p:nvSpPr>
        <p:spPr>
          <a:xfrm>
            <a:off x="4625379" y="1993086"/>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432" name="Rectangle 431">
            <a:extLst>
              <a:ext uri="{FF2B5EF4-FFF2-40B4-BE49-F238E27FC236}">
                <a16:creationId xmlns:a16="http://schemas.microsoft.com/office/drawing/2014/main" id="{F281B028-EACE-41DD-B582-F92DC0115107}"/>
              </a:ext>
            </a:extLst>
          </p:cNvPr>
          <p:cNvSpPr/>
          <p:nvPr/>
        </p:nvSpPr>
        <p:spPr>
          <a:xfrm>
            <a:off x="4611097" y="7031411"/>
            <a:ext cx="45719" cy="45719"/>
          </a:xfrm>
          <a:prstGeom prst="rect">
            <a:avLst/>
          </a:prstGeom>
          <a:no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cxnSp>
        <p:nvCxnSpPr>
          <p:cNvPr id="246" name="Connector: Elbow 245">
            <a:extLst>
              <a:ext uri="{FF2B5EF4-FFF2-40B4-BE49-F238E27FC236}">
                <a16:creationId xmlns:a16="http://schemas.microsoft.com/office/drawing/2014/main" id="{1FC8AE74-819B-4479-A02A-8E6AAB6D3481}"/>
              </a:ext>
            </a:extLst>
          </p:cNvPr>
          <p:cNvCxnSpPr>
            <a:cxnSpLocks/>
            <a:stCxn id="216" idx="3"/>
            <a:endCxn id="247" idx="1"/>
          </p:cNvCxnSpPr>
          <p:nvPr/>
        </p:nvCxnSpPr>
        <p:spPr>
          <a:xfrm>
            <a:off x="1911376" y="1519916"/>
            <a:ext cx="1162358" cy="1984223"/>
          </a:xfrm>
          <a:prstGeom prst="bentConnector3">
            <a:avLst>
              <a:gd name="adj1" fmla="val 60926"/>
            </a:avLst>
          </a:prstGeom>
          <a:noFill/>
          <a:ln w="38100" cap="flat" cmpd="sng" algn="ctr">
            <a:solidFill>
              <a:srgbClr val="FF0000"/>
            </a:solidFill>
            <a:prstDash val="solid"/>
            <a:headEnd type="triangle"/>
            <a:tailEnd type="triangle"/>
          </a:ln>
          <a:effectLst/>
        </p:spPr>
      </p:cxnSp>
      <p:pic>
        <p:nvPicPr>
          <p:cNvPr id="414" name="Picture 2" descr="C:\Users\cheung\AppData\Local\Temp\SNAGHTML4704bc6.PNG">
            <a:extLst>
              <a:ext uri="{FF2B5EF4-FFF2-40B4-BE49-F238E27FC236}">
                <a16:creationId xmlns:a16="http://schemas.microsoft.com/office/drawing/2014/main" id="{D4C2A8F0-B295-4B96-BC0D-FA71747AE6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8843" y="7342287"/>
            <a:ext cx="210506" cy="175923"/>
          </a:xfrm>
          <a:prstGeom prst="rect">
            <a:avLst/>
          </a:prstGeom>
          <a:noFill/>
          <a:extLst>
            <a:ext uri="{909E8E84-426E-40DD-AFC4-6F175D3DCCD1}">
              <a14:hiddenFill xmlns:a14="http://schemas.microsoft.com/office/drawing/2010/main">
                <a:solidFill>
                  <a:srgbClr val="FFFFFF"/>
                </a:solidFill>
              </a14:hiddenFill>
            </a:ext>
          </a:extLst>
        </p:spPr>
      </p:pic>
      <p:cxnSp>
        <p:nvCxnSpPr>
          <p:cNvPr id="260" name="Connector: Elbow 259">
            <a:extLst>
              <a:ext uri="{FF2B5EF4-FFF2-40B4-BE49-F238E27FC236}">
                <a16:creationId xmlns:a16="http://schemas.microsoft.com/office/drawing/2014/main" id="{40D6FD48-5F2C-4092-B5E3-18FC2B5EB14B}"/>
              </a:ext>
            </a:extLst>
          </p:cNvPr>
          <p:cNvCxnSpPr>
            <a:cxnSpLocks/>
            <a:stCxn id="352" idx="1"/>
            <a:endCxn id="358" idx="1"/>
          </p:cNvCxnSpPr>
          <p:nvPr/>
        </p:nvCxnSpPr>
        <p:spPr>
          <a:xfrm rot="10800000" flipH="1" flipV="1">
            <a:off x="4926677" y="1802944"/>
            <a:ext cx="7585" cy="1486601"/>
          </a:xfrm>
          <a:prstGeom prst="bentConnector3">
            <a:avLst>
              <a:gd name="adj1" fmla="val -4855636"/>
            </a:avLst>
          </a:prstGeom>
          <a:noFill/>
          <a:ln w="38100" cap="flat" cmpd="sng" algn="ctr">
            <a:solidFill>
              <a:srgbClr val="FF0000"/>
            </a:solidFill>
            <a:prstDash val="solid"/>
            <a:headEnd type="triangle"/>
            <a:tailEnd type="triangle"/>
          </a:ln>
          <a:effectLst/>
        </p:spPr>
      </p:cxnSp>
      <p:cxnSp>
        <p:nvCxnSpPr>
          <p:cNvPr id="456" name="Connector: Elbow 455">
            <a:extLst>
              <a:ext uri="{FF2B5EF4-FFF2-40B4-BE49-F238E27FC236}">
                <a16:creationId xmlns:a16="http://schemas.microsoft.com/office/drawing/2014/main" id="{39ED5D7B-F4A0-4FD3-AFAC-68D5B0C8A172}"/>
              </a:ext>
            </a:extLst>
          </p:cNvPr>
          <p:cNvCxnSpPr>
            <a:cxnSpLocks/>
            <a:stCxn id="422" idx="3"/>
            <a:endCxn id="364" idx="1"/>
          </p:cNvCxnSpPr>
          <p:nvPr/>
        </p:nvCxnSpPr>
        <p:spPr>
          <a:xfrm>
            <a:off x="3901623" y="3723707"/>
            <a:ext cx="1032640" cy="822549"/>
          </a:xfrm>
          <a:prstGeom prst="bentConnector3">
            <a:avLst>
              <a:gd name="adj1" fmla="val 50000"/>
            </a:avLst>
          </a:prstGeom>
          <a:noFill/>
          <a:ln w="38100" cap="flat" cmpd="sng" algn="ctr">
            <a:solidFill>
              <a:srgbClr val="FF0000"/>
            </a:solidFill>
            <a:prstDash val="solid"/>
            <a:headEnd type="triangle"/>
            <a:tailEnd type="triangle"/>
          </a:ln>
          <a:effectLst/>
        </p:spPr>
      </p:cxnSp>
      <p:cxnSp>
        <p:nvCxnSpPr>
          <p:cNvPr id="459" name="Connector: Elbow 458">
            <a:extLst>
              <a:ext uri="{FF2B5EF4-FFF2-40B4-BE49-F238E27FC236}">
                <a16:creationId xmlns:a16="http://schemas.microsoft.com/office/drawing/2014/main" id="{AC024554-0CCC-4550-AFD7-114519218410}"/>
              </a:ext>
            </a:extLst>
          </p:cNvPr>
          <p:cNvCxnSpPr>
            <a:cxnSpLocks/>
            <a:stCxn id="421" idx="1"/>
            <a:endCxn id="370" idx="1"/>
          </p:cNvCxnSpPr>
          <p:nvPr/>
        </p:nvCxnSpPr>
        <p:spPr>
          <a:xfrm rot="10800000" flipH="1" flipV="1">
            <a:off x="4933471" y="4688852"/>
            <a:ext cx="791" cy="1114113"/>
          </a:xfrm>
          <a:prstGeom prst="bentConnector3">
            <a:avLst>
              <a:gd name="adj1" fmla="val -65627307"/>
            </a:avLst>
          </a:prstGeom>
          <a:noFill/>
          <a:ln w="38100" cap="flat" cmpd="sng" algn="ctr">
            <a:solidFill>
              <a:srgbClr val="FF0000"/>
            </a:solidFill>
            <a:prstDash val="solid"/>
            <a:headEnd type="triangle"/>
            <a:tailEnd type="triangle"/>
          </a:ln>
          <a:effectLst/>
        </p:spPr>
      </p:cxnSp>
      <p:cxnSp>
        <p:nvCxnSpPr>
          <p:cNvPr id="462" name="Connector: Elbow 461">
            <a:extLst>
              <a:ext uri="{FF2B5EF4-FFF2-40B4-BE49-F238E27FC236}">
                <a16:creationId xmlns:a16="http://schemas.microsoft.com/office/drawing/2014/main" id="{E9542FAB-12E1-410C-8996-545C61E42FF7}"/>
              </a:ext>
            </a:extLst>
          </p:cNvPr>
          <p:cNvCxnSpPr>
            <a:cxnSpLocks/>
            <a:stCxn id="425" idx="3"/>
            <a:endCxn id="376" idx="1"/>
          </p:cNvCxnSpPr>
          <p:nvPr/>
        </p:nvCxnSpPr>
        <p:spPr>
          <a:xfrm>
            <a:off x="3901623" y="3938535"/>
            <a:ext cx="1032640" cy="3121139"/>
          </a:xfrm>
          <a:prstGeom prst="bentConnector3">
            <a:avLst>
              <a:gd name="adj1" fmla="val 25403"/>
            </a:avLst>
          </a:prstGeom>
          <a:noFill/>
          <a:ln w="38100" cap="flat" cmpd="sng" algn="ctr">
            <a:solidFill>
              <a:srgbClr val="FF0000"/>
            </a:solidFill>
            <a:prstDash val="solid"/>
            <a:headEnd type="triangle"/>
            <a:tailEnd type="triangle"/>
          </a:ln>
          <a:effectLst/>
        </p:spPr>
      </p:cxnSp>
      <p:grpSp>
        <p:nvGrpSpPr>
          <p:cNvPr id="491" name="Group 490">
            <a:extLst>
              <a:ext uri="{FF2B5EF4-FFF2-40B4-BE49-F238E27FC236}">
                <a16:creationId xmlns:a16="http://schemas.microsoft.com/office/drawing/2014/main" id="{7103C604-4C71-47E5-AA8F-070C13577BA0}"/>
              </a:ext>
            </a:extLst>
          </p:cNvPr>
          <p:cNvGrpSpPr/>
          <p:nvPr/>
        </p:nvGrpSpPr>
        <p:grpSpPr>
          <a:xfrm>
            <a:off x="-5269" y="-13353"/>
            <a:ext cx="6863269" cy="9157353"/>
            <a:chOff x="-5269" y="-17858"/>
            <a:chExt cx="6863269" cy="8598180"/>
          </a:xfrm>
        </p:grpSpPr>
        <p:sp>
          <p:nvSpPr>
            <p:cNvPr id="492" name="Rectangle 491">
              <a:extLst>
                <a:ext uri="{FF2B5EF4-FFF2-40B4-BE49-F238E27FC236}">
                  <a16:creationId xmlns:a16="http://schemas.microsoft.com/office/drawing/2014/main" id="{AFE6DE65-7A0D-410F-AF32-72A4FB6EEF09}"/>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93" name="TextBox 492">
              <a:extLst>
                <a:ext uri="{FF2B5EF4-FFF2-40B4-BE49-F238E27FC236}">
                  <a16:creationId xmlns:a16="http://schemas.microsoft.com/office/drawing/2014/main" id="{42189991-BE2F-4734-9F78-4803E7F3DB74}"/>
                </a:ext>
              </a:extLst>
            </p:cNvPr>
            <p:cNvSpPr txBox="1"/>
            <p:nvPr/>
          </p:nvSpPr>
          <p:spPr>
            <a:xfrm>
              <a:off x="550585" y="-17858"/>
              <a:ext cx="5763117"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Onboarding (PnP) Overview (e.g.)</a:t>
              </a:r>
            </a:p>
          </p:txBody>
        </p:sp>
        <p:sp>
          <p:nvSpPr>
            <p:cNvPr id="494" name="Rectangle 493">
              <a:extLst>
                <a:ext uri="{FF2B5EF4-FFF2-40B4-BE49-F238E27FC236}">
                  <a16:creationId xmlns:a16="http://schemas.microsoft.com/office/drawing/2014/main" id="{4A3EE9AA-4AD8-4A6A-9DE5-0B496AC39FF2}"/>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Tree>
    <p:extLst>
      <p:ext uri="{BB962C8B-B14F-4D97-AF65-F5344CB8AC3E}">
        <p14:creationId xmlns:p14="http://schemas.microsoft.com/office/powerpoint/2010/main" val="5819747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727960109"/>
              </p:ext>
            </p:extLst>
          </p:nvPr>
        </p:nvGraphicFramePr>
        <p:xfrm>
          <a:off x="57152" y="90486"/>
          <a:ext cx="6757983" cy="8257540"/>
        </p:xfrm>
        <a:graphic>
          <a:graphicData uri="http://schemas.openxmlformats.org/drawingml/2006/table">
            <a:tbl>
              <a:tblPr firstRow="1" bandRow="1">
                <a:tableStyleId>{5C22544A-7EE6-4342-B048-85BDC9FD1C3A}</a:tableStyleId>
              </a:tblPr>
              <a:tblGrid>
                <a:gridCol w="857248">
                  <a:extLst>
                    <a:ext uri="{9D8B030D-6E8A-4147-A177-3AD203B41FA5}">
                      <a16:colId xmlns:a16="http://schemas.microsoft.com/office/drawing/2014/main" val="555983829"/>
                    </a:ext>
                  </a:extLst>
                </a:gridCol>
                <a:gridCol w="5900735">
                  <a:extLst>
                    <a:ext uri="{9D8B030D-6E8A-4147-A177-3AD203B41FA5}">
                      <a16:colId xmlns:a16="http://schemas.microsoft.com/office/drawing/2014/main" val="3468207131"/>
                    </a:ext>
                  </a:extLst>
                </a:gridCol>
              </a:tblGrid>
              <a:tr h="370840">
                <a:tc>
                  <a:txBody>
                    <a:bodyPr/>
                    <a:lstStyle/>
                    <a:p>
                      <a:r>
                        <a:rPr lang="en-US" dirty="0"/>
                        <a:t>ACTORS</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PNF</a:t>
                      </a:r>
                    </a:p>
                  </a:txBody>
                  <a:tcPr/>
                </a:tc>
                <a:tc>
                  <a:txBody>
                    <a:bodyPr/>
                    <a:lstStyle/>
                    <a:p>
                      <a:r>
                        <a:rPr lang="en-US" b="1" dirty="0">
                          <a:solidFill>
                            <a:srgbClr val="FF0000"/>
                          </a:solidFill>
                        </a:rPr>
                        <a:t>PHYSICAL NETWORK FUNCTION (PNF)</a:t>
                      </a:r>
                      <a:r>
                        <a:rPr lang="en-US" dirty="0"/>
                        <a:t> – The Distributed Unit (DU) or Network Hardware device that provides service to an end-user.</a:t>
                      </a:r>
                    </a:p>
                  </a:txBody>
                  <a:tcPr/>
                </a:tc>
                <a:extLst>
                  <a:ext uri="{0D108BD9-81ED-4DB2-BD59-A6C34878D82A}">
                    <a16:rowId xmlns:a16="http://schemas.microsoft.com/office/drawing/2014/main" val="1155582517"/>
                  </a:ext>
                </a:extLst>
              </a:tr>
              <a:tr h="370840">
                <a:tc>
                  <a:txBody>
                    <a:bodyPr/>
                    <a:lstStyle/>
                    <a:p>
                      <a:r>
                        <a:rPr lang="en-US" dirty="0"/>
                        <a:t>DHCP</a:t>
                      </a:r>
                    </a:p>
                  </a:txBody>
                  <a:tcPr/>
                </a:tc>
                <a:tc>
                  <a:txBody>
                    <a:bodyPr/>
                    <a:lstStyle/>
                    <a:p>
                      <a:r>
                        <a:rPr lang="en-US" b="1" dirty="0">
                          <a:solidFill>
                            <a:srgbClr val="FF0000"/>
                          </a:solidFill>
                        </a:rPr>
                        <a:t>DYNAMIC HOST CONFIGURATION PROTOCOL (DHCP) </a:t>
                      </a:r>
                      <a:r>
                        <a:rPr lang="en-US" dirty="0"/>
                        <a:t>– Protocol to assign IP addresses to a network element (NE). The IP address can be dynamically assigned or static based on MAC address of PNF. </a:t>
                      </a:r>
                    </a:p>
                  </a:txBody>
                  <a:tcPr/>
                </a:tc>
                <a:extLst>
                  <a:ext uri="{0D108BD9-81ED-4DB2-BD59-A6C34878D82A}">
                    <a16:rowId xmlns:a16="http://schemas.microsoft.com/office/drawing/2014/main" val="3415246332"/>
                  </a:ext>
                </a:extLst>
              </a:tr>
              <a:tr h="432435">
                <a:tc>
                  <a:txBody>
                    <a:bodyPr/>
                    <a:lstStyle/>
                    <a:p>
                      <a:r>
                        <a:rPr lang="en-US" dirty="0"/>
                        <a:t>SEGW</a:t>
                      </a:r>
                    </a:p>
                  </a:txBody>
                  <a:tcPr/>
                </a:tc>
                <a:tc>
                  <a:txBody>
                    <a:bodyPr/>
                    <a:lstStyle/>
                    <a:p>
                      <a:r>
                        <a:rPr lang="en-US" b="1" dirty="0">
                          <a:solidFill>
                            <a:srgbClr val="FF0000"/>
                          </a:solidFill>
                        </a:rPr>
                        <a:t>SECURITY GATEWAY </a:t>
                      </a:r>
                      <a:r>
                        <a:rPr lang="en-US" dirty="0"/>
                        <a:t>– Used to set up IPSec tunnels to protects against unsecured traffic entering an internal network of a operator; used by enterprises to protect their users from accessing and being infected by malicious traffic.</a:t>
                      </a:r>
                    </a:p>
                  </a:txBody>
                  <a:tcPr/>
                </a:tc>
                <a:extLst>
                  <a:ext uri="{0D108BD9-81ED-4DB2-BD59-A6C34878D82A}">
                    <a16:rowId xmlns:a16="http://schemas.microsoft.com/office/drawing/2014/main" val="506910207"/>
                  </a:ext>
                </a:extLst>
              </a:tr>
              <a:tr h="494984">
                <a:tc>
                  <a:txBody>
                    <a:bodyPr/>
                    <a:lstStyle/>
                    <a:p>
                      <a:r>
                        <a:rPr lang="en-US" dirty="0"/>
                        <a:t>CA/RA</a:t>
                      </a:r>
                    </a:p>
                  </a:txBody>
                  <a:tcPr/>
                </a:tc>
                <a:tc>
                  <a:txBody>
                    <a:bodyPr/>
                    <a:lstStyle/>
                    <a:p>
                      <a:r>
                        <a:rPr lang="en-US" b="1" dirty="0">
                          <a:solidFill>
                            <a:srgbClr val="FF0000"/>
                          </a:solidFill>
                        </a:rPr>
                        <a:t>CERTIFICATE AUTHORITY / REGISTRATION AUTHORITY </a:t>
                      </a:r>
                      <a:r>
                        <a:rPr lang="en-US" dirty="0"/>
                        <a:t>– Used to generate a service provider certificate for the PNF. </a:t>
                      </a:r>
                    </a:p>
                  </a:txBody>
                  <a:tcPr/>
                </a:tc>
                <a:extLst>
                  <a:ext uri="{0D108BD9-81ED-4DB2-BD59-A6C34878D82A}">
                    <a16:rowId xmlns:a16="http://schemas.microsoft.com/office/drawing/2014/main" val="4231366320"/>
                  </a:ext>
                </a:extLst>
              </a:tr>
              <a:tr h="491490">
                <a:tc>
                  <a:txBody>
                    <a:bodyPr/>
                    <a:lstStyle/>
                    <a:p>
                      <a:r>
                        <a:rPr lang="en-US" dirty="0"/>
                        <a:t>Initial EM</a:t>
                      </a:r>
                    </a:p>
                  </a:txBody>
                  <a:tcPr/>
                </a:tc>
                <a:tc>
                  <a:txBody>
                    <a:bodyPr/>
                    <a:lstStyle/>
                    <a:p>
                      <a:r>
                        <a:rPr lang="en-US" b="1" dirty="0">
                          <a:solidFill>
                            <a:srgbClr val="FF0000"/>
                          </a:solidFill>
                        </a:rPr>
                        <a:t>INITIAL EM</a:t>
                      </a:r>
                      <a:r>
                        <a:rPr lang="en-US" dirty="0"/>
                        <a:t> – Provides basic configuration and software download services to the PNF. This might be a equipment vendor specific solution. Also, responsible for identifying a PNF.</a:t>
                      </a:r>
                    </a:p>
                  </a:txBody>
                  <a:tcPr/>
                </a:tc>
                <a:extLst>
                  <a:ext uri="{0D108BD9-81ED-4DB2-BD59-A6C34878D82A}">
                    <a16:rowId xmlns:a16="http://schemas.microsoft.com/office/drawing/2014/main" val="2476694515"/>
                  </a:ext>
                </a:extLst>
              </a:tr>
              <a:tr h="370840">
                <a:tc>
                  <a:txBody>
                    <a:bodyPr/>
                    <a:lstStyle/>
                    <a:p>
                      <a:r>
                        <a:rPr lang="en-US" dirty="0" err="1"/>
                        <a:t>vDHCP</a:t>
                      </a:r>
                      <a:endParaRPr lang="en-US" dirty="0"/>
                    </a:p>
                  </a:txBody>
                  <a:tcPr/>
                </a:tc>
                <a:tc>
                  <a:txBody>
                    <a:bodyPr/>
                    <a:lstStyle/>
                    <a:p>
                      <a:r>
                        <a:rPr lang="en-US" b="1" dirty="0" err="1">
                          <a:solidFill>
                            <a:srgbClr val="FF0000"/>
                          </a:solidFill>
                        </a:rPr>
                        <a:t>vDHCP</a:t>
                      </a:r>
                      <a:r>
                        <a:rPr lang="en-US" b="1" dirty="0">
                          <a:solidFill>
                            <a:srgbClr val="FF0000"/>
                          </a:solidFill>
                        </a:rPr>
                        <a:t> </a:t>
                      </a:r>
                      <a:r>
                        <a:rPr lang="en-US" dirty="0"/>
                        <a:t>– An entity that exists outside of ONAP, it can assign and manage IP Addresses. Defined in the </a:t>
                      </a:r>
                      <a:r>
                        <a:rPr lang="en-US" dirty="0" err="1"/>
                        <a:t>vCPE</a:t>
                      </a:r>
                      <a:r>
                        <a:rPr lang="en-US" dirty="0"/>
                        <a:t> Use Case.</a:t>
                      </a:r>
                    </a:p>
                  </a:txBody>
                  <a:tcPr/>
                </a:tc>
                <a:extLst>
                  <a:ext uri="{0D108BD9-81ED-4DB2-BD59-A6C34878D82A}">
                    <a16:rowId xmlns:a16="http://schemas.microsoft.com/office/drawing/2014/main" val="1896858435"/>
                  </a:ext>
                </a:extLst>
              </a:tr>
              <a:tr h="370840">
                <a:tc>
                  <a:txBody>
                    <a:bodyPr/>
                    <a:lstStyle/>
                    <a:p>
                      <a:r>
                        <a:rPr lang="en-US" dirty="0" err="1"/>
                        <a:t>vAAA</a:t>
                      </a:r>
                      <a:endParaRPr lang="en-US" dirty="0"/>
                    </a:p>
                  </a:txBody>
                  <a:tcPr/>
                </a:tc>
                <a:tc>
                  <a:txBody>
                    <a:bodyPr/>
                    <a:lstStyle/>
                    <a:p>
                      <a:r>
                        <a:rPr lang="en-US" b="1" dirty="0" err="1">
                          <a:solidFill>
                            <a:srgbClr val="FF0000"/>
                          </a:solidFill>
                        </a:rPr>
                        <a:t>vAAA</a:t>
                      </a:r>
                      <a:r>
                        <a:rPr lang="en-US" b="1" dirty="0">
                          <a:solidFill>
                            <a:srgbClr val="FF0000"/>
                          </a:solidFill>
                        </a:rPr>
                        <a:t> (AUTHENTICATION, AUTHORIZATION, ACCOUNTING) </a:t>
                      </a:r>
                      <a:r>
                        <a:rPr lang="en-US" dirty="0"/>
                        <a:t>– Authentication for a PNF to controlling access to the system, enforcing policies, auditing usage. An entity that exists outside of ONAP; defined in the </a:t>
                      </a:r>
                      <a:r>
                        <a:rPr lang="en-US" dirty="0" err="1"/>
                        <a:t>vCPE</a:t>
                      </a:r>
                      <a:r>
                        <a:rPr lang="en-US" dirty="0"/>
                        <a:t> Use Case.</a:t>
                      </a:r>
                    </a:p>
                  </a:txBody>
                  <a:tcPr/>
                </a:tc>
                <a:extLst>
                  <a:ext uri="{0D108BD9-81ED-4DB2-BD59-A6C34878D82A}">
                    <a16:rowId xmlns:a16="http://schemas.microsoft.com/office/drawing/2014/main" val="1055210103"/>
                  </a:ext>
                </a:extLst>
              </a:tr>
              <a:tr h="370840">
                <a:tc>
                  <a:txBody>
                    <a:bodyPr/>
                    <a:lstStyle/>
                    <a:p>
                      <a:r>
                        <a:rPr lang="en-US" dirty="0"/>
                        <a:t>SDN-C</a:t>
                      </a:r>
                    </a:p>
                  </a:txBody>
                  <a:tcPr/>
                </a:tc>
                <a:tc>
                  <a:txBody>
                    <a:bodyPr/>
                    <a:lstStyle/>
                    <a:p>
                      <a:r>
                        <a:rPr lang="en-US" b="1" dirty="0">
                          <a:solidFill>
                            <a:srgbClr val="FF0000"/>
                          </a:solidFill>
                        </a:rPr>
                        <a:t>SOFTWARE DEFINED NETWORK CONTROLLER (SDN-C) </a:t>
                      </a:r>
                      <a:r>
                        <a:rPr lang="en-US" dirty="0"/>
                        <a:t>– A controller for Layer 0 to 3 devices. Manages transport and network connections.</a:t>
                      </a:r>
                    </a:p>
                  </a:txBody>
                  <a:tcPr/>
                </a:tc>
                <a:extLst>
                  <a:ext uri="{0D108BD9-81ED-4DB2-BD59-A6C34878D82A}">
                    <a16:rowId xmlns:a16="http://schemas.microsoft.com/office/drawing/2014/main" val="2998007722"/>
                  </a:ext>
                </a:extLst>
              </a:tr>
              <a:tr h="370840">
                <a:tc>
                  <a:txBody>
                    <a:bodyPr/>
                    <a:lstStyle/>
                    <a:p>
                      <a:r>
                        <a:rPr lang="en-US" dirty="0"/>
                        <a:t>DCA&amp;E</a:t>
                      </a:r>
                    </a:p>
                  </a:txBody>
                  <a:tcPr/>
                </a:tc>
                <a:tc>
                  <a:txBody>
                    <a:bodyPr/>
                    <a:lstStyle/>
                    <a:p>
                      <a:r>
                        <a:rPr lang="en-US" b="1" dirty="0">
                          <a:solidFill>
                            <a:srgbClr val="FF0000"/>
                          </a:solidFill>
                        </a:rPr>
                        <a:t>DATA COLLECTION, ANALYTICS AND EVENTS (DCAE)</a:t>
                      </a:r>
                      <a:r>
                        <a:rPr lang="en-US" dirty="0"/>
                        <a:t>– Gathers performance, usage, and configuration data from the managed environment.  Collect, store data and provides a basis for analytics within ONAP. For PNF onboarding can potentially perform analytics on the onboarding process, statistics, logs.</a:t>
                      </a:r>
                    </a:p>
                  </a:txBody>
                  <a:tcPr/>
                </a:tc>
                <a:extLst>
                  <a:ext uri="{0D108BD9-81ED-4DB2-BD59-A6C34878D82A}">
                    <a16:rowId xmlns:a16="http://schemas.microsoft.com/office/drawing/2014/main" val="3405903043"/>
                  </a:ext>
                </a:extLst>
              </a:tr>
              <a:tr h="370840">
                <a:tc>
                  <a:txBody>
                    <a:bodyPr/>
                    <a:lstStyle/>
                    <a:p>
                      <a:r>
                        <a:rPr lang="en-US" dirty="0"/>
                        <a:t>A&amp;AI</a:t>
                      </a:r>
                    </a:p>
                  </a:txBody>
                  <a:tcPr/>
                </a:tc>
                <a:tc>
                  <a:txBody>
                    <a:bodyPr/>
                    <a:lstStyle/>
                    <a:p>
                      <a:r>
                        <a:rPr lang="en-US" b="1" dirty="0">
                          <a:solidFill>
                            <a:srgbClr val="FF0000"/>
                          </a:solidFill>
                        </a:rPr>
                        <a:t>ACTIVE &amp; AVAILABLE INVENTORY </a:t>
                      </a:r>
                      <a:r>
                        <a:rPr lang="en-US" dirty="0"/>
                        <a:t>– The PNF is identified as available inventory and tracked through a key which is the PNF ID. When onboarded the PNF gets an entry in A&amp;AI and can then be tracked, requested, and seen by the ONAP components for service requests or other queries.</a:t>
                      </a:r>
                    </a:p>
                  </a:txBody>
                  <a:tcPr/>
                </a:tc>
                <a:extLst>
                  <a:ext uri="{0D108BD9-81ED-4DB2-BD59-A6C34878D82A}">
                    <a16:rowId xmlns:a16="http://schemas.microsoft.com/office/drawing/2014/main" val="276157884"/>
                  </a:ext>
                </a:extLst>
              </a:tr>
              <a:tr h="370840">
                <a:tc>
                  <a:txBody>
                    <a:bodyPr/>
                    <a:lstStyle/>
                    <a:p>
                      <a:r>
                        <a:rPr lang="en-US" dirty="0"/>
                        <a:t>SO</a:t>
                      </a:r>
                    </a:p>
                  </a:txBody>
                  <a:tcPr/>
                </a:tc>
                <a:tc>
                  <a:txBody>
                    <a:bodyPr/>
                    <a:lstStyle/>
                    <a:p>
                      <a:r>
                        <a:rPr lang="en-US" b="1" dirty="0">
                          <a:solidFill>
                            <a:srgbClr val="FF0000"/>
                          </a:solidFill>
                        </a:rPr>
                        <a:t>SERVICE ORCHESTRATOR </a:t>
                      </a:r>
                      <a:r>
                        <a:rPr lang="en-US" dirty="0"/>
                        <a:t>– Serves as a mediator and coordinator of service requests.</a:t>
                      </a:r>
                    </a:p>
                  </a:txBody>
                  <a:tcPr/>
                </a:tc>
                <a:extLst>
                  <a:ext uri="{0D108BD9-81ED-4DB2-BD59-A6C34878D82A}">
                    <a16:rowId xmlns:a16="http://schemas.microsoft.com/office/drawing/2014/main" val="1026053025"/>
                  </a:ext>
                </a:extLst>
              </a:tr>
              <a:tr h="370840">
                <a:tc>
                  <a:txBody>
                    <a:bodyPr/>
                    <a:lstStyle/>
                    <a:p>
                      <a:r>
                        <a:rPr lang="en-US" dirty="0"/>
                        <a:t>APP-C</a:t>
                      </a:r>
                    </a:p>
                  </a:txBody>
                  <a:tcPr/>
                </a:tc>
                <a:tc>
                  <a:txBody>
                    <a:bodyPr/>
                    <a:lstStyle/>
                    <a:p>
                      <a:r>
                        <a:rPr lang="en-US" b="1" dirty="0">
                          <a:solidFill>
                            <a:srgbClr val="FF0000"/>
                          </a:solidFill>
                        </a:rPr>
                        <a:t>APPLICATION CONTROLLER (APP-C)</a:t>
                      </a:r>
                      <a:r>
                        <a:rPr lang="en-US" dirty="0"/>
                        <a:t> - A controller for Layer 4 to 7 applications.  Manages the life cycle of virtual applications, virtual network functions (VNFs), and components. APP-C manages the 5G DU &amp; 4G DU.</a:t>
                      </a:r>
                    </a:p>
                  </a:txBody>
                  <a:tcPr/>
                </a:tc>
                <a:extLst>
                  <a:ext uri="{0D108BD9-81ED-4DB2-BD59-A6C34878D82A}">
                    <a16:rowId xmlns:a16="http://schemas.microsoft.com/office/drawing/2014/main" val="1147840866"/>
                  </a:ext>
                </a:extLst>
              </a:tr>
            </a:tbl>
          </a:graphicData>
        </a:graphic>
      </p:graphicFrame>
    </p:spTree>
    <p:extLst>
      <p:ext uri="{BB962C8B-B14F-4D97-AF65-F5344CB8AC3E}">
        <p14:creationId xmlns:p14="http://schemas.microsoft.com/office/powerpoint/2010/main" val="2214844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60247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360996" cy="276999"/>
            </a:xfrm>
            <a:prstGeom prst="rect">
              <a:avLst/>
            </a:prstGeom>
            <a:noFill/>
          </p:spPr>
          <p:txBody>
            <a:bodyPr wrap="none" rtlCol="0">
              <a:spAutoFit/>
            </a:bodyPr>
            <a:lstStyle/>
            <a:p>
              <a:r>
                <a:rPr lang="en-US" sz="1200" b="1" dirty="0">
                  <a:solidFill>
                    <a:schemeClr val="bg1"/>
                  </a:solidFill>
                </a:rPr>
                <a:t>SO</a:t>
              </a:r>
            </a:p>
          </p:txBody>
        </p:sp>
      </p:grpSp>
      <p:pic>
        <p:nvPicPr>
          <p:cNvPr id="96" name="Picture 95">
            <a:extLst>
              <a:ext uri="{FF2B5EF4-FFF2-40B4-BE49-F238E27FC236}">
                <a16:creationId xmlns:a16="http://schemas.microsoft.com/office/drawing/2014/main" id="{A0CBFAA4-A49B-42D6-B6FD-15F224AA91F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002" y="1123306"/>
            <a:ext cx="581529" cy="581529"/>
          </a:xfrm>
          <a:prstGeom prst="rect">
            <a:avLst/>
          </a:prstGeom>
        </p:spPr>
      </p:pic>
      <p:grpSp>
        <p:nvGrpSpPr>
          <p:cNvPr id="29" name="Group 28">
            <a:extLst>
              <a:ext uri="{FF2B5EF4-FFF2-40B4-BE49-F238E27FC236}">
                <a16:creationId xmlns:a16="http://schemas.microsoft.com/office/drawing/2014/main" id="{7D8F18CC-2142-4F91-90B5-6978E4D13678}"/>
              </a:ext>
            </a:extLst>
          </p:cNvPr>
          <p:cNvGrpSpPr/>
          <p:nvPr/>
        </p:nvGrpSpPr>
        <p:grpSpPr>
          <a:xfrm>
            <a:off x="3443090" y="576597"/>
            <a:ext cx="717173" cy="8318021"/>
            <a:chOff x="3036309" y="576597"/>
            <a:chExt cx="717173" cy="8318021"/>
          </a:xfrm>
        </p:grpSpPr>
        <p:sp>
          <p:nvSpPr>
            <p:cNvPr id="56" name="Rectangle: Rounded Corners 55">
              <a:extLst>
                <a:ext uri="{FF2B5EF4-FFF2-40B4-BE49-F238E27FC236}">
                  <a16:creationId xmlns:a16="http://schemas.microsoft.com/office/drawing/2014/main" id="{48FD4064-3CC4-4D90-ACA7-595E80B53EE2}"/>
                </a:ext>
              </a:extLst>
            </p:cNvPr>
            <p:cNvSpPr/>
            <p:nvPr/>
          </p:nvSpPr>
          <p:spPr>
            <a:xfrm>
              <a:off x="3112413"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44280BF3-5D68-4F67-A4C0-C6390D7DFEFA}"/>
                </a:ext>
              </a:extLst>
            </p:cNvPr>
            <p:cNvGrpSpPr/>
            <p:nvPr/>
          </p:nvGrpSpPr>
          <p:grpSpPr>
            <a:xfrm>
              <a:off x="3036309" y="576597"/>
              <a:ext cx="717173" cy="560347"/>
              <a:chOff x="1839900" y="588837"/>
              <a:chExt cx="717173" cy="560347"/>
            </a:xfrm>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1902727" y="606441"/>
                <a:ext cx="654346" cy="461665"/>
              </a:xfrm>
              <a:prstGeom prst="rect">
                <a:avLst/>
              </a:prstGeom>
              <a:noFill/>
            </p:spPr>
            <p:txBody>
              <a:bodyPr wrap="none" rtlCol="0">
                <a:spAutoFit/>
              </a:bodyPr>
              <a:lstStyle/>
              <a:p>
                <a:r>
                  <a:rPr lang="en-US" sz="1200" b="1" dirty="0">
                    <a:solidFill>
                      <a:schemeClr val="bg1"/>
                    </a:solidFill>
                  </a:rPr>
                  <a:t>SDN-C  </a:t>
                </a:r>
              </a:p>
              <a:p>
                <a:r>
                  <a:rPr lang="en-US" sz="1200" b="1" dirty="0">
                    <a:solidFill>
                      <a:schemeClr val="bg1"/>
                    </a:solidFill>
                  </a:rPr>
                  <a:t>APP-C</a:t>
                </a:r>
              </a:p>
            </p:txBody>
          </p:sp>
        </p:grpSp>
        <p:pic>
          <p:nvPicPr>
            <p:cNvPr id="103" name="Picture 102">
              <a:extLst>
                <a:ext uri="{FF2B5EF4-FFF2-40B4-BE49-F238E27FC236}">
                  <a16:creationId xmlns:a16="http://schemas.microsoft.com/office/drawing/2014/main" id="{C61A3E0B-155C-43BA-A65B-89887E1AF7A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495" y="1123306"/>
              <a:ext cx="581529" cy="581529"/>
            </a:xfrm>
            <a:prstGeom prst="rect">
              <a:avLst/>
            </a:prstGeom>
          </p:spPr>
        </p:pic>
      </p:grpSp>
      <p:sp>
        <p:nvSpPr>
          <p:cNvPr id="129" name="Rectangle: Rounded Corners 128">
            <a:extLst>
              <a:ext uri="{FF2B5EF4-FFF2-40B4-BE49-F238E27FC236}">
                <a16:creationId xmlns:a16="http://schemas.microsoft.com/office/drawing/2014/main" id="{CBEA48BA-BCB7-40F5-B3E9-0EAE017F212D}"/>
              </a:ext>
            </a:extLst>
          </p:cNvPr>
          <p:cNvSpPr/>
          <p:nvPr/>
        </p:nvSpPr>
        <p:spPr>
          <a:xfrm>
            <a:off x="1688110" y="948591"/>
            <a:ext cx="560347"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1988837" y="819453"/>
              <a:ext cx="436338" cy="254425"/>
            </a:xfrm>
            <a:prstGeom prst="rect">
              <a:avLst/>
            </a:prstGeom>
            <a:noFill/>
          </p:spPr>
          <p:txBody>
            <a:bodyPr wrap="none" rtlCol="0">
              <a:spAutoFit/>
            </a:bodyPr>
            <a:lstStyle/>
            <a:p>
              <a:r>
                <a:rPr lang="en-US" sz="1200" b="1" dirty="0">
                  <a:solidFill>
                    <a:schemeClr val="bg1"/>
                  </a:solidFill>
                </a:rPr>
                <a:t>SDC</a:t>
              </a:r>
            </a:p>
          </p:txBody>
        </p:sp>
      </p:grpSp>
      <p:pic>
        <p:nvPicPr>
          <p:cNvPr id="133" name="Picture 132">
            <a:extLst>
              <a:ext uri="{FF2B5EF4-FFF2-40B4-BE49-F238E27FC236}">
                <a16:creationId xmlns:a16="http://schemas.microsoft.com/office/drawing/2014/main" id="{7C68A68E-1941-464A-A5F1-B42CBB64F17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7332" y="1123306"/>
            <a:ext cx="581529" cy="581529"/>
          </a:xfrm>
          <a:prstGeom prst="rect">
            <a:avLst/>
          </a:prstGeom>
        </p:spPr>
      </p:pic>
      <p:sp>
        <p:nvSpPr>
          <p:cNvPr id="55" name="Rectangle: Rounded Corners 54">
            <a:extLst>
              <a:ext uri="{FF2B5EF4-FFF2-40B4-BE49-F238E27FC236}">
                <a16:creationId xmlns:a16="http://schemas.microsoft.com/office/drawing/2014/main" id="{C8BCA5C5-7446-440D-A91E-DABB393F44F6}"/>
              </a:ext>
            </a:extLst>
          </p:cNvPr>
          <p:cNvSpPr/>
          <p:nvPr/>
        </p:nvSpPr>
        <p:spPr>
          <a:xfrm>
            <a:off x="5454608"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717463" y="-17858"/>
              <a:ext cx="5476860"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Design Time</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35" name="Group 34">
            <a:extLst>
              <a:ext uri="{FF2B5EF4-FFF2-40B4-BE49-F238E27FC236}">
                <a16:creationId xmlns:a16="http://schemas.microsoft.com/office/drawing/2014/main" id="{9C74E712-09A8-456A-9B82-4D3C19D0DC8E}"/>
              </a:ext>
            </a:extLst>
          </p:cNvPr>
          <p:cNvGrpSpPr/>
          <p:nvPr/>
        </p:nvGrpSpPr>
        <p:grpSpPr>
          <a:xfrm>
            <a:off x="4358632" y="576597"/>
            <a:ext cx="712737" cy="8318021"/>
            <a:chOff x="4206232" y="576597"/>
            <a:chExt cx="712737" cy="8318021"/>
          </a:xfrm>
        </p:grpSpPr>
        <p:sp>
          <p:nvSpPr>
            <p:cNvPr id="4" name="Rectangle: Rounded Corners 3">
              <a:extLst>
                <a:ext uri="{FF2B5EF4-FFF2-40B4-BE49-F238E27FC236}">
                  <a16:creationId xmlns:a16="http://schemas.microsoft.com/office/drawing/2014/main" id="{8D4B6721-E0ED-456E-BAC5-4F24E6BC7AC4}"/>
                </a:ext>
              </a:extLst>
            </p:cNvPr>
            <p:cNvSpPr/>
            <p:nvPr/>
          </p:nvSpPr>
          <p:spPr>
            <a:xfrm>
              <a:off x="4283511"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a:extLst>
                <a:ext uri="{FF2B5EF4-FFF2-40B4-BE49-F238E27FC236}">
                  <a16:creationId xmlns:a16="http://schemas.microsoft.com/office/drawing/2014/main" id="{DAD36CB9-05E5-47C7-948C-C0DBD9030448}"/>
                </a:ext>
              </a:extLst>
            </p:cNvPr>
            <p:cNvGrpSpPr/>
            <p:nvPr/>
          </p:nvGrpSpPr>
          <p:grpSpPr>
            <a:xfrm>
              <a:off x="4206232" y="576597"/>
              <a:ext cx="712737" cy="560347"/>
              <a:chOff x="3832410" y="576597"/>
              <a:chExt cx="712737"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6160" y="700684"/>
                <a:ext cx="532518" cy="276999"/>
              </a:xfrm>
              <a:prstGeom prst="rect">
                <a:avLst/>
              </a:prstGeom>
              <a:noFill/>
            </p:spPr>
            <p:txBody>
              <a:bodyPr wrap="none" rtlCol="0">
                <a:spAutoFit/>
              </a:bodyPr>
              <a:lstStyle/>
              <a:p>
                <a:pPr algn="ctr"/>
                <a:r>
                  <a:rPr lang="en-US" sz="1200" b="1" dirty="0">
                    <a:solidFill>
                      <a:schemeClr val="bg1"/>
                    </a:solidFill>
                  </a:rPr>
                  <a:t>DCAE</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69472" y="1123306"/>
              <a:ext cx="581529" cy="581529"/>
            </a:xfrm>
            <a:prstGeom prst="rect">
              <a:avLst/>
            </a:prstGeom>
          </p:spPr>
        </p:pic>
      </p:grpSp>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sp>
        <p:nvSpPr>
          <p:cNvPr id="87" name="Rectangle: Rounded Corners 86">
            <a:extLst>
              <a:ext uri="{FF2B5EF4-FFF2-40B4-BE49-F238E27FC236}">
                <a16:creationId xmlns:a16="http://schemas.microsoft.com/office/drawing/2014/main" id="{CEE2F3FF-4C64-4AB7-8286-CEDD1F9104E1}"/>
              </a:ext>
            </a:extLst>
          </p:cNvPr>
          <p:cNvSpPr/>
          <p:nvPr/>
        </p:nvSpPr>
        <p:spPr>
          <a:xfrm rot="16200000">
            <a:off x="1665534" y="1542388"/>
            <a:ext cx="600531" cy="113047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1" name="TextBox 90">
            <a:extLst>
              <a:ext uri="{FF2B5EF4-FFF2-40B4-BE49-F238E27FC236}">
                <a16:creationId xmlns:a16="http://schemas.microsoft.com/office/drawing/2014/main" id="{04484CFC-9B1A-470D-8CEA-B8A657176085}"/>
              </a:ext>
            </a:extLst>
          </p:cNvPr>
          <p:cNvSpPr txBox="1"/>
          <p:nvPr/>
        </p:nvSpPr>
        <p:spPr>
          <a:xfrm>
            <a:off x="1436474" y="1761562"/>
            <a:ext cx="1872795" cy="646331"/>
          </a:xfrm>
          <a:prstGeom prst="rect">
            <a:avLst/>
          </a:prstGeom>
          <a:noFill/>
        </p:spPr>
        <p:txBody>
          <a:bodyPr wrap="square" rtlCol="0">
            <a:spAutoFit/>
          </a:bodyPr>
          <a:lstStyle/>
          <a:p>
            <a:r>
              <a:rPr lang="en-US" dirty="0">
                <a:solidFill>
                  <a:srgbClr val="0000CC"/>
                </a:solidFill>
              </a:rPr>
              <a:t>Resource Definition</a:t>
            </a:r>
          </a:p>
        </p:txBody>
      </p:sp>
      <p:sp>
        <p:nvSpPr>
          <p:cNvPr id="102" name="Oval 101">
            <a:extLst>
              <a:ext uri="{FF2B5EF4-FFF2-40B4-BE49-F238E27FC236}">
                <a16:creationId xmlns:a16="http://schemas.microsoft.com/office/drawing/2014/main" id="{54594E4B-6E95-4E90-9CFA-13A834F1B6CA}"/>
              </a:ext>
            </a:extLst>
          </p:cNvPr>
          <p:cNvSpPr/>
          <p:nvPr/>
        </p:nvSpPr>
        <p:spPr>
          <a:xfrm>
            <a:off x="1363800" y="1761562"/>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pic>
        <p:nvPicPr>
          <p:cNvPr id="104" name="Picture 103">
            <a:extLst>
              <a:ext uri="{FF2B5EF4-FFF2-40B4-BE49-F238E27FC236}">
                <a16:creationId xmlns:a16="http://schemas.microsoft.com/office/drawing/2014/main" id="{4F457DEB-C6CA-418C-A008-C2571B26770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27649" y="1737346"/>
            <a:ext cx="175232" cy="297065"/>
          </a:xfrm>
          <a:prstGeom prst="rect">
            <a:avLst/>
          </a:prstGeom>
        </p:spPr>
      </p:pic>
      <p:grpSp>
        <p:nvGrpSpPr>
          <p:cNvPr id="6" name="Group 5">
            <a:extLst>
              <a:ext uri="{FF2B5EF4-FFF2-40B4-BE49-F238E27FC236}">
                <a16:creationId xmlns:a16="http://schemas.microsoft.com/office/drawing/2014/main" id="{9140662E-195B-4C33-9451-47FD78079BC8}"/>
              </a:ext>
            </a:extLst>
          </p:cNvPr>
          <p:cNvGrpSpPr/>
          <p:nvPr/>
        </p:nvGrpSpPr>
        <p:grpSpPr>
          <a:xfrm>
            <a:off x="1299556" y="3907095"/>
            <a:ext cx="1225461" cy="734525"/>
            <a:chOff x="1363800" y="4485654"/>
            <a:chExt cx="1225461" cy="734525"/>
          </a:xfrm>
        </p:grpSpPr>
        <p:sp>
          <p:nvSpPr>
            <p:cNvPr id="139" name="Rectangle: Rounded Corners 138">
              <a:extLst>
                <a:ext uri="{FF2B5EF4-FFF2-40B4-BE49-F238E27FC236}">
                  <a16:creationId xmlns:a16="http://schemas.microsoft.com/office/drawing/2014/main" id="{A8FA74F7-C30A-44AB-B602-7003420BCF12}"/>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TextBox 139">
              <a:extLst>
                <a:ext uri="{FF2B5EF4-FFF2-40B4-BE49-F238E27FC236}">
                  <a16:creationId xmlns:a16="http://schemas.microsoft.com/office/drawing/2014/main" id="{4DA3A4AC-2681-44A8-8CCD-31B1AD19F03C}"/>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141" name="Oval 140">
              <a:extLst>
                <a:ext uri="{FF2B5EF4-FFF2-40B4-BE49-F238E27FC236}">
                  <a16:creationId xmlns:a16="http://schemas.microsoft.com/office/drawing/2014/main" id="{88F1D121-AB0E-4F00-A900-DEBC3BA216FC}"/>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142" name="Picture 141">
              <a:extLst>
                <a:ext uri="{FF2B5EF4-FFF2-40B4-BE49-F238E27FC236}">
                  <a16:creationId xmlns:a16="http://schemas.microsoft.com/office/drawing/2014/main" id="{3A43A141-84C5-492B-92B8-D2DF183D2593}"/>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95" name="Rectangle: Rounded Corners 94">
            <a:extLst>
              <a:ext uri="{FF2B5EF4-FFF2-40B4-BE49-F238E27FC236}">
                <a16:creationId xmlns:a16="http://schemas.microsoft.com/office/drawing/2014/main" id="{B3D96D33-FC8C-4535-9132-E372596BA113}"/>
              </a:ext>
            </a:extLst>
          </p:cNvPr>
          <p:cNvSpPr/>
          <p:nvPr/>
        </p:nvSpPr>
        <p:spPr>
          <a:xfrm rot="16200000">
            <a:off x="1814555" y="1980740"/>
            <a:ext cx="278774" cy="1142155"/>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TextBox 98">
            <a:extLst>
              <a:ext uri="{FF2B5EF4-FFF2-40B4-BE49-F238E27FC236}">
                <a16:creationId xmlns:a16="http://schemas.microsoft.com/office/drawing/2014/main" id="{A742506B-84D7-42CE-A81E-2401F05223B4}"/>
              </a:ext>
            </a:extLst>
          </p:cNvPr>
          <p:cNvSpPr txBox="1"/>
          <p:nvPr/>
        </p:nvSpPr>
        <p:spPr>
          <a:xfrm>
            <a:off x="1349668" y="2390302"/>
            <a:ext cx="747320" cy="276999"/>
          </a:xfrm>
          <a:prstGeom prst="rect">
            <a:avLst/>
          </a:prstGeom>
          <a:noFill/>
        </p:spPr>
        <p:txBody>
          <a:bodyPr wrap="none" rtlCol="0">
            <a:spAutoFit/>
          </a:bodyPr>
          <a:lstStyle/>
          <a:p>
            <a:r>
              <a:rPr lang="en-US" sz="1200" dirty="0">
                <a:solidFill>
                  <a:schemeClr val="bg1"/>
                </a:solidFill>
              </a:rPr>
              <a:t>PNF type</a:t>
            </a:r>
          </a:p>
        </p:txBody>
      </p:sp>
      <p:sp>
        <p:nvSpPr>
          <p:cNvPr id="100" name="Rectangle: Rounded Corners 99">
            <a:extLst>
              <a:ext uri="{FF2B5EF4-FFF2-40B4-BE49-F238E27FC236}">
                <a16:creationId xmlns:a16="http://schemas.microsoft.com/office/drawing/2014/main" id="{D6B1F828-14D6-4DD5-A3D7-96947D1960F2}"/>
              </a:ext>
            </a:extLst>
          </p:cNvPr>
          <p:cNvSpPr/>
          <p:nvPr/>
        </p:nvSpPr>
        <p:spPr>
          <a:xfrm rot="16200000">
            <a:off x="1857604" y="4659453"/>
            <a:ext cx="424156" cy="1511856"/>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TextBox 100">
            <a:extLst>
              <a:ext uri="{FF2B5EF4-FFF2-40B4-BE49-F238E27FC236}">
                <a16:creationId xmlns:a16="http://schemas.microsoft.com/office/drawing/2014/main" id="{E1649F02-FB0A-4BFD-9E39-A5CB0CFEE3AD}"/>
              </a:ext>
            </a:extLst>
          </p:cNvPr>
          <p:cNvSpPr txBox="1"/>
          <p:nvPr/>
        </p:nvSpPr>
        <p:spPr>
          <a:xfrm>
            <a:off x="1316974" y="5176533"/>
            <a:ext cx="1075166" cy="461665"/>
          </a:xfrm>
          <a:prstGeom prst="rect">
            <a:avLst/>
          </a:prstGeom>
          <a:noFill/>
        </p:spPr>
        <p:txBody>
          <a:bodyPr wrap="none" rtlCol="0">
            <a:spAutoFit/>
          </a:bodyPr>
          <a:lstStyle/>
          <a:p>
            <a:r>
              <a:rPr lang="en-US" sz="1200" dirty="0">
                <a:solidFill>
                  <a:schemeClr val="bg1"/>
                </a:solidFill>
              </a:rPr>
              <a:t>Customization</a:t>
            </a:r>
          </a:p>
          <a:p>
            <a:r>
              <a:rPr lang="en-US" sz="1200" dirty="0">
                <a:solidFill>
                  <a:schemeClr val="bg1"/>
                </a:solidFill>
              </a:rPr>
              <a:t>of PNF type</a:t>
            </a:r>
          </a:p>
        </p:txBody>
      </p:sp>
      <p:sp>
        <p:nvSpPr>
          <p:cNvPr id="107" name="TextBox 106">
            <a:extLst>
              <a:ext uri="{FF2B5EF4-FFF2-40B4-BE49-F238E27FC236}">
                <a16:creationId xmlns:a16="http://schemas.microsoft.com/office/drawing/2014/main" id="{3EC128AD-BACA-4D43-A742-1132FD599FB6}"/>
              </a:ext>
            </a:extLst>
          </p:cNvPr>
          <p:cNvSpPr txBox="1"/>
          <p:nvPr/>
        </p:nvSpPr>
        <p:spPr>
          <a:xfrm>
            <a:off x="207853" y="2766149"/>
            <a:ext cx="2852991" cy="738664"/>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PNF Descriptor </a:t>
            </a:r>
            <a:r>
              <a:rPr lang="en-US" sz="1050" dirty="0"/>
              <a:t>(PNFD) (Vendor Provider)</a:t>
            </a:r>
            <a:endParaRPr lang="en-US" sz="1050" b="1" u="sng" dirty="0"/>
          </a:p>
          <a:p>
            <a:r>
              <a:rPr lang="en-US" sz="1050" b="1" u="sng" dirty="0">
                <a:solidFill>
                  <a:srgbClr val="0000CC"/>
                </a:solidFill>
              </a:rPr>
              <a:t>ACTION</a:t>
            </a:r>
            <a:r>
              <a:rPr lang="en-US" sz="1050" dirty="0"/>
              <a:t>: SP: builds a resource definition customizing vendor’s PNF description</a:t>
            </a:r>
          </a:p>
          <a:p>
            <a:r>
              <a:rPr lang="en-US" sz="1050" b="1" u="sng" dirty="0">
                <a:solidFill>
                  <a:srgbClr val="0000CC"/>
                </a:solidFill>
              </a:rPr>
              <a:t>OUTPUT</a:t>
            </a:r>
            <a:r>
              <a:rPr lang="en-US" sz="1050" dirty="0"/>
              <a:t>: </a:t>
            </a:r>
            <a:r>
              <a:rPr lang="en-US" sz="1050" i="1" dirty="0"/>
              <a:t>SDC Resource Definition</a:t>
            </a:r>
          </a:p>
        </p:txBody>
      </p:sp>
      <p:sp>
        <p:nvSpPr>
          <p:cNvPr id="110" name="TextBox 109">
            <a:extLst>
              <a:ext uri="{FF2B5EF4-FFF2-40B4-BE49-F238E27FC236}">
                <a16:creationId xmlns:a16="http://schemas.microsoft.com/office/drawing/2014/main" id="{A778719A-4061-45EB-981C-D2626817CBAB}"/>
              </a:ext>
            </a:extLst>
          </p:cNvPr>
          <p:cNvSpPr txBox="1"/>
          <p:nvPr/>
        </p:nvSpPr>
        <p:spPr>
          <a:xfrm>
            <a:off x="207853" y="5685619"/>
            <a:ext cx="3857853" cy="900246"/>
          </a:xfrm>
          <a:prstGeom prst="rect">
            <a:avLst/>
          </a:prstGeom>
          <a:solidFill>
            <a:schemeClr val="bg1"/>
          </a:solidFill>
          <a:ln>
            <a:solidFill>
              <a:srgbClr val="00C9FF"/>
            </a:solidFill>
          </a:ln>
        </p:spPr>
        <p:txBody>
          <a:bodyPr wrap="square" rtlCol="0">
            <a:spAutoFit/>
          </a:bodyPr>
          <a:lstStyle/>
          <a:p>
            <a:r>
              <a:rPr lang="en-US" sz="1050" b="1" u="sng" dirty="0">
                <a:solidFill>
                  <a:srgbClr val="0000CC"/>
                </a:solidFill>
              </a:rPr>
              <a:t>INPUT</a:t>
            </a:r>
            <a:r>
              <a:rPr lang="en-US" sz="1050" dirty="0"/>
              <a:t>: </a:t>
            </a:r>
            <a:r>
              <a:rPr lang="en-US" sz="1050" i="1" dirty="0"/>
              <a:t>SDC Resource Definition</a:t>
            </a:r>
          </a:p>
          <a:p>
            <a:r>
              <a:rPr lang="en-US" sz="1050" b="1" u="sng" dirty="0">
                <a:solidFill>
                  <a:srgbClr val="0000CC"/>
                </a:solidFill>
              </a:rPr>
              <a:t>ACTION</a:t>
            </a:r>
            <a:r>
              <a:rPr lang="en-US" sz="1050" dirty="0"/>
              <a:t>: Designer: Customizes the SDC Resource Definition with service specific parameters. Define the PNF types “object Model” e.g. 5G DU, 4G, Legacy DU. Infrastructure services, services for PNF. </a:t>
            </a:r>
          </a:p>
          <a:p>
            <a:r>
              <a:rPr lang="en-US" sz="1050" b="1" u="sng" dirty="0">
                <a:solidFill>
                  <a:srgbClr val="0000CC"/>
                </a:solidFill>
              </a:rPr>
              <a:t>OUTPUT</a:t>
            </a:r>
            <a:r>
              <a:rPr lang="en-US" sz="1050" dirty="0"/>
              <a:t>: </a:t>
            </a:r>
            <a:r>
              <a:rPr lang="en-US" sz="1050" i="1" dirty="0"/>
              <a:t>Service Definition</a:t>
            </a:r>
          </a:p>
        </p:txBody>
      </p:sp>
      <p:grpSp>
        <p:nvGrpSpPr>
          <p:cNvPr id="66" name="Group 65">
            <a:extLst>
              <a:ext uri="{FF2B5EF4-FFF2-40B4-BE49-F238E27FC236}">
                <a16:creationId xmlns:a16="http://schemas.microsoft.com/office/drawing/2014/main" id="{56E37972-CCF7-4A05-A7FD-14891ED1FF2A}"/>
              </a:ext>
            </a:extLst>
          </p:cNvPr>
          <p:cNvGrpSpPr/>
          <p:nvPr/>
        </p:nvGrpSpPr>
        <p:grpSpPr>
          <a:xfrm>
            <a:off x="1502818" y="4196876"/>
            <a:ext cx="1225461" cy="734525"/>
            <a:chOff x="1363800" y="4485654"/>
            <a:chExt cx="1225461" cy="734525"/>
          </a:xfrm>
        </p:grpSpPr>
        <p:sp>
          <p:nvSpPr>
            <p:cNvPr id="67" name="Rectangle: Rounded Corners 66">
              <a:extLst>
                <a:ext uri="{FF2B5EF4-FFF2-40B4-BE49-F238E27FC236}">
                  <a16:creationId xmlns:a16="http://schemas.microsoft.com/office/drawing/2014/main" id="{E32981A7-F9AF-41D7-98FB-D2E18A48FF6D}"/>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DA103D67-96BB-41D7-A584-D4CA3F2DC181}"/>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69" name="Oval 68">
              <a:extLst>
                <a:ext uri="{FF2B5EF4-FFF2-40B4-BE49-F238E27FC236}">
                  <a16:creationId xmlns:a16="http://schemas.microsoft.com/office/drawing/2014/main" id="{7C2249E8-FDA6-4DF7-941D-9C9B1D1D02AA}"/>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0" name="Picture 69">
              <a:extLst>
                <a:ext uri="{FF2B5EF4-FFF2-40B4-BE49-F238E27FC236}">
                  <a16:creationId xmlns:a16="http://schemas.microsoft.com/office/drawing/2014/main" id="{1227C4A6-3085-4ECF-B425-EB02CDA5E04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grpSp>
        <p:nvGrpSpPr>
          <p:cNvPr id="71" name="Group 70">
            <a:extLst>
              <a:ext uri="{FF2B5EF4-FFF2-40B4-BE49-F238E27FC236}">
                <a16:creationId xmlns:a16="http://schemas.microsoft.com/office/drawing/2014/main" id="{9C0AB8D9-CFC1-478D-A6E0-2038276A28AA}"/>
              </a:ext>
            </a:extLst>
          </p:cNvPr>
          <p:cNvGrpSpPr/>
          <p:nvPr/>
        </p:nvGrpSpPr>
        <p:grpSpPr>
          <a:xfrm>
            <a:off x="1706080" y="4486657"/>
            <a:ext cx="1225461" cy="734525"/>
            <a:chOff x="1363800" y="4485654"/>
            <a:chExt cx="1225461" cy="734525"/>
          </a:xfrm>
        </p:grpSpPr>
        <p:sp>
          <p:nvSpPr>
            <p:cNvPr id="72" name="Rectangle: Rounded Corners 71">
              <a:extLst>
                <a:ext uri="{FF2B5EF4-FFF2-40B4-BE49-F238E27FC236}">
                  <a16:creationId xmlns:a16="http://schemas.microsoft.com/office/drawing/2014/main" id="{3C2CFD69-B428-4B29-90DC-659A3650AAC7}"/>
                </a:ext>
              </a:extLst>
            </p:cNvPr>
            <p:cNvSpPr/>
            <p:nvPr/>
          </p:nvSpPr>
          <p:spPr>
            <a:xfrm rot="16200000">
              <a:off x="1658273" y="4320083"/>
              <a:ext cx="600531" cy="114172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TextBox 72">
              <a:extLst>
                <a:ext uri="{FF2B5EF4-FFF2-40B4-BE49-F238E27FC236}">
                  <a16:creationId xmlns:a16="http://schemas.microsoft.com/office/drawing/2014/main" id="{017110D0-9CE5-4ADE-AB3A-744C1EB7BC0E}"/>
                </a:ext>
              </a:extLst>
            </p:cNvPr>
            <p:cNvSpPr txBox="1"/>
            <p:nvPr/>
          </p:nvSpPr>
          <p:spPr>
            <a:xfrm>
              <a:off x="1433487" y="4573848"/>
              <a:ext cx="1155774" cy="646331"/>
            </a:xfrm>
            <a:prstGeom prst="rect">
              <a:avLst/>
            </a:prstGeom>
            <a:noFill/>
          </p:spPr>
          <p:txBody>
            <a:bodyPr wrap="square" rtlCol="0">
              <a:spAutoFit/>
            </a:bodyPr>
            <a:lstStyle/>
            <a:p>
              <a:r>
                <a:rPr lang="en-US" dirty="0">
                  <a:solidFill>
                    <a:srgbClr val="0000CC"/>
                  </a:solidFill>
                </a:rPr>
                <a:t>Service Definition</a:t>
              </a:r>
            </a:p>
          </p:txBody>
        </p:sp>
        <p:sp>
          <p:nvSpPr>
            <p:cNvPr id="74" name="Oval 73">
              <a:extLst>
                <a:ext uri="{FF2B5EF4-FFF2-40B4-BE49-F238E27FC236}">
                  <a16:creationId xmlns:a16="http://schemas.microsoft.com/office/drawing/2014/main" id="{FFDFDDD9-823F-4726-98A1-381E6D5CB2A0}"/>
                </a:ext>
              </a:extLst>
            </p:cNvPr>
            <p:cNvSpPr/>
            <p:nvPr/>
          </p:nvSpPr>
          <p:spPr>
            <a:xfrm>
              <a:off x="1363800" y="4485654"/>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2</a:t>
              </a:r>
            </a:p>
          </p:txBody>
        </p:sp>
        <p:pic>
          <p:nvPicPr>
            <p:cNvPr id="75" name="Picture 74">
              <a:extLst>
                <a:ext uri="{FF2B5EF4-FFF2-40B4-BE49-F238E27FC236}">
                  <a16:creationId xmlns:a16="http://schemas.microsoft.com/office/drawing/2014/main" id="{C956E33F-4A78-4F88-9D9F-DAB03AF1944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08096" y="4604603"/>
              <a:ext cx="175232" cy="297065"/>
            </a:xfrm>
            <a:prstGeom prst="rect">
              <a:avLst/>
            </a:prstGeom>
          </p:spPr>
        </p:pic>
      </p:grpSp>
      <p:sp>
        <p:nvSpPr>
          <p:cNvPr id="79" name="TextBox 78">
            <a:extLst>
              <a:ext uri="{FF2B5EF4-FFF2-40B4-BE49-F238E27FC236}">
                <a16:creationId xmlns:a16="http://schemas.microsoft.com/office/drawing/2014/main" id="{198976BC-2B63-44DE-AA3E-D81C89BFB22C}"/>
              </a:ext>
            </a:extLst>
          </p:cNvPr>
          <p:cNvSpPr txBox="1"/>
          <p:nvPr/>
        </p:nvSpPr>
        <p:spPr>
          <a:xfrm>
            <a:off x="207853" y="7562677"/>
            <a:ext cx="4480191" cy="1061829"/>
          </a:xfrm>
          <a:prstGeom prst="rect">
            <a:avLst/>
          </a:prstGeom>
          <a:solidFill>
            <a:schemeClr val="bg1"/>
          </a:solidFill>
          <a:ln>
            <a:solidFill>
              <a:srgbClr val="00C9FF"/>
            </a:solidFill>
          </a:ln>
        </p:spPr>
        <p:txBody>
          <a:bodyPr wrap="square" rtlCol="0">
            <a:spAutoFit/>
          </a:bodyPr>
          <a:lstStyle/>
          <a:p>
            <a:r>
              <a:rPr lang="en-US" sz="1050" b="1" u="sng" dirty="0"/>
              <a:t>INPUT</a:t>
            </a:r>
            <a:r>
              <a:rPr lang="en-US" sz="1050" dirty="0"/>
              <a:t>: SDC Service Definitions</a:t>
            </a:r>
          </a:p>
          <a:p>
            <a:r>
              <a:rPr lang="en-US" sz="1050" b="1" u="sng" dirty="0"/>
              <a:t>ACTION</a:t>
            </a:r>
            <a:r>
              <a:rPr lang="en-US" sz="1050" dirty="0"/>
              <a:t>: Type Modeling Artifact (from SDC) are distributed to other ONAP components (DCAE, SO, AAI). SDC artifacts include policies &amp; Work-flows related to that type are defined.</a:t>
            </a:r>
          </a:p>
          <a:p>
            <a:r>
              <a:rPr lang="en-US" sz="1050" dirty="0"/>
              <a:t>Context-sensitive distribution based on PNF type.</a:t>
            </a:r>
          </a:p>
          <a:p>
            <a:r>
              <a:rPr lang="en-US" sz="1050" b="1" u="sng" dirty="0"/>
              <a:t>OUTPUT</a:t>
            </a:r>
            <a:r>
              <a:rPr lang="en-US" sz="1050" dirty="0"/>
              <a:t>: ONAP components are prepared to manage PNFs of that new type.. </a:t>
            </a:r>
          </a:p>
        </p:txBody>
      </p:sp>
      <p:sp>
        <p:nvSpPr>
          <p:cNvPr id="81" name="Rectangle: Rounded Corners 80">
            <a:extLst>
              <a:ext uri="{FF2B5EF4-FFF2-40B4-BE49-F238E27FC236}">
                <a16:creationId xmlns:a16="http://schemas.microsoft.com/office/drawing/2014/main" id="{E58AE2AB-C036-4ACF-9080-2A93BDA7500C}"/>
              </a:ext>
            </a:extLst>
          </p:cNvPr>
          <p:cNvSpPr/>
          <p:nvPr/>
        </p:nvSpPr>
        <p:spPr>
          <a:xfrm rot="16200000">
            <a:off x="3468721" y="4809629"/>
            <a:ext cx="600531" cy="485067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Oval 82">
            <a:extLst>
              <a:ext uri="{FF2B5EF4-FFF2-40B4-BE49-F238E27FC236}">
                <a16:creationId xmlns:a16="http://schemas.microsoft.com/office/drawing/2014/main" id="{E71E0D7F-C134-4D3D-A6E4-5D8925EF3165}"/>
              </a:ext>
            </a:extLst>
          </p:cNvPr>
          <p:cNvSpPr/>
          <p:nvPr/>
        </p:nvSpPr>
        <p:spPr>
          <a:xfrm>
            <a:off x="1319771" y="6915403"/>
            <a:ext cx="166662"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pic>
        <p:nvPicPr>
          <p:cNvPr id="84" name="Picture 83">
            <a:extLst>
              <a:ext uri="{FF2B5EF4-FFF2-40B4-BE49-F238E27FC236}">
                <a16:creationId xmlns:a16="http://schemas.microsoft.com/office/drawing/2014/main" id="{F105F661-B41B-406E-93DC-87A5E0FEDE1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884182" y="6915403"/>
            <a:ext cx="175232" cy="297065"/>
          </a:xfrm>
          <a:prstGeom prst="rect">
            <a:avLst/>
          </a:prstGeom>
        </p:spPr>
      </p:pic>
      <p:sp>
        <p:nvSpPr>
          <p:cNvPr id="78" name="TextBox 77">
            <a:extLst>
              <a:ext uri="{FF2B5EF4-FFF2-40B4-BE49-F238E27FC236}">
                <a16:creationId xmlns:a16="http://schemas.microsoft.com/office/drawing/2014/main" id="{F37BBA96-A650-4B26-83BD-57185A548327}"/>
              </a:ext>
            </a:extLst>
          </p:cNvPr>
          <p:cNvSpPr txBox="1"/>
          <p:nvPr/>
        </p:nvSpPr>
        <p:spPr>
          <a:xfrm>
            <a:off x="1382476" y="7031652"/>
            <a:ext cx="4246881" cy="369332"/>
          </a:xfrm>
          <a:prstGeom prst="rect">
            <a:avLst/>
          </a:prstGeom>
          <a:noFill/>
        </p:spPr>
        <p:txBody>
          <a:bodyPr wrap="square" rtlCol="0">
            <a:spAutoFit/>
          </a:bodyPr>
          <a:lstStyle/>
          <a:p>
            <a:r>
              <a:rPr lang="en-US" dirty="0">
                <a:solidFill>
                  <a:srgbClr val="0000CC"/>
                </a:solidFill>
              </a:rPr>
              <a:t>Type Modeling Artifacts Distribution</a:t>
            </a:r>
          </a:p>
        </p:txBody>
      </p:sp>
      <p:sp>
        <p:nvSpPr>
          <p:cNvPr id="65" name="TextBox 64">
            <a:extLst>
              <a:ext uri="{FF2B5EF4-FFF2-40B4-BE49-F238E27FC236}">
                <a16:creationId xmlns:a16="http://schemas.microsoft.com/office/drawing/2014/main" id="{80AF79AD-F3AA-4EFC-98AB-9897C1C067D8}"/>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76" name="Picture 75">
            <a:extLst>
              <a:ext uri="{FF2B5EF4-FFF2-40B4-BE49-F238E27FC236}">
                <a16:creationId xmlns:a16="http://schemas.microsoft.com/office/drawing/2014/main" id="{DFDB7952-288F-4538-BAF3-BE599F6E29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937" y="2802372"/>
            <a:ext cx="182263" cy="182263"/>
          </a:xfrm>
          <a:prstGeom prst="rect">
            <a:avLst/>
          </a:prstGeom>
        </p:spPr>
      </p:pic>
      <p:pic>
        <p:nvPicPr>
          <p:cNvPr id="80" name="Picture 79">
            <a:extLst>
              <a:ext uri="{FF2B5EF4-FFF2-40B4-BE49-F238E27FC236}">
                <a16:creationId xmlns:a16="http://schemas.microsoft.com/office/drawing/2014/main" id="{2BAE6BAE-2311-4960-A4C6-6A9322975075}"/>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3745" y="5913004"/>
            <a:ext cx="88000" cy="149184"/>
          </a:xfrm>
          <a:prstGeom prst="rect">
            <a:avLst/>
          </a:prstGeom>
        </p:spPr>
      </p:pic>
      <p:pic>
        <p:nvPicPr>
          <p:cNvPr id="82" name="Picture 81">
            <a:extLst>
              <a:ext uri="{FF2B5EF4-FFF2-40B4-BE49-F238E27FC236}">
                <a16:creationId xmlns:a16="http://schemas.microsoft.com/office/drawing/2014/main" id="{BB5F9D5C-F5CC-4EEA-A45E-F03A51D0DE2B}"/>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6834" y="2997634"/>
            <a:ext cx="88000" cy="149184"/>
          </a:xfrm>
          <a:prstGeom prst="rect">
            <a:avLst/>
          </a:prstGeom>
        </p:spPr>
      </p:pic>
      <p:pic>
        <p:nvPicPr>
          <p:cNvPr id="85" name="Picture 84">
            <a:extLst>
              <a:ext uri="{FF2B5EF4-FFF2-40B4-BE49-F238E27FC236}">
                <a16:creationId xmlns:a16="http://schemas.microsoft.com/office/drawing/2014/main" id="{6ACCCED0-AEBC-4B30-91D7-6AEE8EFE36A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2903" y="7775390"/>
            <a:ext cx="88000" cy="149184"/>
          </a:xfrm>
          <a:prstGeom prst="rect">
            <a:avLst/>
          </a:prstGeom>
        </p:spPr>
      </p:pic>
      <p:grpSp>
        <p:nvGrpSpPr>
          <p:cNvPr id="86" name="Group 85">
            <a:extLst>
              <a:ext uri="{FF2B5EF4-FFF2-40B4-BE49-F238E27FC236}">
                <a16:creationId xmlns:a16="http://schemas.microsoft.com/office/drawing/2014/main" id="{6A338418-5DD5-484F-9814-DA21ADB8DCA3}"/>
              </a:ext>
            </a:extLst>
          </p:cNvPr>
          <p:cNvGrpSpPr/>
          <p:nvPr/>
        </p:nvGrpSpPr>
        <p:grpSpPr>
          <a:xfrm>
            <a:off x="1809917" y="1531948"/>
            <a:ext cx="331700" cy="90532"/>
            <a:chOff x="1524814" y="5809921"/>
            <a:chExt cx="945329" cy="225343"/>
          </a:xfrm>
        </p:grpSpPr>
        <p:pic>
          <p:nvPicPr>
            <p:cNvPr id="88" name="Picture 87">
              <a:extLst>
                <a:ext uri="{FF2B5EF4-FFF2-40B4-BE49-F238E27FC236}">
                  <a16:creationId xmlns:a16="http://schemas.microsoft.com/office/drawing/2014/main" id="{F0DCA836-7725-4CF4-8737-D5FA966FD8BA}"/>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9" name="Picture 88">
              <a:extLst>
                <a:ext uri="{FF2B5EF4-FFF2-40B4-BE49-F238E27FC236}">
                  <a16:creationId xmlns:a16="http://schemas.microsoft.com/office/drawing/2014/main" id="{5137098C-CE0F-4BAD-9AE2-0DC86C9A13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0" name="Group 89">
            <a:extLst>
              <a:ext uri="{FF2B5EF4-FFF2-40B4-BE49-F238E27FC236}">
                <a16:creationId xmlns:a16="http://schemas.microsoft.com/office/drawing/2014/main" id="{F2A458B5-2E6E-46F4-9016-BE079838E12C}"/>
              </a:ext>
            </a:extLst>
          </p:cNvPr>
          <p:cNvGrpSpPr/>
          <p:nvPr/>
        </p:nvGrpSpPr>
        <p:grpSpPr>
          <a:xfrm>
            <a:off x="2720100" y="1531948"/>
            <a:ext cx="331700" cy="90532"/>
            <a:chOff x="1524814" y="5809921"/>
            <a:chExt cx="945329" cy="225343"/>
          </a:xfrm>
        </p:grpSpPr>
        <p:pic>
          <p:nvPicPr>
            <p:cNvPr id="92" name="Picture 91">
              <a:extLst>
                <a:ext uri="{FF2B5EF4-FFF2-40B4-BE49-F238E27FC236}">
                  <a16:creationId xmlns:a16="http://schemas.microsoft.com/office/drawing/2014/main" id="{5796D8B5-8BCA-4690-9ED5-C0643C6E6C41}"/>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93" name="Picture 92">
              <a:extLst>
                <a:ext uri="{FF2B5EF4-FFF2-40B4-BE49-F238E27FC236}">
                  <a16:creationId xmlns:a16="http://schemas.microsoft.com/office/drawing/2014/main" id="{B13245A6-AE6A-4A61-B991-B24D5B41FB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97" name="Group 96">
            <a:extLst>
              <a:ext uri="{FF2B5EF4-FFF2-40B4-BE49-F238E27FC236}">
                <a16:creationId xmlns:a16="http://schemas.microsoft.com/office/drawing/2014/main" id="{5822A8CE-5292-4BE0-A8B0-D4D3B2285DDF}"/>
              </a:ext>
            </a:extLst>
          </p:cNvPr>
          <p:cNvGrpSpPr/>
          <p:nvPr/>
        </p:nvGrpSpPr>
        <p:grpSpPr>
          <a:xfrm>
            <a:off x="3666204" y="1531948"/>
            <a:ext cx="331700" cy="90532"/>
            <a:chOff x="1524814" y="5809921"/>
            <a:chExt cx="945329" cy="225343"/>
          </a:xfrm>
        </p:grpSpPr>
        <p:pic>
          <p:nvPicPr>
            <p:cNvPr id="98" name="Picture 97">
              <a:extLst>
                <a:ext uri="{FF2B5EF4-FFF2-40B4-BE49-F238E27FC236}">
                  <a16:creationId xmlns:a16="http://schemas.microsoft.com/office/drawing/2014/main" id="{685E8512-161B-403D-BA16-506628F76B9B}"/>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5" name="Picture 104">
              <a:extLst>
                <a:ext uri="{FF2B5EF4-FFF2-40B4-BE49-F238E27FC236}">
                  <a16:creationId xmlns:a16="http://schemas.microsoft.com/office/drawing/2014/main" id="{131B5B41-B1E8-47B5-A26B-7357C4C899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06" name="Group 105">
            <a:extLst>
              <a:ext uri="{FF2B5EF4-FFF2-40B4-BE49-F238E27FC236}">
                <a16:creationId xmlns:a16="http://schemas.microsoft.com/office/drawing/2014/main" id="{283809F3-DE12-4029-A23A-3B9EF72D3356}"/>
              </a:ext>
            </a:extLst>
          </p:cNvPr>
          <p:cNvGrpSpPr/>
          <p:nvPr/>
        </p:nvGrpSpPr>
        <p:grpSpPr>
          <a:xfrm>
            <a:off x="4566589" y="1531948"/>
            <a:ext cx="331700" cy="90532"/>
            <a:chOff x="1524814" y="5809921"/>
            <a:chExt cx="945329" cy="225343"/>
          </a:xfrm>
        </p:grpSpPr>
        <p:pic>
          <p:nvPicPr>
            <p:cNvPr id="108" name="Picture 107">
              <a:extLst>
                <a:ext uri="{FF2B5EF4-FFF2-40B4-BE49-F238E27FC236}">
                  <a16:creationId xmlns:a16="http://schemas.microsoft.com/office/drawing/2014/main" id="{F5EE920E-73B6-4E88-99BC-51C334986F2C}"/>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09" name="Picture 108">
              <a:extLst>
                <a:ext uri="{FF2B5EF4-FFF2-40B4-BE49-F238E27FC236}">
                  <a16:creationId xmlns:a16="http://schemas.microsoft.com/office/drawing/2014/main" id="{41612C8B-A17C-4DFC-9E38-FB422F28C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111" name="Group 110">
            <a:extLst>
              <a:ext uri="{FF2B5EF4-FFF2-40B4-BE49-F238E27FC236}">
                <a16:creationId xmlns:a16="http://schemas.microsoft.com/office/drawing/2014/main" id="{DED0623C-C342-4C7D-9EBC-7AC493201528}"/>
              </a:ext>
            </a:extLst>
          </p:cNvPr>
          <p:cNvGrpSpPr/>
          <p:nvPr/>
        </p:nvGrpSpPr>
        <p:grpSpPr>
          <a:xfrm>
            <a:off x="5568211" y="1531948"/>
            <a:ext cx="331700" cy="90532"/>
            <a:chOff x="1524814" y="5809921"/>
            <a:chExt cx="945329" cy="225343"/>
          </a:xfrm>
        </p:grpSpPr>
        <p:pic>
          <p:nvPicPr>
            <p:cNvPr id="112" name="Picture 111">
              <a:extLst>
                <a:ext uri="{FF2B5EF4-FFF2-40B4-BE49-F238E27FC236}">
                  <a16:creationId xmlns:a16="http://schemas.microsoft.com/office/drawing/2014/main" id="{BC08455B-7DA7-4559-864F-C76AA4A0C129}"/>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113" name="Picture 112">
              <a:extLst>
                <a:ext uri="{FF2B5EF4-FFF2-40B4-BE49-F238E27FC236}">
                  <a16:creationId xmlns:a16="http://schemas.microsoft.com/office/drawing/2014/main" id="{E8197C1D-D359-410A-9A91-68473AE16D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pic>
        <p:nvPicPr>
          <p:cNvPr id="114" name="Picture 113">
            <a:extLst>
              <a:ext uri="{FF2B5EF4-FFF2-40B4-BE49-F238E27FC236}">
                <a16:creationId xmlns:a16="http://schemas.microsoft.com/office/drawing/2014/main" id="{5BB5505B-1377-400F-9E73-B59778DFA51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61764" y="8909473"/>
            <a:ext cx="182263" cy="182263"/>
          </a:xfrm>
          <a:prstGeom prst="rect">
            <a:avLst/>
          </a:prstGeom>
        </p:spPr>
      </p:pic>
    </p:spTree>
    <p:extLst>
      <p:ext uri="{BB962C8B-B14F-4D97-AF65-F5344CB8AC3E}">
        <p14:creationId xmlns:p14="http://schemas.microsoft.com/office/powerpoint/2010/main" val="1520079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C927EA32-8561-4478-8083-11C2C7CF7A0E}"/>
              </a:ext>
            </a:extLst>
          </p:cNvPr>
          <p:cNvGrpSpPr/>
          <p:nvPr/>
        </p:nvGrpSpPr>
        <p:grpSpPr>
          <a:xfrm>
            <a:off x="3193947" y="576597"/>
            <a:ext cx="920445" cy="8318021"/>
            <a:chOff x="3891378" y="576597"/>
            <a:chExt cx="920445" cy="8318021"/>
          </a:xfrm>
        </p:grpSpPr>
        <p:sp>
          <p:nvSpPr>
            <p:cNvPr id="4" name="Rectangle: Rounded Corners 3">
              <a:extLst>
                <a:ext uri="{FF2B5EF4-FFF2-40B4-BE49-F238E27FC236}">
                  <a16:creationId xmlns:a16="http://schemas.microsoft.com/office/drawing/2014/main" id="{8D4B6721-E0ED-456E-BAC5-4F24E6BC7AC4}"/>
                </a:ext>
              </a:extLst>
            </p:cNvPr>
            <p:cNvSpPr/>
            <p:nvPr/>
          </p:nvSpPr>
          <p:spPr>
            <a:xfrm>
              <a:off x="4069343"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2" name="Group 21">
              <a:extLst>
                <a:ext uri="{FF2B5EF4-FFF2-40B4-BE49-F238E27FC236}">
                  <a16:creationId xmlns:a16="http://schemas.microsoft.com/office/drawing/2014/main" id="{DAD36CB9-05E5-47C7-948C-C0DBD9030448}"/>
                </a:ext>
              </a:extLst>
            </p:cNvPr>
            <p:cNvGrpSpPr/>
            <p:nvPr/>
          </p:nvGrpSpPr>
          <p:grpSpPr>
            <a:xfrm>
              <a:off x="3891378" y="576597"/>
              <a:ext cx="920445" cy="560347"/>
              <a:chOff x="3731724" y="576597"/>
              <a:chExt cx="920445" cy="560347"/>
            </a:xfrm>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731724" y="667343"/>
                <a:ext cx="920445" cy="400110"/>
              </a:xfrm>
              <a:prstGeom prst="rect">
                <a:avLst/>
              </a:prstGeom>
              <a:noFill/>
            </p:spPr>
            <p:txBody>
              <a:bodyPr wrap="none" rtlCol="0">
                <a:spAutoFit/>
              </a:bodyPr>
              <a:lstStyle/>
              <a:p>
                <a:pPr algn="ctr"/>
                <a:r>
                  <a:rPr lang="en-US" sz="1000" b="1" dirty="0">
                    <a:solidFill>
                      <a:schemeClr val="bg1"/>
                    </a:solidFill>
                  </a:rPr>
                  <a:t>Infrastructure</a:t>
                </a:r>
              </a:p>
              <a:p>
                <a:pPr algn="ctr"/>
                <a:r>
                  <a:rPr lang="en-US" sz="1000" b="1" dirty="0">
                    <a:solidFill>
                      <a:schemeClr val="bg1"/>
                    </a:solidFill>
                  </a:rPr>
                  <a:t>manager</a:t>
                </a:r>
              </a:p>
            </p:txBody>
          </p:sp>
        </p:grpSp>
        <p:grpSp>
          <p:nvGrpSpPr>
            <p:cNvPr id="3" name="Group 2">
              <a:extLst>
                <a:ext uri="{FF2B5EF4-FFF2-40B4-BE49-F238E27FC236}">
                  <a16:creationId xmlns:a16="http://schemas.microsoft.com/office/drawing/2014/main" id="{131A2098-AC81-4CAA-B54F-76B067D628D9}"/>
                </a:ext>
              </a:extLst>
            </p:cNvPr>
            <p:cNvGrpSpPr/>
            <p:nvPr/>
          </p:nvGrpSpPr>
          <p:grpSpPr>
            <a:xfrm>
              <a:off x="4055304" y="1123306"/>
              <a:ext cx="581529" cy="581529"/>
              <a:chOff x="4055304" y="1123306"/>
              <a:chExt cx="581529" cy="581529"/>
            </a:xfrm>
          </p:grpSpPr>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56" name="Group 55">
                <a:extLst>
                  <a:ext uri="{FF2B5EF4-FFF2-40B4-BE49-F238E27FC236}">
                    <a16:creationId xmlns:a16="http://schemas.microsoft.com/office/drawing/2014/main" id="{2A32134D-C742-4DD0-8364-9EAC64D10517}"/>
                  </a:ext>
                </a:extLst>
              </p:cNvPr>
              <p:cNvGrpSpPr/>
              <p:nvPr/>
            </p:nvGrpSpPr>
            <p:grpSpPr>
              <a:xfrm>
                <a:off x="4185586" y="1536711"/>
                <a:ext cx="331700" cy="90532"/>
                <a:chOff x="1524814" y="5809921"/>
                <a:chExt cx="945329" cy="225343"/>
              </a:xfrm>
            </p:grpSpPr>
            <p:pic>
              <p:nvPicPr>
                <p:cNvPr id="58" name="Picture 57">
                  <a:extLst>
                    <a:ext uri="{FF2B5EF4-FFF2-40B4-BE49-F238E27FC236}">
                      <a16:creationId xmlns:a16="http://schemas.microsoft.com/office/drawing/2014/main" id="{870F5F7A-F1A6-4DD9-9838-0E3BEAB85F5B}"/>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9" name="Picture 58">
                  <a:extLst>
                    <a:ext uri="{FF2B5EF4-FFF2-40B4-BE49-F238E27FC236}">
                      <a16:creationId xmlns:a16="http://schemas.microsoft.com/office/drawing/2014/main" id="{AA796460-5AA9-4DB4-B0CB-00FB537F50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grpSp>
        <p:nvGrpSpPr>
          <p:cNvPr id="9" name="Group 8">
            <a:extLst>
              <a:ext uri="{FF2B5EF4-FFF2-40B4-BE49-F238E27FC236}">
                <a16:creationId xmlns:a16="http://schemas.microsoft.com/office/drawing/2014/main" id="{819E16A8-7D82-4C9E-9483-4D46FE2A6754}"/>
              </a:ext>
            </a:extLst>
          </p:cNvPr>
          <p:cNvGrpSpPr/>
          <p:nvPr/>
        </p:nvGrpSpPr>
        <p:grpSpPr>
          <a:xfrm>
            <a:off x="1219448" y="576597"/>
            <a:ext cx="712737" cy="8318021"/>
            <a:chOff x="1219448" y="576597"/>
            <a:chExt cx="712737" cy="8318021"/>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129437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12194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2015670" y="730814"/>
                <a:ext cx="415498" cy="276999"/>
              </a:xfrm>
              <a:prstGeom prst="rect">
                <a:avLst/>
              </a:prstGeom>
              <a:noFill/>
            </p:spPr>
            <p:txBody>
              <a:bodyPr wrap="none" rtlCol="0">
                <a:spAutoFit/>
              </a:bodyPr>
              <a:lstStyle/>
              <a:p>
                <a:r>
                  <a:rPr lang="en-US" sz="1200" b="1" dirty="0">
                    <a:solidFill>
                      <a:schemeClr val="bg1"/>
                    </a:solidFill>
                  </a:rPr>
                  <a:t>VID</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611305" y="-17858"/>
              <a:ext cx="5655588"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PNF Instance Declaration (future)</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 name="Group 6">
            <a:extLst>
              <a:ext uri="{FF2B5EF4-FFF2-40B4-BE49-F238E27FC236}">
                <a16:creationId xmlns:a16="http://schemas.microsoft.com/office/drawing/2014/main" id="{1B94C647-C6C8-4FC4-B385-97D2920D4A5F}"/>
              </a:ext>
            </a:extLst>
          </p:cNvPr>
          <p:cNvGrpSpPr/>
          <p:nvPr/>
        </p:nvGrpSpPr>
        <p:grpSpPr>
          <a:xfrm>
            <a:off x="5376154" y="576597"/>
            <a:ext cx="712737" cy="8318021"/>
            <a:chOff x="5376154" y="576597"/>
            <a:chExt cx="712737" cy="8318021"/>
          </a:xfrm>
        </p:grpSpPr>
        <p:sp>
          <p:nvSpPr>
            <p:cNvPr id="55" name="Rectangle: Rounded Corners 54">
              <a:extLst>
                <a:ext uri="{FF2B5EF4-FFF2-40B4-BE49-F238E27FC236}">
                  <a16:creationId xmlns:a16="http://schemas.microsoft.com/office/drawing/2014/main" id="{C8BCA5C5-7446-440D-A91E-DABB393F44F6}"/>
                </a:ext>
              </a:extLst>
            </p:cNvPr>
            <p:cNvSpPr/>
            <p:nvPr/>
          </p:nvSpPr>
          <p:spPr>
            <a:xfrm>
              <a:off x="5454608"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grpSp>
      <p:sp>
        <p:nvSpPr>
          <p:cNvPr id="64" name="Rectangle: Rounded Corners 63">
            <a:extLst>
              <a:ext uri="{FF2B5EF4-FFF2-40B4-BE49-F238E27FC236}">
                <a16:creationId xmlns:a16="http://schemas.microsoft.com/office/drawing/2014/main" id="{7CEA5273-7868-45C5-B258-531CC80791D9}"/>
              </a:ext>
            </a:extLst>
          </p:cNvPr>
          <p:cNvSpPr/>
          <p:nvPr/>
        </p:nvSpPr>
        <p:spPr>
          <a:xfrm rot="16200000">
            <a:off x="2284628" y="1184185"/>
            <a:ext cx="638714" cy="3175378"/>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Rounded Corners 72">
            <a:extLst>
              <a:ext uri="{FF2B5EF4-FFF2-40B4-BE49-F238E27FC236}">
                <a16:creationId xmlns:a16="http://schemas.microsoft.com/office/drawing/2014/main" id="{7F870845-1F06-4405-82DA-0438F12414CF}"/>
              </a:ext>
            </a:extLst>
          </p:cNvPr>
          <p:cNvSpPr/>
          <p:nvPr/>
        </p:nvSpPr>
        <p:spPr>
          <a:xfrm rot="16200000">
            <a:off x="2490690" y="1604299"/>
            <a:ext cx="214052" cy="318791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TextBox 73">
            <a:extLst>
              <a:ext uri="{FF2B5EF4-FFF2-40B4-BE49-F238E27FC236}">
                <a16:creationId xmlns:a16="http://schemas.microsoft.com/office/drawing/2014/main" id="{B5E8EBE9-00B6-4208-9BF0-C6CEDC296CAB}"/>
              </a:ext>
            </a:extLst>
          </p:cNvPr>
          <p:cNvSpPr txBox="1"/>
          <p:nvPr/>
        </p:nvSpPr>
        <p:spPr>
          <a:xfrm>
            <a:off x="1135367" y="3049464"/>
            <a:ext cx="2125454" cy="276999"/>
          </a:xfrm>
          <a:prstGeom prst="rect">
            <a:avLst/>
          </a:prstGeom>
          <a:noFill/>
        </p:spPr>
        <p:txBody>
          <a:bodyPr wrap="none" rtlCol="0">
            <a:spAutoFit/>
          </a:bodyPr>
          <a:lstStyle/>
          <a:p>
            <a:r>
              <a:rPr lang="en-US" sz="1200" dirty="0">
                <a:solidFill>
                  <a:schemeClr val="bg1"/>
                </a:solidFill>
              </a:rPr>
              <a:t>PNF Type Resource Declaration</a:t>
            </a:r>
          </a:p>
        </p:txBody>
      </p:sp>
      <p:grpSp>
        <p:nvGrpSpPr>
          <p:cNvPr id="84" name="Group 83">
            <a:extLst>
              <a:ext uri="{FF2B5EF4-FFF2-40B4-BE49-F238E27FC236}">
                <a16:creationId xmlns:a16="http://schemas.microsoft.com/office/drawing/2014/main" id="{A7738E09-422B-429B-9750-88A96E745050}"/>
              </a:ext>
            </a:extLst>
          </p:cNvPr>
          <p:cNvGrpSpPr/>
          <p:nvPr/>
        </p:nvGrpSpPr>
        <p:grpSpPr>
          <a:xfrm>
            <a:off x="916775" y="2415781"/>
            <a:ext cx="260008" cy="246221"/>
            <a:chOff x="478115" y="1676508"/>
            <a:chExt cx="260008" cy="246221"/>
          </a:xfrm>
        </p:grpSpPr>
        <p:sp>
          <p:nvSpPr>
            <p:cNvPr id="85" name="Oval 84">
              <a:extLst>
                <a:ext uri="{FF2B5EF4-FFF2-40B4-BE49-F238E27FC236}">
                  <a16:creationId xmlns:a16="http://schemas.microsoft.com/office/drawing/2014/main" id="{FDEE6A43-6127-42DC-96EF-BD8D92567B6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6" name="TextBox 85">
              <a:extLst>
                <a:ext uri="{FF2B5EF4-FFF2-40B4-BE49-F238E27FC236}">
                  <a16:creationId xmlns:a16="http://schemas.microsoft.com/office/drawing/2014/main" id="{EF06F46D-2A6D-43A9-ABB1-55548079E9F4}"/>
                </a:ext>
              </a:extLst>
            </p:cNvPr>
            <p:cNvSpPr txBox="1"/>
            <p:nvPr/>
          </p:nvSpPr>
          <p:spPr>
            <a:xfrm>
              <a:off x="478115" y="1676508"/>
              <a:ext cx="26000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a:t>
              </a:r>
            </a:p>
          </p:txBody>
        </p:sp>
      </p:grpSp>
      <p:sp>
        <p:nvSpPr>
          <p:cNvPr id="89" name="Rectangle: Rounded Corners 88">
            <a:extLst>
              <a:ext uri="{FF2B5EF4-FFF2-40B4-BE49-F238E27FC236}">
                <a16:creationId xmlns:a16="http://schemas.microsoft.com/office/drawing/2014/main" id="{5701978C-7152-4FF2-9750-02C465E06379}"/>
              </a:ext>
            </a:extLst>
          </p:cNvPr>
          <p:cNvSpPr/>
          <p:nvPr/>
        </p:nvSpPr>
        <p:spPr>
          <a:xfrm rot="16200000">
            <a:off x="4478468" y="2520145"/>
            <a:ext cx="474973" cy="284264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BD712DE6-3013-4469-B219-2A25BC10FA43}"/>
              </a:ext>
            </a:extLst>
          </p:cNvPr>
          <p:cNvSpPr txBox="1"/>
          <p:nvPr/>
        </p:nvSpPr>
        <p:spPr>
          <a:xfrm>
            <a:off x="3356701" y="3761910"/>
            <a:ext cx="2306465" cy="369332"/>
          </a:xfrm>
          <a:prstGeom prst="rect">
            <a:avLst/>
          </a:prstGeom>
          <a:noFill/>
        </p:spPr>
        <p:txBody>
          <a:bodyPr wrap="none" rtlCol="0">
            <a:spAutoFit/>
          </a:bodyPr>
          <a:lstStyle/>
          <a:p>
            <a:r>
              <a:rPr lang="en-US" dirty="0">
                <a:solidFill>
                  <a:srgbClr val="0000CC"/>
                </a:solidFill>
              </a:rPr>
              <a:t>Create A&amp;AI PNF Entry</a:t>
            </a:r>
          </a:p>
        </p:txBody>
      </p:sp>
      <p:cxnSp>
        <p:nvCxnSpPr>
          <p:cNvPr id="92" name="Straight Arrow Connector 91">
            <a:extLst>
              <a:ext uri="{FF2B5EF4-FFF2-40B4-BE49-F238E27FC236}">
                <a16:creationId xmlns:a16="http://schemas.microsoft.com/office/drawing/2014/main" id="{4559A340-5284-4C5D-A175-7C3E301CAE77}"/>
              </a:ext>
            </a:extLst>
          </p:cNvPr>
          <p:cNvCxnSpPr>
            <a:cxnSpLocks/>
          </p:cNvCxnSpPr>
          <p:nvPr/>
        </p:nvCxnSpPr>
        <p:spPr>
          <a:xfrm>
            <a:off x="3939402" y="3697664"/>
            <a:ext cx="1496886"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93" name="Group 92">
            <a:extLst>
              <a:ext uri="{FF2B5EF4-FFF2-40B4-BE49-F238E27FC236}">
                <a16:creationId xmlns:a16="http://schemas.microsoft.com/office/drawing/2014/main" id="{D4801C51-5047-4B16-B164-D6453BCD1A30}"/>
              </a:ext>
            </a:extLst>
          </p:cNvPr>
          <p:cNvGrpSpPr/>
          <p:nvPr/>
        </p:nvGrpSpPr>
        <p:grpSpPr>
          <a:xfrm>
            <a:off x="3185588" y="3704336"/>
            <a:ext cx="260008" cy="246221"/>
            <a:chOff x="478115" y="1676508"/>
            <a:chExt cx="260008" cy="246221"/>
          </a:xfrm>
        </p:grpSpPr>
        <p:sp>
          <p:nvSpPr>
            <p:cNvPr id="97" name="Oval 96">
              <a:extLst>
                <a:ext uri="{FF2B5EF4-FFF2-40B4-BE49-F238E27FC236}">
                  <a16:creationId xmlns:a16="http://schemas.microsoft.com/office/drawing/2014/main" id="{8138F3D3-0120-41DC-ACE4-7A482A8537D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8" name="TextBox 97">
              <a:extLst>
                <a:ext uri="{FF2B5EF4-FFF2-40B4-BE49-F238E27FC236}">
                  <a16:creationId xmlns:a16="http://schemas.microsoft.com/office/drawing/2014/main" id="{59227BDE-15A0-40B6-833C-9F613E16D054}"/>
                </a:ext>
              </a:extLst>
            </p:cNvPr>
            <p:cNvSpPr txBox="1"/>
            <p:nvPr/>
          </p:nvSpPr>
          <p:spPr>
            <a:xfrm>
              <a:off x="478115" y="1676508"/>
              <a:ext cx="26000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5</a:t>
              </a:r>
            </a:p>
          </p:txBody>
        </p:sp>
      </p:grpSp>
      <p:grpSp>
        <p:nvGrpSpPr>
          <p:cNvPr id="5" name="Group 4">
            <a:extLst>
              <a:ext uri="{FF2B5EF4-FFF2-40B4-BE49-F238E27FC236}">
                <a16:creationId xmlns:a16="http://schemas.microsoft.com/office/drawing/2014/main" id="{A4E46283-EF61-4B01-B415-ABB850F8280A}"/>
              </a:ext>
            </a:extLst>
          </p:cNvPr>
          <p:cNvGrpSpPr/>
          <p:nvPr/>
        </p:nvGrpSpPr>
        <p:grpSpPr>
          <a:xfrm>
            <a:off x="1321162" y="1011891"/>
            <a:ext cx="612104" cy="737157"/>
            <a:chOff x="1321162" y="1011891"/>
            <a:chExt cx="612104" cy="737157"/>
          </a:xfrm>
        </p:grpSpPr>
        <p:pic>
          <p:nvPicPr>
            <p:cNvPr id="87" name="Picture 2" descr="Computer Basics : What is Computer? - BlazeTechTeam - A Daily Dose ">
              <a:extLst>
                <a:ext uri="{FF2B5EF4-FFF2-40B4-BE49-F238E27FC236}">
                  <a16:creationId xmlns:a16="http://schemas.microsoft.com/office/drawing/2014/main" id="{1CB83CE5-A1DA-4D63-AB0E-D02C5BB2ECB9}"/>
                </a:ext>
              </a:extLst>
            </p:cNvPr>
            <p:cNvPicPr>
              <a:picLocks noChangeAspect="1" noChangeArrowheads="1"/>
            </p:cNvPicPr>
            <p:nvPr/>
          </p:nvPicPr>
          <p:blipFill>
            <a:blip r:embed="rId4"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21162" y="1136944"/>
              <a:ext cx="612104" cy="612104"/>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90">
              <a:extLst>
                <a:ext uri="{FF2B5EF4-FFF2-40B4-BE49-F238E27FC236}">
                  <a16:creationId xmlns:a16="http://schemas.microsoft.com/office/drawing/2014/main" id="{B1A9E2A3-148F-4F74-9D23-C3A616DC7B88}"/>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19067" y="1011891"/>
              <a:ext cx="214111" cy="297065"/>
            </a:xfrm>
            <a:prstGeom prst="rect">
              <a:avLst/>
            </a:prstGeom>
          </p:spPr>
        </p:pic>
      </p:grpSp>
      <p:sp>
        <p:nvSpPr>
          <p:cNvPr id="65" name="TextBox 64">
            <a:extLst>
              <a:ext uri="{FF2B5EF4-FFF2-40B4-BE49-F238E27FC236}">
                <a16:creationId xmlns:a16="http://schemas.microsoft.com/office/drawing/2014/main" id="{554B2B65-C01A-4A50-BECE-2E81D5736D9F}"/>
              </a:ext>
            </a:extLst>
          </p:cNvPr>
          <p:cNvSpPr txBox="1"/>
          <p:nvPr/>
        </p:nvSpPr>
        <p:spPr>
          <a:xfrm>
            <a:off x="1121002" y="2493007"/>
            <a:ext cx="3285713" cy="584775"/>
          </a:xfrm>
          <a:prstGeom prst="rect">
            <a:avLst/>
          </a:prstGeom>
          <a:noFill/>
        </p:spPr>
        <p:txBody>
          <a:bodyPr wrap="square" rtlCol="0">
            <a:spAutoFit/>
          </a:bodyPr>
          <a:lstStyle/>
          <a:p>
            <a:r>
              <a:rPr lang="en-US" sz="1600" dirty="0">
                <a:solidFill>
                  <a:srgbClr val="0000CC"/>
                </a:solidFill>
              </a:rPr>
              <a:t>Resource Declaration (PNF ID, SW, config, username, </a:t>
            </a:r>
            <a:r>
              <a:rPr lang="en-US" sz="1600" dirty="0" err="1">
                <a:solidFill>
                  <a:srgbClr val="0000CC"/>
                </a:solidFill>
              </a:rPr>
              <a:t>pwd</a:t>
            </a:r>
            <a:r>
              <a:rPr lang="en-US" sz="1600" dirty="0">
                <a:solidFill>
                  <a:srgbClr val="0000CC"/>
                </a:solidFill>
              </a:rPr>
              <a:t>, events)</a:t>
            </a:r>
          </a:p>
        </p:txBody>
      </p:sp>
      <p:cxnSp>
        <p:nvCxnSpPr>
          <p:cNvPr id="71" name="Straight Arrow Connector 70">
            <a:extLst>
              <a:ext uri="{FF2B5EF4-FFF2-40B4-BE49-F238E27FC236}">
                <a16:creationId xmlns:a16="http://schemas.microsoft.com/office/drawing/2014/main" id="{744C07BA-9354-463A-AC12-B808FCF3BDB4}"/>
              </a:ext>
            </a:extLst>
          </p:cNvPr>
          <p:cNvCxnSpPr>
            <a:cxnSpLocks/>
          </p:cNvCxnSpPr>
          <p:nvPr/>
        </p:nvCxnSpPr>
        <p:spPr>
          <a:xfrm flipH="1">
            <a:off x="1867449" y="2447649"/>
            <a:ext cx="1504463"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7" name="Group 66">
            <a:extLst>
              <a:ext uri="{FF2B5EF4-FFF2-40B4-BE49-F238E27FC236}">
                <a16:creationId xmlns:a16="http://schemas.microsoft.com/office/drawing/2014/main" id="{5ABFCAE3-9183-4E2D-A1E9-08B2F8BEFCAA}"/>
              </a:ext>
            </a:extLst>
          </p:cNvPr>
          <p:cNvGrpSpPr/>
          <p:nvPr/>
        </p:nvGrpSpPr>
        <p:grpSpPr>
          <a:xfrm>
            <a:off x="4060261" y="2634081"/>
            <a:ext cx="336765" cy="429666"/>
            <a:chOff x="293654" y="3250954"/>
            <a:chExt cx="441930" cy="563842"/>
          </a:xfrm>
        </p:grpSpPr>
        <p:sp>
          <p:nvSpPr>
            <p:cNvPr id="68" name="Rectangle: Rounded Corners 67">
              <a:extLst>
                <a:ext uri="{FF2B5EF4-FFF2-40B4-BE49-F238E27FC236}">
                  <a16:creationId xmlns:a16="http://schemas.microsoft.com/office/drawing/2014/main" id="{D442111E-5492-43C0-8CAD-4C86448E3145}"/>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Rounded Corners 68">
              <a:extLst>
                <a:ext uri="{FF2B5EF4-FFF2-40B4-BE49-F238E27FC236}">
                  <a16:creationId xmlns:a16="http://schemas.microsoft.com/office/drawing/2014/main" id="{9A378326-0649-4A42-AE52-167E6341D998}"/>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0" name="Picture 2">
              <a:extLst>
                <a:ext uri="{FF2B5EF4-FFF2-40B4-BE49-F238E27FC236}">
                  <a16:creationId xmlns:a16="http://schemas.microsoft.com/office/drawing/2014/main" id="{744C26F0-D14C-4343-B68F-F98CAA5EA3FC}"/>
                </a:ext>
              </a:extLst>
            </p:cNvP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pic>
        <p:nvPicPr>
          <p:cNvPr id="66" name="Picture 65">
            <a:extLst>
              <a:ext uri="{FF2B5EF4-FFF2-40B4-BE49-F238E27FC236}">
                <a16:creationId xmlns:a16="http://schemas.microsoft.com/office/drawing/2014/main" id="{F822EBB4-9F52-496A-AD3E-9D2768B0D9CB}"/>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83827" y="2359886"/>
            <a:ext cx="214111" cy="297065"/>
          </a:xfrm>
          <a:prstGeom prst="rect">
            <a:avLst/>
          </a:prstGeom>
        </p:spPr>
      </p:pic>
      <p:sp>
        <p:nvSpPr>
          <p:cNvPr id="104" name="Rectangle: Rounded Corners 103">
            <a:extLst>
              <a:ext uri="{FF2B5EF4-FFF2-40B4-BE49-F238E27FC236}">
                <a16:creationId xmlns:a16="http://schemas.microsoft.com/office/drawing/2014/main" id="{1E03C30C-CEC3-458F-8AF7-6031D989DFE4}"/>
              </a:ext>
            </a:extLst>
          </p:cNvPr>
          <p:cNvSpPr/>
          <p:nvPr/>
        </p:nvSpPr>
        <p:spPr>
          <a:xfrm rot="16200000">
            <a:off x="4611311" y="2883793"/>
            <a:ext cx="214052" cy="284740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TextBox 105">
            <a:extLst>
              <a:ext uri="{FF2B5EF4-FFF2-40B4-BE49-F238E27FC236}">
                <a16:creationId xmlns:a16="http://schemas.microsoft.com/office/drawing/2014/main" id="{FDE5C863-9B17-482C-8045-517D45B19972}"/>
              </a:ext>
            </a:extLst>
          </p:cNvPr>
          <p:cNvSpPr txBox="1"/>
          <p:nvPr/>
        </p:nvSpPr>
        <p:spPr>
          <a:xfrm>
            <a:off x="3393970" y="4153363"/>
            <a:ext cx="1844864" cy="276999"/>
          </a:xfrm>
          <a:prstGeom prst="rect">
            <a:avLst/>
          </a:prstGeom>
          <a:noFill/>
        </p:spPr>
        <p:txBody>
          <a:bodyPr wrap="none" rtlCol="0">
            <a:spAutoFit/>
          </a:bodyPr>
          <a:lstStyle/>
          <a:p>
            <a:r>
              <a:rPr lang="en-US" sz="1200" dirty="0">
                <a:solidFill>
                  <a:schemeClr val="bg1"/>
                </a:solidFill>
              </a:rPr>
              <a:t>A&amp;AI entry of Inactive PNF</a:t>
            </a:r>
          </a:p>
        </p:txBody>
      </p:sp>
      <p:grpSp>
        <p:nvGrpSpPr>
          <p:cNvPr id="107" name="Group 106">
            <a:extLst>
              <a:ext uri="{FF2B5EF4-FFF2-40B4-BE49-F238E27FC236}">
                <a16:creationId xmlns:a16="http://schemas.microsoft.com/office/drawing/2014/main" id="{3730F766-EA19-4D76-99D8-8B2835543A55}"/>
              </a:ext>
            </a:extLst>
          </p:cNvPr>
          <p:cNvGrpSpPr/>
          <p:nvPr/>
        </p:nvGrpSpPr>
        <p:grpSpPr>
          <a:xfrm>
            <a:off x="5535089" y="4942393"/>
            <a:ext cx="426535" cy="544200"/>
            <a:chOff x="293654" y="3250954"/>
            <a:chExt cx="441930" cy="563842"/>
          </a:xfrm>
        </p:grpSpPr>
        <p:sp>
          <p:nvSpPr>
            <p:cNvPr id="110" name="Rectangle: Rounded Corners 109">
              <a:extLst>
                <a:ext uri="{FF2B5EF4-FFF2-40B4-BE49-F238E27FC236}">
                  <a16:creationId xmlns:a16="http://schemas.microsoft.com/office/drawing/2014/main" id="{3101DA2A-F3D1-4E97-B4D2-B6360547979C}"/>
                </a:ext>
              </a:extLst>
            </p:cNvPr>
            <p:cNvSpPr/>
            <p:nvPr/>
          </p:nvSpPr>
          <p:spPr>
            <a:xfrm>
              <a:off x="330994" y="3414714"/>
              <a:ext cx="359569" cy="36195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Rounded Corners 110">
              <a:extLst>
                <a:ext uri="{FF2B5EF4-FFF2-40B4-BE49-F238E27FC236}">
                  <a16:creationId xmlns:a16="http://schemas.microsoft.com/office/drawing/2014/main" id="{C6268160-8AF3-45AD-9EB9-C61D70B324D4}"/>
                </a:ext>
              </a:extLst>
            </p:cNvPr>
            <p:cNvSpPr/>
            <p:nvPr/>
          </p:nvSpPr>
          <p:spPr>
            <a:xfrm>
              <a:off x="347325" y="3290937"/>
              <a:ext cx="219413" cy="22086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3" name="Picture 2">
              <a:extLst>
                <a:ext uri="{FF2B5EF4-FFF2-40B4-BE49-F238E27FC236}">
                  <a16:creationId xmlns:a16="http://schemas.microsoft.com/office/drawing/2014/main" id="{DFA9B37D-194D-4418-8D0C-5840C34025E5}"/>
                </a:ext>
              </a:extLst>
            </p:cNvPr>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293654" y="3250954"/>
              <a:ext cx="441930" cy="563842"/>
            </a:xfrm>
            <a:prstGeom prst="rect">
              <a:avLst/>
            </a:prstGeom>
            <a:noFill/>
            <a:ln w="9525">
              <a:noFill/>
              <a:miter lim="800000"/>
              <a:headEnd/>
              <a:tailEnd/>
            </a:ln>
          </p:spPr>
        </p:pic>
      </p:grpSp>
      <p:sp>
        <p:nvSpPr>
          <p:cNvPr id="2" name="TextBox 1">
            <a:extLst>
              <a:ext uri="{FF2B5EF4-FFF2-40B4-BE49-F238E27FC236}">
                <a16:creationId xmlns:a16="http://schemas.microsoft.com/office/drawing/2014/main" id="{07235F02-FFD9-4D0D-A088-3E4FF177BB04}"/>
              </a:ext>
            </a:extLst>
          </p:cNvPr>
          <p:cNvSpPr txBox="1"/>
          <p:nvPr/>
        </p:nvSpPr>
        <p:spPr>
          <a:xfrm>
            <a:off x="1166469" y="1766768"/>
            <a:ext cx="4855560" cy="584775"/>
          </a:xfrm>
          <a:prstGeom prst="rect">
            <a:avLst/>
          </a:prstGeom>
          <a:noFill/>
        </p:spPr>
        <p:txBody>
          <a:bodyPr wrap="none" rtlCol="0">
            <a:spAutoFit/>
          </a:bodyPr>
          <a:lstStyle/>
          <a:p>
            <a:r>
              <a:rPr lang="en-US" sz="3200" b="1" dirty="0">
                <a:solidFill>
                  <a:srgbClr val="FF0000"/>
                </a:solidFill>
              </a:rPr>
              <a:t>PROPOSED FLOW (FUTURE)</a:t>
            </a:r>
          </a:p>
        </p:txBody>
      </p:sp>
      <p:grpSp>
        <p:nvGrpSpPr>
          <p:cNvPr id="72" name="Group 71">
            <a:extLst>
              <a:ext uri="{FF2B5EF4-FFF2-40B4-BE49-F238E27FC236}">
                <a16:creationId xmlns:a16="http://schemas.microsoft.com/office/drawing/2014/main" id="{1205BB45-A5F3-4F20-8B5E-35CCAB37223A}"/>
              </a:ext>
            </a:extLst>
          </p:cNvPr>
          <p:cNvGrpSpPr/>
          <p:nvPr/>
        </p:nvGrpSpPr>
        <p:grpSpPr>
          <a:xfrm>
            <a:off x="5568211" y="1536711"/>
            <a:ext cx="331700" cy="90532"/>
            <a:chOff x="1524814" y="5809921"/>
            <a:chExt cx="945329" cy="225343"/>
          </a:xfrm>
        </p:grpSpPr>
        <p:pic>
          <p:nvPicPr>
            <p:cNvPr id="75" name="Picture 74">
              <a:extLst>
                <a:ext uri="{FF2B5EF4-FFF2-40B4-BE49-F238E27FC236}">
                  <a16:creationId xmlns:a16="http://schemas.microsoft.com/office/drawing/2014/main" id="{ECBE239D-45E3-4CF1-B3A2-E9DD1D5FA8AA}"/>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76" name="Picture 75">
              <a:extLst>
                <a:ext uri="{FF2B5EF4-FFF2-40B4-BE49-F238E27FC236}">
                  <a16:creationId xmlns:a16="http://schemas.microsoft.com/office/drawing/2014/main" id="{F2CF5E79-FAE4-48E3-9CE1-DD5B11A992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6" name="Group 5">
            <a:extLst>
              <a:ext uri="{FF2B5EF4-FFF2-40B4-BE49-F238E27FC236}">
                <a16:creationId xmlns:a16="http://schemas.microsoft.com/office/drawing/2014/main" id="{83E12C44-A47D-4032-965B-A027E25C5BB7}"/>
              </a:ext>
            </a:extLst>
          </p:cNvPr>
          <p:cNvGrpSpPr/>
          <p:nvPr/>
        </p:nvGrpSpPr>
        <p:grpSpPr>
          <a:xfrm>
            <a:off x="5262087" y="5478106"/>
            <a:ext cx="995891" cy="461665"/>
            <a:chOff x="5247748" y="5639745"/>
            <a:chExt cx="995891" cy="461665"/>
          </a:xfrm>
        </p:grpSpPr>
        <p:sp>
          <p:nvSpPr>
            <p:cNvPr id="78" name="Rectangle: Rounded Corners 77">
              <a:extLst>
                <a:ext uri="{FF2B5EF4-FFF2-40B4-BE49-F238E27FC236}">
                  <a16:creationId xmlns:a16="http://schemas.microsoft.com/office/drawing/2014/main" id="{72D83EF3-0B7F-4ECD-87DF-227175D405EC}"/>
                </a:ext>
              </a:extLst>
            </p:cNvPr>
            <p:cNvSpPr/>
            <p:nvPr/>
          </p:nvSpPr>
          <p:spPr>
            <a:xfrm rot="16200000">
              <a:off x="5527990" y="5434605"/>
              <a:ext cx="395967" cy="89824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7809319F-AF8F-4DE6-A507-BCC3DF8D7E93}"/>
                </a:ext>
              </a:extLst>
            </p:cNvPr>
            <p:cNvSpPr txBox="1"/>
            <p:nvPr/>
          </p:nvSpPr>
          <p:spPr>
            <a:xfrm>
              <a:off x="5247748" y="5639745"/>
              <a:ext cx="995891" cy="461665"/>
            </a:xfrm>
            <a:prstGeom prst="rect">
              <a:avLst/>
            </a:prstGeom>
            <a:noFill/>
          </p:spPr>
          <p:txBody>
            <a:bodyPr wrap="square" rtlCol="0">
              <a:spAutoFit/>
            </a:bodyPr>
            <a:lstStyle/>
            <a:p>
              <a:r>
                <a:rPr lang="en-US" sz="1200" dirty="0">
                  <a:solidFill>
                    <a:schemeClr val="bg1"/>
                  </a:solidFill>
                </a:rPr>
                <a:t>Inactive PNF A&amp;AI entry</a:t>
              </a:r>
            </a:p>
          </p:txBody>
        </p:sp>
      </p:grpSp>
    </p:spTree>
    <p:extLst>
      <p:ext uri="{BB962C8B-B14F-4D97-AF65-F5344CB8AC3E}">
        <p14:creationId xmlns:p14="http://schemas.microsoft.com/office/powerpoint/2010/main" val="3283596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1826066117"/>
              </p:ext>
            </p:extLst>
          </p:nvPr>
        </p:nvGraphicFramePr>
        <p:xfrm>
          <a:off x="57152" y="23986"/>
          <a:ext cx="6757983" cy="3639820"/>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4</a:t>
                      </a:r>
                    </a:p>
                  </a:txBody>
                  <a:tcPr/>
                </a:tc>
                <a:tc>
                  <a:txBody>
                    <a:bodyPr/>
                    <a:lstStyle/>
                    <a:p>
                      <a:r>
                        <a:rPr lang="en-US" b="1" dirty="0">
                          <a:solidFill>
                            <a:srgbClr val="FF0000"/>
                          </a:solidFill>
                        </a:rPr>
                        <a:t>RESOURCE DECLARATION </a:t>
                      </a:r>
                      <a:r>
                        <a:rPr lang="en-US" dirty="0"/>
                        <a:t>– A user on the VID performs a Resource Declaration. This uses the Service definition created in SDC. The user on the VID can define known information about the PNF.  The user can provide the following information</a:t>
                      </a:r>
                    </a:p>
                    <a:p>
                      <a:r>
                        <a:rPr lang="en-US" dirty="0"/>
                        <a:t>	PNF ID – The ID of the PNF e.g. MAC address, Serial number </a:t>
                      </a:r>
                    </a:p>
                    <a:p>
                      <a:r>
                        <a:rPr lang="en-US" dirty="0"/>
                        <a:t>	SW – Software version information</a:t>
                      </a:r>
                    </a:p>
                    <a:p>
                      <a:r>
                        <a:rPr lang="en-US" dirty="0"/>
                        <a:t>	Config – Configuration information</a:t>
                      </a:r>
                    </a:p>
                    <a:p>
                      <a:r>
                        <a:rPr lang="en-US" dirty="0"/>
                        <a:t>	Username – Valid User name for the PNF</a:t>
                      </a:r>
                    </a:p>
                    <a:p>
                      <a:r>
                        <a:rPr lang="en-US" dirty="0"/>
                        <a:t>	Password – accompanying Password for the PNF</a:t>
                      </a:r>
                    </a:p>
                    <a:p>
                      <a:r>
                        <a:rPr lang="en-US" dirty="0"/>
                        <a:t>	Events – Event definitions</a:t>
                      </a:r>
                    </a:p>
                    <a:p>
                      <a:endParaRPr lang="en-US" dirty="0"/>
                    </a:p>
                  </a:txBody>
                  <a:tcPr/>
                </a:tc>
                <a:extLst>
                  <a:ext uri="{0D108BD9-81ED-4DB2-BD59-A6C34878D82A}">
                    <a16:rowId xmlns:a16="http://schemas.microsoft.com/office/drawing/2014/main" val="3415246332"/>
                  </a:ext>
                </a:extLst>
              </a:tr>
              <a:tr h="432435">
                <a:tc>
                  <a:txBody>
                    <a:bodyPr/>
                    <a:lstStyle/>
                    <a:p>
                      <a:r>
                        <a:rPr lang="en-US" dirty="0"/>
                        <a:t>5</a:t>
                      </a:r>
                    </a:p>
                  </a:txBody>
                  <a:tcPr/>
                </a:tc>
                <a:tc>
                  <a:txBody>
                    <a:bodyPr/>
                    <a:lstStyle/>
                    <a:p>
                      <a:r>
                        <a:rPr lang="en-US" b="1" dirty="0">
                          <a:solidFill>
                            <a:srgbClr val="FF0000"/>
                          </a:solidFill>
                        </a:rPr>
                        <a:t>CREATE A&amp;AI PNF ENTRY</a:t>
                      </a:r>
                      <a:r>
                        <a:rPr lang="en-US" dirty="0"/>
                        <a:t> – From the resource declaration information, a A&amp;AI PNF entry is made. The A&amp;AI entry uses the information provided on the VID such as the PNF ID, SW, Config, Username, Password and Events. This Resource </a:t>
                      </a:r>
                      <a:r>
                        <a:rPr lang="en-US" dirty="0" err="1"/>
                        <a:t>declaraion</a:t>
                      </a:r>
                      <a:r>
                        <a:rPr lang="en-US" dirty="0"/>
                        <a:t> allows for a VES event coming from the PNF later to recognize the PNF and not drop the VES event “on the floor”. </a:t>
                      </a:r>
                    </a:p>
                  </a:txBody>
                  <a:tcPr/>
                </a:tc>
                <a:extLst>
                  <a:ext uri="{0D108BD9-81ED-4DB2-BD59-A6C34878D82A}">
                    <a16:rowId xmlns:a16="http://schemas.microsoft.com/office/drawing/2014/main" val="506910207"/>
                  </a:ext>
                </a:extLst>
              </a:tr>
            </a:tbl>
          </a:graphicData>
        </a:graphic>
      </p:graphicFrame>
    </p:spTree>
    <p:extLst>
      <p:ext uri="{BB962C8B-B14F-4D97-AF65-F5344CB8AC3E}">
        <p14:creationId xmlns:p14="http://schemas.microsoft.com/office/powerpoint/2010/main" val="2056013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Rounded Corners 67">
            <a:extLst>
              <a:ext uri="{FF2B5EF4-FFF2-40B4-BE49-F238E27FC236}">
                <a16:creationId xmlns:a16="http://schemas.microsoft.com/office/drawing/2014/main" id="{B9F95E08-6176-445D-AB8F-3781471808A9}"/>
              </a:ext>
            </a:extLst>
          </p:cNvPr>
          <p:cNvSpPr/>
          <p:nvPr/>
        </p:nvSpPr>
        <p:spPr>
          <a:xfrm>
            <a:off x="5449847" y="1102184"/>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Rounded Corners 55">
            <a:extLst>
              <a:ext uri="{FF2B5EF4-FFF2-40B4-BE49-F238E27FC236}">
                <a16:creationId xmlns:a16="http://schemas.microsoft.com/office/drawing/2014/main" id="{48FD4064-3CC4-4D90-ACA7-595E80B53EE2}"/>
              </a:ext>
            </a:extLst>
          </p:cNvPr>
          <p:cNvSpPr/>
          <p:nvPr/>
        </p:nvSpPr>
        <p:spPr>
          <a:xfrm>
            <a:off x="311320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Rounded Corners 59">
            <a:extLst>
              <a:ext uri="{FF2B5EF4-FFF2-40B4-BE49-F238E27FC236}">
                <a16:creationId xmlns:a16="http://schemas.microsoft.com/office/drawing/2014/main" id="{ED2E22EE-6C97-41FF-B8B7-A1756F25DD4D}"/>
              </a:ext>
            </a:extLst>
          </p:cNvPr>
          <p:cNvSpPr/>
          <p:nvPr/>
        </p:nvSpPr>
        <p:spPr>
          <a:xfrm>
            <a:off x="1944887" y="993558"/>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Rounded Corners 3">
            <a:extLst>
              <a:ext uri="{FF2B5EF4-FFF2-40B4-BE49-F238E27FC236}">
                <a16:creationId xmlns:a16="http://schemas.microsoft.com/office/drawing/2014/main" id="{8D4B6721-E0ED-456E-BAC5-4F24E6BC7AC4}"/>
              </a:ext>
            </a:extLst>
          </p:cNvPr>
          <p:cNvSpPr/>
          <p:nvPr/>
        </p:nvSpPr>
        <p:spPr>
          <a:xfrm>
            <a:off x="428152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Rounded Corners 4">
            <a:extLst>
              <a:ext uri="{FF2B5EF4-FFF2-40B4-BE49-F238E27FC236}">
                <a16:creationId xmlns:a16="http://schemas.microsoft.com/office/drawing/2014/main" id="{9C25CE5D-0150-4C00-BEF3-7A8A33776AFA}"/>
              </a:ext>
            </a:extLst>
          </p:cNvPr>
          <p:cNvSpPr/>
          <p:nvPr/>
        </p:nvSpPr>
        <p:spPr>
          <a:xfrm>
            <a:off x="77656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75311" y="565229"/>
            <a:ext cx="759952" cy="560347"/>
            <a:chOff x="907540" y="593233"/>
            <a:chExt cx="759952" cy="560347"/>
          </a:xfrm>
          <a:solidFill>
            <a:srgbClr val="124191"/>
          </a:solidFill>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1004888" y="517038"/>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907540" y="614199"/>
              <a:ext cx="759952" cy="461665"/>
            </a:xfrm>
            <a:prstGeom prst="rect">
              <a:avLst/>
            </a:prstGeom>
            <a:noFill/>
          </p:spPr>
          <p:txBody>
            <a:bodyPr wrap="none" rtlCol="0">
              <a:spAutoFit/>
            </a:bodyPr>
            <a:lstStyle/>
            <a:p>
              <a:pPr algn="ctr"/>
              <a:r>
                <a:rPr lang="en-US" sz="1200" b="1" dirty="0">
                  <a:solidFill>
                    <a:schemeClr val="bg1"/>
                  </a:solidFill>
                </a:rPr>
                <a:t>Factory</a:t>
              </a:r>
            </a:p>
            <a:p>
              <a:pPr algn="ctr"/>
              <a:r>
                <a:rPr lang="en-US" sz="1200" b="1" dirty="0">
                  <a:solidFill>
                    <a:schemeClr val="bg1"/>
                  </a:solidFill>
                </a:rPr>
                <a:t>Software</a:t>
              </a:r>
            </a:p>
          </p:txBody>
        </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1452269" y="-17858"/>
              <a:ext cx="3959738" cy="491271"/>
            </a:xfrm>
            <a:prstGeom prst="rect">
              <a:avLst/>
            </a:prstGeom>
            <a:noFill/>
          </p:spPr>
          <p:txBody>
            <a:bodyPr wrap="none" rtlCol="0">
              <a:spAutoFit/>
            </a:bodyPr>
            <a:lstStyle/>
            <a:p>
              <a:pPr algn="ctr"/>
              <a:r>
                <a:rPr lang="en-US" sz="2800" dirty="0">
                  <a:solidFill>
                    <a:schemeClr val="bg1"/>
                  </a:solidFill>
                  <a:latin typeface="Nokia Pure Headline" pitchFamily="34" charset="0"/>
                </a:rPr>
                <a:t>PNF Bootstrapping Steps</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3" name="Group 2">
            <a:extLst>
              <a:ext uri="{FF2B5EF4-FFF2-40B4-BE49-F238E27FC236}">
                <a16:creationId xmlns:a16="http://schemas.microsoft.com/office/drawing/2014/main" id="{44280BF3-5D68-4F67-A4C0-C6390D7DFEFA}"/>
              </a:ext>
            </a:extLst>
          </p:cNvPr>
          <p:cNvGrpSpPr/>
          <p:nvPr/>
        </p:nvGrpSpPr>
        <p:grpSpPr>
          <a:xfrm>
            <a:off x="3033764" y="565229"/>
            <a:ext cx="712737" cy="560347"/>
            <a:chOff x="3024976" y="533187"/>
            <a:chExt cx="712737" cy="560347"/>
          </a:xfrm>
          <a:solidFill>
            <a:srgbClr val="124191"/>
          </a:solidFill>
        </p:grpSpPr>
        <p:sp>
          <p:nvSpPr>
            <p:cNvPr id="41" name="Rectangle: Rounded Corners 40">
              <a:extLst>
                <a:ext uri="{FF2B5EF4-FFF2-40B4-BE49-F238E27FC236}">
                  <a16:creationId xmlns:a16="http://schemas.microsoft.com/office/drawing/2014/main" id="{840F90AB-A953-4D8D-9E1A-F99D35BE0765}"/>
                </a:ext>
              </a:extLst>
            </p:cNvPr>
            <p:cNvSpPr/>
            <p:nvPr/>
          </p:nvSpPr>
          <p:spPr>
            <a:xfrm rot="16200000">
              <a:off x="3101171" y="45699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F2A48E3C-8C58-44A3-A4AF-8A49821CDD63}"/>
                </a:ext>
              </a:extLst>
            </p:cNvPr>
            <p:cNvSpPr txBox="1"/>
            <p:nvPr/>
          </p:nvSpPr>
          <p:spPr>
            <a:xfrm>
              <a:off x="3088027" y="668017"/>
              <a:ext cx="566565" cy="276999"/>
            </a:xfrm>
            <a:prstGeom prst="rect">
              <a:avLst/>
            </a:prstGeom>
            <a:grpFill/>
          </p:spPr>
          <p:txBody>
            <a:bodyPr wrap="none" rtlCol="0">
              <a:spAutoFit/>
            </a:bodyPr>
            <a:lstStyle/>
            <a:p>
              <a:r>
                <a:rPr lang="en-US" sz="1200" b="1" dirty="0">
                  <a:solidFill>
                    <a:schemeClr val="bg1"/>
                  </a:solidFill>
                </a:rPr>
                <a:t>SEGW</a:t>
              </a:r>
            </a:p>
          </p:txBody>
        </p:sp>
      </p:grpSp>
      <p:grpSp>
        <p:nvGrpSpPr>
          <p:cNvPr id="22" name="Group 21">
            <a:extLst>
              <a:ext uri="{FF2B5EF4-FFF2-40B4-BE49-F238E27FC236}">
                <a16:creationId xmlns:a16="http://schemas.microsoft.com/office/drawing/2014/main" id="{DAD36CB9-05E5-47C7-948C-C0DBD9030448}"/>
              </a:ext>
            </a:extLst>
          </p:cNvPr>
          <p:cNvGrpSpPr/>
          <p:nvPr/>
        </p:nvGrpSpPr>
        <p:grpSpPr>
          <a:xfrm>
            <a:off x="5371064" y="565229"/>
            <a:ext cx="712737" cy="560347"/>
            <a:chOff x="3832410" y="576597"/>
            <a:chExt cx="712737" cy="560347"/>
          </a:xfrm>
          <a:solidFill>
            <a:srgbClr val="124191"/>
          </a:solidFill>
        </p:grpSpPr>
        <p:sp>
          <p:nvSpPr>
            <p:cNvPr id="53" name="Rectangle: Rounded Corners 52">
              <a:extLst>
                <a:ext uri="{FF2B5EF4-FFF2-40B4-BE49-F238E27FC236}">
                  <a16:creationId xmlns:a16="http://schemas.microsoft.com/office/drawing/2014/main" id="{F64AEAD2-5A84-40CF-9FEE-1C5974D421E9}"/>
                </a:ext>
              </a:extLst>
            </p:cNvPr>
            <p:cNvSpPr/>
            <p:nvPr/>
          </p:nvSpPr>
          <p:spPr>
            <a:xfrm rot="16200000">
              <a:off x="3908605" y="50040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TextBox 53">
              <a:extLst>
                <a:ext uri="{FF2B5EF4-FFF2-40B4-BE49-F238E27FC236}">
                  <a16:creationId xmlns:a16="http://schemas.microsoft.com/office/drawing/2014/main" id="{BC1A9250-66E8-416A-8627-B1AB54408CA6}"/>
                </a:ext>
              </a:extLst>
            </p:cNvPr>
            <p:cNvSpPr txBox="1"/>
            <p:nvPr/>
          </p:nvSpPr>
          <p:spPr>
            <a:xfrm>
              <a:off x="3915265" y="624484"/>
              <a:ext cx="553357" cy="461665"/>
            </a:xfrm>
            <a:prstGeom prst="rect">
              <a:avLst/>
            </a:prstGeom>
            <a:grpFill/>
          </p:spPr>
          <p:txBody>
            <a:bodyPr wrap="none" rtlCol="0">
              <a:spAutoFit/>
            </a:bodyPr>
            <a:lstStyle/>
            <a:p>
              <a:pPr algn="ctr"/>
              <a:r>
                <a:rPr lang="en-US" sz="1200" b="1" dirty="0">
                  <a:solidFill>
                    <a:schemeClr val="bg1"/>
                  </a:solidFill>
                </a:rPr>
                <a:t>Initial</a:t>
              </a:r>
            </a:p>
            <a:p>
              <a:pPr algn="ctr"/>
              <a:r>
                <a:rPr lang="en-US" sz="1200" b="1" dirty="0">
                  <a:solidFill>
                    <a:schemeClr val="bg1"/>
                  </a:solidFill>
                </a:rPr>
                <a:t>EM</a:t>
              </a:r>
            </a:p>
          </p:txBody>
        </p:sp>
      </p:grpSp>
      <p:grpSp>
        <p:nvGrpSpPr>
          <p:cNvPr id="61" name="Group 60">
            <a:extLst>
              <a:ext uri="{FF2B5EF4-FFF2-40B4-BE49-F238E27FC236}">
                <a16:creationId xmlns:a16="http://schemas.microsoft.com/office/drawing/2014/main" id="{18573FAF-9A0D-45A0-B298-ACF0D43535CA}"/>
              </a:ext>
            </a:extLst>
          </p:cNvPr>
          <p:cNvGrpSpPr/>
          <p:nvPr/>
        </p:nvGrpSpPr>
        <p:grpSpPr>
          <a:xfrm>
            <a:off x="1865114" y="565229"/>
            <a:ext cx="712737" cy="560347"/>
            <a:chOff x="1839900" y="588837"/>
            <a:chExt cx="712737" cy="560347"/>
          </a:xfrm>
          <a:solidFill>
            <a:srgbClr val="124191"/>
          </a:solidFill>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922612" y="634123"/>
              <a:ext cx="546047" cy="461665"/>
            </a:xfrm>
            <a:prstGeom prst="rect">
              <a:avLst/>
            </a:prstGeom>
            <a:grpFill/>
          </p:spPr>
          <p:txBody>
            <a:bodyPr wrap="none" rtlCol="0">
              <a:spAutoFit/>
            </a:bodyPr>
            <a:lstStyle/>
            <a:p>
              <a:pPr algn="ctr"/>
              <a:r>
                <a:rPr lang="en-US" sz="1200" b="1" dirty="0">
                  <a:solidFill>
                    <a:schemeClr val="bg1"/>
                  </a:solidFill>
                </a:rPr>
                <a:t>Local </a:t>
              </a:r>
            </a:p>
            <a:p>
              <a:pPr algn="ctr"/>
              <a:r>
                <a:rPr lang="en-US" sz="1200" b="1" dirty="0">
                  <a:solidFill>
                    <a:schemeClr val="bg1"/>
                  </a:solidFill>
                </a:rPr>
                <a:t>DHCP</a:t>
              </a:r>
            </a:p>
          </p:txBody>
        </p:sp>
      </p:grpSp>
      <p:pic>
        <p:nvPicPr>
          <p:cNvPr id="57" name="Picture 56">
            <a:extLst>
              <a:ext uri="{FF2B5EF4-FFF2-40B4-BE49-F238E27FC236}">
                <a16:creationId xmlns:a16="http://schemas.microsoft.com/office/drawing/2014/main" id="{68DDD591-436E-4AE7-A18F-4A0192524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72919" y="1122528"/>
            <a:ext cx="581529" cy="581529"/>
          </a:xfrm>
          <a:prstGeom prst="rect">
            <a:avLst/>
          </a:prstGeom>
        </p:spPr>
      </p:pic>
      <p:sp>
        <p:nvSpPr>
          <p:cNvPr id="71" name="Oval 70">
            <a:extLst>
              <a:ext uri="{FF2B5EF4-FFF2-40B4-BE49-F238E27FC236}">
                <a16:creationId xmlns:a16="http://schemas.microsoft.com/office/drawing/2014/main" id="{E3F9FBBB-F6FB-4354-A57B-8AEC65F94950}"/>
              </a:ext>
            </a:extLst>
          </p:cNvPr>
          <p:cNvSpPr/>
          <p:nvPr/>
        </p:nvSpPr>
        <p:spPr>
          <a:xfrm>
            <a:off x="1957271" y="111140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4" name="Picture 43">
            <a:extLst>
              <a:ext uri="{FF2B5EF4-FFF2-40B4-BE49-F238E27FC236}">
                <a16:creationId xmlns:a16="http://schemas.microsoft.com/office/drawing/2014/main" id="{63E5990C-D2C8-4AC6-B011-37C718B4D6A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0628" t="9428" r="29845" b="10365"/>
          <a:stretch/>
        </p:blipFill>
        <p:spPr>
          <a:xfrm>
            <a:off x="2073346" y="1114563"/>
            <a:ext cx="293680" cy="551222"/>
          </a:xfrm>
          <a:prstGeom prst="rect">
            <a:avLst/>
          </a:prstGeom>
        </p:spPr>
      </p:pic>
      <p:sp>
        <p:nvSpPr>
          <p:cNvPr id="72" name="Oval 71">
            <a:extLst>
              <a:ext uri="{FF2B5EF4-FFF2-40B4-BE49-F238E27FC236}">
                <a16:creationId xmlns:a16="http://schemas.microsoft.com/office/drawing/2014/main" id="{710E6966-4DA8-4E19-9669-EA43887EB9BA}"/>
              </a:ext>
            </a:extLst>
          </p:cNvPr>
          <p:cNvSpPr/>
          <p:nvPr/>
        </p:nvSpPr>
        <p:spPr>
          <a:xfrm>
            <a:off x="779129" y="1128600"/>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a:extLst>
              <a:ext uri="{FF2B5EF4-FFF2-40B4-BE49-F238E27FC236}">
                <a16:creationId xmlns:a16="http://schemas.microsoft.com/office/drawing/2014/main" id="{95E65566-E71C-433B-A121-ECDEEF9E53AC}"/>
              </a:ext>
            </a:extLst>
          </p:cNvPr>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9366" y="1263616"/>
            <a:ext cx="548493" cy="251841"/>
          </a:xfrm>
          <a:prstGeom prst="rect">
            <a:avLst/>
          </a:prstGeom>
          <a:noFill/>
          <a:ln w="9525">
            <a:noFill/>
            <a:miter lim="800000"/>
            <a:headEnd/>
            <a:tailEnd/>
          </a:ln>
        </p:spPr>
      </p:pic>
      <p:sp>
        <p:nvSpPr>
          <p:cNvPr id="73" name="Oval 72">
            <a:extLst>
              <a:ext uri="{FF2B5EF4-FFF2-40B4-BE49-F238E27FC236}">
                <a16:creationId xmlns:a16="http://schemas.microsoft.com/office/drawing/2014/main" id="{03139C84-76EF-4B7C-BAC8-0A317E8AFF83}"/>
              </a:ext>
            </a:extLst>
          </p:cNvPr>
          <p:cNvSpPr/>
          <p:nvPr/>
        </p:nvSpPr>
        <p:spPr>
          <a:xfrm>
            <a:off x="3123806" y="1133633"/>
            <a:ext cx="540544" cy="555780"/>
          </a:xfrm>
          <a:prstGeom prst="ellipse">
            <a:avLst/>
          </a:prstGeom>
          <a:solidFill>
            <a:srgbClr val="1275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4" name="Picture 14" descr="\\DML-NAS\DML_Data\1 Live Jobs\Nokia\19044 - Nokia brand Site\MASTER TEMPLATES\Network graphics\PNGs\Network Graphic Final PNGs\O symbol-100x100mm_RGB_4.png">
            <a:extLst>
              <a:ext uri="{FF2B5EF4-FFF2-40B4-BE49-F238E27FC236}">
                <a16:creationId xmlns:a16="http://schemas.microsoft.com/office/drawing/2014/main" id="{DB5DA4CB-687A-4D1D-81D1-C91AF26431FC}"/>
              </a:ext>
            </a:extLst>
          </p:cNvPr>
          <p:cNvPicPr>
            <a:picLocks noChangeAspect="1" noChangeArrowheads="1"/>
          </p:cNvPicPr>
          <p:nvPr/>
        </p:nvPicPr>
        <p:blipFill>
          <a:blip r:embed="rId5" cstate="print">
            <a:clrChange>
              <a:clrFrom>
                <a:srgbClr val="124191"/>
              </a:clrFrom>
              <a:clrTo>
                <a:srgbClr val="124191">
                  <a:alpha val="0"/>
                </a:srgbClr>
              </a:clrTo>
            </a:clrChange>
            <a:extLst>
              <a:ext uri="{28A0092B-C50C-407E-A947-70E740481C1C}">
                <a14:useLocalDpi xmlns:a14="http://schemas.microsoft.com/office/drawing/2010/main" val="0"/>
              </a:ext>
            </a:extLst>
          </a:blip>
          <a:srcRect/>
          <a:stretch>
            <a:fillRect/>
          </a:stretch>
        </p:blipFill>
        <p:spPr bwMode="auto">
          <a:xfrm>
            <a:off x="3170172" y="1178601"/>
            <a:ext cx="451828" cy="45182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Rounded Corners 7">
            <a:extLst>
              <a:ext uri="{FF2B5EF4-FFF2-40B4-BE49-F238E27FC236}">
                <a16:creationId xmlns:a16="http://schemas.microsoft.com/office/drawing/2014/main" id="{0404DC50-61F6-4767-B38D-59AC3E8B379D}"/>
              </a:ext>
            </a:extLst>
          </p:cNvPr>
          <p:cNvSpPr/>
          <p:nvPr/>
        </p:nvSpPr>
        <p:spPr>
          <a:xfrm rot="16200000">
            <a:off x="1205162" y="2704416"/>
            <a:ext cx="886220" cy="23668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Rounded Corners 64">
            <a:extLst>
              <a:ext uri="{FF2B5EF4-FFF2-40B4-BE49-F238E27FC236}">
                <a16:creationId xmlns:a16="http://schemas.microsoft.com/office/drawing/2014/main" id="{67D4BCCF-4725-4F8B-9FB9-FD7B8E306B77}"/>
              </a:ext>
            </a:extLst>
          </p:cNvPr>
          <p:cNvSpPr/>
          <p:nvPr/>
        </p:nvSpPr>
        <p:spPr>
          <a:xfrm rot="16200000">
            <a:off x="1174244" y="3688576"/>
            <a:ext cx="911569" cy="240332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Rectangle: Rounded Corners 66">
            <a:extLst>
              <a:ext uri="{FF2B5EF4-FFF2-40B4-BE49-F238E27FC236}">
                <a16:creationId xmlns:a16="http://schemas.microsoft.com/office/drawing/2014/main" id="{88622D76-CE77-4F26-8C8D-5A81BE5B5401}"/>
              </a:ext>
            </a:extLst>
          </p:cNvPr>
          <p:cNvSpPr/>
          <p:nvPr/>
        </p:nvSpPr>
        <p:spPr>
          <a:xfrm rot="16200000">
            <a:off x="3651205" y="-111179"/>
            <a:ext cx="489884" cy="453370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F06F27C-7E7D-4D65-A7E7-80212E1024A6}"/>
              </a:ext>
            </a:extLst>
          </p:cNvPr>
          <p:cNvSpPr txBox="1"/>
          <p:nvPr/>
        </p:nvSpPr>
        <p:spPr>
          <a:xfrm>
            <a:off x="420743" y="3420143"/>
            <a:ext cx="2006447" cy="923330"/>
          </a:xfrm>
          <a:prstGeom prst="rect">
            <a:avLst/>
          </a:prstGeom>
          <a:noFill/>
        </p:spPr>
        <p:txBody>
          <a:bodyPr wrap="none" rtlCol="0">
            <a:spAutoFit/>
          </a:bodyPr>
          <a:lstStyle/>
          <a:p>
            <a:r>
              <a:rPr lang="en-US" dirty="0">
                <a:solidFill>
                  <a:srgbClr val="0000CC"/>
                </a:solidFill>
              </a:rPr>
              <a:t>DHCP Discover</a:t>
            </a:r>
          </a:p>
          <a:p>
            <a:r>
              <a:rPr lang="en-US" dirty="0">
                <a:solidFill>
                  <a:srgbClr val="0000CC"/>
                </a:solidFill>
              </a:rPr>
              <a:t>VLAN Scanning</a:t>
            </a:r>
          </a:p>
          <a:p>
            <a:r>
              <a:rPr lang="en-US" dirty="0">
                <a:solidFill>
                  <a:srgbClr val="0000CC"/>
                </a:solidFill>
              </a:rPr>
              <a:t>IPv4/IPv6 discovery</a:t>
            </a:r>
          </a:p>
        </p:txBody>
      </p:sp>
      <p:sp>
        <p:nvSpPr>
          <p:cNvPr id="66" name="TextBox 65">
            <a:extLst>
              <a:ext uri="{FF2B5EF4-FFF2-40B4-BE49-F238E27FC236}">
                <a16:creationId xmlns:a16="http://schemas.microsoft.com/office/drawing/2014/main" id="{E7B35DC3-F1EF-42C1-A1A4-BDEF3D2796B1}"/>
              </a:ext>
            </a:extLst>
          </p:cNvPr>
          <p:cNvSpPr txBox="1"/>
          <p:nvPr/>
        </p:nvSpPr>
        <p:spPr>
          <a:xfrm>
            <a:off x="382667" y="4413778"/>
            <a:ext cx="2524034" cy="861774"/>
          </a:xfrm>
          <a:prstGeom prst="rect">
            <a:avLst/>
          </a:prstGeom>
          <a:noFill/>
        </p:spPr>
        <p:txBody>
          <a:bodyPr wrap="square" rtlCol="0">
            <a:spAutoFit/>
          </a:bodyPr>
          <a:lstStyle/>
          <a:p>
            <a:r>
              <a:rPr lang="en-US" dirty="0">
                <a:solidFill>
                  <a:srgbClr val="0000CC"/>
                </a:solidFill>
              </a:rPr>
              <a:t>DHCP Response</a:t>
            </a:r>
            <a:endParaRPr lang="en-US" sz="1400" dirty="0">
              <a:solidFill>
                <a:srgbClr val="0000CC"/>
              </a:solidFill>
            </a:endParaRPr>
          </a:p>
          <a:p>
            <a:r>
              <a:rPr lang="en-US" sz="1400" dirty="0">
                <a:solidFill>
                  <a:srgbClr val="0000CC"/>
                </a:solidFill>
              </a:rPr>
              <a:t>PNF IP@(m)*, Initial EM IP@ (m), SEGW IP@(o), CA IP@(o)</a:t>
            </a:r>
            <a:r>
              <a:rPr lang="en-US" dirty="0">
                <a:solidFill>
                  <a:srgbClr val="0000CC"/>
                </a:solidFill>
              </a:rPr>
              <a:t> </a:t>
            </a:r>
          </a:p>
        </p:txBody>
      </p:sp>
      <p:cxnSp>
        <p:nvCxnSpPr>
          <p:cNvPr id="69" name="Straight Arrow Connector 68">
            <a:extLst>
              <a:ext uri="{FF2B5EF4-FFF2-40B4-BE49-F238E27FC236}">
                <a16:creationId xmlns:a16="http://schemas.microsoft.com/office/drawing/2014/main" id="{A2F8D4C2-4E7F-449B-A954-23455EE3DABA}"/>
              </a:ext>
            </a:extLst>
          </p:cNvPr>
          <p:cNvCxnSpPr>
            <a:cxnSpLocks/>
          </p:cNvCxnSpPr>
          <p:nvPr/>
        </p:nvCxnSpPr>
        <p:spPr>
          <a:xfrm flipH="1">
            <a:off x="1313873" y="4442253"/>
            <a:ext cx="600681"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Rectangle: Rounded Corners 57">
            <a:extLst>
              <a:ext uri="{FF2B5EF4-FFF2-40B4-BE49-F238E27FC236}">
                <a16:creationId xmlns:a16="http://schemas.microsoft.com/office/drawing/2014/main" id="{7090E028-6BAC-4A04-BF06-57118AA2AF45}"/>
              </a:ext>
            </a:extLst>
          </p:cNvPr>
          <p:cNvSpPr/>
          <p:nvPr/>
        </p:nvSpPr>
        <p:spPr>
          <a:xfrm rot="16200000">
            <a:off x="809586" y="2481991"/>
            <a:ext cx="474973" cy="11644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TextBox 58">
            <a:extLst>
              <a:ext uri="{FF2B5EF4-FFF2-40B4-BE49-F238E27FC236}">
                <a16:creationId xmlns:a16="http://schemas.microsoft.com/office/drawing/2014/main" id="{FCAB7E6B-7D1D-467C-832A-CA29B915AA40}"/>
              </a:ext>
            </a:extLst>
          </p:cNvPr>
          <p:cNvSpPr txBox="1"/>
          <p:nvPr/>
        </p:nvSpPr>
        <p:spPr>
          <a:xfrm>
            <a:off x="420743" y="2876262"/>
            <a:ext cx="1144288" cy="369332"/>
          </a:xfrm>
          <a:prstGeom prst="rect">
            <a:avLst/>
          </a:prstGeom>
          <a:noFill/>
        </p:spPr>
        <p:txBody>
          <a:bodyPr wrap="none" rtlCol="0">
            <a:spAutoFit/>
          </a:bodyPr>
          <a:lstStyle/>
          <a:p>
            <a:r>
              <a:rPr lang="en-US" dirty="0">
                <a:solidFill>
                  <a:srgbClr val="0000CC"/>
                </a:solidFill>
              </a:rPr>
              <a:t>HW Install</a:t>
            </a:r>
          </a:p>
        </p:txBody>
      </p:sp>
      <p:cxnSp>
        <p:nvCxnSpPr>
          <p:cNvPr id="28" name="Straight Arrow Connector 27">
            <a:extLst>
              <a:ext uri="{FF2B5EF4-FFF2-40B4-BE49-F238E27FC236}">
                <a16:creationId xmlns:a16="http://schemas.microsoft.com/office/drawing/2014/main" id="{00527804-9C4C-415A-BCED-3879F8530949}"/>
              </a:ext>
            </a:extLst>
          </p:cNvPr>
          <p:cNvCxnSpPr>
            <a:cxnSpLocks/>
          </p:cNvCxnSpPr>
          <p:nvPr/>
        </p:nvCxnSpPr>
        <p:spPr>
          <a:xfrm flipH="1">
            <a:off x="1345078" y="3434381"/>
            <a:ext cx="600681"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81" name="Picture 80">
            <a:extLst>
              <a:ext uri="{FF2B5EF4-FFF2-40B4-BE49-F238E27FC236}">
                <a16:creationId xmlns:a16="http://schemas.microsoft.com/office/drawing/2014/main" id="{32394EDF-B81E-44D6-BBD7-68530BFE782D}"/>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07900" y="1944715"/>
            <a:ext cx="214111" cy="297065"/>
          </a:xfrm>
          <a:prstGeom prst="rect">
            <a:avLst/>
          </a:prstGeom>
        </p:spPr>
      </p:pic>
      <p:pic>
        <p:nvPicPr>
          <p:cNvPr id="83" name="Picture 82">
            <a:extLst>
              <a:ext uri="{FF2B5EF4-FFF2-40B4-BE49-F238E27FC236}">
                <a16:creationId xmlns:a16="http://schemas.microsoft.com/office/drawing/2014/main" id="{7161D807-CDCF-46AD-A2C5-85AD72B3E1F1}"/>
              </a:ext>
            </a:extLst>
          </p:cNvPr>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63500" y="2762489"/>
            <a:ext cx="233087" cy="303686"/>
          </a:xfrm>
          <a:prstGeom prst="rect">
            <a:avLst/>
          </a:prstGeom>
        </p:spPr>
      </p:pic>
      <p:sp>
        <p:nvSpPr>
          <p:cNvPr id="98" name="Oval 97">
            <a:extLst>
              <a:ext uri="{FF2B5EF4-FFF2-40B4-BE49-F238E27FC236}">
                <a16:creationId xmlns:a16="http://schemas.microsoft.com/office/drawing/2014/main" id="{2F216853-903D-431E-90E4-CAF3AEE94A9E}"/>
              </a:ext>
            </a:extLst>
          </p:cNvPr>
          <p:cNvSpPr/>
          <p:nvPr/>
        </p:nvSpPr>
        <p:spPr>
          <a:xfrm>
            <a:off x="332110" y="3300999"/>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8</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0" name="Rectangle: Rounded Corners 119">
            <a:extLst>
              <a:ext uri="{FF2B5EF4-FFF2-40B4-BE49-F238E27FC236}">
                <a16:creationId xmlns:a16="http://schemas.microsoft.com/office/drawing/2014/main" id="{182764AA-538B-4277-90D3-1A6CAB3E8ECE}"/>
              </a:ext>
            </a:extLst>
          </p:cNvPr>
          <p:cNvSpPr/>
          <p:nvPr/>
        </p:nvSpPr>
        <p:spPr>
          <a:xfrm rot="16200000">
            <a:off x="684829" y="7832854"/>
            <a:ext cx="712688" cy="11644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TextBox 120">
            <a:extLst>
              <a:ext uri="{FF2B5EF4-FFF2-40B4-BE49-F238E27FC236}">
                <a16:creationId xmlns:a16="http://schemas.microsoft.com/office/drawing/2014/main" id="{757EA647-3BB6-4B43-9122-9596F7FFE113}"/>
              </a:ext>
            </a:extLst>
          </p:cNvPr>
          <p:cNvSpPr txBox="1"/>
          <p:nvPr/>
        </p:nvSpPr>
        <p:spPr>
          <a:xfrm>
            <a:off x="398826" y="8111552"/>
            <a:ext cx="1276503" cy="584775"/>
          </a:xfrm>
          <a:prstGeom prst="rect">
            <a:avLst/>
          </a:prstGeom>
          <a:noFill/>
        </p:spPr>
        <p:txBody>
          <a:bodyPr wrap="none" rtlCol="0">
            <a:spAutoFit/>
          </a:bodyPr>
          <a:lstStyle/>
          <a:p>
            <a:r>
              <a:rPr lang="en-US" dirty="0">
                <a:solidFill>
                  <a:srgbClr val="0000CC"/>
                </a:solidFill>
              </a:rPr>
              <a:t>PNF Restart</a:t>
            </a:r>
          </a:p>
          <a:p>
            <a:r>
              <a:rPr lang="en-US" sz="1400" dirty="0">
                <a:solidFill>
                  <a:srgbClr val="0000CC"/>
                </a:solidFill>
              </a:rPr>
              <a:t>Activates SW</a:t>
            </a:r>
          </a:p>
        </p:txBody>
      </p:sp>
      <p:sp>
        <p:nvSpPr>
          <p:cNvPr id="124" name="Oval 123">
            <a:extLst>
              <a:ext uri="{FF2B5EF4-FFF2-40B4-BE49-F238E27FC236}">
                <a16:creationId xmlns:a16="http://schemas.microsoft.com/office/drawing/2014/main" id="{54E52425-2C36-4E49-9270-894FBB2D4516}"/>
              </a:ext>
            </a:extLst>
          </p:cNvPr>
          <p:cNvSpPr/>
          <p:nvPr/>
        </p:nvSpPr>
        <p:spPr>
          <a:xfrm>
            <a:off x="332110" y="2678198"/>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7</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5" name="Oval 124">
            <a:extLst>
              <a:ext uri="{FF2B5EF4-FFF2-40B4-BE49-F238E27FC236}">
                <a16:creationId xmlns:a16="http://schemas.microsoft.com/office/drawing/2014/main" id="{D965E79D-E31C-4764-85DD-DDEF0EBB1FF1}"/>
              </a:ext>
            </a:extLst>
          </p:cNvPr>
          <p:cNvSpPr/>
          <p:nvPr/>
        </p:nvSpPr>
        <p:spPr>
          <a:xfrm>
            <a:off x="332110" y="4318238"/>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9</a:t>
            </a:r>
          </a:p>
        </p:txBody>
      </p:sp>
      <p:sp>
        <p:nvSpPr>
          <p:cNvPr id="25" name="Rectangle: Rounded Corners 24">
            <a:extLst>
              <a:ext uri="{FF2B5EF4-FFF2-40B4-BE49-F238E27FC236}">
                <a16:creationId xmlns:a16="http://schemas.microsoft.com/office/drawing/2014/main" id="{229E9E75-C1FC-4DCD-B378-BF08C067BEEA}"/>
              </a:ext>
            </a:extLst>
          </p:cNvPr>
          <p:cNvSpPr/>
          <p:nvPr/>
        </p:nvSpPr>
        <p:spPr>
          <a:xfrm rot="16200000">
            <a:off x="1926160" y="4245343"/>
            <a:ext cx="474973" cy="3458084"/>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Rectangle: Rounded Corners 83">
            <a:extLst>
              <a:ext uri="{FF2B5EF4-FFF2-40B4-BE49-F238E27FC236}">
                <a16:creationId xmlns:a16="http://schemas.microsoft.com/office/drawing/2014/main" id="{A0892D84-B909-4FAF-B7FE-F0E7781B0D1F}"/>
              </a:ext>
            </a:extLst>
          </p:cNvPr>
          <p:cNvSpPr/>
          <p:nvPr/>
        </p:nvSpPr>
        <p:spPr>
          <a:xfrm rot="16200000">
            <a:off x="3075915" y="4861468"/>
            <a:ext cx="474973" cy="575365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F8A4A45-9528-4ABE-AC16-3F4D2CEA3A3A}"/>
              </a:ext>
            </a:extLst>
          </p:cNvPr>
          <p:cNvSpPr txBox="1"/>
          <p:nvPr/>
        </p:nvSpPr>
        <p:spPr>
          <a:xfrm>
            <a:off x="474517" y="7555022"/>
            <a:ext cx="3612527" cy="369332"/>
          </a:xfrm>
          <a:prstGeom prst="rect">
            <a:avLst/>
          </a:prstGeom>
          <a:noFill/>
        </p:spPr>
        <p:txBody>
          <a:bodyPr wrap="none" rtlCol="0">
            <a:spAutoFit/>
          </a:bodyPr>
          <a:lstStyle/>
          <a:p>
            <a:pPr marL="230188" lvl="0" indent="-230188" defTabSz="457200" fontAlgn="base">
              <a:defRPr/>
            </a:pPr>
            <a:r>
              <a:rPr lang="en-US" dirty="0">
                <a:solidFill>
                  <a:srgbClr val="0000CC"/>
                </a:solidFill>
              </a:rPr>
              <a:t>ONAP Bootstrap Software Download</a:t>
            </a:r>
          </a:p>
        </p:txBody>
      </p:sp>
      <p:cxnSp>
        <p:nvCxnSpPr>
          <p:cNvPr id="87" name="Straight Arrow Connector 86">
            <a:extLst>
              <a:ext uri="{FF2B5EF4-FFF2-40B4-BE49-F238E27FC236}">
                <a16:creationId xmlns:a16="http://schemas.microsoft.com/office/drawing/2014/main" id="{4E8DBB2E-7010-4EC1-BB1C-2A3E1507BCCF}"/>
              </a:ext>
            </a:extLst>
          </p:cNvPr>
          <p:cNvCxnSpPr>
            <a:cxnSpLocks/>
          </p:cNvCxnSpPr>
          <p:nvPr/>
        </p:nvCxnSpPr>
        <p:spPr>
          <a:xfrm flipH="1">
            <a:off x="1363997" y="7511542"/>
            <a:ext cx="410447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ABBC8CAA-B895-4B3E-8649-282F8EDDC629}"/>
              </a:ext>
            </a:extLst>
          </p:cNvPr>
          <p:cNvSpPr txBox="1"/>
          <p:nvPr/>
        </p:nvSpPr>
        <p:spPr>
          <a:xfrm>
            <a:off x="390496" y="5776708"/>
            <a:ext cx="3296124" cy="369332"/>
          </a:xfrm>
          <a:prstGeom prst="rect">
            <a:avLst/>
          </a:prstGeom>
          <a:noFill/>
        </p:spPr>
        <p:txBody>
          <a:bodyPr wrap="square" rtlCol="0">
            <a:spAutoFit/>
          </a:bodyPr>
          <a:lstStyle/>
          <a:p>
            <a:r>
              <a:rPr lang="en-US" dirty="0">
                <a:solidFill>
                  <a:srgbClr val="0000CC"/>
                </a:solidFill>
              </a:rPr>
              <a:t>IPSec Tunnel Setup (optional)</a:t>
            </a:r>
          </a:p>
        </p:txBody>
      </p:sp>
      <p:cxnSp>
        <p:nvCxnSpPr>
          <p:cNvPr id="76" name="Straight Arrow Connector 75">
            <a:extLst>
              <a:ext uri="{FF2B5EF4-FFF2-40B4-BE49-F238E27FC236}">
                <a16:creationId xmlns:a16="http://schemas.microsoft.com/office/drawing/2014/main" id="{100D5146-24EA-4C25-B684-C2B674A66FB7}"/>
              </a:ext>
            </a:extLst>
          </p:cNvPr>
          <p:cNvCxnSpPr>
            <a:cxnSpLocks/>
          </p:cNvCxnSpPr>
          <p:nvPr/>
        </p:nvCxnSpPr>
        <p:spPr>
          <a:xfrm flipH="1">
            <a:off x="1307781" y="5733303"/>
            <a:ext cx="1861011" cy="10276"/>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6" name="Rectangle: Rounded Corners 105">
            <a:extLst>
              <a:ext uri="{FF2B5EF4-FFF2-40B4-BE49-F238E27FC236}">
                <a16:creationId xmlns:a16="http://schemas.microsoft.com/office/drawing/2014/main" id="{CF9555C4-64FD-46B1-B5C5-DBFCD00891BE}"/>
              </a:ext>
            </a:extLst>
          </p:cNvPr>
          <p:cNvSpPr/>
          <p:nvPr/>
        </p:nvSpPr>
        <p:spPr>
          <a:xfrm rot="16200000">
            <a:off x="3087104" y="4275222"/>
            <a:ext cx="474973" cy="5731277"/>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89DEDCCA-DA12-4C97-91A8-883F0E5872B9}"/>
              </a:ext>
            </a:extLst>
          </p:cNvPr>
          <p:cNvSpPr txBox="1"/>
          <p:nvPr/>
        </p:nvSpPr>
        <p:spPr>
          <a:xfrm>
            <a:off x="434602" y="6932929"/>
            <a:ext cx="5381997" cy="369332"/>
          </a:xfrm>
          <a:prstGeom prst="rect">
            <a:avLst/>
          </a:prstGeom>
          <a:noFill/>
        </p:spPr>
        <p:txBody>
          <a:bodyPr wrap="square" rtlCol="0">
            <a:spAutoFit/>
          </a:bodyPr>
          <a:lstStyle/>
          <a:p>
            <a:r>
              <a:rPr lang="en-US" dirty="0">
                <a:solidFill>
                  <a:srgbClr val="0000CC"/>
                </a:solidFill>
              </a:rPr>
              <a:t> Identity Service (Identifies NE), Gives ONAP IP@</a:t>
            </a:r>
          </a:p>
        </p:txBody>
      </p:sp>
      <p:cxnSp>
        <p:nvCxnSpPr>
          <p:cNvPr id="113" name="Straight Arrow Connector 112">
            <a:extLst>
              <a:ext uri="{FF2B5EF4-FFF2-40B4-BE49-F238E27FC236}">
                <a16:creationId xmlns:a16="http://schemas.microsoft.com/office/drawing/2014/main" id="{0C57BA9D-A3B8-4FAD-AE75-CA6138FBBDC1}"/>
              </a:ext>
            </a:extLst>
          </p:cNvPr>
          <p:cNvCxnSpPr>
            <a:cxnSpLocks/>
          </p:cNvCxnSpPr>
          <p:nvPr/>
        </p:nvCxnSpPr>
        <p:spPr>
          <a:xfrm flipH="1">
            <a:off x="1363993" y="6898152"/>
            <a:ext cx="4104476"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7" name="Rectangle: Rounded Corners 116">
            <a:extLst>
              <a:ext uri="{FF2B5EF4-FFF2-40B4-BE49-F238E27FC236}">
                <a16:creationId xmlns:a16="http://schemas.microsoft.com/office/drawing/2014/main" id="{165B7ED5-C6D9-4116-AB97-E741B5426A5D}"/>
              </a:ext>
            </a:extLst>
          </p:cNvPr>
          <p:cNvSpPr/>
          <p:nvPr/>
        </p:nvSpPr>
        <p:spPr>
          <a:xfrm rot="16200000">
            <a:off x="2527725" y="4205571"/>
            <a:ext cx="474973" cy="4673690"/>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TextBox 117">
            <a:extLst>
              <a:ext uri="{FF2B5EF4-FFF2-40B4-BE49-F238E27FC236}">
                <a16:creationId xmlns:a16="http://schemas.microsoft.com/office/drawing/2014/main" id="{3803CB4C-D1FA-4F5F-B7DA-E301BE55F4F8}"/>
              </a:ext>
            </a:extLst>
          </p:cNvPr>
          <p:cNvSpPr txBox="1"/>
          <p:nvPr/>
        </p:nvSpPr>
        <p:spPr>
          <a:xfrm>
            <a:off x="441661" y="6359650"/>
            <a:ext cx="4660396" cy="369332"/>
          </a:xfrm>
          <a:prstGeom prst="rect">
            <a:avLst/>
          </a:prstGeom>
          <a:noFill/>
        </p:spPr>
        <p:txBody>
          <a:bodyPr wrap="square" rtlCol="0">
            <a:spAutoFit/>
          </a:bodyPr>
          <a:lstStyle/>
          <a:p>
            <a:r>
              <a:rPr lang="en-US" dirty="0">
                <a:solidFill>
                  <a:srgbClr val="0000CC"/>
                </a:solidFill>
              </a:rPr>
              <a:t>Certificate Enrollment (optional)</a:t>
            </a:r>
          </a:p>
        </p:txBody>
      </p:sp>
      <p:cxnSp>
        <p:nvCxnSpPr>
          <p:cNvPr id="119" name="Straight Arrow Connector 118">
            <a:extLst>
              <a:ext uri="{FF2B5EF4-FFF2-40B4-BE49-F238E27FC236}">
                <a16:creationId xmlns:a16="http://schemas.microsoft.com/office/drawing/2014/main" id="{A018B227-D37A-42D0-BC03-E9C59646D3C4}"/>
              </a:ext>
            </a:extLst>
          </p:cNvPr>
          <p:cNvCxnSpPr>
            <a:cxnSpLocks/>
          </p:cNvCxnSpPr>
          <p:nvPr/>
        </p:nvCxnSpPr>
        <p:spPr>
          <a:xfrm flipH="1">
            <a:off x="1315403" y="6304749"/>
            <a:ext cx="2981968"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98CD8A9D-2ADB-4ED6-A3C5-321722DE9C34}"/>
              </a:ext>
            </a:extLst>
          </p:cNvPr>
          <p:cNvSpPr txBox="1"/>
          <p:nvPr/>
        </p:nvSpPr>
        <p:spPr>
          <a:xfrm>
            <a:off x="1729159" y="1967444"/>
            <a:ext cx="3327374" cy="369332"/>
          </a:xfrm>
          <a:prstGeom prst="rect">
            <a:avLst/>
          </a:prstGeom>
          <a:noFill/>
        </p:spPr>
        <p:txBody>
          <a:bodyPr wrap="square" rtlCol="0">
            <a:spAutoFit/>
          </a:bodyPr>
          <a:lstStyle/>
          <a:p>
            <a:r>
              <a:rPr lang="en-US" dirty="0">
                <a:solidFill>
                  <a:srgbClr val="0000CC"/>
                </a:solidFill>
              </a:rPr>
              <a:t>Preplanning, Pre-provisioning</a:t>
            </a:r>
          </a:p>
        </p:txBody>
      </p:sp>
      <p:pic>
        <p:nvPicPr>
          <p:cNvPr id="70" name="Picture 69">
            <a:extLst>
              <a:ext uri="{FF2B5EF4-FFF2-40B4-BE49-F238E27FC236}">
                <a16:creationId xmlns:a16="http://schemas.microsoft.com/office/drawing/2014/main" id="{137246A2-93B7-4684-B700-ECA072B4B2D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38567" y="1122528"/>
            <a:ext cx="581529" cy="581529"/>
          </a:xfrm>
          <a:prstGeom prst="rect">
            <a:avLst/>
          </a:prstGeom>
        </p:spPr>
      </p:pic>
      <p:grpSp>
        <p:nvGrpSpPr>
          <p:cNvPr id="75" name="Group 74">
            <a:extLst>
              <a:ext uri="{FF2B5EF4-FFF2-40B4-BE49-F238E27FC236}">
                <a16:creationId xmlns:a16="http://schemas.microsoft.com/office/drawing/2014/main" id="{998255C4-1DB8-47B7-B148-E0A3B008AAD2}"/>
              </a:ext>
            </a:extLst>
          </p:cNvPr>
          <p:cNvGrpSpPr/>
          <p:nvPr/>
        </p:nvGrpSpPr>
        <p:grpSpPr>
          <a:xfrm>
            <a:off x="4202414" y="565229"/>
            <a:ext cx="712737" cy="560347"/>
            <a:chOff x="3832410" y="576597"/>
            <a:chExt cx="712737" cy="560347"/>
          </a:xfrm>
          <a:solidFill>
            <a:srgbClr val="124191"/>
          </a:solidFill>
        </p:grpSpPr>
        <p:sp>
          <p:nvSpPr>
            <p:cNvPr id="77" name="Rectangle: Rounded Corners 76">
              <a:extLst>
                <a:ext uri="{FF2B5EF4-FFF2-40B4-BE49-F238E27FC236}">
                  <a16:creationId xmlns:a16="http://schemas.microsoft.com/office/drawing/2014/main" id="{97BE804D-1BA6-41AE-BAA7-DD91FEF26284}"/>
                </a:ext>
              </a:extLst>
            </p:cNvPr>
            <p:cNvSpPr/>
            <p:nvPr/>
          </p:nvSpPr>
          <p:spPr>
            <a:xfrm rot="16200000">
              <a:off x="3908605" y="500402"/>
              <a:ext cx="560347" cy="712737"/>
            </a:xfrm>
            <a:prstGeom prst="roundRect">
              <a:avLst>
                <a:gd name="adj" fmla="val 7035"/>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TextBox 77">
              <a:extLst>
                <a:ext uri="{FF2B5EF4-FFF2-40B4-BE49-F238E27FC236}">
                  <a16:creationId xmlns:a16="http://schemas.microsoft.com/office/drawing/2014/main" id="{17D9F06D-14A0-45AB-BF3C-F714256D15B2}"/>
                </a:ext>
              </a:extLst>
            </p:cNvPr>
            <p:cNvSpPr txBox="1"/>
            <p:nvPr/>
          </p:nvSpPr>
          <p:spPr>
            <a:xfrm>
              <a:off x="3880094" y="719738"/>
              <a:ext cx="604654" cy="276999"/>
            </a:xfrm>
            <a:prstGeom prst="rect">
              <a:avLst/>
            </a:prstGeom>
            <a:grpFill/>
          </p:spPr>
          <p:txBody>
            <a:bodyPr wrap="none" rtlCol="0">
              <a:spAutoFit/>
            </a:bodyPr>
            <a:lstStyle/>
            <a:p>
              <a:pPr algn="ctr"/>
              <a:r>
                <a:rPr lang="en-US" sz="1200" b="1" dirty="0">
                  <a:solidFill>
                    <a:schemeClr val="bg1"/>
                  </a:solidFill>
                </a:rPr>
                <a:t>CA/RA</a:t>
              </a:r>
            </a:p>
          </p:txBody>
        </p:sp>
      </p:grpSp>
      <p:pic>
        <p:nvPicPr>
          <p:cNvPr id="1026" name="Picture 2" descr="C:\Users\cheung\AppData\Local\Temp\SNAGHTML4704bc6.PNG">
            <a:extLst>
              <a:ext uri="{FF2B5EF4-FFF2-40B4-BE49-F238E27FC236}">
                <a16:creationId xmlns:a16="http://schemas.microsoft.com/office/drawing/2014/main" id="{3FCFD72C-8A5A-4742-84F7-23D9C80AB42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98003" y="7522286"/>
            <a:ext cx="516952" cy="432024"/>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2" descr="C:\Users\cheung\AppData\Local\Temp\SNAGHTML9555ea3.PNG">
            <a:extLst>
              <a:ext uri="{FF2B5EF4-FFF2-40B4-BE49-F238E27FC236}">
                <a16:creationId xmlns:a16="http://schemas.microsoft.com/office/drawing/2014/main" id="{68C60EEF-3BD9-4965-97C3-91815E96FD2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220" y="8280854"/>
            <a:ext cx="296202" cy="292522"/>
          </a:xfrm>
          <a:prstGeom prst="rect">
            <a:avLst/>
          </a:prstGeom>
          <a:noFill/>
          <a:extLst>
            <a:ext uri="{909E8E84-426E-40DD-AFC4-6F175D3DCCD1}">
              <a14:hiddenFill xmlns:a14="http://schemas.microsoft.com/office/drawing/2010/main">
                <a:solidFill>
                  <a:srgbClr val="FFFFFF"/>
                </a:solidFill>
              </a14:hiddenFill>
            </a:ext>
          </a:extLst>
        </p:spPr>
      </p:pic>
      <p:sp>
        <p:nvSpPr>
          <p:cNvPr id="96" name="Rectangle: Rounded Corners 95">
            <a:extLst>
              <a:ext uri="{FF2B5EF4-FFF2-40B4-BE49-F238E27FC236}">
                <a16:creationId xmlns:a16="http://schemas.microsoft.com/office/drawing/2014/main" id="{292FD412-EFB8-4E5F-925F-07501EAA2302}"/>
              </a:ext>
            </a:extLst>
          </p:cNvPr>
          <p:cNvSpPr/>
          <p:nvPr/>
        </p:nvSpPr>
        <p:spPr>
          <a:xfrm rot="16200000">
            <a:off x="1498822" y="4287690"/>
            <a:ext cx="255489" cy="2410248"/>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TextBox 96">
            <a:extLst>
              <a:ext uri="{FF2B5EF4-FFF2-40B4-BE49-F238E27FC236}">
                <a16:creationId xmlns:a16="http://schemas.microsoft.com/office/drawing/2014/main" id="{8710B447-7DFA-45DB-9F5A-C20B66212D6A}"/>
              </a:ext>
            </a:extLst>
          </p:cNvPr>
          <p:cNvSpPr txBox="1"/>
          <p:nvPr/>
        </p:nvSpPr>
        <p:spPr>
          <a:xfrm>
            <a:off x="402164" y="5341117"/>
            <a:ext cx="1508746" cy="276999"/>
          </a:xfrm>
          <a:prstGeom prst="rect">
            <a:avLst/>
          </a:prstGeom>
          <a:noFill/>
        </p:spPr>
        <p:txBody>
          <a:bodyPr wrap="none" rtlCol="0">
            <a:spAutoFit/>
          </a:bodyPr>
          <a:lstStyle/>
          <a:p>
            <a:r>
              <a:rPr lang="en-US" sz="1200" dirty="0">
                <a:solidFill>
                  <a:schemeClr val="bg1"/>
                </a:solidFill>
              </a:rPr>
              <a:t>*Temporary PNF IP@</a:t>
            </a:r>
          </a:p>
        </p:txBody>
      </p:sp>
      <p:sp>
        <p:nvSpPr>
          <p:cNvPr id="114" name="Oval 113">
            <a:extLst>
              <a:ext uri="{FF2B5EF4-FFF2-40B4-BE49-F238E27FC236}">
                <a16:creationId xmlns:a16="http://schemas.microsoft.com/office/drawing/2014/main" id="{B3A33008-576E-4B75-BB64-ADAB1F0A2E02}"/>
              </a:ext>
            </a:extLst>
          </p:cNvPr>
          <p:cNvSpPr/>
          <p:nvPr/>
        </p:nvSpPr>
        <p:spPr>
          <a:xfrm>
            <a:off x="1593397" y="1824139"/>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6</a:t>
            </a:r>
          </a:p>
        </p:txBody>
      </p:sp>
      <p:grpSp>
        <p:nvGrpSpPr>
          <p:cNvPr id="79" name="Group 78">
            <a:extLst>
              <a:ext uri="{FF2B5EF4-FFF2-40B4-BE49-F238E27FC236}">
                <a16:creationId xmlns:a16="http://schemas.microsoft.com/office/drawing/2014/main" id="{A143704D-6B62-47A1-A89D-62FA0B02CB83}"/>
              </a:ext>
            </a:extLst>
          </p:cNvPr>
          <p:cNvGrpSpPr/>
          <p:nvPr/>
        </p:nvGrpSpPr>
        <p:grpSpPr>
          <a:xfrm>
            <a:off x="250975" y="8018906"/>
            <a:ext cx="335348" cy="246221"/>
            <a:chOff x="447635" y="1676508"/>
            <a:chExt cx="335348" cy="246221"/>
          </a:xfrm>
        </p:grpSpPr>
        <p:sp>
          <p:nvSpPr>
            <p:cNvPr id="80" name="Oval 79">
              <a:extLst>
                <a:ext uri="{FF2B5EF4-FFF2-40B4-BE49-F238E27FC236}">
                  <a16:creationId xmlns:a16="http://schemas.microsoft.com/office/drawing/2014/main" id="{3D883E19-DA59-4333-9211-4A35D2BA3BE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2" name="TextBox 81">
              <a:extLst>
                <a:ext uri="{FF2B5EF4-FFF2-40B4-BE49-F238E27FC236}">
                  <a16:creationId xmlns:a16="http://schemas.microsoft.com/office/drawing/2014/main" id="{C30FDB06-6A5D-4058-B704-95249C23A29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14</a:t>
              </a:r>
            </a:p>
          </p:txBody>
        </p:sp>
      </p:grpSp>
      <p:pic>
        <p:nvPicPr>
          <p:cNvPr id="91" name="Picture 90">
            <a:extLst>
              <a:ext uri="{FF2B5EF4-FFF2-40B4-BE49-F238E27FC236}">
                <a16:creationId xmlns:a16="http://schemas.microsoft.com/office/drawing/2014/main" id="{2A5B5277-CCB2-429D-919B-D3084D56D0B5}"/>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220" y="5826034"/>
            <a:ext cx="278522" cy="278522"/>
          </a:xfrm>
          <a:prstGeom prst="rect">
            <a:avLst/>
          </a:prstGeom>
        </p:spPr>
      </p:pic>
      <p:pic>
        <p:nvPicPr>
          <p:cNvPr id="92" name="Picture 91">
            <a:extLst>
              <a:ext uri="{FF2B5EF4-FFF2-40B4-BE49-F238E27FC236}">
                <a16:creationId xmlns:a16="http://schemas.microsoft.com/office/drawing/2014/main" id="{6FC39A9B-89FF-421C-A9A0-F6A694CE3E2C}"/>
              </a:ext>
            </a:extLst>
          </p:cNvPr>
          <p:cNvPicPr>
            <a:picLocks noChangeAspect="1"/>
          </p:cNvPicPr>
          <p:nvPr/>
        </p:nvPicPr>
        <p:blipFill>
          <a:blip r:embed="rId10">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220" y="6409944"/>
            <a:ext cx="278522" cy="278522"/>
          </a:xfrm>
          <a:prstGeom prst="rect">
            <a:avLst/>
          </a:prstGeom>
        </p:spPr>
      </p:pic>
      <p:pic>
        <p:nvPicPr>
          <p:cNvPr id="94" name="Picture 93">
            <a:extLst>
              <a:ext uri="{FF2B5EF4-FFF2-40B4-BE49-F238E27FC236}">
                <a16:creationId xmlns:a16="http://schemas.microsoft.com/office/drawing/2014/main" id="{628966DD-D50A-433B-8DA0-878CED1480C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37735" y="8893178"/>
            <a:ext cx="182263" cy="182263"/>
          </a:xfrm>
          <a:prstGeom prst="rect">
            <a:avLst/>
          </a:prstGeom>
        </p:spPr>
      </p:pic>
      <p:sp>
        <p:nvSpPr>
          <p:cNvPr id="99" name="TextBox 98">
            <a:extLst>
              <a:ext uri="{FF2B5EF4-FFF2-40B4-BE49-F238E27FC236}">
                <a16:creationId xmlns:a16="http://schemas.microsoft.com/office/drawing/2014/main" id="{69798E1F-B078-40C6-B50A-EB7D9058BCB6}"/>
              </a:ext>
            </a:extLst>
          </p:cNvPr>
          <p:cNvSpPr txBox="1"/>
          <p:nvPr/>
        </p:nvSpPr>
        <p:spPr>
          <a:xfrm>
            <a:off x="1437452" y="8874563"/>
            <a:ext cx="1359668" cy="261610"/>
          </a:xfrm>
          <a:prstGeom prst="rect">
            <a:avLst/>
          </a:prstGeom>
          <a:noFill/>
        </p:spPr>
        <p:txBody>
          <a:bodyPr wrap="none" rtlCol="0">
            <a:spAutoFit/>
          </a:bodyPr>
          <a:lstStyle/>
          <a:p>
            <a:r>
              <a:rPr lang="en-US" sz="1050" dirty="0"/>
              <a:t>Vendor Specific Step</a:t>
            </a:r>
          </a:p>
        </p:txBody>
      </p:sp>
      <p:pic>
        <p:nvPicPr>
          <p:cNvPr id="101" name="Picture 100">
            <a:extLst>
              <a:ext uri="{FF2B5EF4-FFF2-40B4-BE49-F238E27FC236}">
                <a16:creationId xmlns:a16="http://schemas.microsoft.com/office/drawing/2014/main" id="{8EDE058A-38E9-4ACE-8C0E-536C9E60F43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44327" y="2031012"/>
            <a:ext cx="182263" cy="182263"/>
          </a:xfrm>
          <a:prstGeom prst="rect">
            <a:avLst/>
          </a:prstGeom>
        </p:spPr>
      </p:pic>
      <p:pic>
        <p:nvPicPr>
          <p:cNvPr id="103" name="Picture 102">
            <a:extLst>
              <a:ext uri="{FF2B5EF4-FFF2-40B4-BE49-F238E27FC236}">
                <a16:creationId xmlns:a16="http://schemas.microsoft.com/office/drawing/2014/main" id="{E036FB21-4086-4DAB-B821-46ECAF3FE69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2015" y="3536049"/>
            <a:ext cx="182263" cy="182263"/>
          </a:xfrm>
          <a:prstGeom prst="rect">
            <a:avLst/>
          </a:prstGeom>
        </p:spPr>
      </p:pic>
      <p:pic>
        <p:nvPicPr>
          <p:cNvPr id="104" name="Picture 103">
            <a:extLst>
              <a:ext uri="{FF2B5EF4-FFF2-40B4-BE49-F238E27FC236}">
                <a16:creationId xmlns:a16="http://schemas.microsoft.com/office/drawing/2014/main" id="{380CADEC-CD08-4B3A-AF14-75603395C57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1667" y="4539246"/>
            <a:ext cx="182263" cy="182263"/>
          </a:xfrm>
          <a:prstGeom prst="rect">
            <a:avLst/>
          </a:prstGeom>
        </p:spPr>
      </p:pic>
      <p:pic>
        <p:nvPicPr>
          <p:cNvPr id="105" name="Picture 104">
            <a:extLst>
              <a:ext uri="{FF2B5EF4-FFF2-40B4-BE49-F238E27FC236}">
                <a16:creationId xmlns:a16="http://schemas.microsoft.com/office/drawing/2014/main" id="{272FE80E-35A0-47BB-A387-C059B87A9F4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71711" y="5834946"/>
            <a:ext cx="182263" cy="182263"/>
          </a:xfrm>
          <a:prstGeom prst="rect">
            <a:avLst/>
          </a:prstGeom>
        </p:spPr>
      </p:pic>
      <p:pic>
        <p:nvPicPr>
          <p:cNvPr id="108" name="Picture 107">
            <a:extLst>
              <a:ext uri="{FF2B5EF4-FFF2-40B4-BE49-F238E27FC236}">
                <a16:creationId xmlns:a16="http://schemas.microsoft.com/office/drawing/2014/main" id="{C0337822-7B78-46C5-8ED8-AD5AAB4F69C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03923" y="6458073"/>
            <a:ext cx="182263" cy="182263"/>
          </a:xfrm>
          <a:prstGeom prst="rect">
            <a:avLst/>
          </a:prstGeom>
        </p:spPr>
      </p:pic>
      <p:pic>
        <p:nvPicPr>
          <p:cNvPr id="109" name="Picture 108">
            <a:extLst>
              <a:ext uri="{FF2B5EF4-FFF2-40B4-BE49-F238E27FC236}">
                <a16:creationId xmlns:a16="http://schemas.microsoft.com/office/drawing/2014/main" id="{8210C39D-9251-4DE3-BDB5-6F6F2006067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59700" y="7053064"/>
            <a:ext cx="182263" cy="182263"/>
          </a:xfrm>
          <a:prstGeom prst="rect">
            <a:avLst/>
          </a:prstGeom>
        </p:spPr>
      </p:pic>
      <p:pic>
        <p:nvPicPr>
          <p:cNvPr id="110" name="Picture 109">
            <a:extLst>
              <a:ext uri="{FF2B5EF4-FFF2-40B4-BE49-F238E27FC236}">
                <a16:creationId xmlns:a16="http://schemas.microsoft.com/office/drawing/2014/main" id="{7F805BF4-6873-44D9-A70B-132F0D2A419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5477" y="7648055"/>
            <a:ext cx="182263" cy="182263"/>
          </a:xfrm>
          <a:prstGeom prst="rect">
            <a:avLst/>
          </a:prstGeom>
        </p:spPr>
      </p:pic>
      <p:pic>
        <p:nvPicPr>
          <p:cNvPr id="112" name="Picture 111">
            <a:extLst>
              <a:ext uri="{FF2B5EF4-FFF2-40B4-BE49-F238E27FC236}">
                <a16:creationId xmlns:a16="http://schemas.microsoft.com/office/drawing/2014/main" id="{8063CC3F-CE92-4F60-B6A0-FFD693FD74E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2254" y="8551610"/>
            <a:ext cx="182263" cy="182263"/>
          </a:xfrm>
          <a:prstGeom prst="rect">
            <a:avLst/>
          </a:prstGeom>
        </p:spPr>
      </p:pic>
      <p:sp>
        <p:nvSpPr>
          <p:cNvPr id="88" name="Rectangle: Rounded Corners 87">
            <a:extLst>
              <a:ext uri="{FF2B5EF4-FFF2-40B4-BE49-F238E27FC236}">
                <a16:creationId xmlns:a16="http://schemas.microsoft.com/office/drawing/2014/main" id="{D511EDFC-4E47-4896-9B5A-B90E5E3B0EF7}"/>
              </a:ext>
            </a:extLst>
          </p:cNvPr>
          <p:cNvSpPr/>
          <p:nvPr/>
        </p:nvSpPr>
        <p:spPr>
          <a:xfrm rot="16200000">
            <a:off x="3756443" y="278858"/>
            <a:ext cx="255489" cy="4557622"/>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CECF1A96-5B34-4845-A679-BCD7DEA77FEC}"/>
              </a:ext>
            </a:extLst>
          </p:cNvPr>
          <p:cNvSpPr txBox="1"/>
          <p:nvPr/>
        </p:nvSpPr>
        <p:spPr>
          <a:xfrm>
            <a:off x="1586099" y="2405973"/>
            <a:ext cx="2561214" cy="276999"/>
          </a:xfrm>
          <a:prstGeom prst="rect">
            <a:avLst/>
          </a:prstGeom>
          <a:noFill/>
        </p:spPr>
        <p:txBody>
          <a:bodyPr wrap="none" rtlCol="0">
            <a:spAutoFit/>
          </a:bodyPr>
          <a:lstStyle/>
          <a:p>
            <a:r>
              <a:rPr lang="en-US" sz="1200" dirty="0">
                <a:solidFill>
                  <a:schemeClr val="bg1"/>
                </a:solidFill>
              </a:rPr>
              <a:t>Work order updated w/ Correlation ID</a:t>
            </a:r>
          </a:p>
        </p:txBody>
      </p:sp>
      <p:pic>
        <p:nvPicPr>
          <p:cNvPr id="90" name="Picture 89">
            <a:extLst>
              <a:ext uri="{FF2B5EF4-FFF2-40B4-BE49-F238E27FC236}">
                <a16:creationId xmlns:a16="http://schemas.microsoft.com/office/drawing/2014/main" id="{03254BEE-D678-4080-85B2-124604DC119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69522" y="2889070"/>
            <a:ext cx="182263" cy="182263"/>
          </a:xfrm>
          <a:prstGeom prst="rect">
            <a:avLst/>
          </a:prstGeom>
        </p:spPr>
      </p:pic>
      <p:grpSp>
        <p:nvGrpSpPr>
          <p:cNvPr id="93" name="Group 92">
            <a:extLst>
              <a:ext uri="{FF2B5EF4-FFF2-40B4-BE49-F238E27FC236}">
                <a16:creationId xmlns:a16="http://schemas.microsoft.com/office/drawing/2014/main" id="{D48EAE27-A730-4901-92C4-3861300827F8}"/>
              </a:ext>
            </a:extLst>
          </p:cNvPr>
          <p:cNvGrpSpPr/>
          <p:nvPr/>
        </p:nvGrpSpPr>
        <p:grpSpPr>
          <a:xfrm>
            <a:off x="241158" y="5667302"/>
            <a:ext cx="335348" cy="246221"/>
            <a:chOff x="447635" y="1676508"/>
            <a:chExt cx="335348" cy="246221"/>
          </a:xfrm>
        </p:grpSpPr>
        <p:sp>
          <p:nvSpPr>
            <p:cNvPr id="102" name="Oval 101">
              <a:extLst>
                <a:ext uri="{FF2B5EF4-FFF2-40B4-BE49-F238E27FC236}">
                  <a16:creationId xmlns:a16="http://schemas.microsoft.com/office/drawing/2014/main" id="{C83DA6B1-4E74-4845-95CD-82C273B50A9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5" name="TextBox 114">
              <a:extLst>
                <a:ext uri="{FF2B5EF4-FFF2-40B4-BE49-F238E27FC236}">
                  <a16:creationId xmlns:a16="http://schemas.microsoft.com/office/drawing/2014/main" id="{B5DE3266-A02E-4C8F-B2BD-76BF8F32797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10</a:t>
              </a:r>
            </a:p>
          </p:txBody>
        </p:sp>
      </p:grpSp>
      <p:grpSp>
        <p:nvGrpSpPr>
          <p:cNvPr id="116" name="Group 115">
            <a:extLst>
              <a:ext uri="{FF2B5EF4-FFF2-40B4-BE49-F238E27FC236}">
                <a16:creationId xmlns:a16="http://schemas.microsoft.com/office/drawing/2014/main" id="{1A81DBF7-4EF3-42E9-9877-3D9B44F4B55A}"/>
              </a:ext>
            </a:extLst>
          </p:cNvPr>
          <p:cNvGrpSpPr/>
          <p:nvPr/>
        </p:nvGrpSpPr>
        <p:grpSpPr>
          <a:xfrm>
            <a:off x="240866" y="6268448"/>
            <a:ext cx="335348" cy="246221"/>
            <a:chOff x="447635" y="1676508"/>
            <a:chExt cx="335348" cy="246221"/>
          </a:xfrm>
        </p:grpSpPr>
        <p:sp>
          <p:nvSpPr>
            <p:cNvPr id="122" name="Oval 121">
              <a:extLst>
                <a:ext uri="{FF2B5EF4-FFF2-40B4-BE49-F238E27FC236}">
                  <a16:creationId xmlns:a16="http://schemas.microsoft.com/office/drawing/2014/main" id="{D7F412A3-130A-4367-A557-3F1040F530F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3" name="TextBox 122">
              <a:extLst>
                <a:ext uri="{FF2B5EF4-FFF2-40B4-BE49-F238E27FC236}">
                  <a16:creationId xmlns:a16="http://schemas.microsoft.com/office/drawing/2014/main" id="{DE5FB4AD-760F-4AF6-9E60-5FD4A5AAE42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11</a:t>
              </a:r>
            </a:p>
          </p:txBody>
        </p:sp>
      </p:grpSp>
      <p:grpSp>
        <p:nvGrpSpPr>
          <p:cNvPr id="128" name="Group 127">
            <a:extLst>
              <a:ext uri="{FF2B5EF4-FFF2-40B4-BE49-F238E27FC236}">
                <a16:creationId xmlns:a16="http://schemas.microsoft.com/office/drawing/2014/main" id="{2FBE4831-A8B1-41FA-BAEF-186EFA59B639}"/>
              </a:ext>
            </a:extLst>
          </p:cNvPr>
          <p:cNvGrpSpPr/>
          <p:nvPr/>
        </p:nvGrpSpPr>
        <p:grpSpPr>
          <a:xfrm>
            <a:off x="240574" y="6879119"/>
            <a:ext cx="335348" cy="246221"/>
            <a:chOff x="447635" y="1676508"/>
            <a:chExt cx="335348" cy="246221"/>
          </a:xfrm>
        </p:grpSpPr>
        <p:sp>
          <p:nvSpPr>
            <p:cNvPr id="130" name="Oval 129">
              <a:extLst>
                <a:ext uri="{FF2B5EF4-FFF2-40B4-BE49-F238E27FC236}">
                  <a16:creationId xmlns:a16="http://schemas.microsoft.com/office/drawing/2014/main" id="{60E4A059-8284-4F64-95FE-C40AE6C8AFF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1" name="TextBox 130">
              <a:extLst>
                <a:ext uri="{FF2B5EF4-FFF2-40B4-BE49-F238E27FC236}">
                  <a16:creationId xmlns:a16="http://schemas.microsoft.com/office/drawing/2014/main" id="{DCBA0F15-5204-422A-95A7-19AAC2E0D21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12</a:t>
              </a:r>
            </a:p>
          </p:txBody>
        </p:sp>
      </p:grpSp>
      <p:grpSp>
        <p:nvGrpSpPr>
          <p:cNvPr id="132" name="Group 131">
            <a:extLst>
              <a:ext uri="{FF2B5EF4-FFF2-40B4-BE49-F238E27FC236}">
                <a16:creationId xmlns:a16="http://schemas.microsoft.com/office/drawing/2014/main" id="{0FC4A780-5E66-411E-90F1-CD246E2483C9}"/>
              </a:ext>
            </a:extLst>
          </p:cNvPr>
          <p:cNvGrpSpPr/>
          <p:nvPr/>
        </p:nvGrpSpPr>
        <p:grpSpPr>
          <a:xfrm>
            <a:off x="240282" y="7489790"/>
            <a:ext cx="335348" cy="246221"/>
            <a:chOff x="447635" y="1676508"/>
            <a:chExt cx="335348" cy="246221"/>
          </a:xfrm>
        </p:grpSpPr>
        <p:sp>
          <p:nvSpPr>
            <p:cNvPr id="133" name="Oval 132">
              <a:extLst>
                <a:ext uri="{FF2B5EF4-FFF2-40B4-BE49-F238E27FC236}">
                  <a16:creationId xmlns:a16="http://schemas.microsoft.com/office/drawing/2014/main" id="{E1F27C5B-19F9-45AC-BBB3-4DF3F664C39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34" name="TextBox 133">
              <a:extLst>
                <a:ext uri="{FF2B5EF4-FFF2-40B4-BE49-F238E27FC236}">
                  <a16:creationId xmlns:a16="http://schemas.microsoft.com/office/drawing/2014/main" id="{BD297DD3-952F-4ED8-AA57-8395DA4AE091}"/>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13</a:t>
              </a:r>
            </a:p>
          </p:txBody>
        </p:sp>
      </p:grpSp>
    </p:spTree>
    <p:extLst>
      <p:ext uri="{BB962C8B-B14F-4D97-AF65-F5344CB8AC3E}">
        <p14:creationId xmlns:p14="http://schemas.microsoft.com/office/powerpoint/2010/main" val="2588925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690771069"/>
              </p:ext>
            </p:extLst>
          </p:nvPr>
        </p:nvGraphicFramePr>
        <p:xfrm>
          <a:off x="57152" y="23986"/>
          <a:ext cx="6757983" cy="7366000"/>
        </p:xfrm>
        <a:graphic>
          <a:graphicData uri="http://schemas.openxmlformats.org/drawingml/2006/table">
            <a:tbl>
              <a:tblPr firstRow="1" bandRow="1">
                <a:tableStyleId>{5C22544A-7EE6-4342-B048-85BDC9FD1C3A}</a:tableStyleId>
              </a:tblPr>
              <a:tblGrid>
                <a:gridCol w="571498">
                  <a:extLst>
                    <a:ext uri="{9D8B030D-6E8A-4147-A177-3AD203B41FA5}">
                      <a16:colId xmlns:a16="http://schemas.microsoft.com/office/drawing/2014/main" val="555983829"/>
                    </a:ext>
                  </a:extLst>
                </a:gridCol>
                <a:gridCol w="6186485">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6</a:t>
                      </a:r>
                    </a:p>
                  </a:txBody>
                  <a:tcPr/>
                </a:tc>
                <a:tc>
                  <a:txBody>
                    <a:bodyPr/>
                    <a:lstStyle/>
                    <a:p>
                      <a:r>
                        <a:rPr lang="en-US" b="1" dirty="0">
                          <a:solidFill>
                            <a:srgbClr val="FF0000"/>
                          </a:solidFill>
                        </a:rPr>
                        <a:t>PRE-PLANNING, PRE-PROVISIONING</a:t>
                      </a:r>
                      <a:r>
                        <a:rPr lang="en-US" dirty="0"/>
                        <a:t> – There is data which is programmed into the system for the PNF onboarding operation. The user programs the local DHCP IP address(@), the Security Gateway IP@, the CA/RA certificate information, the management plane IP address (the ONAP IP@), the software service IP@ for use by the PNF during the onboarding process.</a:t>
                      </a:r>
                    </a:p>
                  </a:txBody>
                  <a:tcPr/>
                </a:tc>
                <a:extLst>
                  <a:ext uri="{0D108BD9-81ED-4DB2-BD59-A6C34878D82A}">
                    <a16:rowId xmlns:a16="http://schemas.microsoft.com/office/drawing/2014/main" val="3415246332"/>
                  </a:ext>
                </a:extLst>
              </a:tr>
              <a:tr h="432435">
                <a:tc>
                  <a:txBody>
                    <a:bodyPr/>
                    <a:lstStyle/>
                    <a:p>
                      <a:r>
                        <a:rPr lang="en-US" dirty="0"/>
                        <a:t>7</a:t>
                      </a:r>
                    </a:p>
                  </a:txBody>
                  <a:tcPr/>
                </a:tc>
                <a:tc>
                  <a:txBody>
                    <a:bodyPr/>
                    <a:lstStyle/>
                    <a:p>
                      <a:r>
                        <a:rPr lang="en-US" b="1" dirty="0">
                          <a:solidFill>
                            <a:srgbClr val="FF0000"/>
                          </a:solidFill>
                        </a:rPr>
                        <a:t>HW INSTALL</a:t>
                      </a:r>
                      <a:r>
                        <a:rPr lang="en-US" dirty="0"/>
                        <a:t> – The physical hardware is installed at the site. Site licensing, real estate contacts, zoning, and physical hardware of the PNF is installed by technicians. Power, backhaul, and antennas are installed and connected.</a:t>
                      </a:r>
                    </a:p>
                  </a:txBody>
                  <a:tcPr/>
                </a:tc>
                <a:extLst>
                  <a:ext uri="{0D108BD9-81ED-4DB2-BD59-A6C34878D82A}">
                    <a16:rowId xmlns:a16="http://schemas.microsoft.com/office/drawing/2014/main" val="506910207"/>
                  </a:ext>
                </a:extLst>
              </a:tr>
              <a:tr h="1077595">
                <a:tc>
                  <a:txBody>
                    <a:bodyPr/>
                    <a:lstStyle/>
                    <a:p>
                      <a:r>
                        <a:rPr lang="en-US" dirty="0"/>
                        <a:t>8</a:t>
                      </a:r>
                    </a:p>
                  </a:txBody>
                  <a:tcPr/>
                </a:tc>
                <a:tc>
                  <a:txBody>
                    <a:bodyPr/>
                    <a:lstStyle/>
                    <a:p>
                      <a:r>
                        <a:rPr lang="en-US" b="1" dirty="0">
                          <a:solidFill>
                            <a:srgbClr val="FF0000"/>
                          </a:solidFill>
                        </a:rPr>
                        <a:t>INITIAL NETWORK ACCESS </a:t>
                      </a:r>
                      <a:r>
                        <a:rPr lang="en-US" dirty="0"/>
                        <a:t>– A DHCP Discover procedure is executed when the PNF powers on, VLAN Scanning is performed, and IPv4/IPv6 discovery is done. The DHCP Discover message exchange provides an entryway into the network and is designed as an procedure for a network element to be able to find connection to the network from “scratch”. VLAN Scanning and IPv4 vs IPv6 discovery is done as well.</a:t>
                      </a:r>
                    </a:p>
                  </a:txBody>
                  <a:tcPr/>
                </a:tc>
                <a:extLst>
                  <a:ext uri="{0D108BD9-81ED-4DB2-BD59-A6C34878D82A}">
                    <a16:rowId xmlns:a16="http://schemas.microsoft.com/office/drawing/2014/main" val="4231366320"/>
                  </a:ext>
                </a:extLst>
              </a:tr>
              <a:tr h="491490">
                <a:tc>
                  <a:txBody>
                    <a:bodyPr/>
                    <a:lstStyle/>
                    <a:p>
                      <a:r>
                        <a:rPr lang="en-US" dirty="0"/>
                        <a:t>9</a:t>
                      </a:r>
                    </a:p>
                  </a:txBody>
                  <a:tcPr/>
                </a:tc>
                <a:tc>
                  <a:txBody>
                    <a:bodyPr/>
                    <a:lstStyle/>
                    <a:p>
                      <a:r>
                        <a:rPr lang="en-US" b="1" dirty="0">
                          <a:solidFill>
                            <a:srgbClr val="FF0000"/>
                          </a:solidFill>
                        </a:rPr>
                        <a:t>DHCP RESPONSE</a:t>
                      </a:r>
                      <a:r>
                        <a:rPr lang="en-US" dirty="0"/>
                        <a:t> – The DHCP response returns a PNF IP address, the initial EM IP address, Security Gateway IP address (optional), and certificate authority IP address (opt). It is possible the PNF IP address is a temporary IP address used for initial connectivity purposes, and that a permanent PNF IP address will be granted later.</a:t>
                      </a:r>
                    </a:p>
                  </a:txBody>
                  <a:tcPr/>
                </a:tc>
                <a:extLst>
                  <a:ext uri="{0D108BD9-81ED-4DB2-BD59-A6C34878D82A}">
                    <a16:rowId xmlns:a16="http://schemas.microsoft.com/office/drawing/2014/main" val="2476694515"/>
                  </a:ext>
                </a:extLst>
              </a:tr>
              <a:tr h="370840">
                <a:tc>
                  <a:txBody>
                    <a:bodyPr/>
                    <a:lstStyle/>
                    <a:p>
                      <a:r>
                        <a:rPr lang="en-US" dirty="0"/>
                        <a:t>10</a:t>
                      </a:r>
                    </a:p>
                  </a:txBody>
                  <a:tcPr/>
                </a:tc>
                <a:tc>
                  <a:txBody>
                    <a:bodyPr/>
                    <a:lstStyle/>
                    <a:p>
                      <a:r>
                        <a:rPr lang="en-US" b="1" dirty="0">
                          <a:solidFill>
                            <a:srgbClr val="FF0000"/>
                          </a:solidFill>
                        </a:rPr>
                        <a:t>IPSEC TUNNEL</a:t>
                      </a:r>
                      <a:r>
                        <a:rPr lang="en-US" dirty="0"/>
                        <a:t> – An IP Sec Tunnel is established which uses cryptography to provides a secure connection. IPSec has two security services: Authentication header and an encapsulating security payload with tunnel and transport modes.</a:t>
                      </a:r>
                    </a:p>
                  </a:txBody>
                  <a:tcPr/>
                </a:tc>
                <a:extLst>
                  <a:ext uri="{0D108BD9-81ED-4DB2-BD59-A6C34878D82A}">
                    <a16:rowId xmlns:a16="http://schemas.microsoft.com/office/drawing/2014/main" val="1896858435"/>
                  </a:ext>
                </a:extLst>
              </a:tr>
              <a:tr h="370840">
                <a:tc>
                  <a:txBody>
                    <a:bodyPr/>
                    <a:lstStyle/>
                    <a:p>
                      <a:r>
                        <a:rPr lang="en-US" dirty="0"/>
                        <a:t>11</a:t>
                      </a:r>
                    </a:p>
                  </a:txBody>
                  <a:tcPr/>
                </a:tc>
                <a:tc>
                  <a:txBody>
                    <a:bodyPr/>
                    <a:lstStyle/>
                    <a:p>
                      <a:r>
                        <a:rPr lang="en-US" b="1" dirty="0">
                          <a:solidFill>
                            <a:srgbClr val="FF0000"/>
                          </a:solidFill>
                        </a:rPr>
                        <a:t>CERTIFICATE ENROLLMENT </a:t>
                      </a:r>
                      <a:r>
                        <a:rPr lang="en-US" dirty="0"/>
                        <a:t>– The process where the PNF gets a service provider certificate from the Certificate authority. The certificate is then used to authenticate and verify the PNF.</a:t>
                      </a:r>
                    </a:p>
                  </a:txBody>
                  <a:tcPr/>
                </a:tc>
                <a:extLst>
                  <a:ext uri="{0D108BD9-81ED-4DB2-BD59-A6C34878D82A}">
                    <a16:rowId xmlns:a16="http://schemas.microsoft.com/office/drawing/2014/main" val="1055210103"/>
                  </a:ext>
                </a:extLst>
              </a:tr>
              <a:tr h="370840">
                <a:tc>
                  <a:txBody>
                    <a:bodyPr/>
                    <a:lstStyle/>
                    <a:p>
                      <a:r>
                        <a:rPr lang="en-US" dirty="0"/>
                        <a:t>12</a:t>
                      </a:r>
                    </a:p>
                  </a:txBody>
                  <a:tcPr/>
                </a:tc>
                <a:tc>
                  <a:txBody>
                    <a:bodyPr/>
                    <a:lstStyle/>
                    <a:p>
                      <a:r>
                        <a:rPr lang="en-US" b="1" dirty="0">
                          <a:solidFill>
                            <a:srgbClr val="FF0000"/>
                          </a:solidFill>
                        </a:rPr>
                        <a:t>IDENTITY SERVICE</a:t>
                      </a:r>
                      <a:r>
                        <a:rPr lang="en-US" dirty="0"/>
                        <a:t> – The identity service is there to identify the PNF. It also returns the ONAP (DCAE) IP address.</a:t>
                      </a:r>
                    </a:p>
                  </a:txBody>
                  <a:tcPr/>
                </a:tc>
                <a:extLst>
                  <a:ext uri="{0D108BD9-81ED-4DB2-BD59-A6C34878D82A}">
                    <a16:rowId xmlns:a16="http://schemas.microsoft.com/office/drawing/2014/main" val="2998007722"/>
                  </a:ext>
                </a:extLst>
              </a:tr>
              <a:tr h="370840">
                <a:tc>
                  <a:txBody>
                    <a:bodyPr/>
                    <a:lstStyle/>
                    <a:p>
                      <a:r>
                        <a:rPr lang="en-US" dirty="0"/>
                        <a:t>13</a:t>
                      </a:r>
                    </a:p>
                  </a:txBody>
                  <a:tcPr/>
                </a:tc>
                <a:tc>
                  <a:txBody>
                    <a:bodyPr/>
                    <a:lstStyle/>
                    <a:p>
                      <a:r>
                        <a:rPr lang="en-US" b="1" dirty="0">
                          <a:solidFill>
                            <a:srgbClr val="FF0000"/>
                          </a:solidFill>
                        </a:rPr>
                        <a:t>ONAP BOOTSTRAP SOFTWARE </a:t>
                      </a:r>
                      <a:r>
                        <a:rPr lang="en-US" dirty="0"/>
                        <a:t>– The PNF contacts the initial EM and downloads the ONAP Bootstrap software. This is a software package that is meant to perform the remaining steps of PNF registration and activation onto ONAP</a:t>
                      </a:r>
                    </a:p>
                  </a:txBody>
                  <a:tcPr/>
                </a:tc>
                <a:extLst>
                  <a:ext uri="{0D108BD9-81ED-4DB2-BD59-A6C34878D82A}">
                    <a16:rowId xmlns:a16="http://schemas.microsoft.com/office/drawing/2014/main" val="3405903043"/>
                  </a:ext>
                </a:extLst>
              </a:tr>
              <a:tr h="370840">
                <a:tc>
                  <a:txBody>
                    <a:bodyPr/>
                    <a:lstStyle/>
                    <a:p>
                      <a:r>
                        <a:rPr lang="en-US" dirty="0"/>
                        <a:t>14</a:t>
                      </a:r>
                    </a:p>
                  </a:txBody>
                  <a:tcPr/>
                </a:tc>
                <a:tc>
                  <a:txBody>
                    <a:bodyPr/>
                    <a:lstStyle/>
                    <a:p>
                      <a:r>
                        <a:rPr lang="en-US" b="1" dirty="0">
                          <a:solidFill>
                            <a:srgbClr val="FF0000"/>
                          </a:solidFill>
                        </a:rPr>
                        <a:t>PNF RESET</a:t>
                      </a:r>
                      <a:r>
                        <a:rPr lang="en-US" dirty="0"/>
                        <a:t> – The PNF is reset so that the downloaded ONAP Bootstrap software becomes activated and is then ready to continue to PNF registration</a:t>
                      </a:r>
                    </a:p>
                  </a:txBody>
                  <a:tcPr/>
                </a:tc>
                <a:extLst>
                  <a:ext uri="{0D108BD9-81ED-4DB2-BD59-A6C34878D82A}">
                    <a16:rowId xmlns:a16="http://schemas.microsoft.com/office/drawing/2014/main" val="276157884"/>
                  </a:ext>
                </a:extLst>
              </a:tr>
            </a:tbl>
          </a:graphicData>
        </a:graphic>
      </p:graphicFrame>
    </p:spTree>
    <p:extLst>
      <p:ext uri="{BB962C8B-B14F-4D97-AF65-F5344CB8AC3E}">
        <p14:creationId xmlns:p14="http://schemas.microsoft.com/office/powerpoint/2010/main" val="682495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E507AF8-F1B8-4877-AE90-29C174084486}"/>
              </a:ext>
            </a:extLst>
          </p:cNvPr>
          <p:cNvGrpSpPr/>
          <p:nvPr/>
        </p:nvGrpSpPr>
        <p:grpSpPr>
          <a:xfrm>
            <a:off x="3805950" y="576597"/>
            <a:ext cx="712737" cy="8318021"/>
            <a:chOff x="2527548" y="576597"/>
            <a:chExt cx="712737" cy="8318021"/>
          </a:xfrm>
        </p:grpSpPr>
        <p:sp>
          <p:nvSpPr>
            <p:cNvPr id="60" name="Rectangle: Rounded Corners 59">
              <a:extLst>
                <a:ext uri="{FF2B5EF4-FFF2-40B4-BE49-F238E27FC236}">
                  <a16:creationId xmlns:a16="http://schemas.microsoft.com/office/drawing/2014/main" id="{ED2E22EE-6C97-41FF-B8B7-A1756F25DD4D}"/>
                </a:ext>
              </a:extLst>
            </p:cNvPr>
            <p:cNvSpPr/>
            <p:nvPr/>
          </p:nvSpPr>
          <p:spPr>
            <a:xfrm>
              <a:off x="260247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 name="Group 60">
              <a:extLst>
                <a:ext uri="{FF2B5EF4-FFF2-40B4-BE49-F238E27FC236}">
                  <a16:creationId xmlns:a16="http://schemas.microsoft.com/office/drawing/2014/main" id="{18573FAF-9A0D-45A0-B298-ACF0D43535CA}"/>
                </a:ext>
              </a:extLst>
            </p:cNvPr>
            <p:cNvGrpSpPr/>
            <p:nvPr/>
          </p:nvGrpSpPr>
          <p:grpSpPr>
            <a:xfrm>
              <a:off x="2527548" y="576597"/>
              <a:ext cx="712737" cy="560347"/>
              <a:chOff x="1839900" y="588837"/>
              <a:chExt cx="712737" cy="560347"/>
            </a:xfrm>
          </p:grpSpPr>
          <p:sp>
            <p:nvSpPr>
              <p:cNvPr id="62" name="Rectangle: Rounded Corners 61">
                <a:extLst>
                  <a:ext uri="{FF2B5EF4-FFF2-40B4-BE49-F238E27FC236}">
                    <a16:creationId xmlns:a16="http://schemas.microsoft.com/office/drawing/2014/main" id="{C287A373-4908-4D32-9E68-69EAD651CFEF}"/>
                  </a:ext>
                </a:extLst>
              </p:cNvPr>
              <p:cNvSpPr/>
              <p:nvPr/>
            </p:nvSpPr>
            <p:spPr>
              <a:xfrm rot="16200000">
                <a:off x="1916095" y="51264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a:extLst>
                  <a:ext uri="{FF2B5EF4-FFF2-40B4-BE49-F238E27FC236}">
                    <a16:creationId xmlns:a16="http://schemas.microsoft.com/office/drawing/2014/main" id="{8B537CF2-9009-4B96-9FC3-761772637978}"/>
                  </a:ext>
                </a:extLst>
              </p:cNvPr>
              <p:cNvSpPr txBox="1"/>
              <p:nvPr/>
            </p:nvSpPr>
            <p:spPr>
              <a:xfrm>
                <a:off x="1964870" y="730814"/>
                <a:ext cx="463588" cy="276999"/>
              </a:xfrm>
              <a:prstGeom prst="rect">
                <a:avLst/>
              </a:prstGeom>
              <a:noFill/>
            </p:spPr>
            <p:txBody>
              <a:bodyPr wrap="none" rtlCol="0">
                <a:spAutoFit/>
              </a:bodyPr>
              <a:lstStyle/>
              <a:p>
                <a:r>
                  <a:rPr lang="en-US" sz="1200" b="1" dirty="0">
                    <a:solidFill>
                      <a:schemeClr val="bg1"/>
                    </a:solidFill>
                  </a:rPr>
                  <a:t>OOF</a:t>
                </a:r>
              </a:p>
            </p:txBody>
          </p:sp>
        </p:grpSp>
      </p:grpSp>
      <p:grpSp>
        <p:nvGrpSpPr>
          <p:cNvPr id="9" name="Group 8">
            <a:extLst>
              <a:ext uri="{FF2B5EF4-FFF2-40B4-BE49-F238E27FC236}">
                <a16:creationId xmlns:a16="http://schemas.microsoft.com/office/drawing/2014/main" id="{24446097-6EFF-4C51-890C-AB557B7E48EB}"/>
              </a:ext>
            </a:extLst>
          </p:cNvPr>
          <p:cNvGrpSpPr/>
          <p:nvPr/>
        </p:nvGrpSpPr>
        <p:grpSpPr>
          <a:xfrm>
            <a:off x="2235745" y="577351"/>
            <a:ext cx="712737" cy="8317267"/>
            <a:chOff x="1602170" y="577351"/>
            <a:chExt cx="712737" cy="8317267"/>
          </a:xfrm>
        </p:grpSpPr>
        <p:sp>
          <p:nvSpPr>
            <p:cNvPr id="129" name="Rectangle: Rounded Corners 128">
              <a:extLst>
                <a:ext uri="{FF2B5EF4-FFF2-40B4-BE49-F238E27FC236}">
                  <a16:creationId xmlns:a16="http://schemas.microsoft.com/office/drawing/2014/main" id="{CBEA48BA-BCB7-40F5-B3E9-0EAE017F212D}"/>
                </a:ext>
              </a:extLst>
            </p:cNvPr>
            <p:cNvSpPr/>
            <p:nvPr/>
          </p:nvSpPr>
          <p:spPr>
            <a:xfrm>
              <a:off x="1688110" y="948591"/>
              <a:ext cx="560347" cy="7946027"/>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0" name="Group 129">
              <a:extLst>
                <a:ext uri="{FF2B5EF4-FFF2-40B4-BE49-F238E27FC236}">
                  <a16:creationId xmlns:a16="http://schemas.microsoft.com/office/drawing/2014/main" id="{AF991469-5A5E-44A7-B8AD-6A990A88DE70}"/>
                </a:ext>
              </a:extLst>
            </p:cNvPr>
            <p:cNvGrpSpPr/>
            <p:nvPr/>
          </p:nvGrpSpPr>
          <p:grpSpPr>
            <a:xfrm>
              <a:off x="1602170" y="577351"/>
              <a:ext cx="712737" cy="545835"/>
              <a:chOff x="1830064" y="707579"/>
              <a:chExt cx="712737" cy="501353"/>
            </a:xfrm>
          </p:grpSpPr>
          <p:sp>
            <p:nvSpPr>
              <p:cNvPr id="131" name="Rectangle: Rounded Corners 130">
                <a:extLst>
                  <a:ext uri="{FF2B5EF4-FFF2-40B4-BE49-F238E27FC236}">
                    <a16:creationId xmlns:a16="http://schemas.microsoft.com/office/drawing/2014/main" id="{184BA76D-66EE-4787-AE35-AD205C0893EF}"/>
                  </a:ext>
                </a:extLst>
              </p:cNvPr>
              <p:cNvSpPr/>
              <p:nvPr/>
            </p:nvSpPr>
            <p:spPr>
              <a:xfrm rot="16200000">
                <a:off x="1935756" y="601887"/>
                <a:ext cx="501353"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TextBox 131">
                <a:extLst>
                  <a:ext uri="{FF2B5EF4-FFF2-40B4-BE49-F238E27FC236}">
                    <a16:creationId xmlns:a16="http://schemas.microsoft.com/office/drawing/2014/main" id="{CCBEFEC3-08FB-422A-A8C4-79B29D42BE44}"/>
                  </a:ext>
                </a:extLst>
              </p:cNvPr>
              <p:cNvSpPr txBox="1"/>
              <p:nvPr/>
            </p:nvSpPr>
            <p:spPr>
              <a:xfrm>
                <a:off x="2019677" y="819453"/>
                <a:ext cx="360996" cy="254425"/>
              </a:xfrm>
              <a:prstGeom prst="rect">
                <a:avLst/>
              </a:prstGeom>
              <a:noFill/>
            </p:spPr>
            <p:txBody>
              <a:bodyPr wrap="none" rtlCol="0">
                <a:spAutoFit/>
              </a:bodyPr>
              <a:lstStyle/>
              <a:p>
                <a:r>
                  <a:rPr lang="en-US" sz="1200" b="1" dirty="0">
                    <a:solidFill>
                      <a:schemeClr val="bg1"/>
                    </a:solidFill>
                  </a:rPr>
                  <a:t>SO</a:t>
                </a:r>
              </a:p>
            </p:txBody>
          </p:sp>
        </p:grpSp>
      </p:grpSp>
      <p:grpSp>
        <p:nvGrpSpPr>
          <p:cNvPr id="49" name="Group 48">
            <a:extLst>
              <a:ext uri="{FF2B5EF4-FFF2-40B4-BE49-F238E27FC236}">
                <a16:creationId xmlns:a16="http://schemas.microsoft.com/office/drawing/2014/main" id="{150A26D4-8DFF-426F-8BBC-DBFA94A1CDD0}"/>
              </a:ext>
            </a:extLst>
          </p:cNvPr>
          <p:cNvGrpSpPr/>
          <p:nvPr/>
        </p:nvGrpSpPr>
        <p:grpSpPr>
          <a:xfrm>
            <a:off x="-5269" y="-13353"/>
            <a:ext cx="6863269" cy="9157353"/>
            <a:chOff x="-5269" y="-17858"/>
            <a:chExt cx="6863269" cy="8598180"/>
          </a:xfrm>
        </p:grpSpPr>
        <p:sp>
          <p:nvSpPr>
            <p:cNvPr id="50" name="Rectangle 49">
              <a:extLst>
                <a:ext uri="{FF2B5EF4-FFF2-40B4-BE49-F238E27FC236}">
                  <a16:creationId xmlns:a16="http://schemas.microsoft.com/office/drawing/2014/main" id="{A929ED23-D0F3-40FC-AFB7-5AB11683D684}"/>
                </a:ext>
              </a:extLst>
            </p:cNvPr>
            <p:cNvSpPr/>
            <p:nvPr/>
          </p:nvSpPr>
          <p:spPr>
            <a:xfrm>
              <a:off x="0" y="0"/>
              <a:ext cx="6858000" cy="44657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51" name="TextBox 50">
              <a:extLst>
                <a:ext uri="{FF2B5EF4-FFF2-40B4-BE49-F238E27FC236}">
                  <a16:creationId xmlns:a16="http://schemas.microsoft.com/office/drawing/2014/main" id="{47FBAD87-2911-4A6E-A0BB-8572800A8979}"/>
                </a:ext>
              </a:extLst>
            </p:cNvPr>
            <p:cNvSpPr txBox="1"/>
            <p:nvPr/>
          </p:nvSpPr>
          <p:spPr>
            <a:xfrm>
              <a:off x="586837" y="-17858"/>
              <a:ext cx="5755908" cy="491271"/>
            </a:xfrm>
            <a:prstGeom prst="rect">
              <a:avLst/>
            </a:prstGeom>
            <a:noFill/>
          </p:spPr>
          <p:txBody>
            <a:bodyPr wrap="square" rtlCol="0">
              <a:spAutoFit/>
            </a:bodyPr>
            <a:lstStyle/>
            <a:p>
              <a:pPr algn="ctr"/>
              <a:r>
                <a:rPr lang="en-US" sz="2800" dirty="0">
                  <a:solidFill>
                    <a:schemeClr val="bg1"/>
                  </a:solidFill>
                  <a:latin typeface="Nokia Pure Headline" pitchFamily="34" charset="0"/>
                </a:rPr>
                <a:t>Service Instantiation Process (Part 1)</a:t>
              </a:r>
            </a:p>
          </p:txBody>
        </p:sp>
        <p:sp>
          <p:nvSpPr>
            <p:cNvPr id="52" name="Rectangle 51">
              <a:extLst>
                <a:ext uri="{FF2B5EF4-FFF2-40B4-BE49-F238E27FC236}">
                  <a16:creationId xmlns:a16="http://schemas.microsoft.com/office/drawing/2014/main" id="{E4A18EAB-44DD-48FC-8E55-3D036E836FF4}"/>
                </a:ext>
              </a:extLst>
            </p:cNvPr>
            <p:cNvSpPr/>
            <p:nvPr/>
          </p:nvSpPr>
          <p:spPr>
            <a:xfrm>
              <a:off x="-5269" y="0"/>
              <a:ext cx="6863269" cy="8580322"/>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11" name="Group 10">
            <a:extLst>
              <a:ext uri="{FF2B5EF4-FFF2-40B4-BE49-F238E27FC236}">
                <a16:creationId xmlns:a16="http://schemas.microsoft.com/office/drawing/2014/main" id="{B24C32DA-FDB5-40C9-AEDC-F80BA3D5499F}"/>
              </a:ext>
            </a:extLst>
          </p:cNvPr>
          <p:cNvGrpSpPr/>
          <p:nvPr/>
        </p:nvGrpSpPr>
        <p:grpSpPr>
          <a:xfrm>
            <a:off x="665540" y="562839"/>
            <a:ext cx="712737" cy="8331779"/>
            <a:chOff x="665540" y="562839"/>
            <a:chExt cx="712737" cy="8331779"/>
          </a:xfrm>
        </p:grpSpPr>
        <p:sp>
          <p:nvSpPr>
            <p:cNvPr id="5" name="Rectangle: Rounded Corners 4">
              <a:extLst>
                <a:ext uri="{FF2B5EF4-FFF2-40B4-BE49-F238E27FC236}">
                  <a16:creationId xmlns:a16="http://schemas.microsoft.com/office/drawing/2014/main" id="{9C25CE5D-0150-4C00-BEF3-7A8A33776AFA}"/>
                </a:ext>
              </a:extLst>
            </p:cNvPr>
            <p:cNvSpPr/>
            <p:nvPr/>
          </p:nvSpPr>
          <p:spPr>
            <a:xfrm>
              <a:off x="770217"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a:extLst>
                <a:ext uri="{FF2B5EF4-FFF2-40B4-BE49-F238E27FC236}">
                  <a16:creationId xmlns:a16="http://schemas.microsoft.com/office/drawing/2014/main" id="{327B53BA-BCAB-448A-AA7A-55F932B01187}"/>
                </a:ext>
              </a:extLst>
            </p:cNvPr>
            <p:cNvGrpSpPr/>
            <p:nvPr/>
          </p:nvGrpSpPr>
          <p:grpSpPr>
            <a:xfrm>
              <a:off x="665540" y="562839"/>
              <a:ext cx="712737" cy="560347"/>
              <a:chOff x="897769" y="579475"/>
              <a:chExt cx="712737" cy="560347"/>
            </a:xfrm>
          </p:grpSpPr>
          <p:sp>
            <p:nvSpPr>
              <p:cNvPr id="17" name="Rectangle: Rounded Corners 16">
                <a:extLst>
                  <a:ext uri="{FF2B5EF4-FFF2-40B4-BE49-F238E27FC236}">
                    <a16:creationId xmlns:a16="http://schemas.microsoft.com/office/drawing/2014/main" id="{BEDA2475-5090-467A-97A7-0D06BC1064D4}"/>
                  </a:ext>
                </a:extLst>
              </p:cNvPr>
              <p:cNvSpPr/>
              <p:nvPr/>
            </p:nvSpPr>
            <p:spPr>
              <a:xfrm rot="16200000">
                <a:off x="973964" y="503280"/>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D548359D-9DDA-4C53-883B-ADD1EE8A1F29}"/>
                  </a:ext>
                </a:extLst>
              </p:cNvPr>
              <p:cNvSpPr txBox="1"/>
              <p:nvPr/>
            </p:nvSpPr>
            <p:spPr>
              <a:xfrm>
                <a:off x="1034041" y="635565"/>
                <a:ext cx="433132" cy="461665"/>
              </a:xfrm>
              <a:prstGeom prst="rect">
                <a:avLst/>
              </a:prstGeom>
              <a:noFill/>
            </p:spPr>
            <p:txBody>
              <a:bodyPr wrap="none" rtlCol="0">
                <a:spAutoFit/>
              </a:bodyPr>
              <a:lstStyle/>
              <a:p>
                <a:pPr algn="ctr"/>
                <a:r>
                  <a:rPr lang="en-US" sz="1200" b="1" dirty="0">
                    <a:solidFill>
                      <a:schemeClr val="bg1"/>
                    </a:solidFill>
                  </a:rPr>
                  <a:t>BSS</a:t>
                </a:r>
              </a:p>
              <a:p>
                <a:pPr algn="ctr"/>
                <a:r>
                  <a:rPr lang="en-US" sz="1200" b="1" dirty="0">
                    <a:solidFill>
                      <a:schemeClr val="bg1"/>
                    </a:solidFill>
                  </a:rPr>
                  <a:t>OSS</a:t>
                </a:r>
              </a:p>
            </p:txBody>
          </p:sp>
        </p:grpSp>
      </p:grpSp>
      <p:grpSp>
        <p:nvGrpSpPr>
          <p:cNvPr id="10" name="Group 9">
            <a:extLst>
              <a:ext uri="{FF2B5EF4-FFF2-40B4-BE49-F238E27FC236}">
                <a16:creationId xmlns:a16="http://schemas.microsoft.com/office/drawing/2014/main" id="{D273BBCA-B641-457C-844D-332D1CDD5E57}"/>
              </a:ext>
            </a:extLst>
          </p:cNvPr>
          <p:cNvGrpSpPr/>
          <p:nvPr/>
        </p:nvGrpSpPr>
        <p:grpSpPr>
          <a:xfrm>
            <a:off x="5376154" y="576597"/>
            <a:ext cx="712737" cy="8318021"/>
            <a:chOff x="5376154" y="576597"/>
            <a:chExt cx="712737" cy="8318021"/>
          </a:xfrm>
        </p:grpSpPr>
        <p:sp>
          <p:nvSpPr>
            <p:cNvPr id="55" name="Rectangle: Rounded Corners 54">
              <a:extLst>
                <a:ext uri="{FF2B5EF4-FFF2-40B4-BE49-F238E27FC236}">
                  <a16:creationId xmlns:a16="http://schemas.microsoft.com/office/drawing/2014/main" id="{C8BCA5C5-7446-440D-A91E-DABB393F44F6}"/>
                </a:ext>
              </a:extLst>
            </p:cNvPr>
            <p:cNvSpPr/>
            <p:nvPr/>
          </p:nvSpPr>
          <p:spPr>
            <a:xfrm>
              <a:off x="5454608" y="1066579"/>
              <a:ext cx="560347" cy="782803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2037B129-B768-4930-A539-C972E00A158B}"/>
                </a:ext>
              </a:extLst>
            </p:cNvPr>
            <p:cNvGrpSpPr/>
            <p:nvPr/>
          </p:nvGrpSpPr>
          <p:grpSpPr>
            <a:xfrm>
              <a:off x="5376154" y="576597"/>
              <a:ext cx="712737" cy="560347"/>
              <a:chOff x="2836155" y="582717"/>
              <a:chExt cx="712737" cy="560347"/>
            </a:xfrm>
          </p:grpSpPr>
          <p:sp>
            <p:nvSpPr>
              <p:cNvPr id="45" name="Rectangle: Rounded Corners 44">
                <a:extLst>
                  <a:ext uri="{FF2B5EF4-FFF2-40B4-BE49-F238E27FC236}">
                    <a16:creationId xmlns:a16="http://schemas.microsoft.com/office/drawing/2014/main" id="{57347B5E-49E2-414B-9E26-AC52E223F0B6}"/>
                  </a:ext>
                </a:extLst>
              </p:cNvPr>
              <p:cNvSpPr/>
              <p:nvPr/>
            </p:nvSpPr>
            <p:spPr>
              <a:xfrm rot="16200000">
                <a:off x="2912350" y="506522"/>
                <a:ext cx="560347" cy="712737"/>
              </a:xfrm>
              <a:prstGeom prst="roundRect">
                <a:avLst>
                  <a:gd name="adj" fmla="val 7035"/>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32A4C62-7A38-4915-899A-DA5474B4D3EB}"/>
                  </a:ext>
                </a:extLst>
              </p:cNvPr>
              <p:cNvSpPr txBox="1"/>
              <p:nvPr/>
            </p:nvSpPr>
            <p:spPr>
              <a:xfrm>
                <a:off x="2988437" y="715097"/>
                <a:ext cx="412292" cy="276999"/>
              </a:xfrm>
              <a:prstGeom prst="rect">
                <a:avLst/>
              </a:prstGeom>
              <a:noFill/>
            </p:spPr>
            <p:txBody>
              <a:bodyPr wrap="none" rtlCol="0">
                <a:spAutoFit/>
              </a:bodyPr>
              <a:lstStyle/>
              <a:p>
                <a:pPr algn="ctr"/>
                <a:r>
                  <a:rPr lang="en-US" sz="1200" b="1" dirty="0">
                    <a:solidFill>
                      <a:schemeClr val="bg1"/>
                    </a:solidFill>
                  </a:rPr>
                  <a:t>AAI</a:t>
                </a:r>
              </a:p>
            </p:txBody>
          </p:sp>
        </p:grpSp>
        <p:pic>
          <p:nvPicPr>
            <p:cNvPr id="77" name="Picture 76">
              <a:extLst>
                <a:ext uri="{FF2B5EF4-FFF2-40B4-BE49-F238E27FC236}">
                  <a16:creationId xmlns:a16="http://schemas.microsoft.com/office/drawing/2014/main" id="{6EFC2E56-9A87-421F-B341-8104B43366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47534" y="1129888"/>
              <a:ext cx="581529" cy="581529"/>
            </a:xfrm>
            <a:prstGeom prst="rect">
              <a:avLst/>
            </a:prstGeom>
          </p:spPr>
        </p:pic>
      </p:grpSp>
      <p:sp>
        <p:nvSpPr>
          <p:cNvPr id="124" name="Rectangle: Rounded Corners 123">
            <a:extLst>
              <a:ext uri="{FF2B5EF4-FFF2-40B4-BE49-F238E27FC236}">
                <a16:creationId xmlns:a16="http://schemas.microsoft.com/office/drawing/2014/main" id="{08C90B53-51D0-49B7-BC36-43E9921A6F25}"/>
              </a:ext>
            </a:extLst>
          </p:cNvPr>
          <p:cNvSpPr/>
          <p:nvPr/>
        </p:nvSpPr>
        <p:spPr>
          <a:xfrm rot="16200000">
            <a:off x="1559742" y="1276436"/>
            <a:ext cx="638714" cy="2807708"/>
          </a:xfrm>
          <a:prstGeom prst="roundRect">
            <a:avLst/>
          </a:prstGeom>
          <a:solidFill>
            <a:srgbClr val="D8D9DA"/>
          </a:solidFill>
          <a:ln>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23794E5E-B3B9-4E40-B66D-42C738E013DE}"/>
              </a:ext>
            </a:extLst>
          </p:cNvPr>
          <p:cNvSpPr txBox="1"/>
          <p:nvPr/>
        </p:nvSpPr>
        <p:spPr>
          <a:xfrm>
            <a:off x="469797" y="2414872"/>
            <a:ext cx="2395788" cy="523220"/>
          </a:xfrm>
          <a:prstGeom prst="rect">
            <a:avLst/>
          </a:prstGeom>
          <a:noFill/>
        </p:spPr>
        <p:txBody>
          <a:bodyPr wrap="square" rtlCol="0">
            <a:spAutoFit/>
          </a:bodyPr>
          <a:lstStyle/>
          <a:p>
            <a:r>
              <a:rPr lang="en-US" sz="1400" dirty="0">
                <a:solidFill>
                  <a:srgbClr val="0000CC"/>
                </a:solidFill>
              </a:rPr>
              <a:t>Service Instantiation</a:t>
            </a:r>
          </a:p>
          <a:p>
            <a:r>
              <a:rPr lang="en-US" sz="1400" dirty="0">
                <a:solidFill>
                  <a:srgbClr val="0000CC"/>
                </a:solidFill>
              </a:rPr>
              <a:t>(Correlation ID)</a:t>
            </a:r>
          </a:p>
        </p:txBody>
      </p:sp>
      <p:sp>
        <p:nvSpPr>
          <p:cNvPr id="137" name="Rectangle: Rounded Corners 136">
            <a:extLst>
              <a:ext uri="{FF2B5EF4-FFF2-40B4-BE49-F238E27FC236}">
                <a16:creationId xmlns:a16="http://schemas.microsoft.com/office/drawing/2014/main" id="{49780469-704E-4C79-8921-6841E9C497BE}"/>
              </a:ext>
            </a:extLst>
          </p:cNvPr>
          <p:cNvSpPr/>
          <p:nvPr/>
        </p:nvSpPr>
        <p:spPr>
          <a:xfrm rot="16200000">
            <a:off x="1610388" y="1870732"/>
            <a:ext cx="535237" cy="2809897"/>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 name="TextBox 137">
            <a:extLst>
              <a:ext uri="{FF2B5EF4-FFF2-40B4-BE49-F238E27FC236}">
                <a16:creationId xmlns:a16="http://schemas.microsoft.com/office/drawing/2014/main" id="{2411BB6E-1B92-47D2-9377-74428FE43136}"/>
              </a:ext>
            </a:extLst>
          </p:cNvPr>
          <p:cNvSpPr txBox="1"/>
          <p:nvPr/>
        </p:nvSpPr>
        <p:spPr>
          <a:xfrm>
            <a:off x="495272" y="2995853"/>
            <a:ext cx="2521844" cy="600164"/>
          </a:xfrm>
          <a:prstGeom prst="rect">
            <a:avLst/>
          </a:prstGeom>
          <a:noFill/>
        </p:spPr>
        <p:txBody>
          <a:bodyPr wrap="none" rtlCol="0">
            <a:spAutoFit/>
          </a:bodyPr>
          <a:lstStyle/>
          <a:p>
            <a:r>
              <a:rPr lang="en-US" sz="1100" dirty="0">
                <a:solidFill>
                  <a:schemeClr val="bg1"/>
                </a:solidFill>
              </a:rPr>
              <a:t>Decomposition 5G DU Service</a:t>
            </a:r>
          </a:p>
          <a:p>
            <a:r>
              <a:rPr lang="en-US" sz="1100" dirty="0">
                <a:solidFill>
                  <a:schemeClr val="bg1"/>
                </a:solidFill>
              </a:rPr>
              <a:t>DU resource Type assumes SI has info to </a:t>
            </a:r>
          </a:p>
          <a:p>
            <a:r>
              <a:rPr lang="en-US" sz="1100" dirty="0">
                <a:solidFill>
                  <a:schemeClr val="bg1"/>
                </a:solidFill>
              </a:rPr>
              <a:t>determine PNF SDC model </a:t>
            </a:r>
          </a:p>
        </p:txBody>
      </p:sp>
      <p:grpSp>
        <p:nvGrpSpPr>
          <p:cNvPr id="150" name="Group 149">
            <a:extLst>
              <a:ext uri="{FF2B5EF4-FFF2-40B4-BE49-F238E27FC236}">
                <a16:creationId xmlns:a16="http://schemas.microsoft.com/office/drawing/2014/main" id="{1AF224AD-E795-45C9-8D2E-DEB61F3ECA74}"/>
              </a:ext>
            </a:extLst>
          </p:cNvPr>
          <p:cNvGrpSpPr/>
          <p:nvPr/>
        </p:nvGrpSpPr>
        <p:grpSpPr>
          <a:xfrm>
            <a:off x="261054" y="2449245"/>
            <a:ext cx="335348" cy="246221"/>
            <a:chOff x="447635" y="1676508"/>
            <a:chExt cx="335348" cy="246221"/>
          </a:xfrm>
        </p:grpSpPr>
        <p:sp>
          <p:nvSpPr>
            <p:cNvPr id="151" name="Oval 150">
              <a:extLst>
                <a:ext uri="{FF2B5EF4-FFF2-40B4-BE49-F238E27FC236}">
                  <a16:creationId xmlns:a16="http://schemas.microsoft.com/office/drawing/2014/main" id="{4658755D-AFC6-462B-88B8-A447BD60F11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2" name="TextBox 151">
              <a:extLst>
                <a:ext uri="{FF2B5EF4-FFF2-40B4-BE49-F238E27FC236}">
                  <a16:creationId xmlns:a16="http://schemas.microsoft.com/office/drawing/2014/main" id="{01CE903D-DC34-40A5-BE21-66D9295DEEB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sp>
        <p:nvSpPr>
          <p:cNvPr id="128" name="Rectangle: Rounded Corners 127">
            <a:extLst>
              <a:ext uri="{FF2B5EF4-FFF2-40B4-BE49-F238E27FC236}">
                <a16:creationId xmlns:a16="http://schemas.microsoft.com/office/drawing/2014/main" id="{CA09ABF0-2576-41CF-9636-0503BA0D6538}"/>
              </a:ext>
            </a:extLst>
          </p:cNvPr>
          <p:cNvSpPr/>
          <p:nvPr/>
        </p:nvSpPr>
        <p:spPr>
          <a:xfrm rot="16200000">
            <a:off x="790957" y="1355806"/>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265539F2-098F-4176-8B5C-9996EF294654}"/>
              </a:ext>
            </a:extLst>
          </p:cNvPr>
          <p:cNvSpPr txBox="1"/>
          <p:nvPr/>
        </p:nvSpPr>
        <p:spPr>
          <a:xfrm>
            <a:off x="455781" y="1662779"/>
            <a:ext cx="1251457" cy="523220"/>
          </a:xfrm>
          <a:prstGeom prst="rect">
            <a:avLst/>
          </a:prstGeom>
          <a:noFill/>
        </p:spPr>
        <p:txBody>
          <a:bodyPr wrap="square" rtlCol="0">
            <a:spAutoFit/>
          </a:bodyPr>
          <a:lstStyle/>
          <a:p>
            <a:r>
              <a:rPr lang="en-US" sz="1400" dirty="0">
                <a:solidFill>
                  <a:srgbClr val="0000CC"/>
                </a:solidFill>
              </a:rPr>
              <a:t>Detects Work Order update</a:t>
            </a:r>
          </a:p>
        </p:txBody>
      </p:sp>
      <p:sp>
        <p:nvSpPr>
          <p:cNvPr id="164" name="Rectangle: Rounded Corners 163">
            <a:extLst>
              <a:ext uri="{FF2B5EF4-FFF2-40B4-BE49-F238E27FC236}">
                <a16:creationId xmlns:a16="http://schemas.microsoft.com/office/drawing/2014/main" id="{3C00CAC9-2A2C-4ED9-A93B-030112531A8D}"/>
              </a:ext>
            </a:extLst>
          </p:cNvPr>
          <p:cNvSpPr/>
          <p:nvPr/>
        </p:nvSpPr>
        <p:spPr>
          <a:xfrm rot="16200000">
            <a:off x="3054324" y="2777858"/>
            <a:ext cx="489884" cy="26707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5" name="TextBox 164">
            <a:extLst>
              <a:ext uri="{FF2B5EF4-FFF2-40B4-BE49-F238E27FC236}">
                <a16:creationId xmlns:a16="http://schemas.microsoft.com/office/drawing/2014/main" id="{6ED03C34-EA6E-436B-96DF-705572CBA370}"/>
              </a:ext>
            </a:extLst>
          </p:cNvPr>
          <p:cNvSpPr txBox="1"/>
          <p:nvPr/>
        </p:nvSpPr>
        <p:spPr>
          <a:xfrm>
            <a:off x="1977439" y="3956070"/>
            <a:ext cx="1658438" cy="307777"/>
          </a:xfrm>
          <a:prstGeom prst="rect">
            <a:avLst/>
          </a:prstGeom>
          <a:noFill/>
        </p:spPr>
        <p:txBody>
          <a:bodyPr wrap="square" rtlCol="0">
            <a:spAutoFit/>
          </a:bodyPr>
          <a:lstStyle/>
          <a:p>
            <a:r>
              <a:rPr lang="en-US" sz="1400" dirty="0">
                <a:solidFill>
                  <a:srgbClr val="0000CC"/>
                </a:solidFill>
              </a:rPr>
              <a:t>Homing (OOF </a:t>
            </a:r>
            <a:r>
              <a:rPr lang="en-US" sz="1400" dirty="0" err="1">
                <a:solidFill>
                  <a:srgbClr val="0000CC"/>
                </a:solidFill>
              </a:rPr>
              <a:t>Sniro</a:t>
            </a:r>
            <a:r>
              <a:rPr lang="en-US" sz="1400" dirty="0">
                <a:solidFill>
                  <a:srgbClr val="0000CC"/>
                </a:solidFill>
              </a:rPr>
              <a:t>)</a:t>
            </a:r>
          </a:p>
        </p:txBody>
      </p:sp>
      <p:sp>
        <p:nvSpPr>
          <p:cNvPr id="168" name="Rectangle: Rounded Corners 167">
            <a:extLst>
              <a:ext uri="{FF2B5EF4-FFF2-40B4-BE49-F238E27FC236}">
                <a16:creationId xmlns:a16="http://schemas.microsoft.com/office/drawing/2014/main" id="{A5E86F8F-32B2-4927-9FAF-E631C156720E}"/>
              </a:ext>
            </a:extLst>
          </p:cNvPr>
          <p:cNvSpPr/>
          <p:nvPr/>
        </p:nvSpPr>
        <p:spPr>
          <a:xfrm rot="16200000">
            <a:off x="2285225" y="4230781"/>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TextBox 168">
            <a:extLst>
              <a:ext uri="{FF2B5EF4-FFF2-40B4-BE49-F238E27FC236}">
                <a16:creationId xmlns:a16="http://schemas.microsoft.com/office/drawing/2014/main" id="{005533CD-A747-4F10-B5A9-EC580CAF483E}"/>
              </a:ext>
            </a:extLst>
          </p:cNvPr>
          <p:cNvSpPr txBox="1"/>
          <p:nvPr/>
        </p:nvSpPr>
        <p:spPr>
          <a:xfrm>
            <a:off x="1973021" y="4537726"/>
            <a:ext cx="1207013" cy="523220"/>
          </a:xfrm>
          <a:prstGeom prst="rect">
            <a:avLst/>
          </a:prstGeom>
          <a:noFill/>
        </p:spPr>
        <p:txBody>
          <a:bodyPr wrap="square" rtlCol="0">
            <a:spAutoFit/>
          </a:bodyPr>
          <a:lstStyle/>
          <a:p>
            <a:r>
              <a:rPr lang="en-US" sz="1400" dirty="0">
                <a:solidFill>
                  <a:srgbClr val="0000CC"/>
                </a:solidFill>
              </a:rPr>
              <a:t>Resource level flow RLF</a:t>
            </a:r>
          </a:p>
        </p:txBody>
      </p:sp>
      <p:sp>
        <p:nvSpPr>
          <p:cNvPr id="173" name="Rectangle: Rounded Corners 172">
            <a:extLst>
              <a:ext uri="{FF2B5EF4-FFF2-40B4-BE49-F238E27FC236}">
                <a16:creationId xmlns:a16="http://schemas.microsoft.com/office/drawing/2014/main" id="{4A7E3634-A523-413B-8B9D-3108C7738EDA}"/>
              </a:ext>
            </a:extLst>
          </p:cNvPr>
          <p:cNvSpPr/>
          <p:nvPr/>
        </p:nvSpPr>
        <p:spPr>
          <a:xfrm rot="16200000">
            <a:off x="3854747" y="3345084"/>
            <a:ext cx="489884" cy="427158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TextBox 173">
            <a:extLst>
              <a:ext uri="{FF2B5EF4-FFF2-40B4-BE49-F238E27FC236}">
                <a16:creationId xmlns:a16="http://schemas.microsoft.com/office/drawing/2014/main" id="{F82B50F5-F6B9-492A-8E7A-896058EFB738}"/>
              </a:ext>
            </a:extLst>
          </p:cNvPr>
          <p:cNvSpPr txBox="1"/>
          <p:nvPr/>
        </p:nvSpPr>
        <p:spPr>
          <a:xfrm>
            <a:off x="1975264" y="5340506"/>
            <a:ext cx="3078764" cy="307777"/>
          </a:xfrm>
          <a:prstGeom prst="rect">
            <a:avLst/>
          </a:prstGeom>
          <a:noFill/>
        </p:spPr>
        <p:txBody>
          <a:bodyPr wrap="square" rtlCol="0">
            <a:spAutoFit/>
          </a:bodyPr>
          <a:lstStyle/>
          <a:p>
            <a:r>
              <a:rPr lang="en-US" sz="1400" dirty="0">
                <a:solidFill>
                  <a:srgbClr val="0000CC"/>
                </a:solidFill>
              </a:rPr>
              <a:t>Check AAI Entry</a:t>
            </a:r>
          </a:p>
        </p:txBody>
      </p:sp>
      <p:sp>
        <p:nvSpPr>
          <p:cNvPr id="176" name="Rectangle: Rounded Corners 175">
            <a:extLst>
              <a:ext uri="{FF2B5EF4-FFF2-40B4-BE49-F238E27FC236}">
                <a16:creationId xmlns:a16="http://schemas.microsoft.com/office/drawing/2014/main" id="{9403602E-542F-4FB9-8BB4-4A94A73D8BF4}"/>
              </a:ext>
            </a:extLst>
          </p:cNvPr>
          <p:cNvSpPr/>
          <p:nvPr/>
        </p:nvSpPr>
        <p:spPr>
          <a:xfrm rot="16200000">
            <a:off x="2285226" y="6966083"/>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7" name="TextBox 176">
            <a:extLst>
              <a:ext uri="{FF2B5EF4-FFF2-40B4-BE49-F238E27FC236}">
                <a16:creationId xmlns:a16="http://schemas.microsoft.com/office/drawing/2014/main" id="{E681C275-133D-4530-83F1-54B4CBE8218D}"/>
              </a:ext>
            </a:extLst>
          </p:cNvPr>
          <p:cNvSpPr txBox="1"/>
          <p:nvPr/>
        </p:nvSpPr>
        <p:spPr>
          <a:xfrm>
            <a:off x="1947995" y="7255225"/>
            <a:ext cx="1232040" cy="523220"/>
          </a:xfrm>
          <a:prstGeom prst="rect">
            <a:avLst/>
          </a:prstGeom>
          <a:noFill/>
        </p:spPr>
        <p:txBody>
          <a:bodyPr wrap="square" rtlCol="0">
            <a:spAutoFit/>
          </a:bodyPr>
          <a:lstStyle/>
          <a:p>
            <a:r>
              <a:rPr lang="en-US" sz="1400" dirty="0">
                <a:solidFill>
                  <a:srgbClr val="0000CC"/>
                </a:solidFill>
              </a:rPr>
              <a:t>RLF thread terminates</a:t>
            </a:r>
          </a:p>
        </p:txBody>
      </p:sp>
      <p:sp>
        <p:nvSpPr>
          <p:cNvPr id="179" name="Rectangle: Rounded Corners 178">
            <a:extLst>
              <a:ext uri="{FF2B5EF4-FFF2-40B4-BE49-F238E27FC236}">
                <a16:creationId xmlns:a16="http://schemas.microsoft.com/office/drawing/2014/main" id="{D39506CE-5D78-4D35-88E8-F0145F36F894}"/>
              </a:ext>
            </a:extLst>
          </p:cNvPr>
          <p:cNvSpPr/>
          <p:nvPr/>
        </p:nvSpPr>
        <p:spPr>
          <a:xfrm rot="16200000">
            <a:off x="2698466" y="7051451"/>
            <a:ext cx="447682" cy="1946713"/>
          </a:xfrm>
          <a:prstGeom prst="round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0" name="TextBox 179">
            <a:extLst>
              <a:ext uri="{FF2B5EF4-FFF2-40B4-BE49-F238E27FC236}">
                <a16:creationId xmlns:a16="http://schemas.microsoft.com/office/drawing/2014/main" id="{1F4CC13E-9555-4718-A521-F29EEF5D4E28}"/>
              </a:ext>
            </a:extLst>
          </p:cNvPr>
          <p:cNvSpPr txBox="1"/>
          <p:nvPr/>
        </p:nvSpPr>
        <p:spPr>
          <a:xfrm>
            <a:off x="1929914" y="7798459"/>
            <a:ext cx="1821140" cy="461665"/>
          </a:xfrm>
          <a:prstGeom prst="rect">
            <a:avLst/>
          </a:prstGeom>
          <a:noFill/>
        </p:spPr>
        <p:txBody>
          <a:bodyPr wrap="none" rtlCol="0">
            <a:spAutoFit/>
          </a:bodyPr>
          <a:lstStyle/>
          <a:p>
            <a:r>
              <a:rPr lang="en-US" sz="1200" dirty="0">
                <a:solidFill>
                  <a:schemeClr val="bg1"/>
                </a:solidFill>
              </a:rPr>
              <a:t>Pending on PNF VES event</a:t>
            </a:r>
          </a:p>
          <a:p>
            <a:r>
              <a:rPr lang="en-US" sz="1200" dirty="0">
                <a:solidFill>
                  <a:schemeClr val="bg1"/>
                </a:solidFill>
              </a:rPr>
              <a:t>with  Correlation ID</a:t>
            </a:r>
          </a:p>
        </p:txBody>
      </p:sp>
      <p:sp>
        <p:nvSpPr>
          <p:cNvPr id="181" name="Hexagon 180">
            <a:extLst>
              <a:ext uri="{FF2B5EF4-FFF2-40B4-BE49-F238E27FC236}">
                <a16:creationId xmlns:a16="http://schemas.microsoft.com/office/drawing/2014/main" id="{2E2E27F1-0D0D-44A8-AAA3-91A17931FA08}"/>
              </a:ext>
            </a:extLst>
          </p:cNvPr>
          <p:cNvSpPr/>
          <p:nvPr/>
        </p:nvSpPr>
        <p:spPr>
          <a:xfrm>
            <a:off x="2390787" y="8284169"/>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Rounded Corners 182">
            <a:extLst>
              <a:ext uri="{FF2B5EF4-FFF2-40B4-BE49-F238E27FC236}">
                <a16:creationId xmlns:a16="http://schemas.microsoft.com/office/drawing/2014/main" id="{89A0D667-2D5D-4625-BEC7-71CF715AADB9}"/>
              </a:ext>
            </a:extLst>
          </p:cNvPr>
          <p:cNvSpPr/>
          <p:nvPr/>
        </p:nvSpPr>
        <p:spPr>
          <a:xfrm rot="16200000">
            <a:off x="3854747" y="4028909"/>
            <a:ext cx="489884" cy="427158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4" name="TextBox 183">
            <a:extLst>
              <a:ext uri="{FF2B5EF4-FFF2-40B4-BE49-F238E27FC236}">
                <a16:creationId xmlns:a16="http://schemas.microsoft.com/office/drawing/2014/main" id="{647CE20F-28E2-412E-801B-A8069255AE4C}"/>
              </a:ext>
            </a:extLst>
          </p:cNvPr>
          <p:cNvSpPr txBox="1"/>
          <p:nvPr/>
        </p:nvSpPr>
        <p:spPr>
          <a:xfrm>
            <a:off x="1963897" y="6008773"/>
            <a:ext cx="4272722" cy="307777"/>
          </a:xfrm>
          <a:prstGeom prst="rect">
            <a:avLst/>
          </a:prstGeom>
          <a:noFill/>
        </p:spPr>
        <p:txBody>
          <a:bodyPr wrap="square" rtlCol="0">
            <a:spAutoFit/>
          </a:bodyPr>
          <a:lstStyle/>
          <a:p>
            <a:r>
              <a:rPr lang="en-US" sz="1400" dirty="0">
                <a:solidFill>
                  <a:srgbClr val="0000CC"/>
                </a:solidFill>
              </a:rPr>
              <a:t>Create A&amp;AI Entry with Correlation ID but no IP@</a:t>
            </a:r>
          </a:p>
        </p:txBody>
      </p:sp>
      <p:sp>
        <p:nvSpPr>
          <p:cNvPr id="193" name="Rectangle: Rounded Corners 192">
            <a:extLst>
              <a:ext uri="{FF2B5EF4-FFF2-40B4-BE49-F238E27FC236}">
                <a16:creationId xmlns:a16="http://schemas.microsoft.com/office/drawing/2014/main" id="{1BD14737-2D1A-4A70-83F7-4E284B13D5A8}"/>
              </a:ext>
            </a:extLst>
          </p:cNvPr>
          <p:cNvSpPr/>
          <p:nvPr/>
        </p:nvSpPr>
        <p:spPr>
          <a:xfrm rot="16200000">
            <a:off x="2285226" y="6282256"/>
            <a:ext cx="489884" cy="113254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4" name="TextBox 193">
            <a:extLst>
              <a:ext uri="{FF2B5EF4-FFF2-40B4-BE49-F238E27FC236}">
                <a16:creationId xmlns:a16="http://schemas.microsoft.com/office/drawing/2014/main" id="{8F23E6B0-819B-43B9-9536-64D1ACCA0508}"/>
              </a:ext>
            </a:extLst>
          </p:cNvPr>
          <p:cNvSpPr txBox="1"/>
          <p:nvPr/>
        </p:nvSpPr>
        <p:spPr>
          <a:xfrm>
            <a:off x="1979548" y="6585265"/>
            <a:ext cx="1123510" cy="523220"/>
          </a:xfrm>
          <a:prstGeom prst="rect">
            <a:avLst/>
          </a:prstGeom>
          <a:noFill/>
        </p:spPr>
        <p:txBody>
          <a:bodyPr wrap="square" rtlCol="0">
            <a:spAutoFit/>
          </a:bodyPr>
          <a:lstStyle/>
          <a:p>
            <a:r>
              <a:rPr lang="en-US" sz="1400" dirty="0">
                <a:solidFill>
                  <a:srgbClr val="0000CC"/>
                </a:solidFill>
              </a:rPr>
              <a:t>Subscribe </a:t>
            </a:r>
          </a:p>
          <a:p>
            <a:r>
              <a:rPr lang="en-US" sz="1400" dirty="0">
                <a:solidFill>
                  <a:srgbClr val="0000CC"/>
                </a:solidFill>
              </a:rPr>
              <a:t>VES event</a:t>
            </a:r>
          </a:p>
        </p:txBody>
      </p:sp>
      <p:grpSp>
        <p:nvGrpSpPr>
          <p:cNvPr id="68" name="Group 67">
            <a:extLst>
              <a:ext uri="{FF2B5EF4-FFF2-40B4-BE49-F238E27FC236}">
                <a16:creationId xmlns:a16="http://schemas.microsoft.com/office/drawing/2014/main" id="{3DC84D26-49F0-45AD-9F61-624312E93441}"/>
              </a:ext>
            </a:extLst>
          </p:cNvPr>
          <p:cNvGrpSpPr/>
          <p:nvPr/>
        </p:nvGrpSpPr>
        <p:grpSpPr>
          <a:xfrm>
            <a:off x="760051" y="850712"/>
            <a:ext cx="612104" cy="737157"/>
            <a:chOff x="1321162" y="1011891"/>
            <a:chExt cx="612104" cy="737157"/>
          </a:xfrm>
        </p:grpSpPr>
        <p:pic>
          <p:nvPicPr>
            <p:cNvPr id="69" name="Picture 2" descr="Computer Basics : What is Computer? - BlazeTechTeam - A Daily Dose ">
              <a:extLst>
                <a:ext uri="{FF2B5EF4-FFF2-40B4-BE49-F238E27FC236}">
                  <a16:creationId xmlns:a16="http://schemas.microsoft.com/office/drawing/2014/main" id="{1B00AB24-E985-4EC3-8822-8E3E48621C60}"/>
                </a:ext>
              </a:extLst>
            </p:cNvPr>
            <p:cNvPicPr>
              <a:picLocks noChangeAspect="1" noChangeArrowheads="1"/>
            </p:cNvPicPr>
            <p:nvPr/>
          </p:nvPicPr>
          <p:blipFill>
            <a:blip r:embed="rId3"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1321162" y="1136944"/>
              <a:ext cx="612104" cy="612104"/>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9">
              <a:extLst>
                <a:ext uri="{FF2B5EF4-FFF2-40B4-BE49-F238E27FC236}">
                  <a16:creationId xmlns:a16="http://schemas.microsoft.com/office/drawing/2014/main" id="{04033FC2-EFEB-4BAB-AAB4-5C237B92540B}"/>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19067" y="1011891"/>
              <a:ext cx="214111" cy="297065"/>
            </a:xfrm>
            <a:prstGeom prst="rect">
              <a:avLst/>
            </a:prstGeom>
          </p:spPr>
        </p:pic>
      </p:grpSp>
      <p:grpSp>
        <p:nvGrpSpPr>
          <p:cNvPr id="71" name="Group 70">
            <a:extLst>
              <a:ext uri="{FF2B5EF4-FFF2-40B4-BE49-F238E27FC236}">
                <a16:creationId xmlns:a16="http://schemas.microsoft.com/office/drawing/2014/main" id="{888C499D-C793-4F2E-B368-34C3ED4C3229}"/>
              </a:ext>
            </a:extLst>
          </p:cNvPr>
          <p:cNvGrpSpPr/>
          <p:nvPr/>
        </p:nvGrpSpPr>
        <p:grpSpPr>
          <a:xfrm>
            <a:off x="2321597" y="1123416"/>
            <a:ext cx="581529" cy="581529"/>
            <a:chOff x="4055304" y="1123306"/>
            <a:chExt cx="581529" cy="581529"/>
          </a:xfrm>
        </p:grpSpPr>
        <p:pic>
          <p:nvPicPr>
            <p:cNvPr id="72" name="Picture 71">
              <a:extLst>
                <a:ext uri="{FF2B5EF4-FFF2-40B4-BE49-F238E27FC236}">
                  <a16:creationId xmlns:a16="http://schemas.microsoft.com/office/drawing/2014/main" id="{757C0F65-9CFE-4BE7-9240-9B3E8AE0899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73" name="Group 72">
              <a:extLst>
                <a:ext uri="{FF2B5EF4-FFF2-40B4-BE49-F238E27FC236}">
                  <a16:creationId xmlns:a16="http://schemas.microsoft.com/office/drawing/2014/main" id="{572DDEB0-D819-4930-8F83-70DF23048174}"/>
                </a:ext>
              </a:extLst>
            </p:cNvPr>
            <p:cNvGrpSpPr/>
            <p:nvPr/>
          </p:nvGrpSpPr>
          <p:grpSpPr>
            <a:xfrm>
              <a:off x="4185586" y="1536711"/>
              <a:ext cx="331700" cy="90532"/>
              <a:chOff x="1524814" y="5809921"/>
              <a:chExt cx="945329" cy="225343"/>
            </a:xfrm>
          </p:grpSpPr>
          <p:pic>
            <p:nvPicPr>
              <p:cNvPr id="74" name="Picture 73">
                <a:extLst>
                  <a:ext uri="{FF2B5EF4-FFF2-40B4-BE49-F238E27FC236}">
                    <a16:creationId xmlns:a16="http://schemas.microsoft.com/office/drawing/2014/main" id="{34DDCC53-F7A3-44B9-AE43-ECBD7C040854}"/>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75" name="Picture 74">
                <a:extLst>
                  <a:ext uri="{FF2B5EF4-FFF2-40B4-BE49-F238E27FC236}">
                    <a16:creationId xmlns:a16="http://schemas.microsoft.com/office/drawing/2014/main" id="{EF98238C-590E-4901-9AE3-74A614F2C3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grpSp>
        <p:nvGrpSpPr>
          <p:cNvPr id="76" name="Group 75">
            <a:extLst>
              <a:ext uri="{FF2B5EF4-FFF2-40B4-BE49-F238E27FC236}">
                <a16:creationId xmlns:a16="http://schemas.microsoft.com/office/drawing/2014/main" id="{2E44306D-4175-4D0A-974C-FB91A22D033F}"/>
              </a:ext>
            </a:extLst>
          </p:cNvPr>
          <p:cNvGrpSpPr/>
          <p:nvPr/>
        </p:nvGrpSpPr>
        <p:grpSpPr>
          <a:xfrm>
            <a:off x="3874261" y="1152231"/>
            <a:ext cx="581529" cy="581529"/>
            <a:chOff x="4055304" y="1123306"/>
            <a:chExt cx="581529" cy="581529"/>
          </a:xfrm>
        </p:grpSpPr>
        <p:pic>
          <p:nvPicPr>
            <p:cNvPr id="78" name="Picture 77">
              <a:extLst>
                <a:ext uri="{FF2B5EF4-FFF2-40B4-BE49-F238E27FC236}">
                  <a16:creationId xmlns:a16="http://schemas.microsoft.com/office/drawing/2014/main" id="{F8A50837-D983-4C3C-A270-37FB647CA8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55304" y="1123306"/>
              <a:ext cx="581529" cy="581529"/>
            </a:xfrm>
            <a:prstGeom prst="rect">
              <a:avLst/>
            </a:prstGeom>
          </p:spPr>
        </p:pic>
        <p:grpSp>
          <p:nvGrpSpPr>
            <p:cNvPr id="79" name="Group 78">
              <a:extLst>
                <a:ext uri="{FF2B5EF4-FFF2-40B4-BE49-F238E27FC236}">
                  <a16:creationId xmlns:a16="http://schemas.microsoft.com/office/drawing/2014/main" id="{0CF83BEE-005A-4B8D-AF6E-4C0DBFEDE9FB}"/>
                </a:ext>
              </a:extLst>
            </p:cNvPr>
            <p:cNvGrpSpPr/>
            <p:nvPr/>
          </p:nvGrpSpPr>
          <p:grpSpPr>
            <a:xfrm>
              <a:off x="4185586" y="1536711"/>
              <a:ext cx="331700" cy="90532"/>
              <a:chOff x="1524814" y="5809921"/>
              <a:chExt cx="945329" cy="225343"/>
            </a:xfrm>
          </p:grpSpPr>
          <p:pic>
            <p:nvPicPr>
              <p:cNvPr id="80" name="Picture 79">
                <a:extLst>
                  <a:ext uri="{FF2B5EF4-FFF2-40B4-BE49-F238E27FC236}">
                    <a16:creationId xmlns:a16="http://schemas.microsoft.com/office/drawing/2014/main" id="{9CF69C95-236B-40A5-9251-167B277E70F6}"/>
                  </a:ext>
                </a:extLst>
              </p:cNvPr>
              <p:cNvPicPr>
                <a:picLocks noChangeAspect="1"/>
              </p:cNvPicPr>
              <p:nvPr/>
            </p:nvPicPr>
            <p:blipFill>
              <a:blip r:embed="rId5">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81" name="Picture 80">
                <a:extLst>
                  <a:ext uri="{FF2B5EF4-FFF2-40B4-BE49-F238E27FC236}">
                    <a16:creationId xmlns:a16="http://schemas.microsoft.com/office/drawing/2014/main" id="{BD94FBAF-253A-4AE2-AE11-F8A20D1818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pic>
        <p:nvPicPr>
          <p:cNvPr id="82" name="Picture 81">
            <a:extLst>
              <a:ext uri="{FF2B5EF4-FFF2-40B4-BE49-F238E27FC236}">
                <a16:creationId xmlns:a16="http://schemas.microsoft.com/office/drawing/2014/main" id="{38A8DC89-6AB9-436C-BB08-7A72AD8298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19772" y="8293148"/>
            <a:ext cx="389794" cy="389794"/>
          </a:xfrm>
          <a:prstGeom prst="rect">
            <a:avLst/>
          </a:prstGeom>
        </p:spPr>
      </p:pic>
      <p:grpSp>
        <p:nvGrpSpPr>
          <p:cNvPr id="83" name="Group 82">
            <a:extLst>
              <a:ext uri="{FF2B5EF4-FFF2-40B4-BE49-F238E27FC236}">
                <a16:creationId xmlns:a16="http://schemas.microsoft.com/office/drawing/2014/main" id="{ABE1D56A-ADD6-401E-80FA-B9F9D35C3830}"/>
              </a:ext>
            </a:extLst>
          </p:cNvPr>
          <p:cNvGrpSpPr/>
          <p:nvPr/>
        </p:nvGrpSpPr>
        <p:grpSpPr>
          <a:xfrm>
            <a:off x="258449" y="1666585"/>
            <a:ext cx="335348" cy="246221"/>
            <a:chOff x="447635" y="1676508"/>
            <a:chExt cx="335348" cy="246221"/>
          </a:xfrm>
        </p:grpSpPr>
        <p:sp>
          <p:nvSpPr>
            <p:cNvPr id="84" name="Oval 83">
              <a:extLst>
                <a:ext uri="{FF2B5EF4-FFF2-40B4-BE49-F238E27FC236}">
                  <a16:creationId xmlns:a16="http://schemas.microsoft.com/office/drawing/2014/main" id="{6ABA1EE4-F741-4D00-B40E-F4C42D7A405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5" name="TextBox 84">
              <a:extLst>
                <a:ext uri="{FF2B5EF4-FFF2-40B4-BE49-F238E27FC236}">
                  <a16:creationId xmlns:a16="http://schemas.microsoft.com/office/drawing/2014/main" id="{E88DDBD6-611C-4CD1-AC5B-DB139104DD9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86" name="Group 85">
            <a:extLst>
              <a:ext uri="{FF2B5EF4-FFF2-40B4-BE49-F238E27FC236}">
                <a16:creationId xmlns:a16="http://schemas.microsoft.com/office/drawing/2014/main" id="{0540122F-07F1-4264-935C-76DE92B27C9F}"/>
              </a:ext>
            </a:extLst>
          </p:cNvPr>
          <p:cNvGrpSpPr/>
          <p:nvPr/>
        </p:nvGrpSpPr>
        <p:grpSpPr>
          <a:xfrm>
            <a:off x="1750877" y="4592990"/>
            <a:ext cx="335348" cy="246221"/>
            <a:chOff x="447635" y="1676508"/>
            <a:chExt cx="335348" cy="246221"/>
          </a:xfrm>
        </p:grpSpPr>
        <p:sp>
          <p:nvSpPr>
            <p:cNvPr id="87" name="Oval 86">
              <a:extLst>
                <a:ext uri="{FF2B5EF4-FFF2-40B4-BE49-F238E27FC236}">
                  <a16:creationId xmlns:a16="http://schemas.microsoft.com/office/drawing/2014/main" id="{A0376926-1E33-4A37-8BEF-BF4B05BB34C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8" name="TextBox 87">
              <a:extLst>
                <a:ext uri="{FF2B5EF4-FFF2-40B4-BE49-F238E27FC236}">
                  <a16:creationId xmlns:a16="http://schemas.microsoft.com/office/drawing/2014/main" id="{4BD22658-212F-4D9B-ADCE-23504122AE4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grpSp>
        <p:nvGrpSpPr>
          <p:cNvPr id="89" name="Group 88">
            <a:extLst>
              <a:ext uri="{FF2B5EF4-FFF2-40B4-BE49-F238E27FC236}">
                <a16:creationId xmlns:a16="http://schemas.microsoft.com/office/drawing/2014/main" id="{A6898618-B60D-4736-AB47-24D1B754D737}"/>
              </a:ext>
            </a:extLst>
          </p:cNvPr>
          <p:cNvGrpSpPr/>
          <p:nvPr/>
        </p:nvGrpSpPr>
        <p:grpSpPr>
          <a:xfrm>
            <a:off x="1750877" y="3908845"/>
            <a:ext cx="335348" cy="246221"/>
            <a:chOff x="447635" y="1676508"/>
            <a:chExt cx="335348" cy="246221"/>
          </a:xfrm>
        </p:grpSpPr>
        <p:sp>
          <p:nvSpPr>
            <p:cNvPr id="90" name="Oval 89">
              <a:extLst>
                <a:ext uri="{FF2B5EF4-FFF2-40B4-BE49-F238E27FC236}">
                  <a16:creationId xmlns:a16="http://schemas.microsoft.com/office/drawing/2014/main" id="{1E6C3581-C156-47AA-8C20-BE43B4770C5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1" name="TextBox 90">
              <a:extLst>
                <a:ext uri="{FF2B5EF4-FFF2-40B4-BE49-F238E27FC236}">
                  <a16:creationId xmlns:a16="http://schemas.microsoft.com/office/drawing/2014/main" id="{40B2CA37-31DD-4B7B-82C5-ECE92325690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17</a:t>
              </a:r>
            </a:p>
          </p:txBody>
        </p:sp>
      </p:grpSp>
      <p:grpSp>
        <p:nvGrpSpPr>
          <p:cNvPr id="92" name="Group 91">
            <a:extLst>
              <a:ext uri="{FF2B5EF4-FFF2-40B4-BE49-F238E27FC236}">
                <a16:creationId xmlns:a16="http://schemas.microsoft.com/office/drawing/2014/main" id="{35135A63-4EBC-4503-9A23-C66634B96F3F}"/>
              </a:ext>
            </a:extLst>
          </p:cNvPr>
          <p:cNvGrpSpPr/>
          <p:nvPr/>
        </p:nvGrpSpPr>
        <p:grpSpPr>
          <a:xfrm>
            <a:off x="1750877" y="5961280"/>
            <a:ext cx="335348" cy="246221"/>
            <a:chOff x="447635" y="1676508"/>
            <a:chExt cx="335348" cy="246221"/>
          </a:xfrm>
        </p:grpSpPr>
        <p:sp>
          <p:nvSpPr>
            <p:cNvPr id="93" name="Oval 92">
              <a:extLst>
                <a:ext uri="{FF2B5EF4-FFF2-40B4-BE49-F238E27FC236}">
                  <a16:creationId xmlns:a16="http://schemas.microsoft.com/office/drawing/2014/main" id="{538B68B5-58E9-45C4-A751-F6CC52F34B6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4" name="TextBox 93">
              <a:extLst>
                <a:ext uri="{FF2B5EF4-FFF2-40B4-BE49-F238E27FC236}">
                  <a16:creationId xmlns:a16="http://schemas.microsoft.com/office/drawing/2014/main" id="{E54B90B8-9D39-4D4C-BBFA-956607001CB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95" name="Group 94">
            <a:extLst>
              <a:ext uri="{FF2B5EF4-FFF2-40B4-BE49-F238E27FC236}">
                <a16:creationId xmlns:a16="http://schemas.microsoft.com/office/drawing/2014/main" id="{4D11E2B6-213A-4249-90BF-70C7A053C1C4}"/>
              </a:ext>
            </a:extLst>
          </p:cNvPr>
          <p:cNvGrpSpPr/>
          <p:nvPr/>
        </p:nvGrpSpPr>
        <p:grpSpPr>
          <a:xfrm>
            <a:off x="1750877" y="5277135"/>
            <a:ext cx="335348" cy="246221"/>
            <a:chOff x="447635" y="1676508"/>
            <a:chExt cx="335348" cy="246221"/>
          </a:xfrm>
        </p:grpSpPr>
        <p:sp>
          <p:nvSpPr>
            <p:cNvPr id="96" name="Oval 95">
              <a:extLst>
                <a:ext uri="{FF2B5EF4-FFF2-40B4-BE49-F238E27FC236}">
                  <a16:creationId xmlns:a16="http://schemas.microsoft.com/office/drawing/2014/main" id="{A5EEA44B-E97F-494A-9EE1-4E1F293E612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7" name="TextBox 96">
              <a:extLst>
                <a:ext uri="{FF2B5EF4-FFF2-40B4-BE49-F238E27FC236}">
                  <a16:creationId xmlns:a16="http://schemas.microsoft.com/office/drawing/2014/main" id="{A5B63275-B84A-4C1A-B8F1-4723B1CDD55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98" name="Group 97">
            <a:extLst>
              <a:ext uri="{FF2B5EF4-FFF2-40B4-BE49-F238E27FC236}">
                <a16:creationId xmlns:a16="http://schemas.microsoft.com/office/drawing/2014/main" id="{0EF0D3A8-2AF4-481F-8848-1B2F4AF9EE66}"/>
              </a:ext>
            </a:extLst>
          </p:cNvPr>
          <p:cNvGrpSpPr/>
          <p:nvPr/>
        </p:nvGrpSpPr>
        <p:grpSpPr>
          <a:xfrm>
            <a:off x="1750877" y="7329572"/>
            <a:ext cx="335348" cy="246221"/>
            <a:chOff x="447635" y="1676508"/>
            <a:chExt cx="335348" cy="246221"/>
          </a:xfrm>
        </p:grpSpPr>
        <p:sp>
          <p:nvSpPr>
            <p:cNvPr id="99" name="Oval 98">
              <a:extLst>
                <a:ext uri="{FF2B5EF4-FFF2-40B4-BE49-F238E27FC236}">
                  <a16:creationId xmlns:a16="http://schemas.microsoft.com/office/drawing/2014/main" id="{1E4BFC6D-0399-488F-8430-5E8E90761351}"/>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0" name="TextBox 99">
              <a:extLst>
                <a:ext uri="{FF2B5EF4-FFF2-40B4-BE49-F238E27FC236}">
                  <a16:creationId xmlns:a16="http://schemas.microsoft.com/office/drawing/2014/main" id="{D68B7601-E776-45D6-BF03-7BAFDC2296C8}"/>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grpSp>
        <p:nvGrpSpPr>
          <p:cNvPr id="101" name="Group 100">
            <a:extLst>
              <a:ext uri="{FF2B5EF4-FFF2-40B4-BE49-F238E27FC236}">
                <a16:creationId xmlns:a16="http://schemas.microsoft.com/office/drawing/2014/main" id="{075D7D92-58A6-4002-A778-1199C5F8F8EF}"/>
              </a:ext>
            </a:extLst>
          </p:cNvPr>
          <p:cNvGrpSpPr/>
          <p:nvPr/>
        </p:nvGrpSpPr>
        <p:grpSpPr>
          <a:xfrm>
            <a:off x="1750877" y="6645425"/>
            <a:ext cx="335348" cy="246221"/>
            <a:chOff x="447635" y="1676508"/>
            <a:chExt cx="335348" cy="246221"/>
          </a:xfrm>
        </p:grpSpPr>
        <p:sp>
          <p:nvSpPr>
            <p:cNvPr id="102" name="Oval 101">
              <a:extLst>
                <a:ext uri="{FF2B5EF4-FFF2-40B4-BE49-F238E27FC236}">
                  <a16:creationId xmlns:a16="http://schemas.microsoft.com/office/drawing/2014/main" id="{44E6C1C8-BD00-4EBA-B90C-ADE0AAB6D68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3" name="TextBox 102">
              <a:extLst>
                <a:ext uri="{FF2B5EF4-FFF2-40B4-BE49-F238E27FC236}">
                  <a16:creationId xmlns:a16="http://schemas.microsoft.com/office/drawing/2014/main" id="{39DE57F5-E3D2-4649-97E7-CAE19A49B56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cxnSp>
        <p:nvCxnSpPr>
          <p:cNvPr id="104" name="Straight Arrow Connector 103">
            <a:extLst>
              <a:ext uri="{FF2B5EF4-FFF2-40B4-BE49-F238E27FC236}">
                <a16:creationId xmlns:a16="http://schemas.microsoft.com/office/drawing/2014/main" id="{6CC37E07-4401-410A-ADF9-676D49197367}"/>
              </a:ext>
            </a:extLst>
          </p:cNvPr>
          <p:cNvCxnSpPr>
            <a:cxnSpLocks/>
          </p:cNvCxnSpPr>
          <p:nvPr/>
        </p:nvCxnSpPr>
        <p:spPr>
          <a:xfrm flipH="1">
            <a:off x="2865585" y="5235934"/>
            <a:ext cx="260418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36F15DE0-C0F9-476E-9612-579EE89E7DB7}"/>
              </a:ext>
            </a:extLst>
          </p:cNvPr>
          <p:cNvCxnSpPr>
            <a:cxnSpLocks/>
          </p:cNvCxnSpPr>
          <p:nvPr/>
        </p:nvCxnSpPr>
        <p:spPr>
          <a:xfrm flipH="1">
            <a:off x="2850282" y="5926109"/>
            <a:ext cx="2604188"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9ECBDA76-55E8-4539-92AF-20320E51855C}"/>
              </a:ext>
            </a:extLst>
          </p:cNvPr>
          <p:cNvCxnSpPr>
            <a:cxnSpLocks/>
          </p:cNvCxnSpPr>
          <p:nvPr/>
        </p:nvCxnSpPr>
        <p:spPr>
          <a:xfrm flipH="1">
            <a:off x="2871376" y="3868284"/>
            <a:ext cx="99253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9E29C6A7-83D6-49CF-877C-FCCFF6394FE2}"/>
              </a:ext>
            </a:extLst>
          </p:cNvPr>
          <p:cNvCxnSpPr>
            <a:cxnSpLocks/>
          </p:cNvCxnSpPr>
          <p:nvPr/>
        </p:nvCxnSpPr>
        <p:spPr>
          <a:xfrm flipH="1">
            <a:off x="1329058" y="2374766"/>
            <a:ext cx="992539" cy="0"/>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63196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56F6410-F975-4B3E-A636-C7199B31E55B}"/>
              </a:ext>
            </a:extLst>
          </p:cNvPr>
          <p:cNvGraphicFramePr>
            <a:graphicFrameLocks noGrp="1"/>
          </p:cNvGraphicFramePr>
          <p:nvPr>
            <p:extLst>
              <p:ext uri="{D42A27DB-BD31-4B8C-83A1-F6EECF244321}">
                <p14:modId xmlns:p14="http://schemas.microsoft.com/office/powerpoint/2010/main" val="3383869299"/>
              </p:ext>
            </p:extLst>
          </p:nvPr>
        </p:nvGraphicFramePr>
        <p:xfrm>
          <a:off x="57152" y="390525"/>
          <a:ext cx="6757983" cy="5981700"/>
        </p:xfrm>
        <a:graphic>
          <a:graphicData uri="http://schemas.openxmlformats.org/drawingml/2006/table">
            <a:tbl>
              <a:tblPr firstRow="1" bandRow="1">
                <a:tableStyleId>{5C22544A-7EE6-4342-B048-85BDC9FD1C3A}</a:tableStyleId>
              </a:tblPr>
              <a:tblGrid>
                <a:gridCol w="739155">
                  <a:extLst>
                    <a:ext uri="{9D8B030D-6E8A-4147-A177-3AD203B41FA5}">
                      <a16:colId xmlns:a16="http://schemas.microsoft.com/office/drawing/2014/main" val="555983829"/>
                    </a:ext>
                  </a:extLst>
                </a:gridCol>
                <a:gridCol w="6018828">
                  <a:extLst>
                    <a:ext uri="{9D8B030D-6E8A-4147-A177-3AD203B41FA5}">
                      <a16:colId xmlns:a16="http://schemas.microsoft.com/office/drawing/2014/main" val="3468207131"/>
                    </a:ext>
                  </a:extLst>
                </a:gridCol>
              </a:tblGrid>
              <a:tr h="370840">
                <a:tc>
                  <a:txBody>
                    <a:bodyPr/>
                    <a:lstStyle/>
                    <a:p>
                      <a:r>
                        <a:rPr lang="en-US" dirty="0"/>
                        <a:t>STEP</a:t>
                      </a:r>
                    </a:p>
                  </a:txBody>
                  <a:tcPr/>
                </a:tc>
                <a:tc>
                  <a:txBody>
                    <a:bodyPr/>
                    <a:lstStyle/>
                    <a:p>
                      <a:r>
                        <a:rPr lang="en-US" dirty="0"/>
                        <a:t>DESCRIPTION</a:t>
                      </a:r>
                    </a:p>
                  </a:txBody>
                  <a:tcPr/>
                </a:tc>
                <a:extLst>
                  <a:ext uri="{0D108BD9-81ED-4DB2-BD59-A6C34878D82A}">
                    <a16:rowId xmlns:a16="http://schemas.microsoft.com/office/drawing/2014/main" val="2798728460"/>
                  </a:ext>
                </a:extLst>
              </a:tr>
              <a:tr h="370840">
                <a:tc>
                  <a:txBody>
                    <a:bodyPr/>
                    <a:lstStyle/>
                    <a:p>
                      <a:r>
                        <a:rPr lang="en-US" dirty="0"/>
                        <a:t>15</a:t>
                      </a:r>
                    </a:p>
                  </a:txBody>
                  <a:tcPr/>
                </a:tc>
                <a:tc>
                  <a:txBody>
                    <a:bodyPr/>
                    <a:lstStyle/>
                    <a:p>
                      <a:r>
                        <a:rPr lang="en-US" b="1" dirty="0">
                          <a:solidFill>
                            <a:srgbClr val="FF0000"/>
                          </a:solidFill>
                        </a:rPr>
                        <a:t>DETECT WORK ORDER</a:t>
                      </a:r>
                      <a:r>
                        <a:rPr lang="en-US" dirty="0"/>
                        <a:t> – The work order is detected which indicates that the service instantiation steps should occur</a:t>
                      </a:r>
                    </a:p>
                  </a:txBody>
                  <a:tcPr/>
                </a:tc>
                <a:extLst>
                  <a:ext uri="{0D108BD9-81ED-4DB2-BD59-A6C34878D82A}">
                    <a16:rowId xmlns:a16="http://schemas.microsoft.com/office/drawing/2014/main" val="1155582517"/>
                  </a:ext>
                </a:extLst>
              </a:tr>
              <a:tr h="370840">
                <a:tc>
                  <a:txBody>
                    <a:bodyPr/>
                    <a:lstStyle/>
                    <a:p>
                      <a:r>
                        <a:rPr lang="en-US" dirty="0"/>
                        <a:t>16</a:t>
                      </a:r>
                    </a:p>
                  </a:txBody>
                  <a:tcPr/>
                </a:tc>
                <a:tc>
                  <a:txBody>
                    <a:bodyPr/>
                    <a:lstStyle/>
                    <a:p>
                      <a:r>
                        <a:rPr lang="en-US" b="1" dirty="0">
                          <a:solidFill>
                            <a:srgbClr val="FF0000"/>
                          </a:solidFill>
                        </a:rPr>
                        <a:t>SERVICE INSTANTIATION</a:t>
                      </a:r>
                      <a:r>
                        <a:rPr lang="en-US" dirty="0"/>
                        <a:t> – The user on the VID creates a service instantiation providing a correlation ID. The service is decomposed for a 5G DU PNF. The DU resource types assumes that there is enough information to determine the PNF SDC model.</a:t>
                      </a:r>
                    </a:p>
                  </a:txBody>
                  <a:tcPr/>
                </a:tc>
                <a:extLst>
                  <a:ext uri="{0D108BD9-81ED-4DB2-BD59-A6C34878D82A}">
                    <a16:rowId xmlns:a16="http://schemas.microsoft.com/office/drawing/2014/main" val="3415246332"/>
                  </a:ext>
                </a:extLst>
              </a:tr>
              <a:tr h="370840">
                <a:tc>
                  <a:txBody>
                    <a:bodyPr/>
                    <a:lstStyle/>
                    <a:p>
                      <a:r>
                        <a:rPr lang="en-US" dirty="0"/>
                        <a:t>17</a:t>
                      </a:r>
                    </a:p>
                  </a:txBody>
                  <a:tcPr/>
                </a:tc>
                <a:tc>
                  <a:txBody>
                    <a:bodyPr/>
                    <a:lstStyle/>
                    <a:p>
                      <a:r>
                        <a:rPr lang="en-US" b="1" dirty="0">
                          <a:solidFill>
                            <a:srgbClr val="FF0000"/>
                          </a:solidFill>
                        </a:rPr>
                        <a:t>HOMING</a:t>
                      </a:r>
                      <a:r>
                        <a:rPr lang="en-US" dirty="0"/>
                        <a:t> – The SO instantiation is homed with the OOF</a:t>
                      </a:r>
                    </a:p>
                  </a:txBody>
                  <a:tcPr/>
                </a:tc>
                <a:extLst>
                  <a:ext uri="{0D108BD9-81ED-4DB2-BD59-A6C34878D82A}">
                    <a16:rowId xmlns:a16="http://schemas.microsoft.com/office/drawing/2014/main" val="506910207"/>
                  </a:ext>
                </a:extLst>
              </a:tr>
              <a:tr h="370840">
                <a:tc>
                  <a:txBody>
                    <a:bodyPr/>
                    <a:lstStyle/>
                    <a:p>
                      <a:r>
                        <a:rPr lang="en-US" dirty="0"/>
                        <a:t>18</a:t>
                      </a:r>
                    </a:p>
                  </a:txBody>
                  <a:tcPr/>
                </a:tc>
                <a:tc>
                  <a:txBody>
                    <a:bodyPr/>
                    <a:lstStyle/>
                    <a:p>
                      <a:r>
                        <a:rPr lang="en-US" b="1" dirty="0">
                          <a:solidFill>
                            <a:srgbClr val="FF0000"/>
                          </a:solidFill>
                        </a:rPr>
                        <a:t>RESOURCE LEVEL FLOW (RLF)</a:t>
                      </a:r>
                      <a:r>
                        <a:rPr lang="en-US" dirty="0"/>
                        <a:t>- The resource level flow thread starts. This thread is responsible for carrying out the creation of an A&amp;AI entry in the following steps (steps 18 through 21).</a:t>
                      </a:r>
                    </a:p>
                  </a:txBody>
                  <a:tcPr/>
                </a:tc>
                <a:extLst>
                  <a:ext uri="{0D108BD9-81ED-4DB2-BD59-A6C34878D82A}">
                    <a16:rowId xmlns:a16="http://schemas.microsoft.com/office/drawing/2014/main" val="1896858435"/>
                  </a:ext>
                </a:extLst>
              </a:tr>
              <a:tr h="370840">
                <a:tc>
                  <a:txBody>
                    <a:bodyPr/>
                    <a:lstStyle/>
                    <a:p>
                      <a:r>
                        <a:rPr lang="en-US" dirty="0"/>
                        <a:t>19</a:t>
                      </a:r>
                    </a:p>
                  </a:txBody>
                  <a:tcPr/>
                </a:tc>
                <a:tc>
                  <a:txBody>
                    <a:bodyPr/>
                    <a:lstStyle/>
                    <a:p>
                      <a:r>
                        <a:rPr lang="en-US" b="1" dirty="0">
                          <a:solidFill>
                            <a:srgbClr val="FF0000"/>
                          </a:solidFill>
                        </a:rPr>
                        <a:t>CHECK A&amp;AI ENTRY</a:t>
                      </a:r>
                      <a:r>
                        <a:rPr lang="en-US" dirty="0"/>
                        <a:t> – The RLF thread in SO checks the A&amp;AI entry for the PNF.</a:t>
                      </a:r>
                    </a:p>
                  </a:txBody>
                  <a:tcPr/>
                </a:tc>
                <a:extLst>
                  <a:ext uri="{0D108BD9-81ED-4DB2-BD59-A6C34878D82A}">
                    <a16:rowId xmlns:a16="http://schemas.microsoft.com/office/drawing/2014/main" val="1055210103"/>
                  </a:ext>
                </a:extLst>
              </a:tr>
              <a:tr h="370840">
                <a:tc>
                  <a:txBody>
                    <a:bodyPr/>
                    <a:lstStyle/>
                    <a:p>
                      <a:r>
                        <a:rPr lang="en-US" dirty="0"/>
                        <a:t>20</a:t>
                      </a:r>
                    </a:p>
                  </a:txBody>
                  <a:tcPr/>
                </a:tc>
                <a:tc>
                  <a:txBody>
                    <a:bodyPr/>
                    <a:lstStyle/>
                    <a:p>
                      <a:r>
                        <a:rPr lang="en-US" b="1" dirty="0">
                          <a:solidFill>
                            <a:srgbClr val="FF0000"/>
                          </a:solidFill>
                        </a:rPr>
                        <a:t>CREATE A&amp;AI ENTRY</a:t>
                      </a:r>
                      <a:r>
                        <a:rPr lang="en-US" dirty="0"/>
                        <a:t> – An A&amp;AI entry is created by SO for the PNF using the available information and the correlation ID.</a:t>
                      </a:r>
                    </a:p>
                  </a:txBody>
                  <a:tcPr/>
                </a:tc>
                <a:extLst>
                  <a:ext uri="{0D108BD9-81ED-4DB2-BD59-A6C34878D82A}">
                    <a16:rowId xmlns:a16="http://schemas.microsoft.com/office/drawing/2014/main" val="3731244473"/>
                  </a:ext>
                </a:extLst>
              </a:tr>
              <a:tr h="370840">
                <a:tc>
                  <a:txBody>
                    <a:bodyPr/>
                    <a:lstStyle/>
                    <a:p>
                      <a:r>
                        <a:rPr lang="en-US" dirty="0"/>
                        <a:t>21</a:t>
                      </a:r>
                    </a:p>
                  </a:txBody>
                  <a:tcPr/>
                </a:tc>
                <a:tc>
                  <a:txBody>
                    <a:bodyPr/>
                    <a:lstStyle/>
                    <a:p>
                      <a:r>
                        <a:rPr lang="en-US" b="1" dirty="0">
                          <a:solidFill>
                            <a:srgbClr val="FF0000"/>
                          </a:solidFill>
                        </a:rPr>
                        <a:t>SUBSCRIBE VES EVENT</a:t>
                      </a:r>
                      <a:r>
                        <a:rPr lang="en-US" dirty="0"/>
                        <a:t> – SO subscribes to the VES event that will complete the service instantiation. It allows ONAP to intercept the VEST event that will eventually come from the PNF when it reaches a point in the PNF onboarding process that it is ready to contact ONAP.</a:t>
                      </a:r>
                    </a:p>
                  </a:txBody>
                  <a:tcPr/>
                </a:tc>
                <a:extLst>
                  <a:ext uri="{0D108BD9-81ED-4DB2-BD59-A6C34878D82A}">
                    <a16:rowId xmlns:a16="http://schemas.microsoft.com/office/drawing/2014/main" val="2177176773"/>
                  </a:ext>
                </a:extLst>
              </a:tr>
              <a:tr h="370840">
                <a:tc>
                  <a:txBody>
                    <a:bodyPr/>
                    <a:lstStyle/>
                    <a:p>
                      <a:r>
                        <a:rPr lang="en-US" dirty="0"/>
                        <a:t>22</a:t>
                      </a:r>
                    </a:p>
                  </a:txBody>
                  <a:tcPr/>
                </a:tc>
                <a:tc>
                  <a:txBody>
                    <a:bodyPr/>
                    <a:lstStyle/>
                    <a:p>
                      <a:r>
                        <a:rPr lang="en-US" b="1" dirty="0">
                          <a:solidFill>
                            <a:srgbClr val="FF0000"/>
                          </a:solidFill>
                        </a:rPr>
                        <a:t>RLF THREAD TERMINATES</a:t>
                      </a:r>
                      <a:r>
                        <a:rPr lang="en-US" dirty="0"/>
                        <a:t> – The Resource Level Flow (RLF) thread in SO terminates. When the VES event is received at a later point in time, it can be processed accordingly. Additionally, these steps 15-22 prepare ONAP with the pre-requisite information so that when the VES event comes from the PNF it will not be discarded. This is denoted by stopwatch icon       . At a later step in the PNF onboarding this thread becomes relevant again at the other stopwatch icon.</a:t>
                      </a:r>
                    </a:p>
                  </a:txBody>
                  <a:tcPr/>
                </a:tc>
                <a:extLst>
                  <a:ext uri="{0D108BD9-81ED-4DB2-BD59-A6C34878D82A}">
                    <a16:rowId xmlns:a16="http://schemas.microsoft.com/office/drawing/2014/main" val="3112279302"/>
                  </a:ext>
                </a:extLst>
              </a:tr>
            </a:tbl>
          </a:graphicData>
        </a:graphic>
      </p:graphicFrame>
      <p:grpSp>
        <p:nvGrpSpPr>
          <p:cNvPr id="2" name="Group 1">
            <a:extLst>
              <a:ext uri="{FF2B5EF4-FFF2-40B4-BE49-F238E27FC236}">
                <a16:creationId xmlns:a16="http://schemas.microsoft.com/office/drawing/2014/main" id="{20BCC734-C6CB-4FDA-BECF-EA59A289A649}"/>
              </a:ext>
            </a:extLst>
          </p:cNvPr>
          <p:cNvGrpSpPr/>
          <p:nvPr/>
        </p:nvGrpSpPr>
        <p:grpSpPr>
          <a:xfrm>
            <a:off x="4040084" y="5939587"/>
            <a:ext cx="183676" cy="172288"/>
            <a:chOff x="2390787" y="8284169"/>
            <a:chExt cx="449943" cy="422046"/>
          </a:xfrm>
        </p:grpSpPr>
        <p:sp>
          <p:nvSpPr>
            <p:cNvPr id="3" name="Hexagon 2">
              <a:extLst>
                <a:ext uri="{FF2B5EF4-FFF2-40B4-BE49-F238E27FC236}">
                  <a16:creationId xmlns:a16="http://schemas.microsoft.com/office/drawing/2014/main" id="{CEC9DE4D-1353-48E6-BD7C-094A587441BD}"/>
                </a:ext>
              </a:extLst>
            </p:cNvPr>
            <p:cNvSpPr/>
            <p:nvPr/>
          </p:nvSpPr>
          <p:spPr>
            <a:xfrm>
              <a:off x="2390787" y="8284169"/>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01768CC-FF33-46E4-9930-A3B0682698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9772" y="8293148"/>
              <a:ext cx="389794" cy="389794"/>
            </a:xfrm>
            <a:prstGeom prst="rect">
              <a:avLst/>
            </a:prstGeom>
          </p:spPr>
        </p:pic>
      </p:grpSp>
    </p:spTree>
    <p:extLst>
      <p:ext uri="{BB962C8B-B14F-4D97-AF65-F5344CB8AC3E}">
        <p14:creationId xmlns:p14="http://schemas.microsoft.com/office/powerpoint/2010/main" val="30052731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2700</TotalTime>
  <Words>2867</Words>
  <Application>Microsoft Office PowerPoint</Application>
  <PresentationFormat>On-screen Show (4:3)</PresentationFormat>
  <Paragraphs>372</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Nokia Pure Headline</vt:lpstr>
      <vt:lpstr>Nokia Pure Headline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172</cp:revision>
  <dcterms:created xsi:type="dcterms:W3CDTF">2018-01-11T16:35:30Z</dcterms:created>
  <dcterms:modified xsi:type="dcterms:W3CDTF">2018-02-04T17:39:32Z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