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1" r:id="rId3"/>
    <p:sldId id="259" r:id="rId4"/>
    <p:sldId id="260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8D9DA"/>
    <a:srgbClr val="A8BBC0"/>
    <a:srgbClr val="00C9FF"/>
    <a:srgbClr val="124191"/>
    <a:srgbClr val="687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1" autoAdjust="0"/>
    <p:restoredTop sz="95223" autoAdjust="0"/>
  </p:normalViewPr>
  <p:slideViewPr>
    <p:cSldViewPr snapToGrid="0">
      <p:cViewPr varScale="1">
        <p:scale>
          <a:sx n="67" d="100"/>
          <a:sy n="67" d="100"/>
        </p:scale>
        <p:origin x="11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5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65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3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5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88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98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1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6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67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0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1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4874E-3E55-4072-94FE-44917C28047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4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9F95E08-6176-445D-AB8F-3781471808A9}"/>
              </a:ext>
            </a:extLst>
          </p:cNvPr>
          <p:cNvSpPr/>
          <p:nvPr/>
        </p:nvSpPr>
        <p:spPr>
          <a:xfrm>
            <a:off x="5449847" y="1102184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8FD4064-3CC4-4D90-ACA7-595E80B53EE2}"/>
              </a:ext>
            </a:extLst>
          </p:cNvPr>
          <p:cNvSpPr/>
          <p:nvPr/>
        </p:nvSpPr>
        <p:spPr>
          <a:xfrm>
            <a:off x="3113207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D2E22EE-6C97-41FF-B8B7-A1756F25DD4D}"/>
              </a:ext>
            </a:extLst>
          </p:cNvPr>
          <p:cNvSpPr/>
          <p:nvPr/>
        </p:nvSpPr>
        <p:spPr>
          <a:xfrm>
            <a:off x="1944887" y="993558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D4B6721-E0ED-456E-BAC5-4F24E6BC7AC4}"/>
              </a:ext>
            </a:extLst>
          </p:cNvPr>
          <p:cNvSpPr/>
          <p:nvPr/>
        </p:nvSpPr>
        <p:spPr>
          <a:xfrm>
            <a:off x="4281527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C25CE5D-0150-4C00-BEF3-7A8A33776AFA}"/>
              </a:ext>
            </a:extLst>
          </p:cNvPr>
          <p:cNvSpPr/>
          <p:nvPr/>
        </p:nvSpPr>
        <p:spPr>
          <a:xfrm>
            <a:off x="776567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7B53BA-BCAB-448A-AA7A-55F932B01187}"/>
              </a:ext>
            </a:extLst>
          </p:cNvPr>
          <p:cNvGrpSpPr/>
          <p:nvPr/>
        </p:nvGrpSpPr>
        <p:grpSpPr>
          <a:xfrm>
            <a:off x="675311" y="565229"/>
            <a:ext cx="759952" cy="560347"/>
            <a:chOff x="907540" y="593233"/>
            <a:chExt cx="759952" cy="560347"/>
          </a:xfrm>
          <a:solidFill>
            <a:srgbClr val="124191"/>
          </a:solidFill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EDA2475-5090-467A-97A7-0D06BC1064D4}"/>
                </a:ext>
              </a:extLst>
            </p:cNvPr>
            <p:cNvSpPr/>
            <p:nvPr/>
          </p:nvSpPr>
          <p:spPr>
            <a:xfrm rot="16200000">
              <a:off x="1004888" y="517038"/>
              <a:ext cx="560347" cy="712737"/>
            </a:xfrm>
            <a:prstGeom prst="roundRect">
              <a:avLst>
                <a:gd name="adj" fmla="val 7035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548359D-9DDA-4C53-883B-ADD1EE8A1F29}"/>
                </a:ext>
              </a:extLst>
            </p:cNvPr>
            <p:cNvSpPr txBox="1"/>
            <p:nvPr/>
          </p:nvSpPr>
          <p:spPr>
            <a:xfrm>
              <a:off x="907540" y="614199"/>
              <a:ext cx="7599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Factory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Software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50A26D4-8DFF-426F-8BBC-DBFA94A1CDD0}"/>
              </a:ext>
            </a:extLst>
          </p:cNvPr>
          <p:cNvGrpSpPr/>
          <p:nvPr/>
        </p:nvGrpSpPr>
        <p:grpSpPr>
          <a:xfrm>
            <a:off x="-5269" y="-13353"/>
            <a:ext cx="6863269" cy="9157353"/>
            <a:chOff x="-5269" y="-17858"/>
            <a:chExt cx="6863269" cy="859818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929ED23-D0F3-40FC-AFB7-5AB11683D684}"/>
                </a:ext>
              </a:extLst>
            </p:cNvPr>
            <p:cNvSpPr/>
            <p:nvPr/>
          </p:nvSpPr>
          <p:spPr>
            <a:xfrm>
              <a:off x="0" y="0"/>
              <a:ext cx="6858000" cy="446573"/>
            </a:xfrm>
            <a:prstGeom prst="rect">
              <a:avLst/>
            </a:prstGeom>
            <a:solidFill>
              <a:srgbClr val="1241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7FBAD87-2911-4A6E-A0BB-8572800A8979}"/>
                </a:ext>
              </a:extLst>
            </p:cNvPr>
            <p:cNvSpPr txBox="1"/>
            <p:nvPr/>
          </p:nvSpPr>
          <p:spPr>
            <a:xfrm>
              <a:off x="1452269" y="-17858"/>
              <a:ext cx="3959738" cy="491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Bootstrapping Steps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A18EAB-44DD-48FC-8E55-3D036E836FF4}"/>
                </a:ext>
              </a:extLst>
            </p:cNvPr>
            <p:cNvSpPr/>
            <p:nvPr/>
          </p:nvSpPr>
          <p:spPr>
            <a:xfrm>
              <a:off x="-5269" y="0"/>
              <a:ext cx="6863269" cy="8580322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4280BF3-5D68-4F67-A4C0-C6390D7DFEFA}"/>
              </a:ext>
            </a:extLst>
          </p:cNvPr>
          <p:cNvGrpSpPr/>
          <p:nvPr/>
        </p:nvGrpSpPr>
        <p:grpSpPr>
          <a:xfrm>
            <a:off x="3033764" y="565229"/>
            <a:ext cx="712737" cy="560347"/>
            <a:chOff x="3024976" y="533187"/>
            <a:chExt cx="712737" cy="560347"/>
          </a:xfrm>
          <a:solidFill>
            <a:srgbClr val="124191"/>
          </a:solidFill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840F90AB-A953-4D8D-9E1A-F99D35BE0765}"/>
                </a:ext>
              </a:extLst>
            </p:cNvPr>
            <p:cNvSpPr/>
            <p:nvPr/>
          </p:nvSpPr>
          <p:spPr>
            <a:xfrm rot="16200000">
              <a:off x="3101171" y="456992"/>
              <a:ext cx="560347" cy="712737"/>
            </a:xfrm>
            <a:prstGeom prst="roundRect">
              <a:avLst>
                <a:gd name="adj" fmla="val 7035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2A48E3C-8C58-44A3-A4AF-8A49821CDD63}"/>
                </a:ext>
              </a:extLst>
            </p:cNvPr>
            <p:cNvSpPr txBox="1"/>
            <p:nvPr/>
          </p:nvSpPr>
          <p:spPr>
            <a:xfrm>
              <a:off x="3088027" y="668017"/>
              <a:ext cx="566565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SEGW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AD36CB9-05E5-47C7-948C-C0DBD9030448}"/>
              </a:ext>
            </a:extLst>
          </p:cNvPr>
          <p:cNvGrpSpPr/>
          <p:nvPr/>
        </p:nvGrpSpPr>
        <p:grpSpPr>
          <a:xfrm>
            <a:off x="5371064" y="565229"/>
            <a:ext cx="712737" cy="560347"/>
            <a:chOff x="3832410" y="576597"/>
            <a:chExt cx="712737" cy="560347"/>
          </a:xfrm>
          <a:solidFill>
            <a:srgbClr val="124191"/>
          </a:solidFill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F64AEAD2-5A84-40CF-9FEE-1C5974D421E9}"/>
                </a:ext>
              </a:extLst>
            </p:cNvPr>
            <p:cNvSpPr/>
            <p:nvPr/>
          </p:nvSpPr>
          <p:spPr>
            <a:xfrm rot="16200000">
              <a:off x="3908605" y="500402"/>
              <a:ext cx="560347" cy="712737"/>
            </a:xfrm>
            <a:prstGeom prst="roundRect">
              <a:avLst>
                <a:gd name="adj" fmla="val 7035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C1A9250-66E8-416A-8627-B1AB54408CA6}"/>
                </a:ext>
              </a:extLst>
            </p:cNvPr>
            <p:cNvSpPr txBox="1"/>
            <p:nvPr/>
          </p:nvSpPr>
          <p:spPr>
            <a:xfrm>
              <a:off x="3915265" y="624484"/>
              <a:ext cx="553357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Initial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EM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8573FAF-9A0D-45A0-B298-ACF0D43535CA}"/>
              </a:ext>
            </a:extLst>
          </p:cNvPr>
          <p:cNvGrpSpPr/>
          <p:nvPr/>
        </p:nvGrpSpPr>
        <p:grpSpPr>
          <a:xfrm>
            <a:off x="1865114" y="565229"/>
            <a:ext cx="712737" cy="560347"/>
            <a:chOff x="1839900" y="588837"/>
            <a:chExt cx="712737" cy="560347"/>
          </a:xfrm>
          <a:solidFill>
            <a:srgbClr val="124191"/>
          </a:solidFill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C287A373-4908-4D32-9E68-69EAD651CFEF}"/>
                </a:ext>
              </a:extLst>
            </p:cNvPr>
            <p:cNvSpPr/>
            <p:nvPr/>
          </p:nvSpPr>
          <p:spPr>
            <a:xfrm rot="16200000">
              <a:off x="1916095" y="512642"/>
              <a:ext cx="560347" cy="712737"/>
            </a:xfrm>
            <a:prstGeom prst="roundRect">
              <a:avLst>
                <a:gd name="adj" fmla="val 7035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B537CF2-9009-4B96-9FC3-761772637978}"/>
                </a:ext>
              </a:extLst>
            </p:cNvPr>
            <p:cNvSpPr txBox="1"/>
            <p:nvPr/>
          </p:nvSpPr>
          <p:spPr>
            <a:xfrm>
              <a:off x="1922612" y="634123"/>
              <a:ext cx="546047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Local 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DHCP</a:t>
              </a:r>
            </a:p>
          </p:txBody>
        </p:sp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68DDD591-436E-4AE7-A18F-4A0192524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919" y="1122528"/>
            <a:ext cx="581529" cy="581529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E3F9FBBB-F6FB-4354-A57B-8AEC65F94950}"/>
              </a:ext>
            </a:extLst>
          </p:cNvPr>
          <p:cNvSpPr/>
          <p:nvPr/>
        </p:nvSpPr>
        <p:spPr>
          <a:xfrm>
            <a:off x="1957271" y="1111403"/>
            <a:ext cx="540544" cy="555780"/>
          </a:xfrm>
          <a:prstGeom prst="ellipse">
            <a:avLst/>
          </a:prstGeom>
          <a:solidFill>
            <a:srgbClr val="127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3E5990C-D2C8-4AC6-B011-37C718B4D6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8" t="9428" r="29845" b="10365"/>
          <a:stretch/>
        </p:blipFill>
        <p:spPr>
          <a:xfrm>
            <a:off x="2073346" y="1114563"/>
            <a:ext cx="293680" cy="551222"/>
          </a:xfrm>
          <a:prstGeom prst="rect">
            <a:avLst/>
          </a:prstGeom>
        </p:spPr>
      </p:pic>
      <p:sp>
        <p:nvSpPr>
          <p:cNvPr id="72" name="Oval 71">
            <a:extLst>
              <a:ext uri="{FF2B5EF4-FFF2-40B4-BE49-F238E27FC236}">
                <a16:creationId xmlns:a16="http://schemas.microsoft.com/office/drawing/2014/main" id="{710E6966-4DA8-4E19-9669-EA43887EB9BA}"/>
              </a:ext>
            </a:extLst>
          </p:cNvPr>
          <p:cNvSpPr/>
          <p:nvPr/>
        </p:nvSpPr>
        <p:spPr>
          <a:xfrm>
            <a:off x="779129" y="1128600"/>
            <a:ext cx="540544" cy="555780"/>
          </a:xfrm>
          <a:prstGeom prst="ellipse">
            <a:avLst/>
          </a:prstGeom>
          <a:solidFill>
            <a:srgbClr val="127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5E65566-E71C-433B-A121-ECDEEF9E5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366" y="1263616"/>
            <a:ext cx="548493" cy="25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Oval 72">
            <a:extLst>
              <a:ext uri="{FF2B5EF4-FFF2-40B4-BE49-F238E27FC236}">
                <a16:creationId xmlns:a16="http://schemas.microsoft.com/office/drawing/2014/main" id="{03139C84-76EF-4B7C-BAC8-0A317E8AFF83}"/>
              </a:ext>
            </a:extLst>
          </p:cNvPr>
          <p:cNvSpPr/>
          <p:nvPr/>
        </p:nvSpPr>
        <p:spPr>
          <a:xfrm>
            <a:off x="3123806" y="1133633"/>
            <a:ext cx="540544" cy="555780"/>
          </a:xfrm>
          <a:prstGeom prst="ellipse">
            <a:avLst/>
          </a:prstGeom>
          <a:solidFill>
            <a:srgbClr val="127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4" name="Picture 14" descr="\\DML-NAS\DML_Data\1 Live Jobs\Nokia\19044 - Nokia brand Site\MASTER TEMPLATES\Network graphics\PNGs\Network Graphic Final PNGs\O symbol-100x100mm_RGB_4.png">
            <a:extLst>
              <a:ext uri="{FF2B5EF4-FFF2-40B4-BE49-F238E27FC236}">
                <a16:creationId xmlns:a16="http://schemas.microsoft.com/office/drawing/2014/main" id="{DB5DA4CB-687A-4D1D-81D1-C91AF2643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24191"/>
              </a:clrFrom>
              <a:clrTo>
                <a:srgbClr val="12419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172" y="1178601"/>
            <a:ext cx="451828" cy="45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04DC50-61F6-4767-B38D-59AC3E8B379D}"/>
              </a:ext>
            </a:extLst>
          </p:cNvPr>
          <p:cNvSpPr/>
          <p:nvPr/>
        </p:nvSpPr>
        <p:spPr>
          <a:xfrm rot="16200000">
            <a:off x="1205162" y="2475808"/>
            <a:ext cx="886220" cy="2366836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67D4BCCF-4725-4F8B-9FB9-FD7B8E306B77}"/>
              </a:ext>
            </a:extLst>
          </p:cNvPr>
          <p:cNvSpPr/>
          <p:nvPr/>
        </p:nvSpPr>
        <p:spPr>
          <a:xfrm rot="16200000">
            <a:off x="1174244" y="3488544"/>
            <a:ext cx="911569" cy="2403323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8622D76-CE77-4F26-8C8D-5A81BE5B5401}"/>
              </a:ext>
            </a:extLst>
          </p:cNvPr>
          <p:cNvSpPr/>
          <p:nvPr/>
        </p:nvSpPr>
        <p:spPr>
          <a:xfrm rot="16200000">
            <a:off x="3651205" y="-120031"/>
            <a:ext cx="489884" cy="4533704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06F27C-7E7D-4D65-A7E7-80212E1024A6}"/>
              </a:ext>
            </a:extLst>
          </p:cNvPr>
          <p:cNvSpPr txBox="1"/>
          <p:nvPr/>
        </p:nvSpPr>
        <p:spPr>
          <a:xfrm>
            <a:off x="420743" y="3191535"/>
            <a:ext cx="2006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DHCP Discover</a:t>
            </a:r>
          </a:p>
          <a:p>
            <a:r>
              <a:rPr lang="en-US" dirty="0">
                <a:solidFill>
                  <a:srgbClr val="0000CC"/>
                </a:solidFill>
              </a:rPr>
              <a:t>VLAN Scanning</a:t>
            </a:r>
          </a:p>
          <a:p>
            <a:r>
              <a:rPr lang="en-US" dirty="0">
                <a:solidFill>
                  <a:srgbClr val="0000CC"/>
                </a:solidFill>
              </a:rPr>
              <a:t>IPv4/IPv6 discovery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7B35DC3-F1EF-42C1-A1A4-BDEF3D2796B1}"/>
              </a:ext>
            </a:extLst>
          </p:cNvPr>
          <p:cNvSpPr txBox="1"/>
          <p:nvPr/>
        </p:nvSpPr>
        <p:spPr>
          <a:xfrm>
            <a:off x="382667" y="4213746"/>
            <a:ext cx="2524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DHCP Response</a:t>
            </a:r>
            <a:endParaRPr lang="en-US" sz="1400" dirty="0">
              <a:solidFill>
                <a:srgbClr val="0000CC"/>
              </a:solidFill>
            </a:endParaRPr>
          </a:p>
          <a:p>
            <a:r>
              <a:rPr lang="en-US" sz="1400" dirty="0">
                <a:solidFill>
                  <a:srgbClr val="0000CC"/>
                </a:solidFill>
              </a:rPr>
              <a:t>PNF IP@(m)*, Initial EM IP@ (m), SEGW IP@(o), CA IP@(o)</a:t>
            </a:r>
            <a:r>
              <a:rPr lang="en-US" dirty="0">
                <a:solidFill>
                  <a:srgbClr val="0000CC"/>
                </a:solidFill>
              </a:rPr>
              <a:t> 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A2F8D4C2-4E7F-449B-A954-23455EE3DABA}"/>
              </a:ext>
            </a:extLst>
          </p:cNvPr>
          <p:cNvCxnSpPr>
            <a:cxnSpLocks/>
          </p:cNvCxnSpPr>
          <p:nvPr/>
        </p:nvCxnSpPr>
        <p:spPr>
          <a:xfrm flipH="1">
            <a:off x="1313873" y="4242221"/>
            <a:ext cx="60068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090E028-6BAC-4A04-BF06-57118AA2AF45}"/>
              </a:ext>
            </a:extLst>
          </p:cNvPr>
          <p:cNvSpPr/>
          <p:nvPr/>
        </p:nvSpPr>
        <p:spPr>
          <a:xfrm rot="16200000">
            <a:off x="809586" y="2210519"/>
            <a:ext cx="474973" cy="1164442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CAB7E6B-7D1D-467C-832A-CA29B915AA40}"/>
              </a:ext>
            </a:extLst>
          </p:cNvPr>
          <p:cNvSpPr txBox="1"/>
          <p:nvPr/>
        </p:nvSpPr>
        <p:spPr>
          <a:xfrm>
            <a:off x="420743" y="2604790"/>
            <a:ext cx="1144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HW Install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0527804-9C4C-415A-BCED-3879F8530949}"/>
              </a:ext>
            </a:extLst>
          </p:cNvPr>
          <p:cNvCxnSpPr>
            <a:cxnSpLocks/>
          </p:cNvCxnSpPr>
          <p:nvPr/>
        </p:nvCxnSpPr>
        <p:spPr>
          <a:xfrm flipH="1">
            <a:off x="1345078" y="3193073"/>
            <a:ext cx="600681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80">
            <a:extLst>
              <a:ext uri="{FF2B5EF4-FFF2-40B4-BE49-F238E27FC236}">
                <a16:creationId xmlns:a16="http://schemas.microsoft.com/office/drawing/2014/main" id="{32394EDF-B81E-44D6-BBD7-68530BFE78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900" y="1935863"/>
            <a:ext cx="214111" cy="29706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7161D807-CDCF-46AD-A2C5-85AD72B3E1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500" y="2491017"/>
            <a:ext cx="233087" cy="303686"/>
          </a:xfrm>
          <a:prstGeom prst="rect">
            <a:avLst/>
          </a:prstGeom>
        </p:spPr>
      </p:pic>
      <p:sp>
        <p:nvSpPr>
          <p:cNvPr id="98" name="Oval 97">
            <a:extLst>
              <a:ext uri="{FF2B5EF4-FFF2-40B4-BE49-F238E27FC236}">
                <a16:creationId xmlns:a16="http://schemas.microsoft.com/office/drawing/2014/main" id="{2F216853-903D-431E-90E4-CAF3AEE94A9E}"/>
              </a:ext>
            </a:extLst>
          </p:cNvPr>
          <p:cNvSpPr/>
          <p:nvPr/>
        </p:nvSpPr>
        <p:spPr>
          <a:xfrm>
            <a:off x="332110" y="3129543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3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B3A33008-576E-4B75-BB64-ADAB1F0A2E02}"/>
              </a:ext>
            </a:extLst>
          </p:cNvPr>
          <p:cNvSpPr/>
          <p:nvPr/>
        </p:nvSpPr>
        <p:spPr>
          <a:xfrm>
            <a:off x="1593397" y="1815287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1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182764AA-538B-4277-90D3-1A6CAB3E8ECE}"/>
              </a:ext>
            </a:extLst>
          </p:cNvPr>
          <p:cNvSpPr/>
          <p:nvPr/>
        </p:nvSpPr>
        <p:spPr>
          <a:xfrm rot="16200000">
            <a:off x="684829" y="7832854"/>
            <a:ext cx="712688" cy="1164442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57EA647-3BB6-4B43-9122-9596F7FFE113}"/>
              </a:ext>
            </a:extLst>
          </p:cNvPr>
          <p:cNvSpPr txBox="1"/>
          <p:nvPr/>
        </p:nvSpPr>
        <p:spPr>
          <a:xfrm>
            <a:off x="398826" y="8111552"/>
            <a:ext cx="1276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PNF Restart</a:t>
            </a:r>
          </a:p>
          <a:p>
            <a:r>
              <a:rPr lang="en-US" sz="1400" dirty="0">
                <a:solidFill>
                  <a:srgbClr val="0000CC"/>
                </a:solidFill>
              </a:rPr>
              <a:t>Activates SW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54E52425-2C36-4E49-9270-894FBB2D4516}"/>
              </a:ext>
            </a:extLst>
          </p:cNvPr>
          <p:cNvSpPr/>
          <p:nvPr/>
        </p:nvSpPr>
        <p:spPr>
          <a:xfrm>
            <a:off x="332110" y="2463878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2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D965E79D-E31C-4764-85DD-DDEF0EBB1FF1}"/>
              </a:ext>
            </a:extLst>
          </p:cNvPr>
          <p:cNvSpPr/>
          <p:nvPr/>
        </p:nvSpPr>
        <p:spPr>
          <a:xfrm>
            <a:off x="332110" y="4175358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4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29E9E75-C1FC-4DCD-B378-BF08C067BEEA}"/>
              </a:ext>
            </a:extLst>
          </p:cNvPr>
          <p:cNvSpPr/>
          <p:nvPr/>
        </p:nvSpPr>
        <p:spPr>
          <a:xfrm rot="16200000">
            <a:off x="1926160" y="4102463"/>
            <a:ext cx="474973" cy="3458084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A0892D84-B909-4FAF-B7FE-F0E7781B0D1F}"/>
              </a:ext>
            </a:extLst>
          </p:cNvPr>
          <p:cNvSpPr/>
          <p:nvPr/>
        </p:nvSpPr>
        <p:spPr>
          <a:xfrm rot="16200000">
            <a:off x="3075915" y="4818604"/>
            <a:ext cx="474973" cy="5753658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F8A4A45-9528-4ABE-AC16-3F4D2CEA3A3A}"/>
              </a:ext>
            </a:extLst>
          </p:cNvPr>
          <p:cNvSpPr txBox="1"/>
          <p:nvPr/>
        </p:nvSpPr>
        <p:spPr>
          <a:xfrm>
            <a:off x="474517" y="7512158"/>
            <a:ext cx="3612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0188" lvl="0" indent="-230188" defTabSz="457200" fontAlgn="base">
              <a:defRPr/>
            </a:pPr>
            <a:r>
              <a:rPr lang="en-US" dirty="0">
                <a:solidFill>
                  <a:srgbClr val="0000CC"/>
                </a:solidFill>
              </a:rPr>
              <a:t>ONAP Bootstrap Software Download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4E8DBB2E-7010-4EC1-BB1C-2A3E1507BCCF}"/>
              </a:ext>
            </a:extLst>
          </p:cNvPr>
          <p:cNvCxnSpPr>
            <a:cxnSpLocks/>
          </p:cNvCxnSpPr>
          <p:nvPr/>
        </p:nvCxnSpPr>
        <p:spPr>
          <a:xfrm flipH="1">
            <a:off x="1363997" y="7468678"/>
            <a:ext cx="410447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BBC8CAA-B895-4B3E-8649-282F8EDDC629}"/>
              </a:ext>
            </a:extLst>
          </p:cNvPr>
          <p:cNvSpPr txBox="1"/>
          <p:nvPr/>
        </p:nvSpPr>
        <p:spPr>
          <a:xfrm>
            <a:off x="390496" y="5633828"/>
            <a:ext cx="329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IPSec Tunnel Setup (optional)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00D5146-24EA-4C25-B684-C2B674A66FB7}"/>
              </a:ext>
            </a:extLst>
          </p:cNvPr>
          <p:cNvCxnSpPr>
            <a:cxnSpLocks/>
          </p:cNvCxnSpPr>
          <p:nvPr/>
        </p:nvCxnSpPr>
        <p:spPr>
          <a:xfrm flipH="1">
            <a:off x="1307781" y="5565023"/>
            <a:ext cx="1861011" cy="10276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A332351C-E7A9-4180-8274-A4F6342652A8}"/>
              </a:ext>
            </a:extLst>
          </p:cNvPr>
          <p:cNvSpPr/>
          <p:nvPr/>
        </p:nvSpPr>
        <p:spPr>
          <a:xfrm>
            <a:off x="332110" y="7406439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8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F9555C4-64FD-46B1-B5C5-DBFCD00891BE}"/>
              </a:ext>
            </a:extLst>
          </p:cNvPr>
          <p:cNvSpPr/>
          <p:nvPr/>
        </p:nvSpPr>
        <p:spPr>
          <a:xfrm rot="16200000">
            <a:off x="3087104" y="4189494"/>
            <a:ext cx="474973" cy="5731277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9DEDCCA-DA12-4C97-91A8-883F0E5872B9}"/>
              </a:ext>
            </a:extLst>
          </p:cNvPr>
          <p:cNvSpPr txBox="1"/>
          <p:nvPr/>
        </p:nvSpPr>
        <p:spPr>
          <a:xfrm>
            <a:off x="434602" y="6847201"/>
            <a:ext cx="5381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 Identity Service (Identifies NE), Gives ONAP IP@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278CF2AA-DDDE-47A9-B71F-C3D3677076CF}"/>
              </a:ext>
            </a:extLst>
          </p:cNvPr>
          <p:cNvSpPr/>
          <p:nvPr/>
        </p:nvSpPr>
        <p:spPr>
          <a:xfrm>
            <a:off x="332110" y="6777214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7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0C57BA9D-A3B8-4FAD-AE75-CA6138FBBDC1}"/>
              </a:ext>
            </a:extLst>
          </p:cNvPr>
          <p:cNvCxnSpPr>
            <a:cxnSpLocks/>
          </p:cNvCxnSpPr>
          <p:nvPr/>
        </p:nvCxnSpPr>
        <p:spPr>
          <a:xfrm flipH="1">
            <a:off x="1363993" y="6812424"/>
            <a:ext cx="4104476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165B7ED5-C6D9-4116-AB97-E741B5426A5D}"/>
              </a:ext>
            </a:extLst>
          </p:cNvPr>
          <p:cNvSpPr/>
          <p:nvPr/>
        </p:nvSpPr>
        <p:spPr>
          <a:xfrm rot="16200000">
            <a:off x="2527725" y="4091267"/>
            <a:ext cx="474973" cy="4673690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803CB4C-D1FA-4F5F-B7DA-E301BE55F4F8}"/>
              </a:ext>
            </a:extLst>
          </p:cNvPr>
          <p:cNvSpPr txBox="1"/>
          <p:nvPr/>
        </p:nvSpPr>
        <p:spPr>
          <a:xfrm>
            <a:off x="441661" y="6245346"/>
            <a:ext cx="466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Certificate Enrollment (optional)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A018B227-D37A-42D0-BC03-E9C59646D3C4}"/>
              </a:ext>
            </a:extLst>
          </p:cNvPr>
          <p:cNvCxnSpPr>
            <a:cxnSpLocks/>
          </p:cNvCxnSpPr>
          <p:nvPr/>
        </p:nvCxnSpPr>
        <p:spPr>
          <a:xfrm flipH="1">
            <a:off x="1315403" y="6215845"/>
            <a:ext cx="2981968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A47BE609-0407-44FB-9F50-6B3ADDD01209}"/>
              </a:ext>
            </a:extLst>
          </p:cNvPr>
          <p:cNvSpPr/>
          <p:nvPr/>
        </p:nvSpPr>
        <p:spPr>
          <a:xfrm>
            <a:off x="332110" y="5517008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5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4DDDE1C4-1823-4C3A-8E58-09AA7BA269FE}"/>
              </a:ext>
            </a:extLst>
          </p:cNvPr>
          <p:cNvSpPr/>
          <p:nvPr/>
        </p:nvSpPr>
        <p:spPr>
          <a:xfrm>
            <a:off x="332110" y="6161741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6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E336EABC-4F66-4807-984C-82322E254861}"/>
              </a:ext>
            </a:extLst>
          </p:cNvPr>
          <p:cNvSpPr/>
          <p:nvPr/>
        </p:nvSpPr>
        <p:spPr>
          <a:xfrm>
            <a:off x="332110" y="8059320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9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8CD8A9D-2ADB-4ED6-A3C5-321722DE9C34}"/>
              </a:ext>
            </a:extLst>
          </p:cNvPr>
          <p:cNvSpPr txBox="1"/>
          <p:nvPr/>
        </p:nvSpPr>
        <p:spPr>
          <a:xfrm>
            <a:off x="1738684" y="1930017"/>
            <a:ext cx="3327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Preplanning, Pre-provisioning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137246A2-93B7-4684-B700-ECA072B4B2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567" y="1122528"/>
            <a:ext cx="581529" cy="581529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998255C4-1DB8-47B7-B148-E0A3B008AAD2}"/>
              </a:ext>
            </a:extLst>
          </p:cNvPr>
          <p:cNvGrpSpPr/>
          <p:nvPr/>
        </p:nvGrpSpPr>
        <p:grpSpPr>
          <a:xfrm>
            <a:off x="4202414" y="565229"/>
            <a:ext cx="712737" cy="560347"/>
            <a:chOff x="3832410" y="576597"/>
            <a:chExt cx="712737" cy="560347"/>
          </a:xfrm>
          <a:solidFill>
            <a:srgbClr val="124191"/>
          </a:solidFill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97BE804D-1BA6-41AE-BAA7-DD91FEF26284}"/>
                </a:ext>
              </a:extLst>
            </p:cNvPr>
            <p:cNvSpPr/>
            <p:nvPr/>
          </p:nvSpPr>
          <p:spPr>
            <a:xfrm rot="16200000">
              <a:off x="3908605" y="500402"/>
              <a:ext cx="560347" cy="712737"/>
            </a:xfrm>
            <a:prstGeom prst="roundRect">
              <a:avLst>
                <a:gd name="adj" fmla="val 7035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7D9F06D-14A0-45AB-BF3C-F714256D15B2}"/>
                </a:ext>
              </a:extLst>
            </p:cNvPr>
            <p:cNvSpPr txBox="1"/>
            <p:nvPr/>
          </p:nvSpPr>
          <p:spPr>
            <a:xfrm>
              <a:off x="3880094" y="719738"/>
              <a:ext cx="604654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CA/RA</a:t>
              </a:r>
            </a:p>
          </p:txBody>
        </p:sp>
      </p:grpSp>
      <p:pic>
        <p:nvPicPr>
          <p:cNvPr id="1026" name="Picture 2" descr="C:\Users\cheung\AppData\Local\Temp\SNAGHTML4704bc6.PNG">
            <a:extLst>
              <a:ext uri="{FF2B5EF4-FFF2-40B4-BE49-F238E27FC236}">
                <a16:creationId xmlns:a16="http://schemas.microsoft.com/office/drawing/2014/main" id="{3FCFD72C-8A5A-4742-84F7-23D9C80AB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003" y="7479422"/>
            <a:ext cx="516952" cy="43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2" descr="C:\Users\cheung\AppData\Local\Temp\SNAGHTML9555ea3.PNG">
            <a:extLst>
              <a:ext uri="{FF2B5EF4-FFF2-40B4-BE49-F238E27FC236}">
                <a16:creationId xmlns:a16="http://schemas.microsoft.com/office/drawing/2014/main" id="{68C60EEF-3BD9-4965-97C3-91815E96F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70" y="8280854"/>
            <a:ext cx="296202" cy="29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292FD412-EFB8-4E5F-925F-07501EAA2302}"/>
              </a:ext>
            </a:extLst>
          </p:cNvPr>
          <p:cNvSpPr/>
          <p:nvPr/>
        </p:nvSpPr>
        <p:spPr>
          <a:xfrm rot="16200000">
            <a:off x="1498822" y="4087658"/>
            <a:ext cx="255489" cy="2410248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710B447-7DFA-45DB-9F5A-C20B66212D6A}"/>
              </a:ext>
            </a:extLst>
          </p:cNvPr>
          <p:cNvSpPr txBox="1"/>
          <p:nvPr/>
        </p:nvSpPr>
        <p:spPr>
          <a:xfrm>
            <a:off x="402164" y="5141085"/>
            <a:ext cx="1508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*Temporary PNF IP@</a:t>
            </a:r>
          </a:p>
        </p:txBody>
      </p:sp>
    </p:spTree>
    <p:extLst>
      <p:ext uri="{BB962C8B-B14F-4D97-AF65-F5344CB8AC3E}">
        <p14:creationId xmlns:p14="http://schemas.microsoft.com/office/powerpoint/2010/main" val="2588925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EAF775F5-3F6E-4A63-ACB9-4C67C8083DD2}"/>
              </a:ext>
            </a:extLst>
          </p:cNvPr>
          <p:cNvGrpSpPr/>
          <p:nvPr/>
        </p:nvGrpSpPr>
        <p:grpSpPr>
          <a:xfrm>
            <a:off x="2527548" y="600939"/>
            <a:ext cx="712737" cy="8318021"/>
            <a:chOff x="1866386" y="576597"/>
            <a:chExt cx="712737" cy="8318021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ED2E22EE-6C97-41FF-B8B7-A1756F25DD4D}"/>
                </a:ext>
              </a:extLst>
            </p:cNvPr>
            <p:cNvSpPr/>
            <p:nvPr/>
          </p:nvSpPr>
          <p:spPr>
            <a:xfrm>
              <a:off x="1941315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8573FAF-9A0D-45A0-B298-ACF0D43535CA}"/>
                </a:ext>
              </a:extLst>
            </p:cNvPr>
            <p:cNvGrpSpPr/>
            <p:nvPr/>
          </p:nvGrpSpPr>
          <p:grpSpPr>
            <a:xfrm>
              <a:off x="1866386" y="576597"/>
              <a:ext cx="712737" cy="560347"/>
              <a:chOff x="1839900" y="588837"/>
              <a:chExt cx="712737" cy="560347"/>
            </a:xfrm>
          </p:grpSpPr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C287A373-4908-4D32-9E68-69EAD651CFEF}"/>
                  </a:ext>
                </a:extLst>
              </p:cNvPr>
              <p:cNvSpPr/>
              <p:nvPr/>
            </p:nvSpPr>
            <p:spPr>
              <a:xfrm rot="16200000">
                <a:off x="1916095" y="51264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B537CF2-9009-4B96-9FC3-761772637978}"/>
                  </a:ext>
                </a:extLst>
              </p:cNvPr>
              <p:cNvSpPr txBox="1"/>
              <p:nvPr/>
            </p:nvSpPr>
            <p:spPr>
              <a:xfrm>
                <a:off x="1943437" y="723670"/>
                <a:ext cx="5357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solidFill>
                      <a:schemeClr val="bg1"/>
                    </a:solidFill>
                  </a:rPr>
                  <a:t>vAAA</a:t>
                </a:r>
                <a:endParaRPr lang="en-US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A0CBFAA4-A49B-42D6-B6FD-15F224AA9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4840" y="1123306"/>
              <a:ext cx="581529" cy="58152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8F18CC-2142-4F91-90B5-6978E4D13678}"/>
              </a:ext>
            </a:extLst>
          </p:cNvPr>
          <p:cNvGrpSpPr/>
          <p:nvPr/>
        </p:nvGrpSpPr>
        <p:grpSpPr>
          <a:xfrm>
            <a:off x="3443090" y="600939"/>
            <a:ext cx="712737" cy="8318021"/>
            <a:chOff x="3036309" y="576597"/>
            <a:chExt cx="712737" cy="8318021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48FD4064-3CC4-4D90-ACA7-595E80B53EE2}"/>
                </a:ext>
              </a:extLst>
            </p:cNvPr>
            <p:cNvSpPr/>
            <p:nvPr/>
          </p:nvSpPr>
          <p:spPr>
            <a:xfrm>
              <a:off x="3112413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4280BF3-5D68-4F67-A4C0-C6390D7DFEFA}"/>
                </a:ext>
              </a:extLst>
            </p:cNvPr>
            <p:cNvGrpSpPr/>
            <p:nvPr/>
          </p:nvGrpSpPr>
          <p:grpSpPr>
            <a:xfrm>
              <a:off x="3036309" y="576597"/>
              <a:ext cx="712737" cy="560347"/>
              <a:chOff x="1839900" y="588837"/>
              <a:chExt cx="712737" cy="560347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840F90AB-A953-4D8D-9E1A-F99D35BE0765}"/>
                  </a:ext>
                </a:extLst>
              </p:cNvPr>
              <p:cNvSpPr/>
              <p:nvPr/>
            </p:nvSpPr>
            <p:spPr>
              <a:xfrm rot="16200000">
                <a:off x="1916095" y="51264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2A48E3C-8C58-44A3-A4AF-8A49821CDD63}"/>
                  </a:ext>
                </a:extLst>
              </p:cNvPr>
              <p:cNvSpPr txBox="1"/>
              <p:nvPr/>
            </p:nvSpPr>
            <p:spPr>
              <a:xfrm>
                <a:off x="1941880" y="728486"/>
                <a:ext cx="5838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</a:rPr>
                  <a:t>SDN-C</a:t>
                </a:r>
              </a:p>
            </p:txBody>
          </p:sp>
        </p:grp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C61A3E0B-155C-43BA-A65B-89887E1AF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4495" y="1123306"/>
              <a:ext cx="581529" cy="581529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3261ED-5E14-48CD-89C0-2D7219815C6F}"/>
              </a:ext>
            </a:extLst>
          </p:cNvPr>
          <p:cNvGrpSpPr/>
          <p:nvPr/>
        </p:nvGrpSpPr>
        <p:grpSpPr>
          <a:xfrm>
            <a:off x="1612006" y="600939"/>
            <a:ext cx="712737" cy="8259028"/>
            <a:chOff x="3188709" y="787990"/>
            <a:chExt cx="712737" cy="8259028"/>
          </a:xfrm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CBEA48BA-BCB7-40F5-B3E9-0EAE017F212D}"/>
                </a:ext>
              </a:extLst>
            </p:cNvPr>
            <p:cNvSpPr/>
            <p:nvPr/>
          </p:nvSpPr>
          <p:spPr>
            <a:xfrm>
              <a:off x="3264813" y="12189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AF991469-5A5E-44A7-B8AD-6A990A88DE70}"/>
                </a:ext>
              </a:extLst>
            </p:cNvPr>
            <p:cNvGrpSpPr/>
            <p:nvPr/>
          </p:nvGrpSpPr>
          <p:grpSpPr>
            <a:xfrm>
              <a:off x="3188709" y="787990"/>
              <a:ext cx="712737" cy="501353"/>
              <a:chOff x="1839900" y="647830"/>
              <a:chExt cx="712737" cy="501353"/>
            </a:xfrm>
          </p:grpSpPr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184BA76D-66EE-4787-AE35-AD205C0893EF}"/>
                  </a:ext>
                </a:extLst>
              </p:cNvPr>
              <p:cNvSpPr/>
              <p:nvPr/>
            </p:nvSpPr>
            <p:spPr>
              <a:xfrm rot="16200000">
                <a:off x="1945592" y="542138"/>
                <a:ext cx="501353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CCBEFEC3-08FB-422A-A8C4-79B29D42BE44}"/>
                  </a:ext>
                </a:extLst>
              </p:cNvPr>
              <p:cNvSpPr txBox="1"/>
              <p:nvPr/>
            </p:nvSpPr>
            <p:spPr>
              <a:xfrm>
                <a:off x="1892002" y="755420"/>
                <a:ext cx="6158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solidFill>
                      <a:schemeClr val="bg1"/>
                    </a:solidFill>
                  </a:rPr>
                  <a:t>vDHCP</a:t>
                </a:r>
                <a:endParaRPr lang="en-US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7C68A68E-1941-464A-A5F1-B42CBB64F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7370" y="1294756"/>
              <a:ext cx="581529" cy="581529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50A26D4-8DFF-426F-8BBC-DBFA94A1CDD0}"/>
              </a:ext>
            </a:extLst>
          </p:cNvPr>
          <p:cNvGrpSpPr/>
          <p:nvPr/>
        </p:nvGrpSpPr>
        <p:grpSpPr>
          <a:xfrm>
            <a:off x="-5269" y="-13353"/>
            <a:ext cx="6863269" cy="9157353"/>
            <a:chOff x="-5269" y="-17858"/>
            <a:chExt cx="6863269" cy="859818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929ED23-D0F3-40FC-AFB7-5AB11683D684}"/>
                </a:ext>
              </a:extLst>
            </p:cNvPr>
            <p:cNvSpPr/>
            <p:nvPr/>
          </p:nvSpPr>
          <p:spPr>
            <a:xfrm>
              <a:off x="0" y="0"/>
              <a:ext cx="6858000" cy="446573"/>
            </a:xfrm>
            <a:prstGeom prst="rect">
              <a:avLst/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7FBAD87-2911-4A6E-A0BB-8572800A8979}"/>
                </a:ext>
              </a:extLst>
            </p:cNvPr>
            <p:cNvSpPr txBox="1"/>
            <p:nvPr/>
          </p:nvSpPr>
          <p:spPr>
            <a:xfrm>
              <a:off x="717463" y="-17858"/>
              <a:ext cx="5476860" cy="491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Registration Steps (Option 1)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A18EAB-44DD-48FC-8E55-3D036E836FF4}"/>
                </a:ext>
              </a:extLst>
            </p:cNvPr>
            <p:cNvSpPr/>
            <p:nvPr/>
          </p:nvSpPr>
          <p:spPr>
            <a:xfrm>
              <a:off x="-5269" y="0"/>
              <a:ext cx="6863269" cy="8580322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C74E712-09A8-456A-9B82-4D3C19D0DC8E}"/>
              </a:ext>
            </a:extLst>
          </p:cNvPr>
          <p:cNvGrpSpPr/>
          <p:nvPr/>
        </p:nvGrpSpPr>
        <p:grpSpPr>
          <a:xfrm>
            <a:off x="4358632" y="600939"/>
            <a:ext cx="712737" cy="8318021"/>
            <a:chOff x="4206232" y="576597"/>
            <a:chExt cx="712737" cy="8318021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D4B6721-E0ED-456E-BAC5-4F24E6BC7AC4}"/>
                </a:ext>
              </a:extLst>
            </p:cNvPr>
            <p:cNvSpPr/>
            <p:nvPr/>
          </p:nvSpPr>
          <p:spPr>
            <a:xfrm>
              <a:off x="4283511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AD36CB9-05E5-47C7-948C-C0DBD9030448}"/>
                </a:ext>
              </a:extLst>
            </p:cNvPr>
            <p:cNvGrpSpPr/>
            <p:nvPr/>
          </p:nvGrpSpPr>
          <p:grpSpPr>
            <a:xfrm>
              <a:off x="4206232" y="576597"/>
              <a:ext cx="712737" cy="560347"/>
              <a:chOff x="3832410" y="576597"/>
              <a:chExt cx="712737" cy="560347"/>
            </a:xfrm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F64AEAD2-5A84-40CF-9FEE-1C5974D421E9}"/>
                  </a:ext>
                </a:extLst>
              </p:cNvPr>
              <p:cNvSpPr/>
              <p:nvPr/>
            </p:nvSpPr>
            <p:spPr>
              <a:xfrm rot="16200000">
                <a:off x="3908605" y="50040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C1A9250-66E8-416A-8627-B1AB54408CA6}"/>
                  </a:ext>
                </a:extLst>
              </p:cNvPr>
              <p:cNvSpPr txBox="1"/>
              <p:nvPr/>
            </p:nvSpPr>
            <p:spPr>
              <a:xfrm>
                <a:off x="3916160" y="700684"/>
                <a:ext cx="5325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DCAE</a:t>
                </a: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68DDD591-436E-4AE7-A18F-4A0192524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9472" y="1123306"/>
              <a:ext cx="581529" cy="581529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E6FA641-DD08-4E3A-A127-15C5469665A6}"/>
              </a:ext>
            </a:extLst>
          </p:cNvPr>
          <p:cNvGrpSpPr/>
          <p:nvPr/>
        </p:nvGrpSpPr>
        <p:grpSpPr>
          <a:xfrm>
            <a:off x="665540" y="600939"/>
            <a:ext cx="712737" cy="8331779"/>
            <a:chOff x="665540" y="562839"/>
            <a:chExt cx="712737" cy="833177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C25CE5D-0150-4C00-BEF3-7A8A33776AFA}"/>
                </a:ext>
              </a:extLst>
            </p:cNvPr>
            <p:cNvSpPr/>
            <p:nvPr/>
          </p:nvSpPr>
          <p:spPr>
            <a:xfrm>
              <a:off x="770217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27B53BA-BCAB-448A-AA7A-55F932B01187}"/>
                </a:ext>
              </a:extLst>
            </p:cNvPr>
            <p:cNvGrpSpPr/>
            <p:nvPr/>
          </p:nvGrpSpPr>
          <p:grpSpPr>
            <a:xfrm>
              <a:off x="665540" y="562839"/>
              <a:ext cx="712737" cy="560347"/>
              <a:chOff x="897769" y="579475"/>
              <a:chExt cx="712737" cy="560347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BEDA2475-5090-467A-97A7-0D06BC1064D4}"/>
                  </a:ext>
                </a:extLst>
              </p:cNvPr>
              <p:cNvSpPr/>
              <p:nvPr/>
            </p:nvSpPr>
            <p:spPr>
              <a:xfrm rot="16200000">
                <a:off x="973964" y="503280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548359D-9DDA-4C53-883B-ADD1EE8A1F29}"/>
                  </a:ext>
                </a:extLst>
              </p:cNvPr>
              <p:cNvSpPr txBox="1"/>
              <p:nvPr/>
            </p:nvSpPr>
            <p:spPr>
              <a:xfrm>
                <a:off x="1032296" y="609940"/>
                <a:ext cx="479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PNF</a:t>
                </a:r>
              </a:p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(DU)</a:t>
                </a:r>
              </a:p>
            </p:txBody>
          </p:sp>
        </p:grp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710E6966-4DA8-4E19-9669-EA43887EB9BA}"/>
                </a:ext>
              </a:extLst>
            </p:cNvPr>
            <p:cNvSpPr/>
            <p:nvPr/>
          </p:nvSpPr>
          <p:spPr>
            <a:xfrm>
              <a:off x="779129" y="1147650"/>
              <a:ext cx="540544" cy="555780"/>
            </a:xfrm>
            <a:prstGeom prst="ellipse">
              <a:avLst/>
            </a:prstGeom>
            <a:solidFill>
              <a:srgbClr val="1275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95E65566-E71C-433B-A121-ECDEEF9E53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2541" y="1282666"/>
              <a:ext cx="548493" cy="251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04DC50-61F6-4767-B38D-59AC3E8B379D}"/>
              </a:ext>
            </a:extLst>
          </p:cNvPr>
          <p:cNvSpPr/>
          <p:nvPr/>
        </p:nvSpPr>
        <p:spPr>
          <a:xfrm rot="16200000">
            <a:off x="2668656" y="1469035"/>
            <a:ext cx="474973" cy="2588270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E54729-0EEF-4010-B470-C431B2367643}"/>
              </a:ext>
            </a:extLst>
          </p:cNvPr>
          <p:cNvGrpSpPr/>
          <p:nvPr/>
        </p:nvGrpSpPr>
        <p:grpSpPr>
          <a:xfrm>
            <a:off x="5376154" y="600939"/>
            <a:ext cx="712737" cy="8318021"/>
            <a:chOff x="5376154" y="576597"/>
            <a:chExt cx="712737" cy="8318021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C8BCA5C5-7446-440D-A91E-DABB393F44F6}"/>
                </a:ext>
              </a:extLst>
            </p:cNvPr>
            <p:cNvSpPr/>
            <p:nvPr/>
          </p:nvSpPr>
          <p:spPr>
            <a:xfrm>
              <a:off x="5454608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037B129-B768-4930-A539-C972E00A158B}"/>
                </a:ext>
              </a:extLst>
            </p:cNvPr>
            <p:cNvGrpSpPr/>
            <p:nvPr/>
          </p:nvGrpSpPr>
          <p:grpSpPr>
            <a:xfrm>
              <a:off x="5376154" y="576597"/>
              <a:ext cx="712737" cy="560347"/>
              <a:chOff x="2836155" y="582717"/>
              <a:chExt cx="712737" cy="560347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57347B5E-49E2-414B-9E26-AC52E223F0B6}"/>
                  </a:ext>
                </a:extLst>
              </p:cNvPr>
              <p:cNvSpPr/>
              <p:nvPr/>
            </p:nvSpPr>
            <p:spPr>
              <a:xfrm rot="16200000">
                <a:off x="2912350" y="50652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32A4C62-7A38-4915-899A-DA5474B4D3EB}"/>
                  </a:ext>
                </a:extLst>
              </p:cNvPr>
              <p:cNvSpPr txBox="1"/>
              <p:nvPr/>
            </p:nvSpPr>
            <p:spPr>
              <a:xfrm>
                <a:off x="2988437" y="715097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AAI</a:t>
                </a:r>
              </a:p>
            </p:txBody>
          </p:sp>
        </p:grp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6EFC2E56-9A87-421F-B341-8104B4336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0869" y="1143223"/>
              <a:ext cx="581529" cy="581529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F06F27C-7E7D-4D65-A7E7-80212E1024A6}"/>
              </a:ext>
            </a:extLst>
          </p:cNvPr>
          <p:cNvSpPr txBox="1"/>
          <p:nvPr/>
        </p:nvSpPr>
        <p:spPr>
          <a:xfrm>
            <a:off x="1610840" y="2565598"/>
            <a:ext cx="228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Authenticate &amp; ID PNF</a:t>
            </a: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46FF5BA-8E48-4AAD-88F1-31A6323D978C}"/>
              </a:ext>
            </a:extLst>
          </p:cNvPr>
          <p:cNvSpPr/>
          <p:nvPr/>
        </p:nvSpPr>
        <p:spPr>
          <a:xfrm rot="16200000">
            <a:off x="1102592" y="2802959"/>
            <a:ext cx="743632" cy="1790031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3982FA0-A5DB-4CF4-B144-B10FA53D5CC1}"/>
              </a:ext>
            </a:extLst>
          </p:cNvPr>
          <p:cNvSpPr txBox="1"/>
          <p:nvPr/>
        </p:nvSpPr>
        <p:spPr>
          <a:xfrm>
            <a:off x="582703" y="3400654"/>
            <a:ext cx="1663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DHCP Response</a:t>
            </a:r>
          </a:p>
          <a:p>
            <a:r>
              <a:rPr lang="en-US" sz="1400" dirty="0">
                <a:solidFill>
                  <a:srgbClr val="0000CC"/>
                </a:solidFill>
              </a:rPr>
              <a:t>PNF IP@, DCAE IP@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92A1716-96DA-4EF5-8D8E-24939F49C293}"/>
              </a:ext>
            </a:extLst>
          </p:cNvPr>
          <p:cNvCxnSpPr>
            <a:cxnSpLocks/>
          </p:cNvCxnSpPr>
          <p:nvPr/>
        </p:nvCxnSpPr>
        <p:spPr>
          <a:xfrm flipH="1">
            <a:off x="1308194" y="3311589"/>
            <a:ext cx="35920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A3727F2-4A76-4146-8B5D-A54C3B055044}"/>
              </a:ext>
            </a:extLst>
          </p:cNvPr>
          <p:cNvSpPr/>
          <p:nvPr/>
        </p:nvSpPr>
        <p:spPr>
          <a:xfrm rot="16200000">
            <a:off x="2509160" y="2962223"/>
            <a:ext cx="780773" cy="4640308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9BD774C-35CB-4198-9306-1D1322078FB4}"/>
              </a:ext>
            </a:extLst>
          </p:cNvPr>
          <p:cNvSpPr txBox="1"/>
          <p:nvPr/>
        </p:nvSpPr>
        <p:spPr>
          <a:xfrm>
            <a:off x="568944" y="4981642"/>
            <a:ext cx="2468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VES Event contains</a:t>
            </a:r>
          </a:p>
          <a:p>
            <a:r>
              <a:rPr lang="en-US" sz="1400" dirty="0">
                <a:solidFill>
                  <a:srgbClr val="0000CC"/>
                </a:solidFill>
              </a:rPr>
              <a:t>PNF ID, PNF IP@, Vendor Name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7830809D-072F-4AE2-97F9-A68445F72C9B}"/>
              </a:ext>
            </a:extLst>
          </p:cNvPr>
          <p:cNvCxnSpPr>
            <a:cxnSpLocks/>
          </p:cNvCxnSpPr>
          <p:nvPr/>
        </p:nvCxnSpPr>
        <p:spPr>
          <a:xfrm flipH="1">
            <a:off x="1301252" y="4903470"/>
            <a:ext cx="3191024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28DB2BED-04D5-479F-94CF-F491DA1A1D43}"/>
              </a:ext>
            </a:extLst>
          </p:cNvPr>
          <p:cNvSpPr/>
          <p:nvPr/>
        </p:nvSpPr>
        <p:spPr>
          <a:xfrm rot="16200000">
            <a:off x="1267034" y="1170089"/>
            <a:ext cx="474973" cy="1778477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BA470C0-165B-4DB4-9329-30BB052AA039}"/>
              </a:ext>
            </a:extLst>
          </p:cNvPr>
          <p:cNvSpPr txBox="1"/>
          <p:nvPr/>
        </p:nvSpPr>
        <p:spPr>
          <a:xfrm>
            <a:off x="635202" y="1876711"/>
            <a:ext cx="1526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DHCP Request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0527804-9C4C-415A-BCED-3879F8530949}"/>
              </a:ext>
            </a:extLst>
          </p:cNvPr>
          <p:cNvCxnSpPr>
            <a:cxnSpLocks/>
          </p:cNvCxnSpPr>
          <p:nvPr/>
        </p:nvCxnSpPr>
        <p:spPr>
          <a:xfrm>
            <a:off x="1338615" y="1813861"/>
            <a:ext cx="360418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13FE799-D648-46AA-93B1-54EC37E3EC84}"/>
              </a:ext>
            </a:extLst>
          </p:cNvPr>
          <p:cNvCxnSpPr>
            <a:cxnSpLocks/>
          </p:cNvCxnSpPr>
          <p:nvPr/>
        </p:nvCxnSpPr>
        <p:spPr>
          <a:xfrm flipH="1">
            <a:off x="2248458" y="2535706"/>
            <a:ext cx="1296612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Speech Bubble: Oval 101">
            <a:extLst>
              <a:ext uri="{FF2B5EF4-FFF2-40B4-BE49-F238E27FC236}">
                <a16:creationId xmlns:a16="http://schemas.microsoft.com/office/drawing/2014/main" id="{682CC142-B76B-48FE-9E5F-C9A0CFDEA02F}"/>
              </a:ext>
            </a:extLst>
          </p:cNvPr>
          <p:cNvSpPr/>
          <p:nvPr/>
        </p:nvSpPr>
        <p:spPr>
          <a:xfrm>
            <a:off x="2763863" y="3786229"/>
            <a:ext cx="2680532" cy="971887"/>
          </a:xfrm>
          <a:prstGeom prst="wedgeEllipseCallout">
            <a:avLst>
              <a:gd name="adj1" fmla="val -104351"/>
              <a:gd name="adj2" fmla="val -365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This would be the “real” PNF IP@.  Maybe the ONAP assigned PNF ID is also returned.</a:t>
            </a:r>
          </a:p>
        </p:txBody>
      </p:sp>
      <p:sp>
        <p:nvSpPr>
          <p:cNvPr id="104" name="Speech Bubble: Oval 103">
            <a:extLst>
              <a:ext uri="{FF2B5EF4-FFF2-40B4-BE49-F238E27FC236}">
                <a16:creationId xmlns:a16="http://schemas.microsoft.com/office/drawing/2014/main" id="{000A042C-674A-4FF9-B73E-DD53E156E61B}"/>
              </a:ext>
            </a:extLst>
          </p:cNvPr>
          <p:cNvSpPr/>
          <p:nvPr/>
        </p:nvSpPr>
        <p:spPr>
          <a:xfrm>
            <a:off x="3581928" y="5781466"/>
            <a:ext cx="3142654" cy="1149386"/>
          </a:xfrm>
          <a:prstGeom prst="wedgeEllipseCallout">
            <a:avLst>
              <a:gd name="adj1" fmla="val -129940"/>
              <a:gd name="adj2" fmla="val -777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PNF ID could be serial number, MAC address or some other unique identifier to use as the Key for AAI</a:t>
            </a:r>
          </a:p>
        </p:txBody>
      </p:sp>
      <p:sp>
        <p:nvSpPr>
          <p:cNvPr id="105" name="Speech Bubble: Oval 104">
            <a:extLst>
              <a:ext uri="{FF2B5EF4-FFF2-40B4-BE49-F238E27FC236}">
                <a16:creationId xmlns:a16="http://schemas.microsoft.com/office/drawing/2014/main" id="{B52EBAEF-2F84-447A-B39C-B6D38B98D489}"/>
              </a:ext>
            </a:extLst>
          </p:cNvPr>
          <p:cNvSpPr/>
          <p:nvPr/>
        </p:nvSpPr>
        <p:spPr>
          <a:xfrm>
            <a:off x="4022153" y="2499825"/>
            <a:ext cx="2708001" cy="1201685"/>
          </a:xfrm>
          <a:prstGeom prst="wedgeEllipseCallout">
            <a:avLst>
              <a:gd name="adj1" fmla="val -58342"/>
              <a:gd name="adj2" fmla="val -296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Not sure of the order of events or who does what between </a:t>
            </a:r>
            <a:r>
              <a:rPr lang="en-US" sz="1400" dirty="0" err="1"/>
              <a:t>vDHCP</a:t>
            </a:r>
            <a:r>
              <a:rPr lang="en-US" sz="1400" dirty="0"/>
              <a:t>, </a:t>
            </a:r>
            <a:r>
              <a:rPr lang="en-US" sz="1400" dirty="0" err="1"/>
              <a:t>vAAA</a:t>
            </a:r>
            <a:r>
              <a:rPr lang="en-US" sz="1400" dirty="0"/>
              <a:t> and SDN-C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2747A2AF-AB91-4B13-93F2-1572726553B1}"/>
              </a:ext>
            </a:extLst>
          </p:cNvPr>
          <p:cNvSpPr/>
          <p:nvPr/>
        </p:nvSpPr>
        <p:spPr>
          <a:xfrm rot="16200000">
            <a:off x="4560935" y="6731016"/>
            <a:ext cx="474973" cy="3116268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46F8902-6D06-4FF1-9FC3-85A15D51665C}"/>
              </a:ext>
            </a:extLst>
          </p:cNvPr>
          <p:cNvSpPr txBox="1"/>
          <p:nvPr/>
        </p:nvSpPr>
        <p:spPr>
          <a:xfrm>
            <a:off x="3270899" y="8089919"/>
            <a:ext cx="237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Register PNF (Key, IP@)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6EEB767-471F-4682-90D4-24E67AA046AB}"/>
              </a:ext>
            </a:extLst>
          </p:cNvPr>
          <p:cNvCxnSpPr>
            <a:cxnSpLocks/>
          </p:cNvCxnSpPr>
          <p:nvPr/>
        </p:nvCxnSpPr>
        <p:spPr>
          <a:xfrm>
            <a:off x="4112805" y="8045160"/>
            <a:ext cx="1415631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C11690EF-AD6B-473F-8CFF-367D3265545D}"/>
              </a:ext>
            </a:extLst>
          </p:cNvPr>
          <p:cNvSpPr/>
          <p:nvPr/>
        </p:nvSpPr>
        <p:spPr>
          <a:xfrm rot="16200000">
            <a:off x="4066967" y="6336679"/>
            <a:ext cx="474973" cy="2143403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EE0707A-04F7-4C1F-BDE6-5F20A478A5C9}"/>
              </a:ext>
            </a:extLst>
          </p:cNvPr>
          <p:cNvSpPr txBox="1"/>
          <p:nvPr/>
        </p:nvSpPr>
        <p:spPr>
          <a:xfrm>
            <a:off x="3162824" y="7207359"/>
            <a:ext cx="234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New PNF </a:t>
            </a:r>
            <a:r>
              <a:rPr lang="en-US" dirty="0" err="1">
                <a:solidFill>
                  <a:srgbClr val="0000CC"/>
                </a:solidFill>
              </a:rPr>
              <a:t>DMaap</a:t>
            </a:r>
            <a:r>
              <a:rPr lang="en-US" dirty="0">
                <a:solidFill>
                  <a:srgbClr val="0000CC"/>
                </a:solidFill>
              </a:rPr>
              <a:t> Event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99CDE7B6-D0EC-42FF-B562-0AAB501EC809}"/>
              </a:ext>
            </a:extLst>
          </p:cNvPr>
          <p:cNvCxnSpPr>
            <a:cxnSpLocks/>
          </p:cNvCxnSpPr>
          <p:nvPr/>
        </p:nvCxnSpPr>
        <p:spPr>
          <a:xfrm flipH="1">
            <a:off x="4083180" y="7170894"/>
            <a:ext cx="35920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peech Bubble: Oval 68">
            <a:extLst>
              <a:ext uri="{FF2B5EF4-FFF2-40B4-BE49-F238E27FC236}">
                <a16:creationId xmlns:a16="http://schemas.microsoft.com/office/drawing/2014/main" id="{B7B49B65-860B-4237-A65A-917606DCF843}"/>
              </a:ext>
            </a:extLst>
          </p:cNvPr>
          <p:cNvSpPr/>
          <p:nvPr/>
        </p:nvSpPr>
        <p:spPr>
          <a:xfrm>
            <a:off x="2642276" y="1737676"/>
            <a:ext cx="3552047" cy="653450"/>
          </a:xfrm>
          <a:prstGeom prst="wedgeEllipseCallout">
            <a:avLst>
              <a:gd name="adj1" fmla="val -61248"/>
              <a:gd name="adj2" fmla="val 42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How does this request get to </a:t>
            </a:r>
            <a:r>
              <a:rPr lang="en-US" sz="1400" dirty="0" err="1"/>
              <a:t>vDHCP</a:t>
            </a:r>
            <a:r>
              <a:rPr lang="en-US" sz="1400" dirty="0"/>
              <a:t> and not local DHCP?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5F25780-A848-482F-B89A-1DD03A55B881}"/>
              </a:ext>
            </a:extLst>
          </p:cNvPr>
          <p:cNvGrpSpPr/>
          <p:nvPr/>
        </p:nvGrpSpPr>
        <p:grpSpPr>
          <a:xfrm>
            <a:off x="447635" y="1790808"/>
            <a:ext cx="335348" cy="246221"/>
            <a:chOff x="447635" y="1676508"/>
            <a:chExt cx="335348" cy="246221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E195AE95-ADB3-4071-9A79-E9F386FAD38A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7CC0FC2-E5A1-4C5A-BE5B-DEC8DC4596B2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10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FDE5868-7667-4DEB-9BD6-B1CA824696EC}"/>
              </a:ext>
            </a:extLst>
          </p:cNvPr>
          <p:cNvGrpSpPr/>
          <p:nvPr/>
        </p:nvGrpSpPr>
        <p:grpSpPr>
          <a:xfrm>
            <a:off x="1446423" y="2486046"/>
            <a:ext cx="335348" cy="246221"/>
            <a:chOff x="447635" y="1676508"/>
            <a:chExt cx="335348" cy="246221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0D91BC96-A7DF-4675-998E-D12AD94E8D50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D36BC97-80C9-4405-9715-851F78D03EC7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11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4B37D1C-0256-47C7-8158-5B1B7FB2886A}"/>
              </a:ext>
            </a:extLst>
          </p:cNvPr>
          <p:cNvGrpSpPr/>
          <p:nvPr/>
        </p:nvGrpSpPr>
        <p:grpSpPr>
          <a:xfrm>
            <a:off x="413970" y="3257390"/>
            <a:ext cx="335348" cy="246221"/>
            <a:chOff x="447635" y="1676508"/>
            <a:chExt cx="335348" cy="246221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E1ED0198-2BFA-48F8-AFCF-71A226B84FBF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2BDCD74-6F6A-43E6-9467-1DFCFE698F33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12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5721B99-CEB3-490C-9F96-0ED21D7AB9ED}"/>
              </a:ext>
            </a:extLst>
          </p:cNvPr>
          <p:cNvGrpSpPr/>
          <p:nvPr/>
        </p:nvGrpSpPr>
        <p:grpSpPr>
          <a:xfrm>
            <a:off x="290533" y="4868072"/>
            <a:ext cx="335348" cy="246221"/>
            <a:chOff x="447635" y="1676508"/>
            <a:chExt cx="335348" cy="246221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DA92093-E453-43F0-A669-E093E201C24B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C8958B9-CF90-4E64-A50F-4A2EC2F75D9A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13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0448DA2-D376-4434-BA31-4B680470B738}"/>
              </a:ext>
            </a:extLst>
          </p:cNvPr>
          <p:cNvGrpSpPr/>
          <p:nvPr/>
        </p:nvGrpSpPr>
        <p:grpSpPr>
          <a:xfrm>
            <a:off x="3075074" y="7077930"/>
            <a:ext cx="335348" cy="246221"/>
            <a:chOff x="447635" y="1676508"/>
            <a:chExt cx="335348" cy="246221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7017896-53F1-4245-BD25-9A00C095C7B4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12F2F419-5E74-42B2-82D6-9D6AA051F79D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14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003B843-3547-40EC-A0BA-AD69A466D179}"/>
              </a:ext>
            </a:extLst>
          </p:cNvPr>
          <p:cNvGrpSpPr/>
          <p:nvPr/>
        </p:nvGrpSpPr>
        <p:grpSpPr>
          <a:xfrm>
            <a:off x="3106383" y="7992632"/>
            <a:ext cx="335348" cy="246221"/>
            <a:chOff x="447635" y="1676508"/>
            <a:chExt cx="335348" cy="246221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27D784EC-CA97-4457-A3CE-6DC1F0F75E15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CDB0BD1-E17C-4A5B-BED1-71EDD9DB53D2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15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EA4EC289-129A-4EF1-B11B-CCAC275DD7C9}"/>
              </a:ext>
            </a:extLst>
          </p:cNvPr>
          <p:cNvSpPr/>
          <p:nvPr/>
        </p:nvSpPr>
        <p:spPr>
          <a:xfrm>
            <a:off x="-522512" y="391885"/>
            <a:ext cx="435429" cy="8110908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B6D614-E53F-4AE2-B577-D7DA50067AD3}"/>
              </a:ext>
            </a:extLst>
          </p:cNvPr>
          <p:cNvSpPr txBox="1"/>
          <p:nvPr/>
        </p:nvSpPr>
        <p:spPr>
          <a:xfrm rot="16200000">
            <a:off x="-1227942" y="1062217"/>
            <a:ext cx="180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OPTION 1</a:t>
            </a:r>
          </a:p>
        </p:txBody>
      </p:sp>
    </p:spTree>
    <p:extLst>
      <p:ext uri="{BB962C8B-B14F-4D97-AF65-F5344CB8AC3E}">
        <p14:creationId xmlns:p14="http://schemas.microsoft.com/office/powerpoint/2010/main" val="159512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EAF775F5-3F6E-4A63-ACB9-4C67C8083DD2}"/>
              </a:ext>
            </a:extLst>
          </p:cNvPr>
          <p:cNvGrpSpPr/>
          <p:nvPr/>
        </p:nvGrpSpPr>
        <p:grpSpPr>
          <a:xfrm>
            <a:off x="2527548" y="576597"/>
            <a:ext cx="712737" cy="8318021"/>
            <a:chOff x="1866386" y="576597"/>
            <a:chExt cx="712737" cy="8318021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ED2E22EE-6C97-41FF-B8B7-A1756F25DD4D}"/>
                </a:ext>
              </a:extLst>
            </p:cNvPr>
            <p:cNvSpPr/>
            <p:nvPr/>
          </p:nvSpPr>
          <p:spPr>
            <a:xfrm>
              <a:off x="1941315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8573FAF-9A0D-45A0-B298-ACF0D43535CA}"/>
                </a:ext>
              </a:extLst>
            </p:cNvPr>
            <p:cNvGrpSpPr/>
            <p:nvPr/>
          </p:nvGrpSpPr>
          <p:grpSpPr>
            <a:xfrm>
              <a:off x="1866386" y="576597"/>
              <a:ext cx="712737" cy="560347"/>
              <a:chOff x="1839900" y="588837"/>
              <a:chExt cx="712737" cy="560347"/>
            </a:xfrm>
          </p:grpSpPr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C287A373-4908-4D32-9E68-69EAD651CFEF}"/>
                  </a:ext>
                </a:extLst>
              </p:cNvPr>
              <p:cNvSpPr/>
              <p:nvPr/>
            </p:nvSpPr>
            <p:spPr>
              <a:xfrm rot="16200000">
                <a:off x="1916095" y="51264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B537CF2-9009-4B96-9FC3-761772637978}"/>
                  </a:ext>
                </a:extLst>
              </p:cNvPr>
              <p:cNvSpPr txBox="1"/>
              <p:nvPr/>
            </p:nvSpPr>
            <p:spPr>
              <a:xfrm>
                <a:off x="1926770" y="730814"/>
                <a:ext cx="5357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solidFill>
                      <a:schemeClr val="bg1"/>
                    </a:solidFill>
                  </a:rPr>
                  <a:t>vAAA</a:t>
                </a:r>
                <a:endParaRPr lang="en-US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A0CBFAA4-A49B-42D6-B6FD-15F224AA9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4840" y="1123306"/>
              <a:ext cx="581529" cy="58152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8F18CC-2142-4F91-90B5-6978E4D13678}"/>
              </a:ext>
            </a:extLst>
          </p:cNvPr>
          <p:cNvGrpSpPr/>
          <p:nvPr/>
        </p:nvGrpSpPr>
        <p:grpSpPr>
          <a:xfrm>
            <a:off x="3443090" y="576597"/>
            <a:ext cx="712737" cy="8318021"/>
            <a:chOff x="3036309" y="576597"/>
            <a:chExt cx="712737" cy="8318021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48FD4064-3CC4-4D90-ACA7-595E80B53EE2}"/>
                </a:ext>
              </a:extLst>
            </p:cNvPr>
            <p:cNvSpPr/>
            <p:nvPr/>
          </p:nvSpPr>
          <p:spPr>
            <a:xfrm>
              <a:off x="3112413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4280BF3-5D68-4F67-A4C0-C6390D7DFEFA}"/>
                </a:ext>
              </a:extLst>
            </p:cNvPr>
            <p:cNvGrpSpPr/>
            <p:nvPr/>
          </p:nvGrpSpPr>
          <p:grpSpPr>
            <a:xfrm>
              <a:off x="3036309" y="576597"/>
              <a:ext cx="712737" cy="560347"/>
              <a:chOff x="1839900" y="588837"/>
              <a:chExt cx="712737" cy="560347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840F90AB-A953-4D8D-9E1A-F99D35BE0765}"/>
                  </a:ext>
                </a:extLst>
              </p:cNvPr>
              <p:cNvSpPr/>
              <p:nvPr/>
            </p:nvSpPr>
            <p:spPr>
              <a:xfrm rot="16200000">
                <a:off x="1916095" y="51264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2A48E3C-8C58-44A3-A4AF-8A49821CDD63}"/>
                  </a:ext>
                </a:extLst>
              </p:cNvPr>
              <p:cNvSpPr txBox="1"/>
              <p:nvPr/>
            </p:nvSpPr>
            <p:spPr>
              <a:xfrm>
                <a:off x="1901398" y="726105"/>
                <a:ext cx="5838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</a:rPr>
                  <a:t>SDN-C</a:t>
                </a:r>
              </a:p>
            </p:txBody>
          </p:sp>
        </p:grp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C61A3E0B-155C-43BA-A65B-89887E1AF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4495" y="1123306"/>
              <a:ext cx="581529" cy="581529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3261ED-5E14-48CD-89C0-2D7219815C6F}"/>
              </a:ext>
            </a:extLst>
          </p:cNvPr>
          <p:cNvGrpSpPr/>
          <p:nvPr/>
        </p:nvGrpSpPr>
        <p:grpSpPr>
          <a:xfrm>
            <a:off x="1602170" y="577351"/>
            <a:ext cx="712737" cy="8199279"/>
            <a:chOff x="3178873" y="847739"/>
            <a:chExt cx="712737" cy="8199279"/>
          </a:xfrm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CBEA48BA-BCB7-40F5-B3E9-0EAE017F212D}"/>
                </a:ext>
              </a:extLst>
            </p:cNvPr>
            <p:cNvSpPr/>
            <p:nvPr/>
          </p:nvSpPr>
          <p:spPr>
            <a:xfrm>
              <a:off x="3264813" y="12189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AF991469-5A5E-44A7-B8AD-6A990A88DE70}"/>
                </a:ext>
              </a:extLst>
            </p:cNvPr>
            <p:cNvGrpSpPr/>
            <p:nvPr/>
          </p:nvGrpSpPr>
          <p:grpSpPr>
            <a:xfrm>
              <a:off x="3178873" y="847739"/>
              <a:ext cx="712737" cy="501353"/>
              <a:chOff x="1830064" y="707579"/>
              <a:chExt cx="712737" cy="501353"/>
            </a:xfrm>
          </p:grpSpPr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184BA76D-66EE-4787-AE35-AD205C0893EF}"/>
                  </a:ext>
                </a:extLst>
              </p:cNvPr>
              <p:cNvSpPr/>
              <p:nvPr/>
            </p:nvSpPr>
            <p:spPr>
              <a:xfrm rot="16200000">
                <a:off x="1935756" y="601887"/>
                <a:ext cx="501353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CCBEFEC3-08FB-422A-A8C4-79B29D42BE44}"/>
                  </a:ext>
                </a:extLst>
              </p:cNvPr>
              <p:cNvSpPr txBox="1"/>
              <p:nvPr/>
            </p:nvSpPr>
            <p:spPr>
              <a:xfrm>
                <a:off x="1874537" y="816537"/>
                <a:ext cx="6158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solidFill>
                      <a:schemeClr val="bg1"/>
                    </a:solidFill>
                  </a:rPr>
                  <a:t>vDHCP</a:t>
                </a:r>
                <a:endParaRPr lang="en-US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7C68A68E-1941-464A-A5F1-B42CBB64F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4035" y="1351906"/>
              <a:ext cx="581529" cy="581529"/>
            </a:xfrm>
            <a:prstGeom prst="rect">
              <a:avLst/>
            </a:prstGeom>
          </p:spPr>
        </p:pic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8BCA5C5-7446-440D-A91E-DABB393F44F6}"/>
              </a:ext>
            </a:extLst>
          </p:cNvPr>
          <p:cNvSpPr/>
          <p:nvPr/>
        </p:nvSpPr>
        <p:spPr>
          <a:xfrm>
            <a:off x="5454608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50A26D4-8DFF-426F-8BBC-DBFA94A1CDD0}"/>
              </a:ext>
            </a:extLst>
          </p:cNvPr>
          <p:cNvGrpSpPr/>
          <p:nvPr/>
        </p:nvGrpSpPr>
        <p:grpSpPr>
          <a:xfrm>
            <a:off x="-5269" y="-13353"/>
            <a:ext cx="6863269" cy="9157353"/>
            <a:chOff x="-5269" y="-17858"/>
            <a:chExt cx="6863269" cy="859818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929ED23-D0F3-40FC-AFB7-5AB11683D684}"/>
                </a:ext>
              </a:extLst>
            </p:cNvPr>
            <p:cNvSpPr/>
            <p:nvPr/>
          </p:nvSpPr>
          <p:spPr>
            <a:xfrm>
              <a:off x="0" y="0"/>
              <a:ext cx="6858000" cy="446573"/>
            </a:xfrm>
            <a:prstGeom prst="rect">
              <a:avLst/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7FBAD87-2911-4A6E-A0BB-8572800A8979}"/>
                </a:ext>
              </a:extLst>
            </p:cNvPr>
            <p:cNvSpPr txBox="1"/>
            <p:nvPr/>
          </p:nvSpPr>
          <p:spPr>
            <a:xfrm>
              <a:off x="717463" y="-17858"/>
              <a:ext cx="5476860" cy="491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Registration Steps (Option 2)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A18EAB-44DD-48FC-8E55-3D036E836FF4}"/>
                </a:ext>
              </a:extLst>
            </p:cNvPr>
            <p:cNvSpPr/>
            <p:nvPr/>
          </p:nvSpPr>
          <p:spPr>
            <a:xfrm>
              <a:off x="-5269" y="0"/>
              <a:ext cx="6863269" cy="8580322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C74E712-09A8-456A-9B82-4D3C19D0DC8E}"/>
              </a:ext>
            </a:extLst>
          </p:cNvPr>
          <p:cNvGrpSpPr/>
          <p:nvPr/>
        </p:nvGrpSpPr>
        <p:grpSpPr>
          <a:xfrm>
            <a:off x="4358632" y="576597"/>
            <a:ext cx="712737" cy="8318021"/>
            <a:chOff x="4206232" y="576597"/>
            <a:chExt cx="712737" cy="8318021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D4B6721-E0ED-456E-BAC5-4F24E6BC7AC4}"/>
                </a:ext>
              </a:extLst>
            </p:cNvPr>
            <p:cNvSpPr/>
            <p:nvPr/>
          </p:nvSpPr>
          <p:spPr>
            <a:xfrm>
              <a:off x="4283511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AD36CB9-05E5-47C7-948C-C0DBD9030448}"/>
                </a:ext>
              </a:extLst>
            </p:cNvPr>
            <p:cNvGrpSpPr/>
            <p:nvPr/>
          </p:nvGrpSpPr>
          <p:grpSpPr>
            <a:xfrm>
              <a:off x="4206232" y="576597"/>
              <a:ext cx="712737" cy="560347"/>
              <a:chOff x="3832410" y="576597"/>
              <a:chExt cx="712737" cy="560347"/>
            </a:xfrm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F64AEAD2-5A84-40CF-9FEE-1C5974D421E9}"/>
                  </a:ext>
                </a:extLst>
              </p:cNvPr>
              <p:cNvSpPr/>
              <p:nvPr/>
            </p:nvSpPr>
            <p:spPr>
              <a:xfrm rot="16200000">
                <a:off x="3908605" y="500402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C1A9250-66E8-416A-8627-B1AB54408CA6}"/>
                  </a:ext>
                </a:extLst>
              </p:cNvPr>
              <p:cNvSpPr txBox="1"/>
              <p:nvPr/>
            </p:nvSpPr>
            <p:spPr>
              <a:xfrm>
                <a:off x="3916160" y="700684"/>
                <a:ext cx="5325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DCAE</a:t>
                </a: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68DDD591-436E-4AE7-A18F-4A0192524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9472" y="1123306"/>
              <a:ext cx="581529" cy="581529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E6FA641-DD08-4E3A-A127-15C5469665A6}"/>
              </a:ext>
            </a:extLst>
          </p:cNvPr>
          <p:cNvGrpSpPr/>
          <p:nvPr/>
        </p:nvGrpSpPr>
        <p:grpSpPr>
          <a:xfrm>
            <a:off x="665540" y="562839"/>
            <a:ext cx="712737" cy="8331779"/>
            <a:chOff x="665540" y="562839"/>
            <a:chExt cx="712737" cy="833177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C25CE5D-0150-4C00-BEF3-7A8A33776AFA}"/>
                </a:ext>
              </a:extLst>
            </p:cNvPr>
            <p:cNvSpPr/>
            <p:nvPr/>
          </p:nvSpPr>
          <p:spPr>
            <a:xfrm>
              <a:off x="770217" y="1066579"/>
              <a:ext cx="560347" cy="7828039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27B53BA-BCAB-448A-AA7A-55F932B01187}"/>
                </a:ext>
              </a:extLst>
            </p:cNvPr>
            <p:cNvGrpSpPr/>
            <p:nvPr/>
          </p:nvGrpSpPr>
          <p:grpSpPr>
            <a:xfrm>
              <a:off x="665540" y="562839"/>
              <a:ext cx="712737" cy="560347"/>
              <a:chOff x="897769" y="579475"/>
              <a:chExt cx="712737" cy="560347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BEDA2475-5090-467A-97A7-0D06BC1064D4}"/>
                  </a:ext>
                </a:extLst>
              </p:cNvPr>
              <p:cNvSpPr/>
              <p:nvPr/>
            </p:nvSpPr>
            <p:spPr>
              <a:xfrm rot="16200000">
                <a:off x="973964" y="503280"/>
                <a:ext cx="560347" cy="712737"/>
              </a:xfrm>
              <a:prstGeom prst="roundRect">
                <a:avLst>
                  <a:gd name="adj" fmla="val 7035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548359D-9DDA-4C53-883B-ADD1EE8A1F29}"/>
                  </a:ext>
                </a:extLst>
              </p:cNvPr>
              <p:cNvSpPr txBox="1"/>
              <p:nvPr/>
            </p:nvSpPr>
            <p:spPr>
              <a:xfrm>
                <a:off x="1010798" y="635565"/>
                <a:ext cx="4796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PNF</a:t>
                </a:r>
              </a:p>
              <a:p>
                <a:r>
                  <a:rPr lang="en-US" sz="1200" b="1" dirty="0">
                    <a:solidFill>
                      <a:schemeClr val="bg1"/>
                    </a:solidFill>
                  </a:rPr>
                  <a:t>(DU)</a:t>
                </a:r>
              </a:p>
            </p:txBody>
          </p:sp>
        </p:grp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710E6966-4DA8-4E19-9669-EA43887EB9BA}"/>
                </a:ext>
              </a:extLst>
            </p:cNvPr>
            <p:cNvSpPr/>
            <p:nvPr/>
          </p:nvSpPr>
          <p:spPr>
            <a:xfrm>
              <a:off x="779129" y="1128600"/>
              <a:ext cx="540544" cy="555780"/>
            </a:xfrm>
            <a:prstGeom prst="ellipse">
              <a:avLst/>
            </a:prstGeom>
            <a:solidFill>
              <a:srgbClr val="1275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95E65566-E71C-433B-A121-ECDEEF9E53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066" y="1263616"/>
              <a:ext cx="548493" cy="251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37B129-B768-4930-A539-C972E00A158B}"/>
              </a:ext>
            </a:extLst>
          </p:cNvPr>
          <p:cNvGrpSpPr/>
          <p:nvPr/>
        </p:nvGrpSpPr>
        <p:grpSpPr>
          <a:xfrm>
            <a:off x="5376154" y="576597"/>
            <a:ext cx="712737" cy="560347"/>
            <a:chOff x="2836155" y="582717"/>
            <a:chExt cx="712737" cy="560347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57347B5E-49E2-414B-9E26-AC52E223F0B6}"/>
                </a:ext>
              </a:extLst>
            </p:cNvPr>
            <p:cNvSpPr/>
            <p:nvPr/>
          </p:nvSpPr>
          <p:spPr>
            <a:xfrm rot="16200000">
              <a:off x="2912350" y="506522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32A4C62-7A38-4915-899A-DA5474B4D3EB}"/>
                </a:ext>
              </a:extLst>
            </p:cNvPr>
            <p:cNvSpPr txBox="1"/>
            <p:nvPr/>
          </p:nvSpPr>
          <p:spPr>
            <a:xfrm>
              <a:off x="2988437" y="715097"/>
              <a:ext cx="412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AAI</a:t>
              </a:r>
            </a:p>
          </p:txBody>
        </p:sp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6EFC2E56-9A87-421F-B341-8104B43366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534" y="1129888"/>
            <a:ext cx="581529" cy="581529"/>
          </a:xfrm>
          <a:prstGeom prst="rect">
            <a:avLst/>
          </a:prstGeom>
        </p:spPr>
      </p:pic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2747A2AF-AB91-4B13-93F2-1572726553B1}"/>
              </a:ext>
            </a:extLst>
          </p:cNvPr>
          <p:cNvSpPr/>
          <p:nvPr/>
        </p:nvSpPr>
        <p:spPr>
          <a:xfrm rot="16200000">
            <a:off x="4522431" y="4941633"/>
            <a:ext cx="474973" cy="2830795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46F8902-6D06-4FF1-9FC3-85A15D51665C}"/>
              </a:ext>
            </a:extLst>
          </p:cNvPr>
          <p:cNvSpPr txBox="1"/>
          <p:nvPr/>
        </p:nvSpPr>
        <p:spPr>
          <a:xfrm>
            <a:off x="3394359" y="6176668"/>
            <a:ext cx="2780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Register PNF (Key, real IP@)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6EEB767-471F-4682-90D4-24E67AA046AB}"/>
              </a:ext>
            </a:extLst>
          </p:cNvPr>
          <p:cNvCxnSpPr>
            <a:cxnSpLocks/>
          </p:cNvCxnSpPr>
          <p:nvPr/>
        </p:nvCxnSpPr>
        <p:spPr>
          <a:xfrm>
            <a:off x="4094596" y="6113224"/>
            <a:ext cx="1415631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C11690EF-AD6B-473F-8CFF-367D3265545D}"/>
              </a:ext>
            </a:extLst>
          </p:cNvPr>
          <p:cNvSpPr/>
          <p:nvPr/>
        </p:nvSpPr>
        <p:spPr>
          <a:xfrm rot="16200000">
            <a:off x="4098221" y="2355572"/>
            <a:ext cx="474973" cy="2143403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EE0707A-04F7-4C1F-BDE6-5F20A478A5C9}"/>
              </a:ext>
            </a:extLst>
          </p:cNvPr>
          <p:cNvSpPr txBox="1"/>
          <p:nvPr/>
        </p:nvSpPr>
        <p:spPr>
          <a:xfrm>
            <a:off x="3161186" y="3225736"/>
            <a:ext cx="234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New PNF </a:t>
            </a:r>
            <a:r>
              <a:rPr lang="en-US" dirty="0" err="1">
                <a:solidFill>
                  <a:srgbClr val="0000CC"/>
                </a:solidFill>
              </a:rPr>
              <a:t>DMaap</a:t>
            </a:r>
            <a:r>
              <a:rPr lang="en-US" dirty="0">
                <a:solidFill>
                  <a:srgbClr val="0000CC"/>
                </a:solidFill>
              </a:rPr>
              <a:t> Event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99CDE7B6-D0EC-42FF-B562-0AAB501EC809}"/>
              </a:ext>
            </a:extLst>
          </p:cNvPr>
          <p:cNvCxnSpPr>
            <a:cxnSpLocks/>
          </p:cNvCxnSpPr>
          <p:nvPr/>
        </p:nvCxnSpPr>
        <p:spPr>
          <a:xfrm flipH="1">
            <a:off x="4062670" y="3189787"/>
            <a:ext cx="35920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442948E-3803-4249-A4E1-F72101619DD7}"/>
              </a:ext>
            </a:extLst>
          </p:cNvPr>
          <p:cNvSpPr/>
          <p:nvPr/>
        </p:nvSpPr>
        <p:spPr>
          <a:xfrm rot="16200000">
            <a:off x="2512849" y="-187932"/>
            <a:ext cx="703518" cy="4796762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9BD774C-35CB-4198-9306-1D1322078FB4}"/>
              </a:ext>
            </a:extLst>
          </p:cNvPr>
          <p:cNvSpPr txBox="1"/>
          <p:nvPr/>
        </p:nvSpPr>
        <p:spPr>
          <a:xfrm>
            <a:off x="613987" y="1977433"/>
            <a:ext cx="2468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VES Event contains</a:t>
            </a:r>
          </a:p>
          <a:p>
            <a:r>
              <a:rPr lang="en-US" sz="1400" dirty="0">
                <a:solidFill>
                  <a:srgbClr val="0000CC"/>
                </a:solidFill>
              </a:rPr>
              <a:t>PNF ID, PNF IP@, Vendor Name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7830809D-072F-4AE2-97F9-A68445F72C9B}"/>
              </a:ext>
            </a:extLst>
          </p:cNvPr>
          <p:cNvCxnSpPr>
            <a:cxnSpLocks/>
          </p:cNvCxnSpPr>
          <p:nvPr/>
        </p:nvCxnSpPr>
        <p:spPr>
          <a:xfrm flipH="1">
            <a:off x="1330559" y="1858818"/>
            <a:ext cx="3191024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B3F6BA62-2E03-413C-90FF-54CAE0E96363}"/>
              </a:ext>
            </a:extLst>
          </p:cNvPr>
          <p:cNvSpPr/>
          <p:nvPr/>
        </p:nvSpPr>
        <p:spPr>
          <a:xfrm rot="16200000">
            <a:off x="2112968" y="3571923"/>
            <a:ext cx="474973" cy="3673263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535FCC6-BD64-4710-84C4-75B1719BCE49}"/>
              </a:ext>
            </a:extLst>
          </p:cNvPr>
          <p:cNvCxnSpPr>
            <a:cxnSpLocks/>
          </p:cNvCxnSpPr>
          <p:nvPr/>
        </p:nvCxnSpPr>
        <p:spPr>
          <a:xfrm flipH="1">
            <a:off x="1308194" y="5165371"/>
            <a:ext cx="2265446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E354860B-12DC-46B6-A888-8DB7F7BF9862}"/>
              </a:ext>
            </a:extLst>
          </p:cNvPr>
          <p:cNvSpPr txBox="1"/>
          <p:nvPr/>
        </p:nvSpPr>
        <p:spPr>
          <a:xfrm>
            <a:off x="544527" y="5204611"/>
            <a:ext cx="348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Configure real PNF IP@ (optional)</a:t>
            </a:r>
            <a:endParaRPr lang="en-US" sz="1400" dirty="0">
              <a:solidFill>
                <a:srgbClr val="0000CC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0D3ECB4-00FB-45EA-AD88-CA31FCFB297F}"/>
              </a:ext>
            </a:extLst>
          </p:cNvPr>
          <p:cNvGrpSpPr/>
          <p:nvPr/>
        </p:nvGrpSpPr>
        <p:grpSpPr>
          <a:xfrm>
            <a:off x="403375" y="1783206"/>
            <a:ext cx="335348" cy="246221"/>
            <a:chOff x="447635" y="1676508"/>
            <a:chExt cx="335348" cy="246221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A48697D-18D0-4B4A-A7A5-83CC8CD9E2ED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CD6AE1E-A3D2-48EF-9A96-45E1DAC88FA0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10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4A47A7-66C5-4447-9EB3-FFCBB663853C}"/>
              </a:ext>
            </a:extLst>
          </p:cNvPr>
          <p:cNvGrpSpPr/>
          <p:nvPr/>
        </p:nvGrpSpPr>
        <p:grpSpPr>
          <a:xfrm>
            <a:off x="3114220" y="3118052"/>
            <a:ext cx="335348" cy="246221"/>
            <a:chOff x="447635" y="1676508"/>
            <a:chExt cx="335348" cy="246221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4463E33-DBAB-4639-87FC-C444CAA04431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E2AE134-0CFA-4827-88AC-F0D6B23113C9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11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4A0CDBD-4E1B-4A9E-8BFA-21CF4FA4407F}"/>
              </a:ext>
            </a:extLst>
          </p:cNvPr>
          <p:cNvGrpSpPr/>
          <p:nvPr/>
        </p:nvGrpSpPr>
        <p:grpSpPr>
          <a:xfrm>
            <a:off x="346148" y="5115402"/>
            <a:ext cx="335348" cy="246221"/>
            <a:chOff x="447635" y="1676508"/>
            <a:chExt cx="335348" cy="246221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BFC7321-D59F-4B4F-9B5D-3261470EF40A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F599035-B10F-4F91-AA7D-D8C461279EF6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13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008EF9B-5A94-4C46-985E-A4BB5D1EE22D}"/>
              </a:ext>
            </a:extLst>
          </p:cNvPr>
          <p:cNvGrpSpPr/>
          <p:nvPr/>
        </p:nvGrpSpPr>
        <p:grpSpPr>
          <a:xfrm>
            <a:off x="3212839" y="6079436"/>
            <a:ext cx="335348" cy="246221"/>
            <a:chOff x="447635" y="1676508"/>
            <a:chExt cx="335348" cy="246221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A631D847-468D-45AF-A6A7-7CADD684E8DE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1BCED7A-0DB9-4789-952A-75B5AC83EDED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14</a:t>
              </a:r>
            </a:p>
          </p:txBody>
        </p: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7BD9521C-9384-4521-AEBA-846D877406E3}"/>
              </a:ext>
            </a:extLst>
          </p:cNvPr>
          <p:cNvSpPr/>
          <p:nvPr/>
        </p:nvSpPr>
        <p:spPr>
          <a:xfrm>
            <a:off x="-522512" y="391885"/>
            <a:ext cx="435429" cy="8110908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96140D7-83BE-4C02-AB71-FA957635120F}"/>
              </a:ext>
            </a:extLst>
          </p:cNvPr>
          <p:cNvSpPr txBox="1"/>
          <p:nvPr/>
        </p:nvSpPr>
        <p:spPr>
          <a:xfrm rot="16200000">
            <a:off x="-1227942" y="1110343"/>
            <a:ext cx="180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OPTION 2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E3C3B2D-B920-4CB5-A533-4884931F7019}"/>
              </a:ext>
            </a:extLst>
          </p:cNvPr>
          <p:cNvSpPr/>
          <p:nvPr/>
        </p:nvSpPr>
        <p:spPr>
          <a:xfrm rot="16200000">
            <a:off x="2723612" y="3258418"/>
            <a:ext cx="255489" cy="2671461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8B36FCE-793B-4422-B2A9-30FE0EF951F5}"/>
              </a:ext>
            </a:extLst>
          </p:cNvPr>
          <p:cNvSpPr txBox="1"/>
          <p:nvPr/>
        </p:nvSpPr>
        <p:spPr>
          <a:xfrm>
            <a:off x="1496348" y="4442452"/>
            <a:ext cx="19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*May Assign “real” PNF IP@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CE7DA6EE-0CB8-4F8D-91F3-8AF7ACD2A661}"/>
              </a:ext>
            </a:extLst>
          </p:cNvPr>
          <p:cNvSpPr/>
          <p:nvPr/>
        </p:nvSpPr>
        <p:spPr>
          <a:xfrm rot="16200000">
            <a:off x="2613869" y="2878482"/>
            <a:ext cx="474973" cy="2671459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06F27C-7E7D-4D65-A7E7-80212E1024A6}"/>
              </a:ext>
            </a:extLst>
          </p:cNvPr>
          <p:cNvSpPr txBox="1"/>
          <p:nvPr/>
        </p:nvSpPr>
        <p:spPr>
          <a:xfrm>
            <a:off x="1534875" y="4021381"/>
            <a:ext cx="2402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Authenticate &amp; ID PNF*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5579064-1217-4FC3-AF58-921BBF7197FF}"/>
              </a:ext>
            </a:extLst>
          </p:cNvPr>
          <p:cNvGrpSpPr/>
          <p:nvPr/>
        </p:nvGrpSpPr>
        <p:grpSpPr>
          <a:xfrm>
            <a:off x="1326732" y="3891885"/>
            <a:ext cx="335348" cy="246221"/>
            <a:chOff x="447635" y="1676508"/>
            <a:chExt cx="335348" cy="246221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7E36C567-DDA3-43F6-B83F-E41CD542E9CB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61D7DDF-2B01-4250-BE09-ADA95C263F18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12</a:t>
              </a:r>
            </a:p>
          </p:txBody>
        </p:sp>
      </p:grp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13FE799-D648-46AA-93B1-54EC37E3EC84}"/>
              </a:ext>
            </a:extLst>
          </p:cNvPr>
          <p:cNvCxnSpPr>
            <a:cxnSpLocks/>
          </p:cNvCxnSpPr>
          <p:nvPr/>
        </p:nvCxnSpPr>
        <p:spPr>
          <a:xfrm flipH="1">
            <a:off x="2248460" y="3970444"/>
            <a:ext cx="1296612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50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D2E22EE-6C97-41FF-B8B7-A1756F25DD4D}"/>
              </a:ext>
            </a:extLst>
          </p:cNvPr>
          <p:cNvSpPr/>
          <p:nvPr/>
        </p:nvSpPr>
        <p:spPr>
          <a:xfrm>
            <a:off x="2602477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8573FAF-9A0D-45A0-B298-ACF0D43535CA}"/>
              </a:ext>
            </a:extLst>
          </p:cNvPr>
          <p:cNvGrpSpPr/>
          <p:nvPr/>
        </p:nvGrpSpPr>
        <p:grpSpPr>
          <a:xfrm>
            <a:off x="2527548" y="576597"/>
            <a:ext cx="712737" cy="560347"/>
            <a:chOff x="1839900" y="588837"/>
            <a:chExt cx="712737" cy="560347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C287A373-4908-4D32-9E68-69EAD651CFEF}"/>
                </a:ext>
              </a:extLst>
            </p:cNvPr>
            <p:cNvSpPr/>
            <p:nvPr/>
          </p:nvSpPr>
          <p:spPr>
            <a:xfrm rot="16200000">
              <a:off x="1916095" y="512642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B537CF2-9009-4B96-9FC3-761772637978}"/>
                </a:ext>
              </a:extLst>
            </p:cNvPr>
            <p:cNvSpPr txBox="1"/>
            <p:nvPr/>
          </p:nvSpPr>
          <p:spPr>
            <a:xfrm>
              <a:off x="1890737" y="621517"/>
              <a:ext cx="619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SDN-C 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APP-C</a:t>
              </a:r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A0CBFAA4-A49B-42D6-B6FD-15F224AA9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02" y="1123306"/>
            <a:ext cx="581529" cy="581529"/>
          </a:xfrm>
          <a:prstGeom prst="rect">
            <a:avLst/>
          </a:prstGeom>
        </p:spPr>
      </p:pic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8FD4064-3CC4-4D90-ACA7-595E80B53EE2}"/>
              </a:ext>
            </a:extLst>
          </p:cNvPr>
          <p:cNvSpPr/>
          <p:nvPr/>
        </p:nvSpPr>
        <p:spPr>
          <a:xfrm>
            <a:off x="3519194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280BF3-5D68-4F67-A4C0-C6390D7DFEFA}"/>
              </a:ext>
            </a:extLst>
          </p:cNvPr>
          <p:cNvGrpSpPr/>
          <p:nvPr/>
        </p:nvGrpSpPr>
        <p:grpSpPr>
          <a:xfrm>
            <a:off x="3443090" y="576597"/>
            <a:ext cx="712737" cy="560347"/>
            <a:chOff x="1839900" y="588837"/>
            <a:chExt cx="712737" cy="560347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840F90AB-A953-4D8D-9E1A-F99D35BE0765}"/>
                </a:ext>
              </a:extLst>
            </p:cNvPr>
            <p:cNvSpPr/>
            <p:nvPr/>
          </p:nvSpPr>
          <p:spPr>
            <a:xfrm rot="16200000">
              <a:off x="1916095" y="512642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2A48E3C-8C58-44A3-A4AF-8A49821CDD63}"/>
                </a:ext>
              </a:extLst>
            </p:cNvPr>
            <p:cNvSpPr txBox="1"/>
            <p:nvPr/>
          </p:nvSpPr>
          <p:spPr>
            <a:xfrm>
              <a:off x="2015679" y="712777"/>
              <a:ext cx="3609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SO</a:t>
              </a:r>
            </a:p>
          </p:txBody>
        </p:sp>
      </p:grpSp>
      <p:pic>
        <p:nvPicPr>
          <p:cNvPr id="103" name="Picture 102">
            <a:extLst>
              <a:ext uri="{FF2B5EF4-FFF2-40B4-BE49-F238E27FC236}">
                <a16:creationId xmlns:a16="http://schemas.microsoft.com/office/drawing/2014/main" id="{C61A3E0B-155C-43BA-A65B-89887E1AF7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276" y="1123306"/>
            <a:ext cx="581529" cy="581529"/>
          </a:xfrm>
          <a:prstGeom prst="rect">
            <a:avLst/>
          </a:prstGeom>
        </p:spPr>
      </p:pic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CBEA48BA-BCB7-40F5-B3E9-0EAE017F212D}"/>
              </a:ext>
            </a:extLst>
          </p:cNvPr>
          <p:cNvSpPr/>
          <p:nvPr/>
        </p:nvSpPr>
        <p:spPr>
          <a:xfrm>
            <a:off x="1688110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F991469-5A5E-44A7-B8AD-6A990A88DE70}"/>
              </a:ext>
            </a:extLst>
          </p:cNvPr>
          <p:cNvGrpSpPr/>
          <p:nvPr/>
        </p:nvGrpSpPr>
        <p:grpSpPr>
          <a:xfrm>
            <a:off x="1612006" y="576597"/>
            <a:ext cx="712737" cy="560347"/>
            <a:chOff x="1839900" y="588837"/>
            <a:chExt cx="712737" cy="560347"/>
          </a:xfrm>
        </p:grpSpPr>
        <p:sp>
          <p:nvSpPr>
            <p:cNvPr id="131" name="Rectangle: Rounded Corners 130">
              <a:extLst>
                <a:ext uri="{FF2B5EF4-FFF2-40B4-BE49-F238E27FC236}">
                  <a16:creationId xmlns:a16="http://schemas.microsoft.com/office/drawing/2014/main" id="{184BA76D-66EE-4787-AE35-AD205C0893EF}"/>
                </a:ext>
              </a:extLst>
            </p:cNvPr>
            <p:cNvSpPr/>
            <p:nvPr/>
          </p:nvSpPr>
          <p:spPr>
            <a:xfrm rot="16200000">
              <a:off x="1916095" y="512642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CCBEFEC3-08FB-422A-A8C4-79B29D42BE44}"/>
                </a:ext>
              </a:extLst>
            </p:cNvPr>
            <p:cNvSpPr txBox="1"/>
            <p:nvPr/>
          </p:nvSpPr>
          <p:spPr>
            <a:xfrm>
              <a:off x="1980267" y="733195"/>
              <a:ext cx="412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AAI</a:t>
              </a:r>
            </a:p>
          </p:txBody>
        </p:sp>
      </p:grpSp>
      <p:pic>
        <p:nvPicPr>
          <p:cNvPr id="133" name="Picture 132">
            <a:extLst>
              <a:ext uri="{FF2B5EF4-FFF2-40B4-BE49-F238E27FC236}">
                <a16:creationId xmlns:a16="http://schemas.microsoft.com/office/drawing/2014/main" id="{7C68A68E-1941-464A-A5F1-B42CBB64F1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192" y="1123306"/>
            <a:ext cx="581529" cy="581529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8BCA5C5-7446-440D-A91E-DABB393F44F6}"/>
              </a:ext>
            </a:extLst>
          </p:cNvPr>
          <p:cNvSpPr/>
          <p:nvPr/>
        </p:nvSpPr>
        <p:spPr>
          <a:xfrm>
            <a:off x="5454608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50A26D4-8DFF-426F-8BBC-DBFA94A1CDD0}"/>
              </a:ext>
            </a:extLst>
          </p:cNvPr>
          <p:cNvGrpSpPr/>
          <p:nvPr/>
        </p:nvGrpSpPr>
        <p:grpSpPr>
          <a:xfrm>
            <a:off x="-5269" y="-13353"/>
            <a:ext cx="6863269" cy="9157353"/>
            <a:chOff x="-5269" y="-17858"/>
            <a:chExt cx="6863269" cy="859818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929ED23-D0F3-40FC-AFB7-5AB11683D684}"/>
                </a:ext>
              </a:extLst>
            </p:cNvPr>
            <p:cNvSpPr/>
            <p:nvPr/>
          </p:nvSpPr>
          <p:spPr>
            <a:xfrm>
              <a:off x="0" y="0"/>
              <a:ext cx="6858000" cy="446573"/>
            </a:xfrm>
            <a:prstGeom prst="rect">
              <a:avLst/>
            </a:prstGeom>
            <a:solidFill>
              <a:srgbClr val="1241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7FBAD87-2911-4A6E-A0BB-8572800A8979}"/>
                </a:ext>
              </a:extLst>
            </p:cNvPr>
            <p:cNvSpPr txBox="1"/>
            <p:nvPr/>
          </p:nvSpPr>
          <p:spPr>
            <a:xfrm>
              <a:off x="1781692" y="-17858"/>
              <a:ext cx="3300904" cy="491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Activation Steps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A18EAB-44DD-48FC-8E55-3D036E836FF4}"/>
                </a:ext>
              </a:extLst>
            </p:cNvPr>
            <p:cNvSpPr/>
            <p:nvPr/>
          </p:nvSpPr>
          <p:spPr>
            <a:xfrm>
              <a:off x="-5269" y="0"/>
              <a:ext cx="6863269" cy="8580322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D4B6721-E0ED-456E-BAC5-4F24E6BC7AC4}"/>
              </a:ext>
            </a:extLst>
          </p:cNvPr>
          <p:cNvSpPr/>
          <p:nvPr/>
        </p:nvSpPr>
        <p:spPr>
          <a:xfrm>
            <a:off x="4435911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AD36CB9-05E5-47C7-948C-C0DBD9030448}"/>
              </a:ext>
            </a:extLst>
          </p:cNvPr>
          <p:cNvGrpSpPr/>
          <p:nvPr/>
        </p:nvGrpSpPr>
        <p:grpSpPr>
          <a:xfrm>
            <a:off x="4358632" y="576597"/>
            <a:ext cx="712737" cy="560347"/>
            <a:chOff x="3832410" y="576597"/>
            <a:chExt cx="712737" cy="560347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F64AEAD2-5A84-40CF-9FEE-1C5974D421E9}"/>
                </a:ext>
              </a:extLst>
            </p:cNvPr>
            <p:cNvSpPr/>
            <p:nvPr/>
          </p:nvSpPr>
          <p:spPr>
            <a:xfrm rot="16200000">
              <a:off x="3908605" y="500402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C1A9250-66E8-416A-8627-B1AB54408CA6}"/>
                </a:ext>
              </a:extLst>
            </p:cNvPr>
            <p:cNvSpPr txBox="1"/>
            <p:nvPr/>
          </p:nvSpPr>
          <p:spPr>
            <a:xfrm>
              <a:off x="3964249" y="700684"/>
              <a:ext cx="4363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SDC</a:t>
              </a:r>
            </a:p>
          </p:txBody>
        </p:sp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68DDD591-436E-4AE7-A18F-4A0192524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397" y="1123306"/>
            <a:ext cx="581529" cy="581529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C25CE5D-0150-4C00-BEF3-7A8A33776AFA}"/>
              </a:ext>
            </a:extLst>
          </p:cNvPr>
          <p:cNvSpPr/>
          <p:nvPr/>
        </p:nvSpPr>
        <p:spPr>
          <a:xfrm>
            <a:off x="770217" y="1066579"/>
            <a:ext cx="560347" cy="7828039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7B53BA-BCAB-448A-AA7A-55F932B01187}"/>
              </a:ext>
            </a:extLst>
          </p:cNvPr>
          <p:cNvGrpSpPr/>
          <p:nvPr/>
        </p:nvGrpSpPr>
        <p:grpSpPr>
          <a:xfrm>
            <a:off x="696464" y="576597"/>
            <a:ext cx="712737" cy="560347"/>
            <a:chOff x="928693" y="593233"/>
            <a:chExt cx="712737" cy="560347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EDA2475-5090-467A-97A7-0D06BC1064D4}"/>
                </a:ext>
              </a:extLst>
            </p:cNvPr>
            <p:cNvSpPr/>
            <p:nvPr/>
          </p:nvSpPr>
          <p:spPr>
            <a:xfrm rot="16200000">
              <a:off x="1004888" y="517038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548359D-9DDA-4C53-883B-ADD1EE8A1F29}"/>
                </a:ext>
              </a:extLst>
            </p:cNvPr>
            <p:cNvSpPr txBox="1"/>
            <p:nvPr/>
          </p:nvSpPr>
          <p:spPr>
            <a:xfrm>
              <a:off x="1037945" y="641755"/>
              <a:ext cx="479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PNF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(DU)</a:t>
              </a:r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710E6966-4DA8-4E19-9669-EA43887EB9BA}"/>
              </a:ext>
            </a:extLst>
          </p:cNvPr>
          <p:cNvSpPr/>
          <p:nvPr/>
        </p:nvSpPr>
        <p:spPr>
          <a:xfrm>
            <a:off x="779129" y="1123306"/>
            <a:ext cx="540544" cy="555780"/>
          </a:xfrm>
          <a:prstGeom prst="ellipse">
            <a:avLst/>
          </a:prstGeom>
          <a:solidFill>
            <a:srgbClr val="127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5E65566-E71C-433B-A121-ECDEEF9E5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2066" y="1263616"/>
            <a:ext cx="548493" cy="25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037B129-B768-4930-A539-C972E00A158B}"/>
              </a:ext>
            </a:extLst>
          </p:cNvPr>
          <p:cNvGrpSpPr/>
          <p:nvPr/>
        </p:nvGrpSpPr>
        <p:grpSpPr>
          <a:xfrm>
            <a:off x="5376154" y="576597"/>
            <a:ext cx="712737" cy="560347"/>
            <a:chOff x="2836155" y="582717"/>
            <a:chExt cx="712737" cy="560347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57347B5E-49E2-414B-9E26-AC52E223F0B6}"/>
                </a:ext>
              </a:extLst>
            </p:cNvPr>
            <p:cNvSpPr/>
            <p:nvPr/>
          </p:nvSpPr>
          <p:spPr>
            <a:xfrm rot="16200000">
              <a:off x="2912350" y="506522"/>
              <a:ext cx="560347" cy="712737"/>
            </a:xfrm>
            <a:prstGeom prst="roundRect">
              <a:avLst>
                <a:gd name="adj" fmla="val 7035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32A4C62-7A38-4915-899A-DA5474B4D3EB}"/>
                </a:ext>
              </a:extLst>
            </p:cNvPr>
            <p:cNvSpPr txBox="1"/>
            <p:nvPr/>
          </p:nvSpPr>
          <p:spPr>
            <a:xfrm>
              <a:off x="2923818" y="634770"/>
              <a:ext cx="5437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CU 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(VNF)</a:t>
              </a:r>
            </a:p>
          </p:txBody>
        </p:sp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6EFC2E56-9A87-421F-B341-8104B43366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132" y="1142358"/>
            <a:ext cx="581529" cy="581529"/>
          </a:xfrm>
          <a:prstGeom prst="rect">
            <a:avLst/>
          </a:prstGeom>
        </p:spPr>
      </p:pic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8CDD3A52-2693-49C4-AE25-F66AB4491842}"/>
              </a:ext>
            </a:extLst>
          </p:cNvPr>
          <p:cNvSpPr/>
          <p:nvPr/>
        </p:nvSpPr>
        <p:spPr>
          <a:xfrm rot="16200000">
            <a:off x="2217942" y="2428366"/>
            <a:ext cx="474973" cy="1831083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D1DFB79-05EF-4E04-95D2-C7FC66451734}"/>
              </a:ext>
            </a:extLst>
          </p:cNvPr>
          <p:cNvSpPr txBox="1"/>
          <p:nvPr/>
        </p:nvSpPr>
        <p:spPr>
          <a:xfrm>
            <a:off x="1583378" y="3167563"/>
            <a:ext cx="176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Inventory Query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A55B64FC-81D1-4E98-B1B3-82B90540B664}"/>
              </a:ext>
            </a:extLst>
          </p:cNvPr>
          <p:cNvCxnSpPr>
            <a:cxnSpLocks/>
          </p:cNvCxnSpPr>
          <p:nvPr/>
        </p:nvCxnSpPr>
        <p:spPr>
          <a:xfrm flipH="1">
            <a:off x="2166548" y="3104434"/>
            <a:ext cx="494819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A3727F2-4A76-4146-8B5D-A54C3B055044}"/>
              </a:ext>
            </a:extLst>
          </p:cNvPr>
          <p:cNvSpPr/>
          <p:nvPr/>
        </p:nvSpPr>
        <p:spPr>
          <a:xfrm rot="16200000">
            <a:off x="1705743" y="2671168"/>
            <a:ext cx="474973" cy="2994185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9BD774C-35CB-4198-9306-1D1322078FB4}"/>
              </a:ext>
            </a:extLst>
          </p:cNvPr>
          <p:cNvSpPr txBox="1"/>
          <p:nvPr/>
        </p:nvSpPr>
        <p:spPr>
          <a:xfrm>
            <a:off x="491497" y="3990224"/>
            <a:ext cx="2900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Service Configuration </a:t>
            </a:r>
            <a:r>
              <a:rPr lang="en-US" sz="1400" dirty="0">
                <a:solidFill>
                  <a:srgbClr val="0000CC"/>
                </a:solidFill>
              </a:rPr>
              <a:t>(CU IP@)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7830809D-072F-4AE2-97F9-A68445F72C9B}"/>
              </a:ext>
            </a:extLst>
          </p:cNvPr>
          <p:cNvCxnSpPr>
            <a:cxnSpLocks/>
          </p:cNvCxnSpPr>
          <p:nvPr/>
        </p:nvCxnSpPr>
        <p:spPr>
          <a:xfrm flipH="1">
            <a:off x="1296670" y="3912430"/>
            <a:ext cx="1301300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212F47A-CB26-4E57-B07C-E0FEEBAECD70}"/>
              </a:ext>
            </a:extLst>
          </p:cNvPr>
          <p:cNvGrpSpPr/>
          <p:nvPr/>
        </p:nvGrpSpPr>
        <p:grpSpPr>
          <a:xfrm>
            <a:off x="3284971" y="4075535"/>
            <a:ext cx="336765" cy="429666"/>
            <a:chOff x="293654" y="3250954"/>
            <a:chExt cx="441930" cy="563842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17C3D8D4-9369-476A-8DBB-4241FF83BBCA}"/>
                </a:ext>
              </a:extLst>
            </p:cNvPr>
            <p:cNvSpPr/>
            <p:nvPr/>
          </p:nvSpPr>
          <p:spPr>
            <a:xfrm>
              <a:off x="330994" y="3414714"/>
              <a:ext cx="359569" cy="3619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id="{AE143ABE-DE9E-4CE8-AFF6-8C7A7CAA7F96}"/>
                </a:ext>
              </a:extLst>
            </p:cNvPr>
            <p:cNvSpPr/>
            <p:nvPr/>
          </p:nvSpPr>
          <p:spPr>
            <a:xfrm>
              <a:off x="347325" y="3290937"/>
              <a:ext cx="219413" cy="22086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9" name="Picture 2">
              <a:extLst>
                <a:ext uri="{FF2B5EF4-FFF2-40B4-BE49-F238E27FC236}">
                  <a16:creationId xmlns:a16="http://schemas.microsoft.com/office/drawing/2014/main" id="{C404D93B-6232-4483-8B21-BF0AE77246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3654" y="3250954"/>
              <a:ext cx="441930" cy="563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7C12633F-CFF3-4B7B-ACE8-5684248D6D9F}"/>
              </a:ext>
            </a:extLst>
          </p:cNvPr>
          <p:cNvSpPr/>
          <p:nvPr/>
        </p:nvSpPr>
        <p:spPr>
          <a:xfrm rot="16200000">
            <a:off x="3551903" y="847903"/>
            <a:ext cx="638714" cy="2787828"/>
          </a:xfrm>
          <a:prstGeom prst="roundRect">
            <a:avLst/>
          </a:prstGeom>
          <a:solidFill>
            <a:srgbClr val="D8D9DA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8C5AA21-C9C5-4405-937A-CD14447C2D73}"/>
              </a:ext>
            </a:extLst>
          </p:cNvPr>
          <p:cNvSpPr txBox="1"/>
          <p:nvPr/>
        </p:nvSpPr>
        <p:spPr>
          <a:xfrm>
            <a:off x="2495589" y="1976399"/>
            <a:ext cx="1636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</a:rPr>
              <a:t>Service Creation* (PNF ID, CU IP@)</a:t>
            </a:r>
          </a:p>
        </p:txBody>
      </p:sp>
      <p:pic>
        <p:nvPicPr>
          <p:cNvPr id="142" name="Picture 141">
            <a:extLst>
              <a:ext uri="{FF2B5EF4-FFF2-40B4-BE49-F238E27FC236}">
                <a16:creationId xmlns:a16="http://schemas.microsoft.com/office/drawing/2014/main" id="{B4A5E4E5-229C-4796-A663-F4DAE32F8D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385" y="1912088"/>
            <a:ext cx="214111" cy="297065"/>
          </a:xfrm>
          <a:prstGeom prst="rect">
            <a:avLst/>
          </a:prstGeom>
        </p:spPr>
      </p:pic>
      <p:grpSp>
        <p:nvGrpSpPr>
          <p:cNvPr id="145" name="Group 144">
            <a:extLst>
              <a:ext uri="{FF2B5EF4-FFF2-40B4-BE49-F238E27FC236}">
                <a16:creationId xmlns:a16="http://schemas.microsoft.com/office/drawing/2014/main" id="{5CD0E3A5-6E06-4907-BF56-867A84C9AD9D}"/>
              </a:ext>
            </a:extLst>
          </p:cNvPr>
          <p:cNvGrpSpPr/>
          <p:nvPr/>
        </p:nvGrpSpPr>
        <p:grpSpPr>
          <a:xfrm>
            <a:off x="4397000" y="1960609"/>
            <a:ext cx="336765" cy="429666"/>
            <a:chOff x="293654" y="3250954"/>
            <a:chExt cx="441930" cy="563842"/>
          </a:xfrm>
        </p:grpSpPr>
        <p:sp>
          <p:nvSpPr>
            <p:cNvPr id="146" name="Rectangle: Rounded Corners 145">
              <a:extLst>
                <a:ext uri="{FF2B5EF4-FFF2-40B4-BE49-F238E27FC236}">
                  <a16:creationId xmlns:a16="http://schemas.microsoft.com/office/drawing/2014/main" id="{94BEF9E7-670C-4951-8A1E-C8773E2659D4}"/>
                </a:ext>
              </a:extLst>
            </p:cNvPr>
            <p:cNvSpPr/>
            <p:nvPr/>
          </p:nvSpPr>
          <p:spPr>
            <a:xfrm>
              <a:off x="330994" y="3414714"/>
              <a:ext cx="359569" cy="36195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Rectangle: Rounded Corners 146">
              <a:extLst>
                <a:ext uri="{FF2B5EF4-FFF2-40B4-BE49-F238E27FC236}">
                  <a16:creationId xmlns:a16="http://schemas.microsoft.com/office/drawing/2014/main" id="{B6E4D289-4568-46F2-95C4-27CD882DF08F}"/>
                </a:ext>
              </a:extLst>
            </p:cNvPr>
            <p:cNvSpPr/>
            <p:nvPr/>
          </p:nvSpPr>
          <p:spPr>
            <a:xfrm>
              <a:off x="347325" y="3290937"/>
              <a:ext cx="219413" cy="22086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8" name="Picture 2">
              <a:extLst>
                <a:ext uri="{FF2B5EF4-FFF2-40B4-BE49-F238E27FC236}">
                  <a16:creationId xmlns:a16="http://schemas.microsoft.com/office/drawing/2014/main" id="{BE4C98E4-0A40-423B-A328-FC0073C331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3654" y="3250954"/>
              <a:ext cx="441930" cy="563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5B9FAE23-A2F6-4DCD-9DDA-A849852744D2}"/>
              </a:ext>
            </a:extLst>
          </p:cNvPr>
          <p:cNvSpPr/>
          <p:nvPr/>
        </p:nvSpPr>
        <p:spPr>
          <a:xfrm rot="16200000">
            <a:off x="3084499" y="2116777"/>
            <a:ext cx="474973" cy="5751674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820229D-F279-423D-9104-1B5021F6B558}"/>
              </a:ext>
            </a:extLst>
          </p:cNvPr>
          <p:cNvSpPr txBox="1"/>
          <p:nvPr/>
        </p:nvSpPr>
        <p:spPr>
          <a:xfrm>
            <a:off x="491497" y="4812885"/>
            <a:ext cx="3596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Connection to VNF (DU contacts CU)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BA9EACFC-EB86-47F6-82B0-C0C67CC8F9BD}"/>
              </a:ext>
            </a:extLst>
          </p:cNvPr>
          <p:cNvCxnSpPr>
            <a:cxnSpLocks/>
          </p:cNvCxnSpPr>
          <p:nvPr/>
        </p:nvCxnSpPr>
        <p:spPr>
          <a:xfrm flipH="1">
            <a:off x="1305076" y="4785333"/>
            <a:ext cx="4174616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: Rounded Corners 178">
            <a:extLst>
              <a:ext uri="{FF2B5EF4-FFF2-40B4-BE49-F238E27FC236}">
                <a16:creationId xmlns:a16="http://schemas.microsoft.com/office/drawing/2014/main" id="{D23798ED-6DE2-4E8B-B55D-BB2D0D39F676}"/>
              </a:ext>
            </a:extLst>
          </p:cNvPr>
          <p:cNvSpPr/>
          <p:nvPr/>
        </p:nvSpPr>
        <p:spPr>
          <a:xfrm rot="16200000">
            <a:off x="3063387" y="4610936"/>
            <a:ext cx="474973" cy="5709473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757D4378-9D55-4D4D-9DB1-6F518195C9B4}"/>
              </a:ext>
            </a:extLst>
          </p:cNvPr>
          <p:cNvSpPr/>
          <p:nvPr/>
        </p:nvSpPr>
        <p:spPr>
          <a:xfrm rot="16200000">
            <a:off x="789105" y="7709572"/>
            <a:ext cx="474973" cy="1160909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2" name="Rectangle: Rounded Corners 181">
            <a:extLst>
              <a:ext uri="{FF2B5EF4-FFF2-40B4-BE49-F238E27FC236}">
                <a16:creationId xmlns:a16="http://schemas.microsoft.com/office/drawing/2014/main" id="{4CEE21DE-08CA-48EE-8671-264ABA8E4B28}"/>
              </a:ext>
            </a:extLst>
          </p:cNvPr>
          <p:cNvSpPr/>
          <p:nvPr/>
        </p:nvSpPr>
        <p:spPr>
          <a:xfrm rot="16200000">
            <a:off x="3084790" y="2940827"/>
            <a:ext cx="474973" cy="5752279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C8BF683D-ADC7-4245-941F-8C8DDB48446B}"/>
              </a:ext>
            </a:extLst>
          </p:cNvPr>
          <p:cNvSpPr txBox="1"/>
          <p:nvPr/>
        </p:nvSpPr>
        <p:spPr>
          <a:xfrm>
            <a:off x="491497" y="5635546"/>
            <a:ext cx="308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0188" lvl="0" indent="-230188" defTabSz="457200" fontAlgn="base">
              <a:defRPr/>
            </a:pPr>
            <a:r>
              <a:rPr lang="en-US" dirty="0">
                <a:solidFill>
                  <a:srgbClr val="0000CC"/>
                </a:solidFill>
              </a:rPr>
              <a:t>Target SW Software Download</a:t>
            </a:r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8DB91AEE-3DBA-40BC-9866-F5984BBA5452}"/>
              </a:ext>
            </a:extLst>
          </p:cNvPr>
          <p:cNvCxnSpPr>
            <a:cxnSpLocks/>
          </p:cNvCxnSpPr>
          <p:nvPr/>
        </p:nvCxnSpPr>
        <p:spPr>
          <a:xfrm flipH="1">
            <a:off x="1319673" y="5601671"/>
            <a:ext cx="4134935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65F0A4A6-F561-44C2-B701-F64E06A1DCCB}"/>
              </a:ext>
            </a:extLst>
          </p:cNvPr>
          <p:cNvCxnSpPr>
            <a:cxnSpLocks/>
          </p:cNvCxnSpPr>
          <p:nvPr/>
        </p:nvCxnSpPr>
        <p:spPr>
          <a:xfrm flipH="1">
            <a:off x="1338615" y="7248423"/>
            <a:ext cx="4116583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D33F461F-B873-4B41-A150-E5F29B7294DA}"/>
              </a:ext>
            </a:extLst>
          </p:cNvPr>
          <p:cNvSpPr txBox="1"/>
          <p:nvPr/>
        </p:nvSpPr>
        <p:spPr>
          <a:xfrm>
            <a:off x="491497" y="7280868"/>
            <a:ext cx="512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CU Configures the DU with operational configuration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3AB09F13-2C21-4672-A53F-F52E8C99C865}"/>
              </a:ext>
            </a:extLst>
          </p:cNvPr>
          <p:cNvSpPr txBox="1"/>
          <p:nvPr/>
        </p:nvSpPr>
        <p:spPr>
          <a:xfrm>
            <a:off x="443870" y="8103532"/>
            <a:ext cx="119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DU Restart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D5F4DEEB-438A-4AE1-8FE8-6F5F69E8E0BB}"/>
              </a:ext>
            </a:extLst>
          </p:cNvPr>
          <p:cNvSpPr/>
          <p:nvPr/>
        </p:nvSpPr>
        <p:spPr>
          <a:xfrm rot="16200000">
            <a:off x="794463" y="6060865"/>
            <a:ext cx="474973" cy="1160909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32858E7-2EE6-4242-82B9-BEE276288CE6}"/>
              </a:ext>
            </a:extLst>
          </p:cNvPr>
          <p:cNvSpPr txBox="1"/>
          <p:nvPr/>
        </p:nvSpPr>
        <p:spPr>
          <a:xfrm>
            <a:off x="491497" y="6458207"/>
            <a:ext cx="119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DU Restart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AB19CBA7-D603-4CDA-BC43-C0ED36F6C87E}"/>
              </a:ext>
            </a:extLst>
          </p:cNvPr>
          <p:cNvSpPr/>
          <p:nvPr/>
        </p:nvSpPr>
        <p:spPr>
          <a:xfrm>
            <a:off x="2461821" y="1869920"/>
            <a:ext cx="203640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kia Pure Text Light"/>
              </a:rPr>
              <a:t>1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/>
              <a:ea typeface="+mn-ea"/>
              <a:cs typeface="+mn-cs"/>
            </a:endParaRPr>
          </a:p>
        </p:txBody>
      </p:sp>
      <p:pic>
        <p:nvPicPr>
          <p:cNvPr id="81" name="Picture 2" descr="C:\Users\cheung\AppData\Local\Temp\SNAGHTML4704bc6.PNG">
            <a:extLst>
              <a:ext uri="{FF2B5EF4-FFF2-40B4-BE49-F238E27FC236}">
                <a16:creationId xmlns:a16="http://schemas.microsoft.com/office/drawing/2014/main" id="{E0129F15-F6DC-4DA5-B15F-EC9941500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275" y="5600202"/>
            <a:ext cx="519156" cy="43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2" descr="C:\Users\cheung\AppData\Local\Temp\SNAGHTML9555ea3.PNG">
            <a:extLst>
              <a:ext uri="{FF2B5EF4-FFF2-40B4-BE49-F238E27FC236}">
                <a16:creationId xmlns:a16="http://schemas.microsoft.com/office/drawing/2014/main" id="{DDA17E0C-0B26-4362-84A6-13B8C49AE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09" y="6547697"/>
            <a:ext cx="296202" cy="29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" descr="C:\Users\cheung\AppData\Local\Temp\SNAGHTML9555ea3.PNG">
            <a:extLst>
              <a:ext uri="{FF2B5EF4-FFF2-40B4-BE49-F238E27FC236}">
                <a16:creationId xmlns:a16="http://schemas.microsoft.com/office/drawing/2014/main" id="{CD7CA72A-D959-4CFC-A47C-489F7B82E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85" y="8166053"/>
            <a:ext cx="296202" cy="29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4789F77D-F06B-4F91-AD30-F9C0A0B32F13}"/>
              </a:ext>
            </a:extLst>
          </p:cNvPr>
          <p:cNvGrpSpPr/>
          <p:nvPr/>
        </p:nvGrpSpPr>
        <p:grpSpPr>
          <a:xfrm>
            <a:off x="1387827" y="3070647"/>
            <a:ext cx="335348" cy="246221"/>
            <a:chOff x="447635" y="1676508"/>
            <a:chExt cx="335348" cy="246221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306CF604-6E7C-456C-BF6D-FF9FBCBAA326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8C9CE44-F312-409E-AF39-A8C5575C3149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16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85437BD-4A18-406A-A04F-A8229E12568B}"/>
              </a:ext>
            </a:extLst>
          </p:cNvPr>
          <p:cNvGrpSpPr/>
          <p:nvPr/>
        </p:nvGrpSpPr>
        <p:grpSpPr>
          <a:xfrm>
            <a:off x="311837" y="3894844"/>
            <a:ext cx="335348" cy="246221"/>
            <a:chOff x="447635" y="1676508"/>
            <a:chExt cx="335348" cy="246221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4D8FD7AE-94EC-4F71-863E-8A6F56730C2D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887C46C-FA0E-416B-B17A-3CEA2D145D7E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17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3E239E4-DB9D-4530-A5BB-57A6D3A85F98}"/>
              </a:ext>
            </a:extLst>
          </p:cNvPr>
          <p:cNvGrpSpPr/>
          <p:nvPr/>
        </p:nvGrpSpPr>
        <p:grpSpPr>
          <a:xfrm>
            <a:off x="311837" y="4719041"/>
            <a:ext cx="335348" cy="246221"/>
            <a:chOff x="447635" y="1676508"/>
            <a:chExt cx="335348" cy="246221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AB26A00-C3D0-4264-9D37-7DFB680E8251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16B648B-9C36-4933-B7EB-407DF95962B2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18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20FC335-FF83-4F31-92C8-E66E05669032}"/>
              </a:ext>
            </a:extLst>
          </p:cNvPr>
          <p:cNvGrpSpPr/>
          <p:nvPr/>
        </p:nvGrpSpPr>
        <p:grpSpPr>
          <a:xfrm>
            <a:off x="311837" y="5543238"/>
            <a:ext cx="335348" cy="246221"/>
            <a:chOff x="447635" y="1676508"/>
            <a:chExt cx="335348" cy="246221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A3678068-FBC4-43A6-95F8-ECE19CF35B56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ADE3BA8-9C73-4CBB-A8E7-BF90CE5B6C12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19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0FF6C8D-0D5D-464A-901D-60318643BD3E}"/>
              </a:ext>
            </a:extLst>
          </p:cNvPr>
          <p:cNvGrpSpPr/>
          <p:nvPr/>
        </p:nvGrpSpPr>
        <p:grpSpPr>
          <a:xfrm>
            <a:off x="311837" y="6367435"/>
            <a:ext cx="335348" cy="246221"/>
            <a:chOff x="447635" y="1676508"/>
            <a:chExt cx="335348" cy="246221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15731C2-300B-4ECF-8C02-B89835B68A71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CA00C86-46A9-4A36-871A-5DA5294655D9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20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DC2482D-7385-44C5-9CE9-0D438568D209}"/>
              </a:ext>
            </a:extLst>
          </p:cNvPr>
          <p:cNvGrpSpPr/>
          <p:nvPr/>
        </p:nvGrpSpPr>
        <p:grpSpPr>
          <a:xfrm>
            <a:off x="311837" y="7191632"/>
            <a:ext cx="335348" cy="246221"/>
            <a:chOff x="447635" y="1676508"/>
            <a:chExt cx="335348" cy="246221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E52DB4E-C840-42FF-8B0B-4C9F5B468917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65A9583-CB64-48F9-B4E8-A02889F4FE52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21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145CF2BD-021F-4001-AF9E-E32224065414}"/>
              </a:ext>
            </a:extLst>
          </p:cNvPr>
          <p:cNvGrpSpPr/>
          <p:nvPr/>
        </p:nvGrpSpPr>
        <p:grpSpPr>
          <a:xfrm>
            <a:off x="308662" y="8015828"/>
            <a:ext cx="335348" cy="246221"/>
            <a:chOff x="447635" y="1676508"/>
            <a:chExt cx="335348" cy="246221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FB0D116A-A279-4D4A-A12F-F2DD03C4ED5E}"/>
                </a:ext>
              </a:extLst>
            </p:cNvPr>
            <p:cNvSpPr/>
            <p:nvPr/>
          </p:nvSpPr>
          <p:spPr>
            <a:xfrm>
              <a:off x="513823" y="1694261"/>
              <a:ext cx="203640" cy="205310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8D3B11D6-C06D-42B5-9E96-D7D1DB5C4D86}"/>
                </a:ext>
              </a:extLst>
            </p:cNvPr>
            <p:cNvSpPr txBox="1"/>
            <p:nvPr/>
          </p:nvSpPr>
          <p:spPr>
            <a:xfrm>
              <a:off x="447635" y="1676508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Nokia Pure Text Light" panose="020B0304040602060303" pitchFamily="34" charset="0"/>
                  <a:ea typeface="Nokia Pure Text Light" panose="020B0304040602060303" pitchFamily="34" charset="0"/>
                  <a:cs typeface="Nokia Pure Text Light" panose="020B0304040602060303" pitchFamily="34" charset="0"/>
                </a:rPr>
                <a:t>22</a:t>
              </a:r>
            </a:p>
          </p:txBody>
        </p: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5085D2A0-9E99-4738-8A65-9A4C9C5298E6}"/>
              </a:ext>
            </a:extLst>
          </p:cNvPr>
          <p:cNvSpPr/>
          <p:nvPr/>
        </p:nvSpPr>
        <p:spPr>
          <a:xfrm rot="16200000">
            <a:off x="3742422" y="1315031"/>
            <a:ext cx="255489" cy="2790013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0729CDC-1B1E-4FDF-A4C0-32C179A1A6EE}"/>
              </a:ext>
            </a:extLst>
          </p:cNvPr>
          <p:cNvSpPr txBox="1"/>
          <p:nvPr/>
        </p:nvSpPr>
        <p:spPr>
          <a:xfrm>
            <a:off x="2455882" y="2558340"/>
            <a:ext cx="2824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*Happens before or after PNF Registration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2564ED54-FCE7-49E7-9945-4C6C035258B6}"/>
              </a:ext>
            </a:extLst>
          </p:cNvPr>
          <p:cNvCxnSpPr>
            <a:cxnSpLocks/>
          </p:cNvCxnSpPr>
          <p:nvPr/>
        </p:nvCxnSpPr>
        <p:spPr>
          <a:xfrm flipH="1">
            <a:off x="4079541" y="1917722"/>
            <a:ext cx="342332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E2116D5-26B4-4AE6-8272-C888C8CC7DD3}"/>
              </a:ext>
            </a:extLst>
          </p:cNvPr>
          <p:cNvCxnSpPr>
            <a:cxnSpLocks/>
          </p:cNvCxnSpPr>
          <p:nvPr/>
        </p:nvCxnSpPr>
        <p:spPr>
          <a:xfrm flipH="1">
            <a:off x="3160812" y="1922459"/>
            <a:ext cx="342332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083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</TotalTime>
  <Words>364</Words>
  <Application>Microsoft Office PowerPoint</Application>
  <PresentationFormat>On-screen Show (4:3)</PresentationFormat>
  <Paragraphs>107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Nokia Pure Headline</vt:lpstr>
      <vt:lpstr>Nokia Pure Text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Cheung, Ben (Nokia - US/Murray Hill)</dc:creator>
  <cp:lastModifiedBy>Cheung, Ben (Nokia - US/Murray Hill)</cp:lastModifiedBy>
  <cp:revision>30</cp:revision>
  <dcterms:created xsi:type="dcterms:W3CDTF">2018-01-11T16:35:30Z</dcterms:created>
  <dcterms:modified xsi:type="dcterms:W3CDTF">2018-01-12T00:07:14Z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