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78"/>
  </p:notesMasterIdLst>
  <p:sldIdLst>
    <p:sldId id="283" r:id="rId2"/>
    <p:sldId id="268" r:id="rId3"/>
    <p:sldId id="341" r:id="rId4"/>
    <p:sldId id="393" r:id="rId5"/>
    <p:sldId id="342" r:id="rId6"/>
    <p:sldId id="343" r:id="rId7"/>
    <p:sldId id="344" r:id="rId8"/>
    <p:sldId id="345" r:id="rId9"/>
    <p:sldId id="346" r:id="rId10"/>
    <p:sldId id="347" r:id="rId11"/>
    <p:sldId id="340" r:id="rId12"/>
    <p:sldId id="270" r:id="rId13"/>
    <p:sldId id="262" r:id="rId14"/>
    <p:sldId id="277" r:id="rId15"/>
    <p:sldId id="352" r:id="rId16"/>
    <p:sldId id="353" r:id="rId17"/>
    <p:sldId id="265" r:id="rId18"/>
    <p:sldId id="326" r:id="rId19"/>
    <p:sldId id="329" r:id="rId20"/>
    <p:sldId id="276" r:id="rId21"/>
    <p:sldId id="328" r:id="rId22"/>
    <p:sldId id="397" r:id="rId23"/>
    <p:sldId id="398" r:id="rId24"/>
    <p:sldId id="258" r:id="rId25"/>
    <p:sldId id="280" r:id="rId26"/>
    <p:sldId id="299" r:id="rId27"/>
    <p:sldId id="327" r:id="rId28"/>
    <p:sldId id="279" r:id="rId29"/>
    <p:sldId id="349" r:id="rId30"/>
    <p:sldId id="263" r:id="rId31"/>
    <p:sldId id="273" r:id="rId32"/>
    <p:sldId id="384" r:id="rId33"/>
    <p:sldId id="385" r:id="rId34"/>
    <p:sldId id="348" r:id="rId35"/>
    <p:sldId id="359" r:id="rId36"/>
    <p:sldId id="281" r:id="rId37"/>
    <p:sldId id="260" r:id="rId38"/>
    <p:sldId id="350" r:id="rId39"/>
    <p:sldId id="264" r:id="rId40"/>
    <p:sldId id="284" r:id="rId41"/>
    <p:sldId id="285" r:id="rId42"/>
    <p:sldId id="317" r:id="rId43"/>
    <p:sldId id="339" r:id="rId44"/>
    <p:sldId id="356" r:id="rId45"/>
    <p:sldId id="294" r:id="rId46"/>
    <p:sldId id="286" r:id="rId47"/>
    <p:sldId id="282" r:id="rId48"/>
    <p:sldId id="288" r:id="rId49"/>
    <p:sldId id="389" r:id="rId50"/>
    <p:sldId id="388" r:id="rId51"/>
    <p:sldId id="318" r:id="rId52"/>
    <p:sldId id="321" r:id="rId53"/>
    <p:sldId id="360" r:id="rId54"/>
    <p:sldId id="370" r:id="rId55"/>
    <p:sldId id="365" r:id="rId56"/>
    <p:sldId id="368" r:id="rId57"/>
    <p:sldId id="369" r:id="rId58"/>
    <p:sldId id="325" r:id="rId59"/>
    <p:sldId id="392" r:id="rId60"/>
    <p:sldId id="301" r:id="rId61"/>
    <p:sldId id="331" r:id="rId62"/>
    <p:sldId id="337" r:id="rId63"/>
    <p:sldId id="336" r:id="rId64"/>
    <p:sldId id="355" r:id="rId65"/>
    <p:sldId id="319" r:id="rId66"/>
    <p:sldId id="338" r:id="rId67"/>
    <p:sldId id="358" r:id="rId68"/>
    <p:sldId id="361" r:id="rId69"/>
    <p:sldId id="357" r:id="rId70"/>
    <p:sldId id="366" r:id="rId71"/>
    <p:sldId id="367" r:id="rId72"/>
    <p:sldId id="382" r:id="rId73"/>
    <p:sldId id="390" r:id="rId74"/>
    <p:sldId id="396" r:id="rId75"/>
    <p:sldId id="381" r:id="rId76"/>
    <p:sldId id="378" r:id="rId77"/>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6600"/>
    <a:srgbClr val="FF6600"/>
    <a:srgbClr val="4472C4"/>
    <a:srgbClr val="00C9FF"/>
    <a:srgbClr val="124191"/>
    <a:srgbClr val="D8D9DA"/>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63" autoAdjust="0"/>
    <p:restoredTop sz="95345" autoAdjust="0"/>
  </p:normalViewPr>
  <p:slideViewPr>
    <p:cSldViewPr snapToGrid="0">
      <p:cViewPr varScale="1">
        <p:scale>
          <a:sx n="67" d="100"/>
          <a:sy n="67" d="100"/>
        </p:scale>
        <p:origin x="1014" y="6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51A52-6DF4-45C3-94CC-FDDE70A6936E}" type="datetimeFigureOut">
              <a:rPr lang="en-US" smtClean="0"/>
              <a:t>7/25/2018</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AEB4-25D5-4301-B0C6-1C18BE3AF0F9}" type="slidenum">
              <a:rPr lang="en-US" smtClean="0"/>
              <a:t>‹#›</a:t>
            </a:fld>
            <a:endParaRPr lang="en-US"/>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17</a:t>
            </a:fld>
            <a:endParaRPr lang="en-US"/>
          </a:p>
        </p:txBody>
      </p:sp>
    </p:spTree>
    <p:extLst>
      <p:ext uri="{BB962C8B-B14F-4D97-AF65-F5344CB8AC3E}">
        <p14:creationId xmlns:p14="http://schemas.microsoft.com/office/powerpoint/2010/main" val="1735129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19</a:t>
            </a:fld>
            <a:endParaRPr lang="en-US"/>
          </a:p>
        </p:txBody>
      </p:sp>
    </p:spTree>
    <p:extLst>
      <p:ext uri="{BB962C8B-B14F-4D97-AF65-F5344CB8AC3E}">
        <p14:creationId xmlns:p14="http://schemas.microsoft.com/office/powerpoint/2010/main" val="3144756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21</a:t>
            </a:fld>
            <a:endParaRPr lang="en-US"/>
          </a:p>
        </p:txBody>
      </p:sp>
    </p:spTree>
    <p:extLst>
      <p:ext uri="{BB962C8B-B14F-4D97-AF65-F5344CB8AC3E}">
        <p14:creationId xmlns:p14="http://schemas.microsoft.com/office/powerpoint/2010/main" val="930723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334151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22765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1854937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031357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7/25/2018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123888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7/25/2018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6098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7/25/2018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511412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7/25/2018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1167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7/25/2018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830670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7/25/2018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3250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7/25/2018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403616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F3E4874E-3E55-4072-94FE-44917C28047E}" type="datetimeFigureOut">
              <a:rPr lang="en-US" smtClean="0"/>
              <a:t>7/25/2018</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169A7988-569B-4582-97FB-8B1F6CD9E266}" type="slidenum">
              <a:rPr lang="en-US" smtClean="0"/>
              <a:t>‹#›</a:t>
            </a:fld>
            <a:endParaRPr lang="en-US"/>
          </a:p>
        </p:txBody>
      </p:sp>
    </p:spTree>
    <p:extLst>
      <p:ext uri="{BB962C8B-B14F-4D97-AF65-F5344CB8AC3E}">
        <p14:creationId xmlns:p14="http://schemas.microsoft.com/office/powerpoint/2010/main" val="39851437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5.png"/><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jpg"/><Relationship Id="rId4" Type="http://schemas.openxmlformats.org/officeDocument/2006/relationships/image" Target="../media/image18.jpg"/></Relationships>
</file>

<file path=ppt/slides/_rels/slide2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2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jpe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3.jpeg"/><Relationship Id="rId11" Type="http://schemas.openxmlformats.org/officeDocument/2006/relationships/image" Target="../media/image10.png"/><Relationship Id="rId5" Type="http://schemas.openxmlformats.org/officeDocument/2006/relationships/image" Target="../media/image22.png"/><Relationship Id="rId10" Type="http://schemas.openxmlformats.org/officeDocument/2006/relationships/image" Target="../media/image26.png"/><Relationship Id="rId4" Type="http://schemas.openxmlformats.org/officeDocument/2006/relationships/image" Target="../media/image21.png"/><Relationship Id="rId9" Type="http://schemas.openxmlformats.org/officeDocument/2006/relationships/image" Target="../media/image25.png"/></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jpe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3.jpeg"/><Relationship Id="rId11" Type="http://schemas.openxmlformats.org/officeDocument/2006/relationships/image" Target="../media/image10.png"/><Relationship Id="rId5" Type="http://schemas.openxmlformats.org/officeDocument/2006/relationships/image" Target="../media/image22.png"/><Relationship Id="rId10" Type="http://schemas.openxmlformats.org/officeDocument/2006/relationships/image" Target="../media/image26.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3.jpeg"/><Relationship Id="rId4" Type="http://schemas.openxmlformats.org/officeDocument/2006/relationships/image" Target="../media/image14.jpeg"/></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26.png"/><Relationship Id="rId4" Type="http://schemas.openxmlformats.org/officeDocument/2006/relationships/image" Target="../media/image21.png"/><Relationship Id="rId9" Type="http://schemas.openxmlformats.org/officeDocument/2006/relationships/image" Target="../media/image1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5.png"/><Relationship Id="rId4" Type="http://schemas.openxmlformats.org/officeDocument/2006/relationships/image" Target="../media/image21.png"/></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onap.readthedocs.io/en/latest/submodules/appc.git/docs/APPC%20LCM%20API%20Guide/APPC%20LCM%20API%20Guide.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iki.onap.org/display/DW/5G+Functional+Requirements+Tracking" TargetMode="External"/><Relationship Id="rId2" Type="http://schemas.openxmlformats.org/officeDocument/2006/relationships/hyperlink" Target="https://wiki.onap.org/display/DW/Use+case+proposal:+5G-+RAN+deployment,+Slicing,+SON" TargetMode="External"/><Relationship Id="rId1" Type="http://schemas.openxmlformats.org/officeDocument/2006/relationships/slideLayout" Target="../slideLayouts/slideLayout2.xml"/><Relationship Id="rId5" Type="http://schemas.openxmlformats.org/officeDocument/2006/relationships/hyperlink" Target="https://wiki.onap.org/display/DW/Casablanca" TargetMode="External"/><Relationship Id="rId4" Type="http://schemas.openxmlformats.org/officeDocument/2006/relationships/hyperlink" Target="https://wiki.onap.org/display/DW/Casablanca+Release+Requirements"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mailto:dgl@research.att.com" TargetMode="External"/><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5.png"/><Relationship Id="rId4" Type="http://schemas.openxmlformats.org/officeDocument/2006/relationships/image" Target="../media/image21.png"/></Relationships>
</file>

<file path=ppt/slides/_rels/slide5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wiki.onap.org/display/DW/vCPE+Use+Case+Tutorial:+Design+and+Deploy+based+on+ONAP+Amsterdam+Release"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20.png"/><Relationship Id="rId7" Type="http://schemas.openxmlformats.org/officeDocument/2006/relationships/image" Target="../media/image35.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4.jpg"/><Relationship Id="rId11" Type="http://schemas.openxmlformats.org/officeDocument/2006/relationships/image" Target="../media/image38.png"/><Relationship Id="rId5" Type="http://schemas.openxmlformats.org/officeDocument/2006/relationships/image" Target="../media/image33.png"/><Relationship Id="rId10" Type="http://schemas.openxmlformats.org/officeDocument/2006/relationships/image" Target="../media/image2.png"/><Relationship Id="rId4" Type="http://schemas.openxmlformats.org/officeDocument/2006/relationships/image" Target="../media/image32.jpg"/><Relationship Id="rId9" Type="http://schemas.openxmlformats.org/officeDocument/2006/relationships/image" Target="../media/image37.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6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40.jpg"/></Relationships>
</file>

<file path=ppt/slides/_rels/slide6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ONAP PNF Plug and Play </a:t>
            </a:r>
          </a:p>
          <a:p>
            <a:r>
              <a:rPr lang="en-US" dirty="0">
                <a:solidFill>
                  <a:schemeClr val="bg1"/>
                </a:solidFill>
              </a:rPr>
              <a:t>for Casablanca (R3, 4Q 2018)</a:t>
            </a:r>
            <a:endParaRPr lang="ru-RU"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152158" y="407934"/>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 name="TextBox 1">
            <a:extLst>
              <a:ext uri="{FF2B5EF4-FFF2-40B4-BE49-F238E27FC236}">
                <a16:creationId xmlns:a16="http://schemas.microsoft.com/office/drawing/2014/main" id="{27A7C1DE-7276-4AF9-B677-E9E18CFB0ACF}"/>
              </a:ext>
            </a:extLst>
          </p:cNvPr>
          <p:cNvSpPr txBox="1"/>
          <p:nvPr/>
        </p:nvSpPr>
        <p:spPr>
          <a:xfrm>
            <a:off x="471491" y="8586793"/>
            <a:ext cx="1754006" cy="307777"/>
          </a:xfrm>
          <a:prstGeom prst="rect">
            <a:avLst/>
          </a:prstGeom>
          <a:noFill/>
        </p:spPr>
        <p:txBody>
          <a:bodyPr wrap="none" rtlCol="0">
            <a:spAutoFit/>
          </a:bodyPr>
          <a:lstStyle/>
          <a:p>
            <a:r>
              <a:rPr lang="en-US" sz="1400" dirty="0">
                <a:solidFill>
                  <a:schemeClr val="bg1"/>
                </a:solidFill>
              </a:rPr>
              <a:t>Jul 16, 2018 version 7</a:t>
            </a:r>
          </a:p>
        </p:txBody>
      </p:sp>
    </p:spTree>
    <p:extLst>
      <p:ext uri="{BB962C8B-B14F-4D97-AF65-F5344CB8AC3E}">
        <p14:creationId xmlns:p14="http://schemas.microsoft.com/office/powerpoint/2010/main" val="3064248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96217" y="86380"/>
              <a:ext cx="561884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ONBOARDING / PNF PACKAGE</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5768005-A200-4D9E-9964-A34255CEA096}"/>
              </a:ext>
            </a:extLst>
          </p:cNvPr>
          <p:cNvSpPr/>
          <p:nvPr/>
        </p:nvSpPr>
        <p:spPr>
          <a:xfrm>
            <a:off x="83126" y="784355"/>
            <a:ext cx="4897677" cy="703055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A79C647-F0E0-440B-B0B8-65F10C7C6123}"/>
              </a:ext>
            </a:extLst>
          </p:cNvPr>
          <p:cNvSpPr/>
          <p:nvPr/>
        </p:nvSpPr>
        <p:spPr>
          <a:xfrm>
            <a:off x="85214" y="791578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F44D58F-237D-4E64-807C-A3D6AB12E8D1}"/>
              </a:ext>
            </a:extLst>
          </p:cNvPr>
          <p:cNvSpPr txBox="1"/>
          <p:nvPr/>
        </p:nvSpPr>
        <p:spPr>
          <a:xfrm>
            <a:off x="104954" y="784354"/>
            <a:ext cx="4692945" cy="3477875"/>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lvl="0" defTabSz="685800">
              <a:defRPr/>
            </a:pPr>
            <a:r>
              <a:rPr lang="en-US" dirty="0"/>
              <a:t>PNF Onboarding and PNF Package</a:t>
            </a:r>
          </a:p>
          <a:p>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PNF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a:t>
            </a:r>
          </a:p>
          <a:p>
            <a:pPr marL="800100" lvl="1" indent="-342900">
              <a:buFont typeface="+mj-lt"/>
              <a:buAutoNum type="alphaUcPeriod"/>
            </a:pPr>
            <a:r>
              <a:rPr lang="en-US" dirty="0">
                <a:solidFill>
                  <a:srgbClr val="0000CC"/>
                </a:solidFill>
              </a:rPr>
              <a:t>PNF ARTIFACTS DISTRIBUTION</a:t>
            </a:r>
            <a:endParaRPr lang="en-US" dirty="0"/>
          </a:p>
        </p:txBody>
      </p:sp>
      <p:sp>
        <p:nvSpPr>
          <p:cNvPr id="11" name="TextBox 10">
            <a:extLst>
              <a:ext uri="{FF2B5EF4-FFF2-40B4-BE49-F238E27FC236}">
                <a16:creationId xmlns:a16="http://schemas.microsoft.com/office/drawing/2014/main" id="{40B81727-CA08-46E7-BFFF-393495308609}"/>
              </a:ext>
            </a:extLst>
          </p:cNvPr>
          <p:cNvSpPr txBox="1"/>
          <p:nvPr/>
        </p:nvSpPr>
        <p:spPr>
          <a:xfrm>
            <a:off x="104954" y="801654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9382C192-1B5B-4F70-822A-FD329A5105FE}"/>
              </a:ext>
            </a:extLst>
          </p:cNvPr>
          <p:cNvSpPr txBox="1"/>
          <p:nvPr/>
        </p:nvSpPr>
        <p:spPr>
          <a:xfrm>
            <a:off x="200511" y="8334314"/>
            <a:ext cx="4662906" cy="400110"/>
          </a:xfrm>
          <a:prstGeom prst="rect">
            <a:avLst/>
          </a:prstGeom>
          <a:noFill/>
        </p:spPr>
        <p:txBody>
          <a:bodyPr wrap="square" rtlCol="0">
            <a:spAutoFit/>
          </a:bodyPr>
          <a:lstStyle/>
          <a:p>
            <a:r>
              <a:rPr lang="en-US" sz="2000" dirty="0"/>
              <a:t>SDC, APP-C</a:t>
            </a:r>
          </a:p>
        </p:txBody>
      </p:sp>
      <p:pic>
        <p:nvPicPr>
          <p:cNvPr id="1028" name="Picture 4" descr="C:\Users\cheung\AppData\Local\Temp\SNAGHTML2ee0250.PNG">
            <a:extLst>
              <a:ext uri="{FF2B5EF4-FFF2-40B4-BE49-F238E27FC236}">
                <a16:creationId xmlns:a16="http://schemas.microsoft.com/office/drawing/2014/main" id="{00FFE1A8-7F5C-4424-BF70-30B3E1CA6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7" y="870806"/>
            <a:ext cx="1648405" cy="1652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727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PNF Plug and Play </a:t>
            </a:r>
          </a:p>
          <a:p>
            <a:r>
              <a:rPr lang="en-US" b="1" dirty="0">
                <a:solidFill>
                  <a:schemeClr val="bg1"/>
                </a:solidFill>
              </a:rPr>
              <a:t>IN CASABLANCA (R3)</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2001256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nip Single Corner Rectangle 12">
            <a:extLst>
              <a:ext uri="{FF2B5EF4-FFF2-40B4-BE49-F238E27FC236}">
                <a16:creationId xmlns:a16="http://schemas.microsoft.com/office/drawing/2014/main" id="{98128C74-536D-42B1-8173-49783835E885}"/>
              </a:ext>
            </a:extLst>
          </p:cNvPr>
          <p:cNvSpPr/>
          <p:nvPr/>
        </p:nvSpPr>
        <p:spPr>
          <a:xfrm>
            <a:off x="2594339" y="5909873"/>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Snip Single Corner Rectangle 2">
            <a:extLst>
              <a:ext uri="{FF2B5EF4-FFF2-40B4-BE49-F238E27FC236}">
                <a16:creationId xmlns:a16="http://schemas.microsoft.com/office/drawing/2014/main" id="{6F8AAA74-856A-4D45-BE25-3196FB29B69A}"/>
              </a:ext>
            </a:extLst>
          </p:cNvPr>
          <p:cNvSpPr/>
          <p:nvPr/>
        </p:nvSpPr>
        <p:spPr>
          <a:xfrm>
            <a:off x="495921" y="4304362"/>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Snip Single Corner Rectangle 11">
            <a:extLst>
              <a:ext uri="{FF2B5EF4-FFF2-40B4-BE49-F238E27FC236}">
                <a16:creationId xmlns:a16="http://schemas.microsoft.com/office/drawing/2014/main" id="{DE720FE2-27ED-4C99-B172-551D363624AF}"/>
              </a:ext>
            </a:extLst>
          </p:cNvPr>
          <p:cNvSpPr/>
          <p:nvPr/>
        </p:nvSpPr>
        <p:spPr>
          <a:xfrm>
            <a:off x="502917" y="5909873"/>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EDB35E9F-E8D4-4694-9860-6FE3AE3BE816}"/>
              </a:ext>
            </a:extLst>
          </p:cNvPr>
          <p:cNvSpPr txBox="1"/>
          <p:nvPr/>
        </p:nvSpPr>
        <p:spPr>
          <a:xfrm>
            <a:off x="569300" y="6053589"/>
            <a:ext cx="1634230"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Contacts ONAP</a:t>
            </a:r>
          </a:p>
        </p:txBody>
      </p:sp>
      <p:sp>
        <p:nvSpPr>
          <p:cNvPr id="32" name="Snip Single Corner Rectangle 20">
            <a:extLst>
              <a:ext uri="{FF2B5EF4-FFF2-40B4-BE49-F238E27FC236}">
                <a16:creationId xmlns:a16="http://schemas.microsoft.com/office/drawing/2014/main" id="{1D21425E-92F8-48D4-9BC0-87396D5B3628}"/>
              </a:ext>
            </a:extLst>
          </p:cNvPr>
          <p:cNvSpPr/>
          <p:nvPr/>
        </p:nvSpPr>
        <p:spPr>
          <a:xfrm>
            <a:off x="519103" y="7397845"/>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77E97AD-DF98-4584-817C-DF37E45AE6B0}"/>
              </a:ext>
            </a:extLst>
          </p:cNvPr>
          <p:cNvSpPr txBox="1"/>
          <p:nvPr/>
        </p:nvSpPr>
        <p:spPr>
          <a:xfrm>
            <a:off x="2598977" y="5932938"/>
            <a:ext cx="4635852" cy="523220"/>
          </a:xfrm>
          <a:prstGeom prst="rect">
            <a:avLst/>
          </a:prstGeom>
          <a:noFill/>
        </p:spPr>
        <p:txBody>
          <a:bodyPr wrap="square" rtlCol="0">
            <a:spAutoFit/>
          </a:bodyPr>
          <a:lstStyle/>
          <a:p>
            <a:r>
              <a:rPr lang="en-US" sz="1400" b="1" dirty="0">
                <a:latin typeface="Nokia Pure Headline Light" pitchFamily="34" charset="0"/>
              </a:rPr>
              <a:t>PNF connects to ONAP via a Registration Event</a:t>
            </a:r>
          </a:p>
          <a:p>
            <a:r>
              <a:rPr lang="en-US" sz="1400" b="1" dirty="0">
                <a:latin typeface="Nokia Pure Headline Light" pitchFamily="34" charset="0"/>
              </a:rPr>
              <a:t>PNF Registration Handler (PRH) processes the event</a:t>
            </a:r>
            <a:endParaRPr lang="en-US" sz="1400" dirty="0">
              <a:latin typeface="Nokia Pure Headline Light" pitchFamily="34" charset="0"/>
            </a:endParaRPr>
          </a:p>
        </p:txBody>
      </p:sp>
      <p:sp>
        <p:nvSpPr>
          <p:cNvPr id="37" name="Snip Single Corner Rectangle 3">
            <a:extLst>
              <a:ext uri="{FF2B5EF4-FFF2-40B4-BE49-F238E27FC236}">
                <a16:creationId xmlns:a16="http://schemas.microsoft.com/office/drawing/2014/main" id="{4AFAD787-B57E-4160-B8B7-D2FE163C01C5}"/>
              </a:ext>
            </a:extLst>
          </p:cNvPr>
          <p:cNvSpPr/>
          <p:nvPr/>
        </p:nvSpPr>
        <p:spPr>
          <a:xfrm>
            <a:off x="2588020" y="4304362"/>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Snip Single Corner Rectangle 21">
            <a:extLst>
              <a:ext uri="{FF2B5EF4-FFF2-40B4-BE49-F238E27FC236}">
                <a16:creationId xmlns:a16="http://schemas.microsoft.com/office/drawing/2014/main" id="{FD2AAABB-8AC3-4AFA-81DF-D0DFECFA05CF}"/>
              </a:ext>
            </a:extLst>
          </p:cNvPr>
          <p:cNvSpPr/>
          <p:nvPr/>
        </p:nvSpPr>
        <p:spPr>
          <a:xfrm>
            <a:off x="2608960" y="7397845"/>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0B5298F0-A706-4125-A8E6-4003F2442235}"/>
              </a:ext>
            </a:extLst>
          </p:cNvPr>
          <p:cNvSpPr txBox="1"/>
          <p:nvPr/>
        </p:nvSpPr>
        <p:spPr>
          <a:xfrm>
            <a:off x="571957" y="7555699"/>
            <a:ext cx="1156983" cy="646331"/>
          </a:xfrm>
          <a:prstGeom prst="rect">
            <a:avLst/>
          </a:prstGeom>
          <a:noFill/>
        </p:spPr>
        <p:txBody>
          <a:bodyPr wrap="none" rtlCol="0">
            <a:spAutoFit/>
          </a:bodyPr>
          <a:lstStyle/>
          <a:p>
            <a:r>
              <a:rPr lang="en-US" b="1" dirty="0">
                <a:solidFill>
                  <a:schemeClr val="bg1"/>
                </a:solidFill>
              </a:rPr>
              <a:t>PNF </a:t>
            </a:r>
          </a:p>
          <a:p>
            <a:r>
              <a:rPr lang="en-US" b="1" dirty="0">
                <a:solidFill>
                  <a:schemeClr val="bg1"/>
                </a:solidFill>
              </a:rPr>
              <a:t>Activation</a:t>
            </a:r>
          </a:p>
        </p:txBody>
      </p:sp>
      <p:sp>
        <p:nvSpPr>
          <p:cNvPr id="11" name="TextBox 10">
            <a:extLst>
              <a:ext uri="{FF2B5EF4-FFF2-40B4-BE49-F238E27FC236}">
                <a16:creationId xmlns:a16="http://schemas.microsoft.com/office/drawing/2014/main" id="{F122673E-4EC5-4C10-9E34-F63A34E11D74}"/>
              </a:ext>
            </a:extLst>
          </p:cNvPr>
          <p:cNvSpPr txBox="1"/>
          <p:nvPr/>
        </p:nvSpPr>
        <p:spPr>
          <a:xfrm>
            <a:off x="2598977" y="7422585"/>
            <a:ext cx="3490058" cy="738664"/>
          </a:xfrm>
          <a:prstGeom prst="rect">
            <a:avLst/>
          </a:prstGeom>
          <a:noFill/>
        </p:spPr>
        <p:txBody>
          <a:bodyPr wrap="none" rtlCol="0">
            <a:spAutoFit/>
          </a:bodyPr>
          <a:lstStyle/>
          <a:p>
            <a:r>
              <a:rPr lang="en-US" sz="1400" b="1" dirty="0">
                <a:latin typeface="Nokia Pure Headline Light" pitchFamily="34" charset="0"/>
              </a:rPr>
              <a:t>Connection points configured</a:t>
            </a:r>
          </a:p>
          <a:p>
            <a:r>
              <a:rPr lang="en-US" sz="1400" b="1" dirty="0">
                <a:solidFill>
                  <a:srgbClr val="0000CC"/>
                </a:solidFill>
                <a:latin typeface="Nokia Pure Headline Light" pitchFamily="34" charset="0"/>
              </a:rPr>
              <a:t>Second part of PNF service instantiation</a:t>
            </a:r>
            <a:endParaRPr lang="en-US" sz="1400" b="1" dirty="0">
              <a:solidFill>
                <a:srgbClr val="FF0000"/>
              </a:solidFill>
              <a:latin typeface="Nokia Pure Headline Light" pitchFamily="34" charset="0"/>
            </a:endParaRPr>
          </a:p>
          <a:p>
            <a:r>
              <a:rPr lang="en-US" sz="1400" b="1" dirty="0">
                <a:latin typeface="Nokia Pure Headline Light" pitchFamily="34" charset="0"/>
              </a:rPr>
              <a:t>PNF configured and ready to provide service</a:t>
            </a:r>
          </a:p>
        </p:txBody>
      </p:sp>
      <p:sp>
        <p:nvSpPr>
          <p:cNvPr id="20" name="TextBox 19">
            <a:extLst>
              <a:ext uri="{FF2B5EF4-FFF2-40B4-BE49-F238E27FC236}">
                <a16:creationId xmlns:a16="http://schemas.microsoft.com/office/drawing/2014/main" id="{0A116764-E54B-49D1-AEDB-15D7B10D49DD}"/>
              </a:ext>
            </a:extLst>
          </p:cNvPr>
          <p:cNvSpPr txBox="1"/>
          <p:nvPr/>
        </p:nvSpPr>
        <p:spPr>
          <a:xfrm>
            <a:off x="512881" y="4459895"/>
            <a:ext cx="1606915"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Boot-strapping</a:t>
            </a:r>
          </a:p>
        </p:txBody>
      </p:sp>
      <p:sp>
        <p:nvSpPr>
          <p:cNvPr id="21" name="TextBox 20">
            <a:extLst>
              <a:ext uri="{FF2B5EF4-FFF2-40B4-BE49-F238E27FC236}">
                <a16:creationId xmlns:a16="http://schemas.microsoft.com/office/drawing/2014/main" id="{039661C8-A492-433D-99CB-50C4CC15B368}"/>
              </a:ext>
            </a:extLst>
          </p:cNvPr>
          <p:cNvSpPr txBox="1"/>
          <p:nvPr/>
        </p:nvSpPr>
        <p:spPr>
          <a:xfrm>
            <a:off x="2598977" y="4326816"/>
            <a:ext cx="3329758" cy="954107"/>
          </a:xfrm>
          <a:prstGeom prst="rect">
            <a:avLst/>
          </a:prstGeom>
          <a:noFill/>
        </p:spPr>
        <p:txBody>
          <a:bodyPr wrap="none" rtlCol="0">
            <a:spAutoFit/>
          </a:bodyPr>
          <a:lstStyle/>
          <a:p>
            <a:r>
              <a:rPr lang="en-US" sz="1400" b="1" dirty="0">
                <a:latin typeface="Nokia Pure Headline Light" pitchFamily="34" charset="0"/>
              </a:rPr>
              <a:t>PNF Powers up and Boot-straps</a:t>
            </a:r>
          </a:p>
          <a:p>
            <a:r>
              <a:rPr lang="en-US" sz="1400" b="1" dirty="0">
                <a:latin typeface="Nokia Pure Headline Light" pitchFamily="34" charset="0"/>
              </a:rPr>
              <a:t>PNF performs a “Plug and Play” procedure</a:t>
            </a:r>
          </a:p>
          <a:p>
            <a:endParaRPr lang="en-US" sz="1400" b="1" dirty="0">
              <a:latin typeface="Nokia Pure Headline Light" pitchFamily="34" charset="0"/>
            </a:endParaRPr>
          </a:p>
          <a:p>
            <a:r>
              <a:rPr lang="en-US" sz="1400" dirty="0">
                <a:latin typeface="Nokia Pure Headline Light" pitchFamily="34" charset="0"/>
              </a:rPr>
              <a:t>Equipment vendor proprietary steps</a:t>
            </a:r>
          </a:p>
        </p:txBody>
      </p:sp>
      <p:grpSp>
        <p:nvGrpSpPr>
          <p:cNvPr id="6" name="Group 5">
            <a:extLst>
              <a:ext uri="{FF2B5EF4-FFF2-40B4-BE49-F238E27FC236}">
                <a16:creationId xmlns:a16="http://schemas.microsoft.com/office/drawing/2014/main" id="{C201E0BC-8045-4C82-8A16-E3A80ECC3551}"/>
              </a:ext>
            </a:extLst>
          </p:cNvPr>
          <p:cNvGrpSpPr/>
          <p:nvPr/>
        </p:nvGrpSpPr>
        <p:grpSpPr>
          <a:xfrm>
            <a:off x="0" y="-1"/>
            <a:ext cx="6858000" cy="9144001"/>
            <a:chOff x="0" y="-1"/>
            <a:chExt cx="6858000" cy="9144001"/>
          </a:xfrm>
        </p:grpSpPr>
        <p:sp>
          <p:nvSpPr>
            <p:cNvPr id="18" name="Rectangle 17">
              <a:extLst>
                <a:ext uri="{FF2B5EF4-FFF2-40B4-BE49-F238E27FC236}">
                  <a16:creationId xmlns:a16="http://schemas.microsoft.com/office/drawing/2014/main" id="{669F1AC2-46D4-4F6D-95C2-E683EEE2ADA1}"/>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0CC5A829-4024-4B23-8CE4-8F46FA563677}"/>
                </a:ext>
              </a:extLst>
            </p:cNvPr>
            <p:cNvSpPr txBox="1"/>
            <p:nvPr/>
          </p:nvSpPr>
          <p:spPr>
            <a:xfrm>
              <a:off x="1464903" y="86380"/>
              <a:ext cx="3953326"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Plug and Play Stages</a:t>
              </a:r>
            </a:p>
          </p:txBody>
        </p:sp>
        <p:sp>
          <p:nvSpPr>
            <p:cNvPr id="22" name="Rectangle 21">
              <a:extLst>
                <a:ext uri="{FF2B5EF4-FFF2-40B4-BE49-F238E27FC236}">
                  <a16:creationId xmlns:a16="http://schemas.microsoft.com/office/drawing/2014/main" id="{FEF356F0-7C36-45D3-AF64-69135D057F32}"/>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 name="Oval 22">
            <a:extLst>
              <a:ext uri="{FF2B5EF4-FFF2-40B4-BE49-F238E27FC236}">
                <a16:creationId xmlns:a16="http://schemas.microsoft.com/office/drawing/2014/main" id="{783108F7-4DC9-4AEF-9454-BB9B5BE903FE}"/>
              </a:ext>
            </a:extLst>
          </p:cNvPr>
          <p:cNvSpPr/>
          <p:nvPr/>
        </p:nvSpPr>
        <p:spPr>
          <a:xfrm>
            <a:off x="512098" y="4285319"/>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3</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4" name="Oval 23">
            <a:extLst>
              <a:ext uri="{FF2B5EF4-FFF2-40B4-BE49-F238E27FC236}">
                <a16:creationId xmlns:a16="http://schemas.microsoft.com/office/drawing/2014/main" id="{C7974B62-3F40-4D32-980C-A2265B088D91}"/>
              </a:ext>
            </a:extLst>
          </p:cNvPr>
          <p:cNvSpPr/>
          <p:nvPr/>
        </p:nvSpPr>
        <p:spPr>
          <a:xfrm>
            <a:off x="512098" y="5902760"/>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25" name="Oval 24">
            <a:extLst>
              <a:ext uri="{FF2B5EF4-FFF2-40B4-BE49-F238E27FC236}">
                <a16:creationId xmlns:a16="http://schemas.microsoft.com/office/drawing/2014/main" id="{CF4038FD-0914-4BA1-A720-87D742602218}"/>
              </a:ext>
            </a:extLst>
          </p:cNvPr>
          <p:cNvSpPr/>
          <p:nvPr/>
        </p:nvSpPr>
        <p:spPr>
          <a:xfrm>
            <a:off x="512098" y="7377262"/>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5</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38" name="Arrow: Down 37">
            <a:extLst>
              <a:ext uri="{FF2B5EF4-FFF2-40B4-BE49-F238E27FC236}">
                <a16:creationId xmlns:a16="http://schemas.microsoft.com/office/drawing/2014/main" id="{FD7DED4E-9EF7-4357-97AD-76A30F709324}"/>
              </a:ext>
            </a:extLst>
          </p:cNvPr>
          <p:cNvSpPr/>
          <p:nvPr/>
        </p:nvSpPr>
        <p:spPr>
          <a:xfrm>
            <a:off x="2689244" y="2174564"/>
            <a:ext cx="1393371" cy="453277"/>
          </a:xfrm>
          <a:prstGeom prst="downArrow">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92BC474A-F072-45EF-92DB-957F2B6F1AFD}"/>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067440" y="4176048"/>
            <a:ext cx="540821" cy="540821"/>
          </a:xfrm>
          <a:prstGeom prst="rect">
            <a:avLst/>
          </a:prstGeom>
        </p:spPr>
      </p:pic>
      <p:grpSp>
        <p:nvGrpSpPr>
          <p:cNvPr id="9" name="Group 8">
            <a:extLst>
              <a:ext uri="{FF2B5EF4-FFF2-40B4-BE49-F238E27FC236}">
                <a16:creationId xmlns:a16="http://schemas.microsoft.com/office/drawing/2014/main" id="{3F30E830-D31B-45AE-BBC1-630C313678C2}"/>
              </a:ext>
            </a:extLst>
          </p:cNvPr>
          <p:cNvGrpSpPr/>
          <p:nvPr/>
        </p:nvGrpSpPr>
        <p:grpSpPr>
          <a:xfrm>
            <a:off x="516161" y="879392"/>
            <a:ext cx="6247739" cy="1180301"/>
            <a:chOff x="516161" y="926769"/>
            <a:chExt cx="6247739" cy="1024128"/>
          </a:xfrm>
        </p:grpSpPr>
        <p:sp>
          <p:nvSpPr>
            <p:cNvPr id="29" name="Snip Single Corner Rectangle 2">
              <a:extLst>
                <a:ext uri="{FF2B5EF4-FFF2-40B4-BE49-F238E27FC236}">
                  <a16:creationId xmlns:a16="http://schemas.microsoft.com/office/drawing/2014/main" id="{03A9E27F-973D-44D5-B2AC-06C60859EEB3}"/>
                </a:ext>
              </a:extLst>
            </p:cNvPr>
            <p:cNvSpPr/>
            <p:nvPr/>
          </p:nvSpPr>
          <p:spPr>
            <a:xfrm>
              <a:off x="516161" y="926769"/>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Snip Single Corner Rectangle 3">
              <a:extLst>
                <a:ext uri="{FF2B5EF4-FFF2-40B4-BE49-F238E27FC236}">
                  <a16:creationId xmlns:a16="http://schemas.microsoft.com/office/drawing/2014/main" id="{EBE0189C-D588-4BE1-9C32-BA29057D422F}"/>
                </a:ext>
              </a:extLst>
            </p:cNvPr>
            <p:cNvSpPr/>
            <p:nvPr/>
          </p:nvSpPr>
          <p:spPr>
            <a:xfrm>
              <a:off x="2608261" y="926769"/>
              <a:ext cx="4155639"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9" name="TextBox 38">
            <a:extLst>
              <a:ext uri="{FF2B5EF4-FFF2-40B4-BE49-F238E27FC236}">
                <a16:creationId xmlns:a16="http://schemas.microsoft.com/office/drawing/2014/main" id="{D831C197-0C23-4B1D-835B-308A4D95ECA4}"/>
              </a:ext>
            </a:extLst>
          </p:cNvPr>
          <p:cNvSpPr txBox="1"/>
          <p:nvPr/>
        </p:nvSpPr>
        <p:spPr>
          <a:xfrm>
            <a:off x="533121" y="1152152"/>
            <a:ext cx="1527982" cy="369332"/>
          </a:xfrm>
          <a:prstGeom prst="rect">
            <a:avLst/>
          </a:prstGeom>
          <a:noFill/>
        </p:spPr>
        <p:txBody>
          <a:bodyPr wrap="none" rtlCol="0">
            <a:spAutoFit/>
          </a:bodyPr>
          <a:lstStyle/>
          <a:p>
            <a:r>
              <a:rPr lang="en-US" b="1" dirty="0">
                <a:solidFill>
                  <a:schemeClr val="bg1"/>
                </a:solidFill>
              </a:rPr>
              <a:t>PNF Modeling</a:t>
            </a:r>
          </a:p>
        </p:txBody>
      </p:sp>
      <p:sp>
        <p:nvSpPr>
          <p:cNvPr id="41" name="Oval 40">
            <a:extLst>
              <a:ext uri="{FF2B5EF4-FFF2-40B4-BE49-F238E27FC236}">
                <a16:creationId xmlns:a16="http://schemas.microsoft.com/office/drawing/2014/main" id="{5D2FF3BE-7DB1-40EE-A171-BA3DEDB37E86}"/>
              </a:ext>
            </a:extLst>
          </p:cNvPr>
          <p:cNvSpPr/>
          <p:nvPr/>
        </p:nvSpPr>
        <p:spPr>
          <a:xfrm>
            <a:off x="517824" y="907726"/>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2" name="Rectangle 1">
            <a:extLst>
              <a:ext uri="{FF2B5EF4-FFF2-40B4-BE49-F238E27FC236}">
                <a16:creationId xmlns:a16="http://schemas.microsoft.com/office/drawing/2014/main" id="{6075F3EA-6399-46BE-9F23-FC2E2381B64E}"/>
              </a:ext>
            </a:extLst>
          </p:cNvPr>
          <p:cNvSpPr/>
          <p:nvPr/>
        </p:nvSpPr>
        <p:spPr>
          <a:xfrm>
            <a:off x="61459" y="2781720"/>
            <a:ext cx="404126" cy="564025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3A8C06C2-F3C0-4BDB-B8DC-453046BA12B4}"/>
              </a:ext>
            </a:extLst>
          </p:cNvPr>
          <p:cNvSpPr txBox="1"/>
          <p:nvPr/>
        </p:nvSpPr>
        <p:spPr>
          <a:xfrm rot="16200000">
            <a:off x="-837787" y="7101396"/>
            <a:ext cx="2193229" cy="369332"/>
          </a:xfrm>
          <a:prstGeom prst="rect">
            <a:avLst/>
          </a:prstGeom>
          <a:noFill/>
        </p:spPr>
        <p:txBody>
          <a:bodyPr wrap="none" rtlCol="0">
            <a:spAutoFit/>
          </a:bodyPr>
          <a:lstStyle/>
          <a:p>
            <a:r>
              <a:rPr lang="en-US" b="1" dirty="0">
                <a:solidFill>
                  <a:schemeClr val="bg1"/>
                </a:solidFill>
              </a:rPr>
              <a:t>Run-Time (Instances)</a:t>
            </a:r>
          </a:p>
        </p:txBody>
      </p:sp>
      <p:sp>
        <p:nvSpPr>
          <p:cNvPr id="49" name="Snip Single Corner Rectangle 2">
            <a:extLst>
              <a:ext uri="{FF2B5EF4-FFF2-40B4-BE49-F238E27FC236}">
                <a16:creationId xmlns:a16="http://schemas.microsoft.com/office/drawing/2014/main" id="{663A9B4A-85F2-4770-A692-9666A0EF1428}"/>
              </a:ext>
            </a:extLst>
          </p:cNvPr>
          <p:cNvSpPr/>
          <p:nvPr/>
        </p:nvSpPr>
        <p:spPr>
          <a:xfrm>
            <a:off x="495921" y="2781720"/>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Snip Single Corner Rectangle 3">
            <a:extLst>
              <a:ext uri="{FF2B5EF4-FFF2-40B4-BE49-F238E27FC236}">
                <a16:creationId xmlns:a16="http://schemas.microsoft.com/office/drawing/2014/main" id="{9E2BB9D1-0A13-4708-9E54-7912D0E35A58}"/>
              </a:ext>
            </a:extLst>
          </p:cNvPr>
          <p:cNvSpPr/>
          <p:nvPr/>
        </p:nvSpPr>
        <p:spPr>
          <a:xfrm>
            <a:off x="2588020" y="2781720"/>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extBox 50">
            <a:extLst>
              <a:ext uri="{FF2B5EF4-FFF2-40B4-BE49-F238E27FC236}">
                <a16:creationId xmlns:a16="http://schemas.microsoft.com/office/drawing/2014/main" id="{F10F0BA1-9422-404D-8BD5-1B3F7D684F9E}"/>
              </a:ext>
            </a:extLst>
          </p:cNvPr>
          <p:cNvSpPr txBox="1"/>
          <p:nvPr/>
        </p:nvSpPr>
        <p:spPr>
          <a:xfrm>
            <a:off x="512881" y="2981703"/>
            <a:ext cx="1418978" cy="646331"/>
          </a:xfrm>
          <a:prstGeom prst="rect">
            <a:avLst/>
          </a:prstGeom>
          <a:noFill/>
        </p:spPr>
        <p:txBody>
          <a:bodyPr wrap="none" rtlCol="0">
            <a:spAutoFit/>
          </a:bodyPr>
          <a:lstStyle/>
          <a:p>
            <a:r>
              <a:rPr lang="en-US" b="1" dirty="0">
                <a:solidFill>
                  <a:schemeClr val="bg1"/>
                </a:solidFill>
              </a:rPr>
              <a:t>PNF Instance</a:t>
            </a:r>
          </a:p>
          <a:p>
            <a:r>
              <a:rPr lang="en-US" b="1" dirty="0">
                <a:solidFill>
                  <a:schemeClr val="bg1"/>
                </a:solidFill>
              </a:rPr>
              <a:t>Declaration</a:t>
            </a:r>
          </a:p>
        </p:txBody>
      </p:sp>
      <p:sp>
        <p:nvSpPr>
          <p:cNvPr id="52" name="TextBox 51">
            <a:extLst>
              <a:ext uri="{FF2B5EF4-FFF2-40B4-BE49-F238E27FC236}">
                <a16:creationId xmlns:a16="http://schemas.microsoft.com/office/drawing/2014/main" id="{88C1F82F-3BDA-4C89-BD82-95E1CAD99306}"/>
              </a:ext>
            </a:extLst>
          </p:cNvPr>
          <p:cNvSpPr txBox="1"/>
          <p:nvPr/>
        </p:nvSpPr>
        <p:spPr>
          <a:xfrm>
            <a:off x="2598977" y="2804174"/>
            <a:ext cx="4246675" cy="738664"/>
          </a:xfrm>
          <a:prstGeom prst="rect">
            <a:avLst/>
          </a:prstGeom>
          <a:noFill/>
        </p:spPr>
        <p:txBody>
          <a:bodyPr wrap="none" rtlCol="0">
            <a:spAutoFit/>
          </a:bodyPr>
          <a:lstStyle/>
          <a:p>
            <a:pPr lvl="1"/>
            <a:r>
              <a:rPr lang="en-US" sz="1400" b="1" dirty="0">
                <a:latin typeface="Nokia Pure Headline Light" pitchFamily="34" charset="0"/>
              </a:rPr>
              <a:t>PNF Infrastructure Service Declaration </a:t>
            </a:r>
          </a:p>
          <a:p>
            <a:pPr lvl="1"/>
            <a:r>
              <a:rPr lang="en-US" sz="1400" b="1" dirty="0">
                <a:solidFill>
                  <a:srgbClr val="0000CC"/>
                </a:solidFill>
                <a:latin typeface="Nokia Pure Headline Light" pitchFamily="34" charset="0"/>
              </a:rPr>
              <a:t>First part of PNF instantiation</a:t>
            </a:r>
          </a:p>
          <a:p>
            <a:pPr lvl="1"/>
            <a:r>
              <a:rPr lang="en-US" sz="1400" b="1" dirty="0">
                <a:latin typeface="Nokia Pure Headline Light" pitchFamily="34" charset="0"/>
              </a:rPr>
              <a:t>DCAE &amp; AAI Entry with PNF ID (e.g. MAC address)</a:t>
            </a:r>
          </a:p>
        </p:txBody>
      </p:sp>
      <p:sp>
        <p:nvSpPr>
          <p:cNvPr id="53" name="Oval 52">
            <a:extLst>
              <a:ext uri="{FF2B5EF4-FFF2-40B4-BE49-F238E27FC236}">
                <a16:creationId xmlns:a16="http://schemas.microsoft.com/office/drawing/2014/main" id="{6FD1129D-BAA5-4E40-8DEA-C31516A89048}"/>
              </a:ext>
            </a:extLst>
          </p:cNvPr>
          <p:cNvSpPr/>
          <p:nvPr/>
        </p:nvSpPr>
        <p:spPr>
          <a:xfrm>
            <a:off x="526612" y="2762677"/>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2</a:t>
            </a:r>
          </a:p>
        </p:txBody>
      </p:sp>
      <p:sp>
        <p:nvSpPr>
          <p:cNvPr id="54" name="Rectangle 53">
            <a:extLst>
              <a:ext uri="{FF2B5EF4-FFF2-40B4-BE49-F238E27FC236}">
                <a16:creationId xmlns:a16="http://schemas.microsoft.com/office/drawing/2014/main" id="{FF5BC128-4F34-48A0-86A0-E38850BD4BE4}"/>
              </a:ext>
            </a:extLst>
          </p:cNvPr>
          <p:cNvSpPr/>
          <p:nvPr/>
        </p:nvSpPr>
        <p:spPr>
          <a:xfrm>
            <a:off x="62147" y="885403"/>
            <a:ext cx="404126" cy="117429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TextBox 54">
            <a:extLst>
              <a:ext uri="{FF2B5EF4-FFF2-40B4-BE49-F238E27FC236}">
                <a16:creationId xmlns:a16="http://schemas.microsoft.com/office/drawing/2014/main" id="{83FD3F44-3C9B-4D70-BE5E-7C5A6CCD6B81}"/>
              </a:ext>
            </a:extLst>
          </p:cNvPr>
          <p:cNvSpPr txBox="1"/>
          <p:nvPr/>
        </p:nvSpPr>
        <p:spPr>
          <a:xfrm rot="16200000">
            <a:off x="-443448" y="1249522"/>
            <a:ext cx="1404552" cy="369332"/>
          </a:xfrm>
          <a:prstGeom prst="rect">
            <a:avLst/>
          </a:prstGeom>
          <a:noFill/>
        </p:spPr>
        <p:txBody>
          <a:bodyPr wrap="none" rtlCol="0">
            <a:spAutoFit/>
          </a:bodyPr>
          <a:lstStyle/>
          <a:p>
            <a:r>
              <a:rPr lang="en-US" b="1" dirty="0">
                <a:solidFill>
                  <a:schemeClr val="bg1"/>
                </a:solidFill>
              </a:rPr>
              <a:t>Design Time</a:t>
            </a:r>
          </a:p>
        </p:txBody>
      </p:sp>
      <p:sp>
        <p:nvSpPr>
          <p:cNvPr id="40" name="TextBox 39">
            <a:extLst>
              <a:ext uri="{FF2B5EF4-FFF2-40B4-BE49-F238E27FC236}">
                <a16:creationId xmlns:a16="http://schemas.microsoft.com/office/drawing/2014/main" id="{406C1BFF-0102-4988-87DE-573CBE806BE1}"/>
              </a:ext>
            </a:extLst>
          </p:cNvPr>
          <p:cNvSpPr txBox="1"/>
          <p:nvPr/>
        </p:nvSpPr>
        <p:spPr>
          <a:xfrm>
            <a:off x="2621084" y="949223"/>
            <a:ext cx="3283271" cy="738664"/>
          </a:xfrm>
          <a:prstGeom prst="rect">
            <a:avLst/>
          </a:prstGeom>
          <a:noFill/>
        </p:spPr>
        <p:txBody>
          <a:bodyPr wrap="none" rtlCol="0">
            <a:spAutoFit/>
          </a:bodyPr>
          <a:lstStyle/>
          <a:p>
            <a:r>
              <a:rPr lang="en-US" sz="1400" b="1" dirty="0">
                <a:latin typeface="Nokia Pure Headline Light" pitchFamily="34" charset="0"/>
              </a:rPr>
              <a:t>Resources Definition/Services Definition</a:t>
            </a:r>
          </a:p>
          <a:p>
            <a:r>
              <a:rPr lang="en-US" sz="1400" b="1" dirty="0">
                <a:latin typeface="Nokia Pure Headline Light" pitchFamily="34" charset="0"/>
              </a:rPr>
              <a:t>SDC: PNF (physical element) Modeling</a:t>
            </a:r>
          </a:p>
          <a:p>
            <a:r>
              <a:rPr lang="en-US" sz="1400" b="1" dirty="0">
                <a:latin typeface="Nokia Pure Headline Light" pitchFamily="34" charset="0"/>
              </a:rPr>
              <a:t>Distribution of types</a:t>
            </a:r>
          </a:p>
        </p:txBody>
      </p:sp>
      <p:grpSp>
        <p:nvGrpSpPr>
          <p:cNvPr id="4" name="Group 3">
            <a:extLst>
              <a:ext uri="{FF2B5EF4-FFF2-40B4-BE49-F238E27FC236}">
                <a16:creationId xmlns:a16="http://schemas.microsoft.com/office/drawing/2014/main" id="{35F34C47-B8D3-4F3E-A752-9B24921ADAFF}"/>
              </a:ext>
            </a:extLst>
          </p:cNvPr>
          <p:cNvGrpSpPr/>
          <p:nvPr/>
        </p:nvGrpSpPr>
        <p:grpSpPr>
          <a:xfrm>
            <a:off x="1543614" y="5926163"/>
            <a:ext cx="945329" cy="225343"/>
            <a:chOff x="1524814" y="5809921"/>
            <a:chExt cx="945329" cy="225343"/>
          </a:xfrm>
        </p:grpSpPr>
        <p:pic>
          <p:nvPicPr>
            <p:cNvPr id="42" name="Picture 41">
              <a:extLst>
                <a:ext uri="{FF2B5EF4-FFF2-40B4-BE49-F238E27FC236}">
                  <a16:creationId xmlns:a16="http://schemas.microsoft.com/office/drawing/2014/main" id="{4F8BAE5E-0807-4D87-BD31-3C8D7A7A65E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2" name="Picture 11">
              <a:extLst>
                <a:ext uri="{FF2B5EF4-FFF2-40B4-BE49-F238E27FC236}">
                  <a16:creationId xmlns:a16="http://schemas.microsoft.com/office/drawing/2014/main" id="{E96B7A32-AC74-4138-BA4A-121AF58E55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5" name="Group 4">
            <a:extLst>
              <a:ext uri="{FF2B5EF4-FFF2-40B4-BE49-F238E27FC236}">
                <a16:creationId xmlns:a16="http://schemas.microsoft.com/office/drawing/2014/main" id="{94DE5C2B-9908-4A9A-9A00-7C38339CB32D}"/>
              </a:ext>
            </a:extLst>
          </p:cNvPr>
          <p:cNvGrpSpPr/>
          <p:nvPr/>
        </p:nvGrpSpPr>
        <p:grpSpPr>
          <a:xfrm>
            <a:off x="2146748" y="7370972"/>
            <a:ext cx="434754" cy="438714"/>
            <a:chOff x="2102466" y="7349988"/>
            <a:chExt cx="434754" cy="438714"/>
          </a:xfrm>
        </p:grpSpPr>
        <p:pic>
          <p:nvPicPr>
            <p:cNvPr id="43" name="Picture 42">
              <a:extLst>
                <a:ext uri="{FF2B5EF4-FFF2-40B4-BE49-F238E27FC236}">
                  <a16:creationId xmlns:a16="http://schemas.microsoft.com/office/drawing/2014/main" id="{D6328BBA-F37D-48B4-ADA4-2381BFD3F19C}"/>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2115444" y="7366926"/>
              <a:ext cx="421776" cy="421776"/>
            </a:xfrm>
            <a:prstGeom prst="rect">
              <a:avLst/>
            </a:prstGeom>
          </p:spPr>
        </p:pic>
        <p:pic>
          <p:nvPicPr>
            <p:cNvPr id="30" name="Picture 29">
              <a:extLst>
                <a:ext uri="{FF2B5EF4-FFF2-40B4-BE49-F238E27FC236}">
                  <a16:creationId xmlns:a16="http://schemas.microsoft.com/office/drawing/2014/main" id="{F721CA75-9946-4DCC-BF1E-2BB1B85A8D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2466" y="7349988"/>
              <a:ext cx="421776" cy="421776"/>
            </a:xfrm>
            <a:prstGeom prst="rect">
              <a:avLst/>
            </a:prstGeom>
          </p:spPr>
        </p:pic>
      </p:grpSp>
      <p:grpSp>
        <p:nvGrpSpPr>
          <p:cNvPr id="44" name="Group 43">
            <a:extLst>
              <a:ext uri="{FF2B5EF4-FFF2-40B4-BE49-F238E27FC236}">
                <a16:creationId xmlns:a16="http://schemas.microsoft.com/office/drawing/2014/main" id="{A87A8B7A-5C27-4C8C-8453-7D0CFCDE5911}"/>
              </a:ext>
            </a:extLst>
          </p:cNvPr>
          <p:cNvGrpSpPr/>
          <p:nvPr/>
        </p:nvGrpSpPr>
        <p:grpSpPr>
          <a:xfrm>
            <a:off x="1588438" y="2788111"/>
            <a:ext cx="945329" cy="225343"/>
            <a:chOff x="1524814" y="5809921"/>
            <a:chExt cx="945329" cy="225343"/>
          </a:xfrm>
        </p:grpSpPr>
        <p:pic>
          <p:nvPicPr>
            <p:cNvPr id="45" name="Picture 44">
              <a:extLst>
                <a:ext uri="{FF2B5EF4-FFF2-40B4-BE49-F238E27FC236}">
                  <a16:creationId xmlns:a16="http://schemas.microsoft.com/office/drawing/2014/main" id="{A0F730F2-7F63-42AE-B2C7-5EB4EB772B8C}"/>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46" name="Picture 45">
              <a:extLst>
                <a:ext uri="{FF2B5EF4-FFF2-40B4-BE49-F238E27FC236}">
                  <a16:creationId xmlns:a16="http://schemas.microsoft.com/office/drawing/2014/main" id="{469154D8-FE89-4A0C-81F4-0A2C52A743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47" name="Group 46">
            <a:extLst>
              <a:ext uri="{FF2B5EF4-FFF2-40B4-BE49-F238E27FC236}">
                <a16:creationId xmlns:a16="http://schemas.microsoft.com/office/drawing/2014/main" id="{0147CC85-D775-45D7-B911-2906141F3029}"/>
              </a:ext>
            </a:extLst>
          </p:cNvPr>
          <p:cNvGrpSpPr/>
          <p:nvPr/>
        </p:nvGrpSpPr>
        <p:grpSpPr>
          <a:xfrm>
            <a:off x="1594390" y="933899"/>
            <a:ext cx="945329" cy="225343"/>
            <a:chOff x="1524814" y="5809921"/>
            <a:chExt cx="945329" cy="225343"/>
          </a:xfrm>
        </p:grpSpPr>
        <p:pic>
          <p:nvPicPr>
            <p:cNvPr id="56" name="Picture 55">
              <a:extLst>
                <a:ext uri="{FF2B5EF4-FFF2-40B4-BE49-F238E27FC236}">
                  <a16:creationId xmlns:a16="http://schemas.microsoft.com/office/drawing/2014/main" id="{EFE743B8-CB66-4D02-8321-8C196FC87F67}"/>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7" name="Picture 56">
              <a:extLst>
                <a:ext uri="{FF2B5EF4-FFF2-40B4-BE49-F238E27FC236}">
                  <a16:creationId xmlns:a16="http://schemas.microsoft.com/office/drawing/2014/main" id="{65CFA12E-5A36-4692-8BF5-FC6FDD48CD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58" name="Group 57">
            <a:extLst>
              <a:ext uri="{FF2B5EF4-FFF2-40B4-BE49-F238E27FC236}">
                <a16:creationId xmlns:a16="http://schemas.microsoft.com/office/drawing/2014/main" id="{DC8155E5-AE23-4386-9D9B-AB9401767C12}"/>
              </a:ext>
            </a:extLst>
          </p:cNvPr>
          <p:cNvGrpSpPr/>
          <p:nvPr/>
        </p:nvGrpSpPr>
        <p:grpSpPr>
          <a:xfrm>
            <a:off x="3160957" y="3837939"/>
            <a:ext cx="449943" cy="422046"/>
            <a:chOff x="2390787" y="8313197"/>
            <a:chExt cx="449943" cy="422046"/>
          </a:xfrm>
        </p:grpSpPr>
        <p:sp>
          <p:nvSpPr>
            <p:cNvPr id="59" name="Hexagon 58">
              <a:extLst>
                <a:ext uri="{FF2B5EF4-FFF2-40B4-BE49-F238E27FC236}">
                  <a16:creationId xmlns:a16="http://schemas.microsoft.com/office/drawing/2014/main" id="{9F4B9E18-818A-41B1-B16A-3E37118068E3}"/>
                </a:ext>
              </a:extLst>
            </p:cNvPr>
            <p:cNvSpPr/>
            <p:nvPr/>
          </p:nvSpPr>
          <p:spPr>
            <a:xfrm>
              <a:off x="2390787" y="8313197"/>
              <a:ext cx="449943" cy="42204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0" name="Picture 59">
              <a:extLst>
                <a:ext uri="{FF2B5EF4-FFF2-40B4-BE49-F238E27FC236}">
                  <a16:creationId xmlns:a16="http://schemas.microsoft.com/office/drawing/2014/main" id="{6C263E60-3248-4E76-ACAF-90942C4D41A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19772" y="8322176"/>
              <a:ext cx="389794" cy="389794"/>
            </a:xfrm>
            <a:prstGeom prst="rect">
              <a:avLst/>
            </a:prstGeom>
          </p:spPr>
        </p:pic>
      </p:grpSp>
      <p:grpSp>
        <p:nvGrpSpPr>
          <p:cNvPr id="61" name="Group 60">
            <a:extLst>
              <a:ext uri="{FF2B5EF4-FFF2-40B4-BE49-F238E27FC236}">
                <a16:creationId xmlns:a16="http://schemas.microsoft.com/office/drawing/2014/main" id="{3B0CDF0C-492A-486A-8C76-82A2A4540E35}"/>
              </a:ext>
            </a:extLst>
          </p:cNvPr>
          <p:cNvGrpSpPr/>
          <p:nvPr/>
        </p:nvGrpSpPr>
        <p:grpSpPr>
          <a:xfrm>
            <a:off x="3351559" y="3554238"/>
            <a:ext cx="335348" cy="246221"/>
            <a:chOff x="447635" y="1676508"/>
            <a:chExt cx="335348" cy="246221"/>
          </a:xfrm>
        </p:grpSpPr>
        <p:sp>
          <p:nvSpPr>
            <p:cNvPr id="62" name="Oval 61">
              <a:extLst>
                <a:ext uri="{FF2B5EF4-FFF2-40B4-BE49-F238E27FC236}">
                  <a16:creationId xmlns:a16="http://schemas.microsoft.com/office/drawing/2014/main" id="{D87F7F6C-9CF7-48B7-84CE-EC6193D27EC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3" name="TextBox 62">
              <a:extLst>
                <a:ext uri="{FF2B5EF4-FFF2-40B4-BE49-F238E27FC236}">
                  <a16:creationId xmlns:a16="http://schemas.microsoft.com/office/drawing/2014/main" id="{BAA9F46E-9722-4C72-A859-79B6776CB3D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18</a:t>
              </a:r>
            </a:p>
          </p:txBody>
        </p:sp>
      </p:grpSp>
      <p:grpSp>
        <p:nvGrpSpPr>
          <p:cNvPr id="64" name="Group 63">
            <a:extLst>
              <a:ext uri="{FF2B5EF4-FFF2-40B4-BE49-F238E27FC236}">
                <a16:creationId xmlns:a16="http://schemas.microsoft.com/office/drawing/2014/main" id="{F7BEDF92-4071-46C8-9F48-2F3AFA181BBC}"/>
              </a:ext>
            </a:extLst>
          </p:cNvPr>
          <p:cNvGrpSpPr/>
          <p:nvPr/>
        </p:nvGrpSpPr>
        <p:grpSpPr>
          <a:xfrm>
            <a:off x="3105264" y="3554238"/>
            <a:ext cx="335348" cy="246221"/>
            <a:chOff x="447635" y="1676508"/>
            <a:chExt cx="335348" cy="246221"/>
          </a:xfrm>
        </p:grpSpPr>
        <p:sp>
          <p:nvSpPr>
            <p:cNvPr id="65" name="Oval 64">
              <a:extLst>
                <a:ext uri="{FF2B5EF4-FFF2-40B4-BE49-F238E27FC236}">
                  <a16:creationId xmlns:a16="http://schemas.microsoft.com/office/drawing/2014/main" id="{442F77A1-EB67-41ED-AA7D-E4B924E102F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6" name="TextBox 65">
              <a:extLst>
                <a:ext uri="{FF2B5EF4-FFF2-40B4-BE49-F238E27FC236}">
                  <a16:creationId xmlns:a16="http://schemas.microsoft.com/office/drawing/2014/main" id="{E0153332-5F2E-4B2B-BBA8-4829E39D27D0}"/>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17</a:t>
              </a:r>
            </a:p>
          </p:txBody>
        </p:sp>
      </p:grpSp>
      <p:grpSp>
        <p:nvGrpSpPr>
          <p:cNvPr id="67" name="Group 66">
            <a:extLst>
              <a:ext uri="{FF2B5EF4-FFF2-40B4-BE49-F238E27FC236}">
                <a16:creationId xmlns:a16="http://schemas.microsoft.com/office/drawing/2014/main" id="{F740A14B-8A41-4ACB-BFDB-4C336377F5DE}"/>
              </a:ext>
            </a:extLst>
          </p:cNvPr>
          <p:cNvGrpSpPr/>
          <p:nvPr/>
        </p:nvGrpSpPr>
        <p:grpSpPr>
          <a:xfrm>
            <a:off x="3844149" y="3554238"/>
            <a:ext cx="335348" cy="246221"/>
            <a:chOff x="447635" y="1676508"/>
            <a:chExt cx="335348" cy="246221"/>
          </a:xfrm>
        </p:grpSpPr>
        <p:sp>
          <p:nvSpPr>
            <p:cNvPr id="68" name="Oval 67">
              <a:extLst>
                <a:ext uri="{FF2B5EF4-FFF2-40B4-BE49-F238E27FC236}">
                  <a16:creationId xmlns:a16="http://schemas.microsoft.com/office/drawing/2014/main" id="{FFC74055-03B8-44EB-BA6D-69896CA1FE3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9" name="TextBox 68">
              <a:extLst>
                <a:ext uri="{FF2B5EF4-FFF2-40B4-BE49-F238E27FC236}">
                  <a16:creationId xmlns:a16="http://schemas.microsoft.com/office/drawing/2014/main" id="{CBFD4539-DF9E-4F18-9966-D4C5A68BA9F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20</a:t>
              </a:r>
            </a:p>
          </p:txBody>
        </p:sp>
      </p:grpSp>
      <p:grpSp>
        <p:nvGrpSpPr>
          <p:cNvPr id="70" name="Group 69">
            <a:extLst>
              <a:ext uri="{FF2B5EF4-FFF2-40B4-BE49-F238E27FC236}">
                <a16:creationId xmlns:a16="http://schemas.microsoft.com/office/drawing/2014/main" id="{1E84A091-7DE4-4D4B-8DCE-6EDD3F9F7B54}"/>
              </a:ext>
            </a:extLst>
          </p:cNvPr>
          <p:cNvGrpSpPr/>
          <p:nvPr/>
        </p:nvGrpSpPr>
        <p:grpSpPr>
          <a:xfrm>
            <a:off x="3597854" y="3551535"/>
            <a:ext cx="335348" cy="246221"/>
            <a:chOff x="447635" y="1676508"/>
            <a:chExt cx="335348" cy="246221"/>
          </a:xfrm>
        </p:grpSpPr>
        <p:sp>
          <p:nvSpPr>
            <p:cNvPr id="71" name="Oval 70">
              <a:extLst>
                <a:ext uri="{FF2B5EF4-FFF2-40B4-BE49-F238E27FC236}">
                  <a16:creationId xmlns:a16="http://schemas.microsoft.com/office/drawing/2014/main" id="{C766C59D-D6D9-4763-88EB-663E173C6A65}"/>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2" name="TextBox 71">
              <a:extLst>
                <a:ext uri="{FF2B5EF4-FFF2-40B4-BE49-F238E27FC236}">
                  <a16:creationId xmlns:a16="http://schemas.microsoft.com/office/drawing/2014/main" id="{636C5EB9-EDFD-4B2B-BEE2-4ACDE6FF64D1}"/>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19</a:t>
              </a:r>
            </a:p>
          </p:txBody>
        </p:sp>
      </p:grpSp>
      <p:grpSp>
        <p:nvGrpSpPr>
          <p:cNvPr id="73" name="Group 72">
            <a:extLst>
              <a:ext uri="{FF2B5EF4-FFF2-40B4-BE49-F238E27FC236}">
                <a16:creationId xmlns:a16="http://schemas.microsoft.com/office/drawing/2014/main" id="{3A524287-1A91-4E4F-B4D2-7EF9A0048C59}"/>
              </a:ext>
            </a:extLst>
          </p:cNvPr>
          <p:cNvGrpSpPr/>
          <p:nvPr/>
        </p:nvGrpSpPr>
        <p:grpSpPr>
          <a:xfrm>
            <a:off x="4336741" y="3554238"/>
            <a:ext cx="335348" cy="246221"/>
            <a:chOff x="447635" y="1676508"/>
            <a:chExt cx="335348" cy="246221"/>
          </a:xfrm>
        </p:grpSpPr>
        <p:sp>
          <p:nvSpPr>
            <p:cNvPr id="74" name="Oval 73">
              <a:extLst>
                <a:ext uri="{FF2B5EF4-FFF2-40B4-BE49-F238E27FC236}">
                  <a16:creationId xmlns:a16="http://schemas.microsoft.com/office/drawing/2014/main" id="{52FE2B97-B48A-4C05-A61E-C9158A8C5A3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5" name="TextBox 74">
              <a:extLst>
                <a:ext uri="{FF2B5EF4-FFF2-40B4-BE49-F238E27FC236}">
                  <a16:creationId xmlns:a16="http://schemas.microsoft.com/office/drawing/2014/main" id="{17971F9D-33F2-451B-AE75-C17D56B4D560}"/>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22</a:t>
              </a:r>
            </a:p>
          </p:txBody>
        </p:sp>
      </p:grpSp>
      <p:grpSp>
        <p:nvGrpSpPr>
          <p:cNvPr id="76" name="Group 75">
            <a:extLst>
              <a:ext uri="{FF2B5EF4-FFF2-40B4-BE49-F238E27FC236}">
                <a16:creationId xmlns:a16="http://schemas.microsoft.com/office/drawing/2014/main" id="{8D398CC2-0CCE-4892-917D-4E186770FA67}"/>
              </a:ext>
            </a:extLst>
          </p:cNvPr>
          <p:cNvGrpSpPr/>
          <p:nvPr/>
        </p:nvGrpSpPr>
        <p:grpSpPr>
          <a:xfrm>
            <a:off x="4090444" y="3554238"/>
            <a:ext cx="335348" cy="246221"/>
            <a:chOff x="447635" y="1676508"/>
            <a:chExt cx="335348" cy="246221"/>
          </a:xfrm>
        </p:grpSpPr>
        <p:sp>
          <p:nvSpPr>
            <p:cNvPr id="77" name="Oval 76">
              <a:extLst>
                <a:ext uri="{FF2B5EF4-FFF2-40B4-BE49-F238E27FC236}">
                  <a16:creationId xmlns:a16="http://schemas.microsoft.com/office/drawing/2014/main" id="{72D6CBD6-6F68-4698-B3F4-C5266492B4AE}"/>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8" name="TextBox 77">
              <a:extLst>
                <a:ext uri="{FF2B5EF4-FFF2-40B4-BE49-F238E27FC236}">
                  <a16:creationId xmlns:a16="http://schemas.microsoft.com/office/drawing/2014/main" id="{F4DC3997-AD09-48E6-8CF1-A721C0692E48}"/>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21</a:t>
              </a:r>
            </a:p>
          </p:txBody>
        </p:sp>
      </p:grpSp>
      <p:grpSp>
        <p:nvGrpSpPr>
          <p:cNvPr id="79" name="Group 78">
            <a:extLst>
              <a:ext uri="{FF2B5EF4-FFF2-40B4-BE49-F238E27FC236}">
                <a16:creationId xmlns:a16="http://schemas.microsoft.com/office/drawing/2014/main" id="{7E665F89-0BC7-46B4-BA6B-959DB1ABA7DC}"/>
              </a:ext>
            </a:extLst>
          </p:cNvPr>
          <p:cNvGrpSpPr/>
          <p:nvPr/>
        </p:nvGrpSpPr>
        <p:grpSpPr>
          <a:xfrm>
            <a:off x="2858969" y="3554238"/>
            <a:ext cx="335348" cy="246221"/>
            <a:chOff x="447635" y="1676508"/>
            <a:chExt cx="335348" cy="246221"/>
          </a:xfrm>
        </p:grpSpPr>
        <p:sp>
          <p:nvSpPr>
            <p:cNvPr id="80" name="Oval 79">
              <a:extLst>
                <a:ext uri="{FF2B5EF4-FFF2-40B4-BE49-F238E27FC236}">
                  <a16:creationId xmlns:a16="http://schemas.microsoft.com/office/drawing/2014/main" id="{486CF9B2-A413-4DBC-9C34-E8E07A8BA12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1" name="TextBox 80">
              <a:extLst>
                <a:ext uri="{FF2B5EF4-FFF2-40B4-BE49-F238E27FC236}">
                  <a16:creationId xmlns:a16="http://schemas.microsoft.com/office/drawing/2014/main" id="{F931DDAC-D2D7-4DAA-AE9E-0C3C31744B45}"/>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16</a:t>
              </a:r>
            </a:p>
          </p:txBody>
        </p:sp>
      </p:grpSp>
      <p:grpSp>
        <p:nvGrpSpPr>
          <p:cNvPr id="82" name="Group 81">
            <a:extLst>
              <a:ext uri="{FF2B5EF4-FFF2-40B4-BE49-F238E27FC236}">
                <a16:creationId xmlns:a16="http://schemas.microsoft.com/office/drawing/2014/main" id="{C19EF74E-4212-4572-8CD6-7B3DC3C07A0A}"/>
              </a:ext>
            </a:extLst>
          </p:cNvPr>
          <p:cNvGrpSpPr/>
          <p:nvPr/>
        </p:nvGrpSpPr>
        <p:grpSpPr>
          <a:xfrm>
            <a:off x="2612674" y="3554238"/>
            <a:ext cx="335348" cy="246221"/>
            <a:chOff x="447635" y="1676508"/>
            <a:chExt cx="335348" cy="246221"/>
          </a:xfrm>
        </p:grpSpPr>
        <p:sp>
          <p:nvSpPr>
            <p:cNvPr id="83" name="Oval 82">
              <a:extLst>
                <a:ext uri="{FF2B5EF4-FFF2-40B4-BE49-F238E27FC236}">
                  <a16:creationId xmlns:a16="http://schemas.microsoft.com/office/drawing/2014/main" id="{456BF25A-0BC6-4358-839A-738B718E5B3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4" name="TextBox 83">
              <a:extLst>
                <a:ext uri="{FF2B5EF4-FFF2-40B4-BE49-F238E27FC236}">
                  <a16:creationId xmlns:a16="http://schemas.microsoft.com/office/drawing/2014/main" id="{48364779-C97E-494B-8521-F807F8498A3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15</a:t>
              </a:r>
            </a:p>
          </p:txBody>
        </p:sp>
      </p:grpSp>
      <p:grpSp>
        <p:nvGrpSpPr>
          <p:cNvPr id="85" name="Group 84">
            <a:extLst>
              <a:ext uri="{FF2B5EF4-FFF2-40B4-BE49-F238E27FC236}">
                <a16:creationId xmlns:a16="http://schemas.microsoft.com/office/drawing/2014/main" id="{D758C846-9647-43DD-A950-8F67E7BEE0DD}"/>
              </a:ext>
            </a:extLst>
          </p:cNvPr>
          <p:cNvGrpSpPr/>
          <p:nvPr/>
        </p:nvGrpSpPr>
        <p:grpSpPr>
          <a:xfrm>
            <a:off x="2866971" y="6679428"/>
            <a:ext cx="335348" cy="246221"/>
            <a:chOff x="447635" y="1676508"/>
            <a:chExt cx="335348" cy="246221"/>
          </a:xfrm>
        </p:grpSpPr>
        <p:sp>
          <p:nvSpPr>
            <p:cNvPr id="86" name="Oval 85">
              <a:extLst>
                <a:ext uri="{FF2B5EF4-FFF2-40B4-BE49-F238E27FC236}">
                  <a16:creationId xmlns:a16="http://schemas.microsoft.com/office/drawing/2014/main" id="{FFE2F597-2857-48F0-B8DA-CEF8A2233147}"/>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7" name="TextBox 86">
              <a:extLst>
                <a:ext uri="{FF2B5EF4-FFF2-40B4-BE49-F238E27FC236}">
                  <a16:creationId xmlns:a16="http://schemas.microsoft.com/office/drawing/2014/main" id="{92C2833C-2CAA-4F6F-A83F-8EF10A980C9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26</a:t>
              </a:r>
            </a:p>
          </p:txBody>
        </p:sp>
      </p:grpSp>
      <p:grpSp>
        <p:nvGrpSpPr>
          <p:cNvPr id="88" name="Group 87">
            <a:extLst>
              <a:ext uri="{FF2B5EF4-FFF2-40B4-BE49-F238E27FC236}">
                <a16:creationId xmlns:a16="http://schemas.microsoft.com/office/drawing/2014/main" id="{6ABB7363-9E29-4FF2-8169-F4C9A283B72F}"/>
              </a:ext>
            </a:extLst>
          </p:cNvPr>
          <p:cNvGrpSpPr/>
          <p:nvPr/>
        </p:nvGrpSpPr>
        <p:grpSpPr>
          <a:xfrm>
            <a:off x="2620676" y="6679428"/>
            <a:ext cx="335348" cy="246221"/>
            <a:chOff x="447635" y="1676508"/>
            <a:chExt cx="335348" cy="246221"/>
          </a:xfrm>
        </p:grpSpPr>
        <p:sp>
          <p:nvSpPr>
            <p:cNvPr id="89" name="Oval 88">
              <a:extLst>
                <a:ext uri="{FF2B5EF4-FFF2-40B4-BE49-F238E27FC236}">
                  <a16:creationId xmlns:a16="http://schemas.microsoft.com/office/drawing/2014/main" id="{1979523A-1531-4959-B1B0-312E63827AE4}"/>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0" name="TextBox 89">
              <a:extLst>
                <a:ext uri="{FF2B5EF4-FFF2-40B4-BE49-F238E27FC236}">
                  <a16:creationId xmlns:a16="http://schemas.microsoft.com/office/drawing/2014/main" id="{3CEDCE06-12FE-4610-82F4-EE822A80801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25</a:t>
              </a:r>
            </a:p>
          </p:txBody>
        </p:sp>
      </p:grpSp>
      <p:grpSp>
        <p:nvGrpSpPr>
          <p:cNvPr id="91" name="Group 90">
            <a:extLst>
              <a:ext uri="{FF2B5EF4-FFF2-40B4-BE49-F238E27FC236}">
                <a16:creationId xmlns:a16="http://schemas.microsoft.com/office/drawing/2014/main" id="{66820F2F-9F19-4A61-891F-B24229A5B52C}"/>
              </a:ext>
            </a:extLst>
          </p:cNvPr>
          <p:cNvGrpSpPr/>
          <p:nvPr/>
        </p:nvGrpSpPr>
        <p:grpSpPr>
          <a:xfrm>
            <a:off x="3359561" y="6679428"/>
            <a:ext cx="335348" cy="246221"/>
            <a:chOff x="447635" y="1676508"/>
            <a:chExt cx="335348" cy="246221"/>
          </a:xfrm>
        </p:grpSpPr>
        <p:sp>
          <p:nvSpPr>
            <p:cNvPr id="92" name="Oval 91">
              <a:extLst>
                <a:ext uri="{FF2B5EF4-FFF2-40B4-BE49-F238E27FC236}">
                  <a16:creationId xmlns:a16="http://schemas.microsoft.com/office/drawing/2014/main" id="{EFD648E3-F362-4030-9482-E3964F937718}"/>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3" name="TextBox 92">
              <a:extLst>
                <a:ext uri="{FF2B5EF4-FFF2-40B4-BE49-F238E27FC236}">
                  <a16:creationId xmlns:a16="http://schemas.microsoft.com/office/drawing/2014/main" id="{0DC9DA96-72D1-403F-9E4D-8293F84E0974}"/>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28</a:t>
              </a:r>
            </a:p>
          </p:txBody>
        </p:sp>
      </p:grpSp>
      <p:grpSp>
        <p:nvGrpSpPr>
          <p:cNvPr id="94" name="Group 93">
            <a:extLst>
              <a:ext uri="{FF2B5EF4-FFF2-40B4-BE49-F238E27FC236}">
                <a16:creationId xmlns:a16="http://schemas.microsoft.com/office/drawing/2014/main" id="{8F7DBFE2-6C85-4708-82B6-B1223DB8883A}"/>
              </a:ext>
            </a:extLst>
          </p:cNvPr>
          <p:cNvGrpSpPr/>
          <p:nvPr/>
        </p:nvGrpSpPr>
        <p:grpSpPr>
          <a:xfrm>
            <a:off x="3113266" y="6676725"/>
            <a:ext cx="335348" cy="246221"/>
            <a:chOff x="447635" y="1676508"/>
            <a:chExt cx="335348" cy="246221"/>
          </a:xfrm>
        </p:grpSpPr>
        <p:sp>
          <p:nvSpPr>
            <p:cNvPr id="95" name="Oval 94">
              <a:extLst>
                <a:ext uri="{FF2B5EF4-FFF2-40B4-BE49-F238E27FC236}">
                  <a16:creationId xmlns:a16="http://schemas.microsoft.com/office/drawing/2014/main" id="{5628126C-5939-4E0C-8525-08C126E13AA5}"/>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6" name="TextBox 95">
              <a:extLst>
                <a:ext uri="{FF2B5EF4-FFF2-40B4-BE49-F238E27FC236}">
                  <a16:creationId xmlns:a16="http://schemas.microsoft.com/office/drawing/2014/main" id="{B6ECBCB7-4657-49B9-A9D5-FBF9850F29B8}"/>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27</a:t>
              </a:r>
            </a:p>
          </p:txBody>
        </p:sp>
      </p:grpSp>
      <p:grpSp>
        <p:nvGrpSpPr>
          <p:cNvPr id="97" name="Group 96">
            <a:extLst>
              <a:ext uri="{FF2B5EF4-FFF2-40B4-BE49-F238E27FC236}">
                <a16:creationId xmlns:a16="http://schemas.microsoft.com/office/drawing/2014/main" id="{E83D7697-1C46-4D12-BEE6-8A5111291E17}"/>
              </a:ext>
            </a:extLst>
          </p:cNvPr>
          <p:cNvGrpSpPr/>
          <p:nvPr/>
        </p:nvGrpSpPr>
        <p:grpSpPr>
          <a:xfrm>
            <a:off x="3852153" y="6679428"/>
            <a:ext cx="335348" cy="246221"/>
            <a:chOff x="447635" y="1676508"/>
            <a:chExt cx="335348" cy="246221"/>
          </a:xfrm>
        </p:grpSpPr>
        <p:sp>
          <p:nvSpPr>
            <p:cNvPr id="98" name="Oval 97">
              <a:extLst>
                <a:ext uri="{FF2B5EF4-FFF2-40B4-BE49-F238E27FC236}">
                  <a16:creationId xmlns:a16="http://schemas.microsoft.com/office/drawing/2014/main" id="{A6E79D5F-53F5-4348-8950-9C7C5D1ED48E}"/>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9" name="TextBox 98">
              <a:extLst>
                <a:ext uri="{FF2B5EF4-FFF2-40B4-BE49-F238E27FC236}">
                  <a16:creationId xmlns:a16="http://schemas.microsoft.com/office/drawing/2014/main" id="{A6D5AB5E-1A31-4B06-85AB-A27D9A5C70EF}"/>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30</a:t>
              </a:r>
            </a:p>
          </p:txBody>
        </p:sp>
      </p:grpSp>
      <p:grpSp>
        <p:nvGrpSpPr>
          <p:cNvPr id="100" name="Group 99">
            <a:extLst>
              <a:ext uri="{FF2B5EF4-FFF2-40B4-BE49-F238E27FC236}">
                <a16:creationId xmlns:a16="http://schemas.microsoft.com/office/drawing/2014/main" id="{73762C6D-27B6-49B7-8231-A40603B6495A}"/>
              </a:ext>
            </a:extLst>
          </p:cNvPr>
          <p:cNvGrpSpPr/>
          <p:nvPr/>
        </p:nvGrpSpPr>
        <p:grpSpPr>
          <a:xfrm>
            <a:off x="3605856" y="6679428"/>
            <a:ext cx="335348" cy="246221"/>
            <a:chOff x="447635" y="1676508"/>
            <a:chExt cx="335348" cy="246221"/>
          </a:xfrm>
        </p:grpSpPr>
        <p:sp>
          <p:nvSpPr>
            <p:cNvPr id="101" name="Oval 100">
              <a:extLst>
                <a:ext uri="{FF2B5EF4-FFF2-40B4-BE49-F238E27FC236}">
                  <a16:creationId xmlns:a16="http://schemas.microsoft.com/office/drawing/2014/main" id="{1573E6A3-E6B1-4853-9943-16F31B590DE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2" name="TextBox 101">
              <a:extLst>
                <a:ext uri="{FF2B5EF4-FFF2-40B4-BE49-F238E27FC236}">
                  <a16:creationId xmlns:a16="http://schemas.microsoft.com/office/drawing/2014/main" id="{8DBD1183-9841-4EC1-82A6-D4B24A6911D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29</a:t>
              </a:r>
            </a:p>
          </p:txBody>
        </p:sp>
      </p:grpSp>
      <p:grpSp>
        <p:nvGrpSpPr>
          <p:cNvPr id="103" name="Group 102">
            <a:extLst>
              <a:ext uri="{FF2B5EF4-FFF2-40B4-BE49-F238E27FC236}">
                <a16:creationId xmlns:a16="http://schemas.microsoft.com/office/drawing/2014/main" id="{C6E13312-3A0E-43A0-9B1A-7333A9088959}"/>
              </a:ext>
            </a:extLst>
          </p:cNvPr>
          <p:cNvGrpSpPr/>
          <p:nvPr/>
        </p:nvGrpSpPr>
        <p:grpSpPr>
          <a:xfrm>
            <a:off x="4086790" y="6673781"/>
            <a:ext cx="335348" cy="246221"/>
            <a:chOff x="447635" y="1676508"/>
            <a:chExt cx="335348" cy="246221"/>
          </a:xfrm>
        </p:grpSpPr>
        <p:sp>
          <p:nvSpPr>
            <p:cNvPr id="104" name="Oval 103">
              <a:extLst>
                <a:ext uri="{FF2B5EF4-FFF2-40B4-BE49-F238E27FC236}">
                  <a16:creationId xmlns:a16="http://schemas.microsoft.com/office/drawing/2014/main" id="{32969A3D-3448-473A-8F68-0A47E406C0CE}"/>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5" name="TextBox 104">
              <a:extLst>
                <a:ext uri="{FF2B5EF4-FFF2-40B4-BE49-F238E27FC236}">
                  <a16:creationId xmlns:a16="http://schemas.microsoft.com/office/drawing/2014/main" id="{5D5AABCD-3828-4B36-A1BF-07191ECC8E3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31</a:t>
              </a:r>
            </a:p>
          </p:txBody>
        </p:sp>
      </p:grpSp>
      <p:grpSp>
        <p:nvGrpSpPr>
          <p:cNvPr id="106" name="Group 105">
            <a:extLst>
              <a:ext uri="{FF2B5EF4-FFF2-40B4-BE49-F238E27FC236}">
                <a16:creationId xmlns:a16="http://schemas.microsoft.com/office/drawing/2014/main" id="{B99B306B-1469-4CDC-87D3-3276D46CB3D0}"/>
              </a:ext>
            </a:extLst>
          </p:cNvPr>
          <p:cNvGrpSpPr/>
          <p:nvPr/>
        </p:nvGrpSpPr>
        <p:grpSpPr>
          <a:xfrm>
            <a:off x="3163211" y="8138020"/>
            <a:ext cx="335348" cy="246221"/>
            <a:chOff x="447635" y="1676508"/>
            <a:chExt cx="335348" cy="246221"/>
          </a:xfrm>
        </p:grpSpPr>
        <p:sp>
          <p:nvSpPr>
            <p:cNvPr id="107" name="Oval 106">
              <a:extLst>
                <a:ext uri="{FF2B5EF4-FFF2-40B4-BE49-F238E27FC236}">
                  <a16:creationId xmlns:a16="http://schemas.microsoft.com/office/drawing/2014/main" id="{EDE68FC9-2EC2-44DB-A82B-44E42A76F7A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8" name="TextBox 107">
              <a:extLst>
                <a:ext uri="{FF2B5EF4-FFF2-40B4-BE49-F238E27FC236}">
                  <a16:creationId xmlns:a16="http://schemas.microsoft.com/office/drawing/2014/main" id="{333BBFFF-B71A-4DA9-8F99-D0F857E332D3}"/>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36</a:t>
              </a:r>
            </a:p>
          </p:txBody>
        </p:sp>
      </p:grpSp>
      <p:grpSp>
        <p:nvGrpSpPr>
          <p:cNvPr id="109" name="Group 108">
            <a:extLst>
              <a:ext uri="{FF2B5EF4-FFF2-40B4-BE49-F238E27FC236}">
                <a16:creationId xmlns:a16="http://schemas.microsoft.com/office/drawing/2014/main" id="{0D5FF4F1-1AFA-499E-9B05-D1DB1FD9CBFA}"/>
              </a:ext>
            </a:extLst>
          </p:cNvPr>
          <p:cNvGrpSpPr/>
          <p:nvPr/>
        </p:nvGrpSpPr>
        <p:grpSpPr>
          <a:xfrm>
            <a:off x="2889344" y="8138020"/>
            <a:ext cx="335348" cy="246221"/>
            <a:chOff x="447635" y="1676508"/>
            <a:chExt cx="335348" cy="246221"/>
          </a:xfrm>
        </p:grpSpPr>
        <p:sp>
          <p:nvSpPr>
            <p:cNvPr id="110" name="Oval 109">
              <a:extLst>
                <a:ext uri="{FF2B5EF4-FFF2-40B4-BE49-F238E27FC236}">
                  <a16:creationId xmlns:a16="http://schemas.microsoft.com/office/drawing/2014/main" id="{6E9E6ACA-5C37-45A2-AEEC-A843F073CBD5}"/>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1" name="TextBox 110">
              <a:extLst>
                <a:ext uri="{FF2B5EF4-FFF2-40B4-BE49-F238E27FC236}">
                  <a16:creationId xmlns:a16="http://schemas.microsoft.com/office/drawing/2014/main" id="{64535FF5-9EBE-47E3-AB34-3FF021DF4A7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35</a:t>
              </a:r>
            </a:p>
          </p:txBody>
        </p:sp>
      </p:grpSp>
      <p:grpSp>
        <p:nvGrpSpPr>
          <p:cNvPr id="112" name="Group 111">
            <a:extLst>
              <a:ext uri="{FF2B5EF4-FFF2-40B4-BE49-F238E27FC236}">
                <a16:creationId xmlns:a16="http://schemas.microsoft.com/office/drawing/2014/main" id="{1C727A12-3371-45F3-94A7-31711E13084B}"/>
              </a:ext>
            </a:extLst>
          </p:cNvPr>
          <p:cNvGrpSpPr/>
          <p:nvPr/>
        </p:nvGrpSpPr>
        <p:grpSpPr>
          <a:xfrm>
            <a:off x="3437078" y="8138020"/>
            <a:ext cx="335348" cy="246221"/>
            <a:chOff x="447635" y="1676508"/>
            <a:chExt cx="335348" cy="246221"/>
          </a:xfrm>
        </p:grpSpPr>
        <p:sp>
          <p:nvSpPr>
            <p:cNvPr id="113" name="Oval 112">
              <a:extLst>
                <a:ext uri="{FF2B5EF4-FFF2-40B4-BE49-F238E27FC236}">
                  <a16:creationId xmlns:a16="http://schemas.microsoft.com/office/drawing/2014/main" id="{677E3893-6AD3-41E8-A71E-553286DFB0D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4" name="TextBox 113">
              <a:extLst>
                <a:ext uri="{FF2B5EF4-FFF2-40B4-BE49-F238E27FC236}">
                  <a16:creationId xmlns:a16="http://schemas.microsoft.com/office/drawing/2014/main" id="{F9319550-47FC-4355-BDFF-3184B47962A8}"/>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37</a:t>
              </a:r>
            </a:p>
          </p:txBody>
        </p:sp>
      </p:grpSp>
      <p:grpSp>
        <p:nvGrpSpPr>
          <p:cNvPr id="115" name="Group 114">
            <a:extLst>
              <a:ext uri="{FF2B5EF4-FFF2-40B4-BE49-F238E27FC236}">
                <a16:creationId xmlns:a16="http://schemas.microsoft.com/office/drawing/2014/main" id="{254520C6-E4E5-4AAA-851D-632B2389D648}"/>
              </a:ext>
            </a:extLst>
          </p:cNvPr>
          <p:cNvGrpSpPr/>
          <p:nvPr/>
        </p:nvGrpSpPr>
        <p:grpSpPr>
          <a:xfrm>
            <a:off x="3984812" y="8138020"/>
            <a:ext cx="335348" cy="246221"/>
            <a:chOff x="447635" y="1676508"/>
            <a:chExt cx="335348" cy="246221"/>
          </a:xfrm>
        </p:grpSpPr>
        <p:sp>
          <p:nvSpPr>
            <p:cNvPr id="116" name="Oval 115">
              <a:extLst>
                <a:ext uri="{FF2B5EF4-FFF2-40B4-BE49-F238E27FC236}">
                  <a16:creationId xmlns:a16="http://schemas.microsoft.com/office/drawing/2014/main" id="{7487ECB9-65A4-4E56-BBB4-25CDDDDDC19F}"/>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7" name="TextBox 116">
              <a:extLst>
                <a:ext uri="{FF2B5EF4-FFF2-40B4-BE49-F238E27FC236}">
                  <a16:creationId xmlns:a16="http://schemas.microsoft.com/office/drawing/2014/main" id="{9099FB54-05DA-45A8-A4F3-DA3EF908C8DE}"/>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39</a:t>
              </a:r>
            </a:p>
          </p:txBody>
        </p:sp>
      </p:grpSp>
      <p:grpSp>
        <p:nvGrpSpPr>
          <p:cNvPr id="118" name="Group 117">
            <a:extLst>
              <a:ext uri="{FF2B5EF4-FFF2-40B4-BE49-F238E27FC236}">
                <a16:creationId xmlns:a16="http://schemas.microsoft.com/office/drawing/2014/main" id="{2F689FFE-6686-4A59-9E73-5123DD519BC3}"/>
              </a:ext>
            </a:extLst>
          </p:cNvPr>
          <p:cNvGrpSpPr/>
          <p:nvPr/>
        </p:nvGrpSpPr>
        <p:grpSpPr>
          <a:xfrm>
            <a:off x="4258679" y="8138020"/>
            <a:ext cx="335348" cy="246221"/>
            <a:chOff x="447635" y="1676508"/>
            <a:chExt cx="335348" cy="246221"/>
          </a:xfrm>
        </p:grpSpPr>
        <p:sp>
          <p:nvSpPr>
            <p:cNvPr id="119" name="Oval 118">
              <a:extLst>
                <a:ext uri="{FF2B5EF4-FFF2-40B4-BE49-F238E27FC236}">
                  <a16:creationId xmlns:a16="http://schemas.microsoft.com/office/drawing/2014/main" id="{088EAF87-F96F-4456-B01E-B9C4988BA095}"/>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0" name="TextBox 119">
              <a:extLst>
                <a:ext uri="{FF2B5EF4-FFF2-40B4-BE49-F238E27FC236}">
                  <a16:creationId xmlns:a16="http://schemas.microsoft.com/office/drawing/2014/main" id="{40C625D8-DB01-403A-BC35-A722DF042DE1}"/>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40</a:t>
              </a:r>
            </a:p>
          </p:txBody>
        </p:sp>
      </p:grpSp>
      <p:grpSp>
        <p:nvGrpSpPr>
          <p:cNvPr id="121" name="Group 120">
            <a:extLst>
              <a:ext uri="{FF2B5EF4-FFF2-40B4-BE49-F238E27FC236}">
                <a16:creationId xmlns:a16="http://schemas.microsoft.com/office/drawing/2014/main" id="{E344BC89-9818-4F3E-B5A4-663D661F4D5A}"/>
              </a:ext>
            </a:extLst>
          </p:cNvPr>
          <p:cNvGrpSpPr/>
          <p:nvPr/>
        </p:nvGrpSpPr>
        <p:grpSpPr>
          <a:xfrm>
            <a:off x="4532546" y="8138020"/>
            <a:ext cx="335348" cy="246221"/>
            <a:chOff x="447635" y="1676508"/>
            <a:chExt cx="335348" cy="246221"/>
          </a:xfrm>
        </p:grpSpPr>
        <p:sp>
          <p:nvSpPr>
            <p:cNvPr id="122" name="Oval 121">
              <a:extLst>
                <a:ext uri="{FF2B5EF4-FFF2-40B4-BE49-F238E27FC236}">
                  <a16:creationId xmlns:a16="http://schemas.microsoft.com/office/drawing/2014/main" id="{41F25872-855D-42D0-B5F4-1AADEB8F2D4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3" name="TextBox 122">
              <a:extLst>
                <a:ext uri="{FF2B5EF4-FFF2-40B4-BE49-F238E27FC236}">
                  <a16:creationId xmlns:a16="http://schemas.microsoft.com/office/drawing/2014/main" id="{282CA37C-E424-4AAF-AC8A-E15269C01FF3}"/>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41</a:t>
              </a:r>
            </a:p>
          </p:txBody>
        </p:sp>
      </p:grpSp>
      <p:grpSp>
        <p:nvGrpSpPr>
          <p:cNvPr id="124" name="Group 123">
            <a:extLst>
              <a:ext uri="{FF2B5EF4-FFF2-40B4-BE49-F238E27FC236}">
                <a16:creationId xmlns:a16="http://schemas.microsoft.com/office/drawing/2014/main" id="{3854904B-1A8C-47A9-8BFF-3ABE858FA518}"/>
              </a:ext>
            </a:extLst>
          </p:cNvPr>
          <p:cNvGrpSpPr/>
          <p:nvPr/>
        </p:nvGrpSpPr>
        <p:grpSpPr>
          <a:xfrm>
            <a:off x="4806414" y="8138020"/>
            <a:ext cx="335348" cy="246221"/>
            <a:chOff x="447635" y="1676508"/>
            <a:chExt cx="335348" cy="246221"/>
          </a:xfrm>
        </p:grpSpPr>
        <p:sp>
          <p:nvSpPr>
            <p:cNvPr id="125" name="Oval 124">
              <a:extLst>
                <a:ext uri="{FF2B5EF4-FFF2-40B4-BE49-F238E27FC236}">
                  <a16:creationId xmlns:a16="http://schemas.microsoft.com/office/drawing/2014/main" id="{2D29030D-5535-4F26-A0A2-61A57FAB8CF7}"/>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6" name="TextBox 125">
              <a:extLst>
                <a:ext uri="{FF2B5EF4-FFF2-40B4-BE49-F238E27FC236}">
                  <a16:creationId xmlns:a16="http://schemas.microsoft.com/office/drawing/2014/main" id="{2C00DB42-2E45-48DB-BADB-6EC5BE7DDD51}"/>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42</a:t>
              </a:r>
            </a:p>
          </p:txBody>
        </p:sp>
      </p:grpSp>
      <p:grpSp>
        <p:nvGrpSpPr>
          <p:cNvPr id="127" name="Group 126">
            <a:extLst>
              <a:ext uri="{FF2B5EF4-FFF2-40B4-BE49-F238E27FC236}">
                <a16:creationId xmlns:a16="http://schemas.microsoft.com/office/drawing/2014/main" id="{06E0E644-BE5B-4EA1-8A2D-F0C4C703E37E}"/>
              </a:ext>
            </a:extLst>
          </p:cNvPr>
          <p:cNvGrpSpPr/>
          <p:nvPr/>
        </p:nvGrpSpPr>
        <p:grpSpPr>
          <a:xfrm>
            <a:off x="2615477" y="8138020"/>
            <a:ext cx="335348" cy="246221"/>
            <a:chOff x="447635" y="1676508"/>
            <a:chExt cx="335348" cy="246221"/>
          </a:xfrm>
        </p:grpSpPr>
        <p:sp>
          <p:nvSpPr>
            <p:cNvPr id="128" name="Oval 127">
              <a:extLst>
                <a:ext uri="{FF2B5EF4-FFF2-40B4-BE49-F238E27FC236}">
                  <a16:creationId xmlns:a16="http://schemas.microsoft.com/office/drawing/2014/main" id="{1CE42073-B1E4-4EB1-BF7F-85699885A03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9" name="TextBox 128">
              <a:extLst>
                <a:ext uri="{FF2B5EF4-FFF2-40B4-BE49-F238E27FC236}">
                  <a16:creationId xmlns:a16="http://schemas.microsoft.com/office/drawing/2014/main" id="{CF22FD2F-16EC-4865-A48E-3F4738803100}"/>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34</a:t>
              </a:r>
            </a:p>
          </p:txBody>
        </p:sp>
      </p:grpSp>
      <p:grpSp>
        <p:nvGrpSpPr>
          <p:cNvPr id="130" name="Group 129">
            <a:extLst>
              <a:ext uri="{FF2B5EF4-FFF2-40B4-BE49-F238E27FC236}">
                <a16:creationId xmlns:a16="http://schemas.microsoft.com/office/drawing/2014/main" id="{E68CC0D0-1BE4-4FC7-AAE8-3F687AE7B175}"/>
              </a:ext>
            </a:extLst>
          </p:cNvPr>
          <p:cNvGrpSpPr/>
          <p:nvPr/>
        </p:nvGrpSpPr>
        <p:grpSpPr>
          <a:xfrm>
            <a:off x="3710945" y="8138020"/>
            <a:ext cx="335348" cy="246221"/>
            <a:chOff x="447635" y="1676508"/>
            <a:chExt cx="335348" cy="246221"/>
          </a:xfrm>
        </p:grpSpPr>
        <p:sp>
          <p:nvSpPr>
            <p:cNvPr id="131" name="Oval 130">
              <a:extLst>
                <a:ext uri="{FF2B5EF4-FFF2-40B4-BE49-F238E27FC236}">
                  <a16:creationId xmlns:a16="http://schemas.microsoft.com/office/drawing/2014/main" id="{8B183E5D-9544-4D73-9163-8A60F11BCF2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32" name="TextBox 131">
              <a:extLst>
                <a:ext uri="{FF2B5EF4-FFF2-40B4-BE49-F238E27FC236}">
                  <a16:creationId xmlns:a16="http://schemas.microsoft.com/office/drawing/2014/main" id="{EC86BC20-257D-4DE6-B2EE-FF49CB76EE00}"/>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38</a:t>
              </a:r>
            </a:p>
          </p:txBody>
        </p:sp>
      </p:grpSp>
    </p:spTree>
    <p:extLst>
      <p:ext uri="{BB962C8B-B14F-4D97-AF65-F5344CB8AC3E}">
        <p14:creationId xmlns:p14="http://schemas.microsoft.com/office/powerpoint/2010/main" val="125756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2474683323"/>
              </p:ext>
            </p:extLst>
          </p:nvPr>
        </p:nvGraphicFramePr>
        <p:xfrm>
          <a:off x="57152" y="90486"/>
          <a:ext cx="6757982" cy="7617460"/>
        </p:xfrm>
        <a:graphic>
          <a:graphicData uri="http://schemas.openxmlformats.org/drawingml/2006/table">
            <a:tbl>
              <a:tblPr firstRow="1" bandRow="1">
                <a:tableStyleId>{5C22544A-7EE6-4342-B048-85BDC9FD1C3A}</a:tableStyleId>
              </a:tblPr>
              <a:tblGrid>
                <a:gridCol w="857247">
                  <a:extLst>
                    <a:ext uri="{9D8B030D-6E8A-4147-A177-3AD203B41FA5}">
                      <a16:colId xmlns:a16="http://schemas.microsoft.com/office/drawing/2014/main" val="555983829"/>
                    </a:ext>
                  </a:extLst>
                </a:gridCol>
                <a:gridCol w="5900735">
                  <a:extLst>
                    <a:ext uri="{9D8B030D-6E8A-4147-A177-3AD203B41FA5}">
                      <a16:colId xmlns:a16="http://schemas.microsoft.com/office/drawing/2014/main" val="3468207131"/>
                    </a:ext>
                  </a:extLst>
                </a:gridCol>
              </a:tblGrid>
              <a:tr h="370840">
                <a:tc>
                  <a:txBody>
                    <a:bodyPr/>
                    <a:lstStyle/>
                    <a:p>
                      <a:r>
                        <a:rPr lang="en-US" dirty="0"/>
                        <a:t>ACTORS</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PNF</a:t>
                      </a:r>
                    </a:p>
                  </a:txBody>
                  <a:tcPr/>
                </a:tc>
                <a:tc>
                  <a:txBody>
                    <a:bodyPr/>
                    <a:lstStyle/>
                    <a:p>
                      <a:r>
                        <a:rPr lang="en-US" b="1" dirty="0">
                          <a:solidFill>
                            <a:srgbClr val="FF0000"/>
                          </a:solidFill>
                        </a:rPr>
                        <a:t>PHYSICAL NETWORK FUNCTION (PNF)</a:t>
                      </a:r>
                      <a:r>
                        <a:rPr lang="en-US" dirty="0"/>
                        <a:t> – </a:t>
                      </a:r>
                      <a:r>
                        <a:rPr lang="en-US" sz="1350" kern="1200" dirty="0">
                          <a:solidFill>
                            <a:schemeClr val="dk1"/>
                          </a:solidFill>
                          <a:latin typeface="+mn-lt"/>
                          <a:ea typeface="+mn-ea"/>
                          <a:cs typeface="+mn-cs"/>
                        </a:rPr>
                        <a:t>A Network Function that is hosted on a physical hardware device, not in the cloud infrastructure.</a:t>
                      </a:r>
                      <a:endParaRPr lang="en-US" dirty="0"/>
                    </a:p>
                  </a:txBody>
                  <a:tcPr/>
                </a:tc>
                <a:extLst>
                  <a:ext uri="{0D108BD9-81ED-4DB2-BD59-A6C34878D82A}">
                    <a16:rowId xmlns:a16="http://schemas.microsoft.com/office/drawing/2014/main" val="1155582517"/>
                  </a:ext>
                </a:extLst>
              </a:tr>
              <a:tr h="370840">
                <a:tc>
                  <a:txBody>
                    <a:bodyPr/>
                    <a:lstStyle/>
                    <a:p>
                      <a:r>
                        <a:rPr lang="en-US" dirty="0"/>
                        <a:t>DHCP</a:t>
                      </a:r>
                    </a:p>
                  </a:txBody>
                  <a:tcPr/>
                </a:tc>
                <a:tc>
                  <a:txBody>
                    <a:bodyPr/>
                    <a:lstStyle/>
                    <a:p>
                      <a:r>
                        <a:rPr lang="en-US" b="1" dirty="0">
                          <a:solidFill>
                            <a:srgbClr val="FF0000"/>
                          </a:solidFill>
                        </a:rPr>
                        <a:t>DYNAMIC HOST CONFIGURATION PROTOCOL (DHCP) </a:t>
                      </a:r>
                      <a:r>
                        <a:rPr lang="en-US" dirty="0"/>
                        <a:t>– Protocol to assign IP addresses to a network element (NE). The IP address can be dynamically assigned or static based on MAC address of PNF. </a:t>
                      </a:r>
                    </a:p>
                  </a:txBody>
                  <a:tcPr/>
                </a:tc>
                <a:extLst>
                  <a:ext uri="{0D108BD9-81ED-4DB2-BD59-A6C34878D82A}">
                    <a16:rowId xmlns:a16="http://schemas.microsoft.com/office/drawing/2014/main" val="3415246332"/>
                  </a:ext>
                </a:extLst>
              </a:tr>
              <a:tr h="432435">
                <a:tc>
                  <a:txBody>
                    <a:bodyPr/>
                    <a:lstStyle/>
                    <a:p>
                      <a:r>
                        <a:rPr lang="en-US" dirty="0"/>
                        <a:t>SEGW</a:t>
                      </a:r>
                    </a:p>
                  </a:txBody>
                  <a:tcPr/>
                </a:tc>
                <a:tc>
                  <a:txBody>
                    <a:bodyPr/>
                    <a:lstStyle/>
                    <a:p>
                      <a:r>
                        <a:rPr lang="en-US" b="1" dirty="0">
                          <a:solidFill>
                            <a:srgbClr val="FF0000"/>
                          </a:solidFill>
                        </a:rPr>
                        <a:t>SECURITY GATEWAY </a:t>
                      </a:r>
                      <a:r>
                        <a:rPr lang="en-US" dirty="0"/>
                        <a:t>– Used to set up IPSec tunnels to protects against unsecured traffic entering an internal network of a operator; used by enterprises to protect their users from accessing and being infected by malicious traffic.</a:t>
                      </a:r>
                    </a:p>
                  </a:txBody>
                  <a:tcPr/>
                </a:tc>
                <a:extLst>
                  <a:ext uri="{0D108BD9-81ED-4DB2-BD59-A6C34878D82A}">
                    <a16:rowId xmlns:a16="http://schemas.microsoft.com/office/drawing/2014/main" val="506910207"/>
                  </a:ext>
                </a:extLst>
              </a:tr>
              <a:tr h="494984">
                <a:tc>
                  <a:txBody>
                    <a:bodyPr/>
                    <a:lstStyle/>
                    <a:p>
                      <a:r>
                        <a:rPr lang="en-US" dirty="0"/>
                        <a:t>CA/RA</a:t>
                      </a:r>
                    </a:p>
                  </a:txBody>
                  <a:tcPr/>
                </a:tc>
                <a:tc>
                  <a:txBody>
                    <a:bodyPr/>
                    <a:lstStyle/>
                    <a:p>
                      <a:r>
                        <a:rPr lang="en-US" b="1" dirty="0">
                          <a:solidFill>
                            <a:srgbClr val="FF0000"/>
                          </a:solidFill>
                        </a:rPr>
                        <a:t>CERTIFICATE AUTHORITY / REGISTRATION AUTHORITY </a:t>
                      </a:r>
                      <a:r>
                        <a:rPr lang="en-US" dirty="0"/>
                        <a:t>– Used to generate a service provider certificate for the PNF. </a:t>
                      </a:r>
                    </a:p>
                  </a:txBody>
                  <a:tcPr/>
                </a:tc>
                <a:extLst>
                  <a:ext uri="{0D108BD9-81ED-4DB2-BD59-A6C34878D82A}">
                    <a16:rowId xmlns:a16="http://schemas.microsoft.com/office/drawing/2014/main" val="4231366320"/>
                  </a:ext>
                </a:extLst>
              </a:tr>
              <a:tr h="491490">
                <a:tc>
                  <a:txBody>
                    <a:bodyPr/>
                    <a:lstStyle/>
                    <a:p>
                      <a:r>
                        <a:rPr lang="en-US" dirty="0"/>
                        <a:t>Initial EM</a:t>
                      </a:r>
                    </a:p>
                  </a:txBody>
                  <a:tcPr/>
                </a:tc>
                <a:tc>
                  <a:txBody>
                    <a:bodyPr/>
                    <a:lstStyle/>
                    <a:p>
                      <a:r>
                        <a:rPr lang="en-US" b="1" dirty="0">
                          <a:solidFill>
                            <a:srgbClr val="FF0000"/>
                          </a:solidFill>
                        </a:rPr>
                        <a:t>INITIAL EM</a:t>
                      </a:r>
                      <a:r>
                        <a:rPr lang="en-US" dirty="0"/>
                        <a:t> – Provides basic configuration and software download services to the PNF. This might be a equipment vendor specific solution. Also, responsible for identifying a PNF.</a:t>
                      </a:r>
                    </a:p>
                  </a:txBody>
                  <a:tcPr/>
                </a:tc>
                <a:extLst>
                  <a:ext uri="{0D108BD9-81ED-4DB2-BD59-A6C34878D82A}">
                    <a16:rowId xmlns:a16="http://schemas.microsoft.com/office/drawing/2014/main" val="2476694515"/>
                  </a:ext>
                </a:extLst>
              </a:tr>
              <a:tr h="370840">
                <a:tc>
                  <a:txBody>
                    <a:bodyPr/>
                    <a:lstStyle/>
                    <a:p>
                      <a:r>
                        <a:rPr lang="en-US" dirty="0"/>
                        <a:t>SDN-C</a:t>
                      </a:r>
                    </a:p>
                  </a:txBody>
                  <a:tcPr/>
                </a:tc>
                <a:tc>
                  <a:txBody>
                    <a:bodyPr/>
                    <a:lstStyle/>
                    <a:p>
                      <a:r>
                        <a:rPr lang="en-US" b="1" dirty="0">
                          <a:solidFill>
                            <a:srgbClr val="FF0000"/>
                          </a:solidFill>
                        </a:rPr>
                        <a:t>SOFTWARE DEFINED NETWORK CONTROLLER (SDN-C) </a:t>
                      </a:r>
                      <a:r>
                        <a:rPr lang="en-US" dirty="0"/>
                        <a:t>– A controller for Layer 0 to 3 devices. Manages transport and network connections.</a:t>
                      </a:r>
                    </a:p>
                  </a:txBody>
                  <a:tcPr/>
                </a:tc>
                <a:extLst>
                  <a:ext uri="{0D108BD9-81ED-4DB2-BD59-A6C34878D82A}">
                    <a16:rowId xmlns:a16="http://schemas.microsoft.com/office/drawing/2014/main" val="2998007722"/>
                  </a:ext>
                </a:extLst>
              </a:tr>
              <a:tr h="370840">
                <a:tc>
                  <a:txBody>
                    <a:bodyPr/>
                    <a:lstStyle/>
                    <a:p>
                      <a:r>
                        <a:rPr lang="en-US" dirty="0"/>
                        <a:t>DCA&amp;E</a:t>
                      </a:r>
                    </a:p>
                  </a:txBody>
                  <a:tcPr/>
                </a:tc>
                <a:tc>
                  <a:txBody>
                    <a:bodyPr/>
                    <a:lstStyle/>
                    <a:p>
                      <a:r>
                        <a:rPr lang="en-US" b="1" dirty="0">
                          <a:solidFill>
                            <a:srgbClr val="FF0000"/>
                          </a:solidFill>
                        </a:rPr>
                        <a:t>DATA COLLECTION, ANALYTICS AND EVENTS (DCAE)</a:t>
                      </a:r>
                      <a:r>
                        <a:rPr lang="en-US" dirty="0"/>
                        <a:t>– Gathers performance, usage, and configuration data from the managed environment.  Collect, store data and provides a basis for analytics within ONAP. For PNF Plug and Play can potentially perform analytics on the Plug and Play process, statistics, logs.</a:t>
                      </a:r>
                    </a:p>
                  </a:txBody>
                  <a:tcPr/>
                </a:tc>
                <a:extLst>
                  <a:ext uri="{0D108BD9-81ED-4DB2-BD59-A6C34878D82A}">
                    <a16:rowId xmlns:a16="http://schemas.microsoft.com/office/drawing/2014/main" val="3405903043"/>
                  </a:ext>
                </a:extLst>
              </a:tr>
              <a:tr h="370840">
                <a:tc>
                  <a:txBody>
                    <a:bodyPr/>
                    <a:lstStyle/>
                    <a:p>
                      <a:r>
                        <a:rPr lang="en-US" dirty="0"/>
                        <a:t>A&amp;AI</a:t>
                      </a:r>
                    </a:p>
                  </a:txBody>
                  <a:tcPr/>
                </a:tc>
                <a:tc>
                  <a:txBody>
                    <a:bodyPr/>
                    <a:lstStyle/>
                    <a:p>
                      <a:r>
                        <a:rPr lang="en-US" b="1" dirty="0">
                          <a:solidFill>
                            <a:srgbClr val="FF0000"/>
                          </a:solidFill>
                        </a:rPr>
                        <a:t>ACTIVE &amp; AVAILABLE INVENTORY </a:t>
                      </a:r>
                      <a:r>
                        <a:rPr lang="en-US" dirty="0"/>
                        <a:t>– The PNF is identified as available inventory and tracked through a key which is the PNF ID. When onboarded the PNF gets an entry in A&amp;AI and can then be tracked, requested, and seen by the ONAP components for service requests or other queries.</a:t>
                      </a:r>
                    </a:p>
                  </a:txBody>
                  <a:tcPr/>
                </a:tc>
                <a:extLst>
                  <a:ext uri="{0D108BD9-81ED-4DB2-BD59-A6C34878D82A}">
                    <a16:rowId xmlns:a16="http://schemas.microsoft.com/office/drawing/2014/main" val="276157884"/>
                  </a:ext>
                </a:extLst>
              </a:tr>
              <a:tr h="370840">
                <a:tc>
                  <a:txBody>
                    <a:bodyPr/>
                    <a:lstStyle/>
                    <a:p>
                      <a:r>
                        <a:rPr lang="en-US" dirty="0"/>
                        <a:t>SO</a:t>
                      </a:r>
                    </a:p>
                  </a:txBody>
                  <a:tcPr/>
                </a:tc>
                <a:tc>
                  <a:txBody>
                    <a:bodyPr/>
                    <a:lstStyle/>
                    <a:p>
                      <a:r>
                        <a:rPr lang="en-US" b="1" dirty="0">
                          <a:solidFill>
                            <a:srgbClr val="FF0000"/>
                          </a:solidFill>
                        </a:rPr>
                        <a:t>SERVICE ORCHESTRATOR </a:t>
                      </a:r>
                      <a:r>
                        <a:rPr lang="en-US" dirty="0"/>
                        <a:t>– Serves as a mediator and coordinator of service requests.</a:t>
                      </a:r>
                    </a:p>
                  </a:txBody>
                  <a:tcPr/>
                </a:tc>
                <a:extLst>
                  <a:ext uri="{0D108BD9-81ED-4DB2-BD59-A6C34878D82A}">
                    <a16:rowId xmlns:a16="http://schemas.microsoft.com/office/drawing/2014/main" val="1026053025"/>
                  </a:ext>
                </a:extLst>
              </a:tr>
              <a:tr h="370840">
                <a:tc>
                  <a:txBody>
                    <a:bodyPr/>
                    <a:lstStyle/>
                    <a:p>
                      <a:r>
                        <a:rPr lang="en-US" dirty="0"/>
                        <a:t>APP-C</a:t>
                      </a:r>
                    </a:p>
                  </a:txBody>
                  <a:tcPr/>
                </a:tc>
                <a:tc>
                  <a:txBody>
                    <a:bodyPr/>
                    <a:lstStyle/>
                    <a:p>
                      <a:r>
                        <a:rPr lang="en-US" b="1" dirty="0">
                          <a:solidFill>
                            <a:srgbClr val="FF0000"/>
                          </a:solidFill>
                        </a:rPr>
                        <a:t>APPLICATION CONTROLLER (APP-C)</a:t>
                      </a:r>
                      <a:r>
                        <a:rPr lang="en-US" dirty="0"/>
                        <a:t> - A controller for Layer 4 to 7 applications.  Manages the life cycle of virtual applications, virtual network functions (VNFs), and components. APP-C manages the 5G DU &amp; 4G DU.</a:t>
                      </a:r>
                    </a:p>
                  </a:txBody>
                  <a:tcPr/>
                </a:tc>
                <a:extLst>
                  <a:ext uri="{0D108BD9-81ED-4DB2-BD59-A6C34878D82A}">
                    <a16:rowId xmlns:a16="http://schemas.microsoft.com/office/drawing/2014/main" val="1147840866"/>
                  </a:ext>
                </a:extLst>
              </a:tr>
              <a:tr h="370840">
                <a:tc>
                  <a:txBody>
                    <a:bodyPr/>
                    <a:lstStyle/>
                    <a:p>
                      <a:r>
                        <a:rPr lang="en-US" sz="1050" dirty="0"/>
                        <a:t>PNF Registration Handler</a:t>
                      </a:r>
                    </a:p>
                  </a:txBody>
                  <a:tcPr/>
                </a:tc>
                <a:tc>
                  <a:txBody>
                    <a:bodyPr/>
                    <a:lstStyle/>
                    <a:p>
                      <a:r>
                        <a:rPr lang="en-US" b="1" dirty="0">
                          <a:solidFill>
                            <a:srgbClr val="FF0000"/>
                          </a:solidFill>
                        </a:rPr>
                        <a:t>PNF Infrastructure Manager </a:t>
                      </a:r>
                      <a:r>
                        <a:rPr lang="en-US" dirty="0"/>
                        <a:t>– </a:t>
                      </a:r>
                      <a:r>
                        <a:rPr lang="en-US" sz="1350" kern="1200" dirty="0">
                          <a:solidFill>
                            <a:schemeClr val="dk1"/>
                          </a:solidFill>
                          <a:latin typeface="+mn-lt"/>
                          <a:ea typeface="+mn-ea"/>
                          <a:cs typeface="+mn-cs"/>
                        </a:rPr>
                        <a:t>A microservice in DCAE used during PNF Plug-n-Play to process the PNF Registration event.</a:t>
                      </a:r>
                      <a:endParaRPr lang="en-US" dirty="0"/>
                    </a:p>
                  </a:txBody>
                  <a:tcPr/>
                </a:tc>
                <a:extLst>
                  <a:ext uri="{0D108BD9-81ED-4DB2-BD59-A6C34878D82A}">
                    <a16:rowId xmlns:a16="http://schemas.microsoft.com/office/drawing/2014/main" val="487151812"/>
                  </a:ext>
                </a:extLst>
              </a:tr>
            </a:tbl>
          </a:graphicData>
        </a:graphic>
      </p:graphicFrame>
    </p:spTree>
    <p:extLst>
      <p:ext uri="{BB962C8B-B14F-4D97-AF65-F5344CB8AC3E}">
        <p14:creationId xmlns:p14="http://schemas.microsoft.com/office/powerpoint/2010/main" val="2214844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BA67C0-88D0-4650-B89C-F3FE5EE9C95D}"/>
              </a:ext>
            </a:extLst>
          </p:cNvPr>
          <p:cNvGrpSpPr/>
          <p:nvPr/>
        </p:nvGrpSpPr>
        <p:grpSpPr>
          <a:xfrm>
            <a:off x="1818737" y="948591"/>
            <a:ext cx="4073833" cy="7946027"/>
            <a:chOff x="1818737" y="948591"/>
            <a:chExt cx="4073833" cy="7946027"/>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760362"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Rounded Corners 55">
              <a:extLst>
                <a:ext uri="{FF2B5EF4-FFF2-40B4-BE49-F238E27FC236}">
                  <a16:creationId xmlns:a16="http://schemas.microsoft.com/office/drawing/2014/main" id="{48FD4064-3CC4-4D90-ACA7-595E80B53EE2}"/>
                </a:ext>
              </a:extLst>
            </p:cNvPr>
            <p:cNvSpPr/>
            <p:nvPr/>
          </p:nvSpPr>
          <p:spPr>
            <a:xfrm>
              <a:off x="3643931"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 name="Rectangle: Rounded Corners 128">
              <a:extLst>
                <a:ext uri="{FF2B5EF4-FFF2-40B4-BE49-F238E27FC236}">
                  <a16:creationId xmlns:a16="http://schemas.microsoft.com/office/drawing/2014/main" id="{CBEA48BA-BCB7-40F5-B3E9-0EAE017F212D}"/>
                </a:ext>
              </a:extLst>
            </p:cNvPr>
            <p:cNvSpPr/>
            <p:nvPr/>
          </p:nvSpPr>
          <p:spPr>
            <a:xfrm>
              <a:off x="1818737"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Rounded Corners 54">
              <a:extLst>
                <a:ext uri="{FF2B5EF4-FFF2-40B4-BE49-F238E27FC236}">
                  <a16:creationId xmlns:a16="http://schemas.microsoft.com/office/drawing/2014/main" id="{C8BCA5C5-7446-440D-A91E-DABB393F44F6}"/>
                </a:ext>
              </a:extLst>
            </p:cNvPr>
            <p:cNvSpPr/>
            <p:nvPr/>
          </p:nvSpPr>
          <p:spPr>
            <a:xfrm>
              <a:off x="5585236"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8D4B6721-E0ED-456E-BAC5-4F24E6BC7AC4}"/>
                </a:ext>
              </a:extLst>
            </p:cNvPr>
            <p:cNvSpPr/>
            <p:nvPr/>
          </p:nvSpPr>
          <p:spPr>
            <a:xfrm>
              <a:off x="455652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2527548" y="576597"/>
            <a:ext cx="712737" cy="560347"/>
            <a:chOff x="1839900"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2015670" y="730814"/>
              <a:ext cx="360996" cy="276999"/>
            </a:xfrm>
            <a:prstGeom prst="rect">
              <a:avLst/>
            </a:prstGeom>
            <a:noFill/>
          </p:spPr>
          <p:txBody>
            <a:bodyPr wrap="none" rtlCol="0">
              <a:spAutoFit/>
            </a:bodyPr>
            <a:lstStyle/>
            <a:p>
              <a:r>
                <a:rPr lang="en-US" sz="1200" b="1" dirty="0">
                  <a:solidFill>
                    <a:schemeClr val="bg1"/>
                  </a:solidFill>
                </a:rPr>
                <a:t>SO</a:t>
              </a:r>
            </a:p>
          </p:txBody>
        </p:sp>
      </p:grpSp>
      <p:pic>
        <p:nvPicPr>
          <p:cNvPr id="96" name="Picture 95">
            <a:extLst>
              <a:ext uri="{FF2B5EF4-FFF2-40B4-BE49-F238E27FC236}">
                <a16:creationId xmlns:a16="http://schemas.microsoft.com/office/drawing/2014/main" id="{A0CBFAA4-A49B-42D6-B6FD-15F224AA91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6002" y="1123306"/>
            <a:ext cx="581529" cy="581529"/>
          </a:xfrm>
          <a:prstGeom prst="rect">
            <a:avLst/>
          </a:prstGeom>
        </p:spPr>
      </p:pic>
      <p:grpSp>
        <p:nvGrpSpPr>
          <p:cNvPr id="3" name="Group 2">
            <a:extLst>
              <a:ext uri="{FF2B5EF4-FFF2-40B4-BE49-F238E27FC236}">
                <a16:creationId xmlns:a16="http://schemas.microsoft.com/office/drawing/2014/main" id="{44280BF3-5D68-4F67-A4C0-C6390D7DFEFA}"/>
              </a:ext>
            </a:extLst>
          </p:cNvPr>
          <p:cNvGrpSpPr/>
          <p:nvPr/>
        </p:nvGrpSpPr>
        <p:grpSpPr>
          <a:xfrm>
            <a:off x="3443090" y="530701"/>
            <a:ext cx="721982" cy="646331"/>
            <a:chOff x="1839900" y="542941"/>
            <a:chExt cx="721982" cy="646331"/>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1902727" y="542941"/>
              <a:ext cx="659155" cy="646331"/>
            </a:xfrm>
            <a:prstGeom prst="rect">
              <a:avLst/>
            </a:prstGeom>
            <a:noFill/>
          </p:spPr>
          <p:txBody>
            <a:bodyPr wrap="none" rtlCol="0">
              <a:spAutoFit/>
            </a:bodyPr>
            <a:lstStyle/>
            <a:p>
              <a:r>
                <a:rPr lang="en-US" sz="1200" b="1" dirty="0">
                  <a:solidFill>
                    <a:schemeClr val="bg1"/>
                  </a:solidFill>
                </a:rPr>
                <a:t>SDN-C</a:t>
              </a:r>
            </a:p>
            <a:p>
              <a:r>
                <a:rPr lang="en-US" sz="1200" b="1" dirty="0">
                  <a:solidFill>
                    <a:schemeClr val="bg1"/>
                  </a:solidFill>
                </a:rPr>
                <a:t>SDN-R  </a:t>
              </a:r>
            </a:p>
            <a:p>
              <a:r>
                <a:rPr lang="en-US" sz="1200" b="1" dirty="0">
                  <a:solidFill>
                    <a:schemeClr val="bg1"/>
                  </a:solidFill>
                </a:rPr>
                <a:t>APP-C</a:t>
              </a:r>
            </a:p>
          </p:txBody>
        </p:sp>
      </p:grpSp>
      <p:pic>
        <p:nvPicPr>
          <p:cNvPr id="103" name="Picture 102">
            <a:extLst>
              <a:ext uri="{FF2B5EF4-FFF2-40B4-BE49-F238E27FC236}">
                <a16:creationId xmlns:a16="http://schemas.microsoft.com/office/drawing/2014/main" id="{C61A3E0B-155C-43BA-A65B-89887E1AF7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31276" y="1123306"/>
            <a:ext cx="581529" cy="581529"/>
          </a:xfrm>
          <a:prstGeom prst="rect">
            <a:avLst/>
          </a:prstGeom>
        </p:spPr>
      </p:pic>
      <p:grpSp>
        <p:nvGrpSpPr>
          <p:cNvPr id="130" name="Group 129">
            <a:extLst>
              <a:ext uri="{FF2B5EF4-FFF2-40B4-BE49-F238E27FC236}">
                <a16:creationId xmlns:a16="http://schemas.microsoft.com/office/drawing/2014/main" id="{AF991469-5A5E-44A7-B8AD-6A990A88DE70}"/>
              </a:ext>
            </a:extLst>
          </p:cNvPr>
          <p:cNvGrpSpPr/>
          <p:nvPr/>
        </p:nvGrpSpPr>
        <p:grpSpPr>
          <a:xfrm>
            <a:off x="1602170" y="577351"/>
            <a:ext cx="712737" cy="545835"/>
            <a:chOff x="1830064" y="707579"/>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35756"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988837" y="819453"/>
              <a:ext cx="436338" cy="254425"/>
            </a:xfrm>
            <a:prstGeom prst="rect">
              <a:avLst/>
            </a:prstGeom>
            <a:noFill/>
          </p:spPr>
          <p:txBody>
            <a:bodyPr wrap="none" rtlCol="0">
              <a:spAutoFit/>
            </a:bodyPr>
            <a:lstStyle/>
            <a:p>
              <a:r>
                <a:rPr lang="en-US" sz="1200" b="1" dirty="0">
                  <a:solidFill>
                    <a:schemeClr val="bg1"/>
                  </a:solidFill>
                </a:rPr>
                <a:t>SDC</a:t>
              </a:r>
            </a:p>
          </p:txBody>
        </p:sp>
      </p:grpSp>
      <p:pic>
        <p:nvPicPr>
          <p:cNvPr id="133" name="Picture 132">
            <a:extLst>
              <a:ext uri="{FF2B5EF4-FFF2-40B4-BE49-F238E27FC236}">
                <a16:creationId xmlns:a16="http://schemas.microsoft.com/office/drawing/2014/main" id="{7C68A68E-1941-464A-A5F1-B42CBB64F1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7332" y="1123306"/>
            <a:ext cx="581529" cy="581529"/>
          </a:xfrm>
          <a:prstGeom prst="rect">
            <a:avLst/>
          </a:prstGeom>
        </p:spPr>
      </p:pic>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717463" y="-17858"/>
              <a:ext cx="5476860"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Design Time (ONAP)</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4358632" y="576597"/>
            <a:ext cx="712737" cy="560347"/>
            <a:chOff x="3832410" y="576597"/>
            <a:chExt cx="712737" cy="560347"/>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pic>
        <p:nvPicPr>
          <p:cNvPr id="57" name="Picture 56">
            <a:extLst>
              <a:ext uri="{FF2B5EF4-FFF2-40B4-BE49-F238E27FC236}">
                <a16:creationId xmlns:a16="http://schemas.microsoft.com/office/drawing/2014/main" id="{68DDD591-436E-4AE7-A18F-4A0192524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1872" y="1123306"/>
            <a:ext cx="581529" cy="581529"/>
          </a:xfrm>
          <a:prstGeom prst="rect">
            <a:avLst/>
          </a:prstGeom>
        </p:spPr>
      </p:pic>
      <p:grpSp>
        <p:nvGrpSpPr>
          <p:cNvPr id="21" name="Group 20">
            <a:extLst>
              <a:ext uri="{FF2B5EF4-FFF2-40B4-BE49-F238E27FC236}">
                <a16:creationId xmlns:a16="http://schemas.microsoft.com/office/drawing/2014/main" id="{2037B129-B768-4930-A539-C972E00A158B}"/>
              </a:ext>
            </a:extLst>
          </p:cNvPr>
          <p:cNvGrpSpPr/>
          <p:nvPr/>
        </p:nvGrpSpPr>
        <p:grpSpPr>
          <a:xfrm>
            <a:off x="5376154" y="576597"/>
            <a:ext cx="712737"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pic>
        <p:nvPicPr>
          <p:cNvPr id="77" name="Picture 76">
            <a:extLst>
              <a:ext uri="{FF2B5EF4-FFF2-40B4-BE49-F238E27FC236}">
                <a16:creationId xmlns:a16="http://schemas.microsoft.com/office/drawing/2014/main" id="{6EFC2E56-9A87-421F-B341-8104B43366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47534" y="1129888"/>
            <a:ext cx="581529" cy="581529"/>
          </a:xfrm>
          <a:prstGeom prst="rect">
            <a:avLst/>
          </a:prstGeom>
        </p:spPr>
      </p:pic>
      <p:sp>
        <p:nvSpPr>
          <p:cNvPr id="87" name="Rectangle: Rounded Corners 86">
            <a:extLst>
              <a:ext uri="{FF2B5EF4-FFF2-40B4-BE49-F238E27FC236}">
                <a16:creationId xmlns:a16="http://schemas.microsoft.com/office/drawing/2014/main" id="{CEE2F3FF-4C64-4AB7-8286-CEDD1F9104E1}"/>
              </a:ext>
            </a:extLst>
          </p:cNvPr>
          <p:cNvSpPr/>
          <p:nvPr/>
        </p:nvSpPr>
        <p:spPr>
          <a:xfrm rot="16200000">
            <a:off x="1665534" y="1542388"/>
            <a:ext cx="600531" cy="113047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id="{04484CFC-9B1A-470D-8CEA-B8A657176085}"/>
              </a:ext>
            </a:extLst>
          </p:cNvPr>
          <p:cNvSpPr txBox="1"/>
          <p:nvPr/>
        </p:nvSpPr>
        <p:spPr>
          <a:xfrm>
            <a:off x="1436474" y="1761562"/>
            <a:ext cx="1872795" cy="646331"/>
          </a:xfrm>
          <a:prstGeom prst="rect">
            <a:avLst/>
          </a:prstGeom>
          <a:noFill/>
        </p:spPr>
        <p:txBody>
          <a:bodyPr wrap="square" rtlCol="0">
            <a:spAutoFit/>
          </a:bodyPr>
          <a:lstStyle/>
          <a:p>
            <a:r>
              <a:rPr lang="en-US" dirty="0">
                <a:solidFill>
                  <a:srgbClr val="0000CC"/>
                </a:solidFill>
              </a:rPr>
              <a:t>Resource Definition</a:t>
            </a:r>
          </a:p>
        </p:txBody>
      </p:sp>
      <p:sp>
        <p:nvSpPr>
          <p:cNvPr id="102" name="Oval 101">
            <a:extLst>
              <a:ext uri="{FF2B5EF4-FFF2-40B4-BE49-F238E27FC236}">
                <a16:creationId xmlns:a16="http://schemas.microsoft.com/office/drawing/2014/main" id="{54594E4B-6E95-4E90-9CFA-13A834F1B6CA}"/>
              </a:ext>
            </a:extLst>
          </p:cNvPr>
          <p:cNvSpPr/>
          <p:nvPr/>
        </p:nvSpPr>
        <p:spPr>
          <a:xfrm>
            <a:off x="1363800" y="1761562"/>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427649" y="1737346"/>
            <a:ext cx="175232"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1099525" y="3778506"/>
            <a:ext cx="1225461" cy="734525"/>
            <a:chOff x="1363800" y="4485654"/>
            <a:chExt cx="1225461" cy="734525"/>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4DA3A4AC-2681-44A8-8CCD-31B1AD19F03C}"/>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141" name="Oval 140">
              <a:extLst>
                <a:ext uri="{FF2B5EF4-FFF2-40B4-BE49-F238E27FC236}">
                  <a16:creationId xmlns:a16="http://schemas.microsoft.com/office/drawing/2014/main" id="{88F1D121-AB0E-4F00-A900-DEBC3BA216FC}"/>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1814555" y="1980740"/>
            <a:ext cx="278774" cy="114215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1349668" y="2390302"/>
            <a:ext cx="747320" cy="276999"/>
          </a:xfrm>
          <a:prstGeom prst="rect">
            <a:avLst/>
          </a:prstGeom>
          <a:noFill/>
        </p:spPr>
        <p:txBody>
          <a:bodyPr wrap="none" rtlCol="0">
            <a:spAutoFit/>
          </a:bodyPr>
          <a:lstStyle/>
          <a:p>
            <a:r>
              <a:rPr lang="en-US" sz="1200" dirty="0">
                <a:solidFill>
                  <a:schemeClr val="bg1"/>
                </a:solidFill>
              </a:rPr>
              <a:t>PNF type</a:t>
            </a:r>
          </a:p>
        </p:txBody>
      </p:sp>
      <p:sp>
        <p:nvSpPr>
          <p:cNvPr id="100" name="Rectangle: Rounded Corners 99">
            <a:extLst>
              <a:ext uri="{FF2B5EF4-FFF2-40B4-BE49-F238E27FC236}">
                <a16:creationId xmlns:a16="http://schemas.microsoft.com/office/drawing/2014/main" id="{D6B1F828-14D6-4DD5-A3D7-96947D1960F2}"/>
              </a:ext>
            </a:extLst>
          </p:cNvPr>
          <p:cNvSpPr/>
          <p:nvPr/>
        </p:nvSpPr>
        <p:spPr>
          <a:xfrm rot="16200000">
            <a:off x="1657573" y="4530864"/>
            <a:ext cx="424156" cy="15118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TextBox 100">
            <a:extLst>
              <a:ext uri="{FF2B5EF4-FFF2-40B4-BE49-F238E27FC236}">
                <a16:creationId xmlns:a16="http://schemas.microsoft.com/office/drawing/2014/main" id="{E1649F02-FB0A-4BFD-9E39-A5CB0CFEE3AD}"/>
              </a:ext>
            </a:extLst>
          </p:cNvPr>
          <p:cNvSpPr txBox="1"/>
          <p:nvPr/>
        </p:nvSpPr>
        <p:spPr>
          <a:xfrm>
            <a:off x="1116943" y="5047944"/>
            <a:ext cx="1572995" cy="461665"/>
          </a:xfrm>
          <a:prstGeom prst="rect">
            <a:avLst/>
          </a:prstGeom>
          <a:noFill/>
        </p:spPr>
        <p:txBody>
          <a:bodyPr wrap="none" rtlCol="0">
            <a:spAutoFit/>
          </a:bodyPr>
          <a:lstStyle/>
          <a:p>
            <a:r>
              <a:rPr lang="en-US" sz="1200" dirty="0">
                <a:solidFill>
                  <a:schemeClr val="bg1"/>
                </a:solidFill>
              </a:rPr>
              <a:t>Customization</a:t>
            </a:r>
          </a:p>
          <a:p>
            <a:r>
              <a:rPr lang="en-US" sz="1200" dirty="0">
                <a:solidFill>
                  <a:schemeClr val="bg1"/>
                </a:solidFill>
              </a:rPr>
              <a:t>of Resource Definition</a:t>
            </a:r>
          </a:p>
        </p:txBody>
      </p:sp>
      <p:sp>
        <p:nvSpPr>
          <p:cNvPr id="107" name="TextBox 106">
            <a:extLst>
              <a:ext uri="{FF2B5EF4-FFF2-40B4-BE49-F238E27FC236}">
                <a16:creationId xmlns:a16="http://schemas.microsoft.com/office/drawing/2014/main" id="{3EC128AD-BACA-4D43-A742-1132FD599FB6}"/>
              </a:ext>
            </a:extLst>
          </p:cNvPr>
          <p:cNvSpPr txBox="1"/>
          <p:nvPr/>
        </p:nvSpPr>
        <p:spPr>
          <a:xfrm>
            <a:off x="207853" y="2766149"/>
            <a:ext cx="2852991"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PNF Descriptor </a:t>
            </a:r>
            <a:r>
              <a:rPr lang="en-US" sz="1050" dirty="0"/>
              <a:t>(PNFD) (Vendor Provider)</a:t>
            </a:r>
            <a:endParaRPr lang="en-US" sz="1050" b="1" u="sng" dirty="0"/>
          </a:p>
          <a:p>
            <a:r>
              <a:rPr lang="en-US" sz="1050" b="1" u="sng" dirty="0">
                <a:solidFill>
                  <a:srgbClr val="0000CC"/>
                </a:solidFill>
              </a:rPr>
              <a:t>ACTION</a:t>
            </a:r>
            <a:r>
              <a:rPr lang="en-US" sz="1050" dirty="0"/>
              <a:t>: User builds a resource definition customizing vendor’s PNF description. “blue print” of PNF</a:t>
            </a:r>
          </a:p>
          <a:p>
            <a:r>
              <a:rPr lang="en-US" sz="1050" b="1" u="sng" dirty="0">
                <a:solidFill>
                  <a:srgbClr val="0000CC"/>
                </a:solidFill>
              </a:rPr>
              <a:t>OUTPUT</a:t>
            </a:r>
            <a:r>
              <a:rPr lang="en-US" sz="1050" dirty="0"/>
              <a:t>: </a:t>
            </a:r>
            <a:r>
              <a:rPr lang="en-US" sz="1050" i="1" dirty="0"/>
              <a:t>SDC Resource Definition</a:t>
            </a:r>
          </a:p>
        </p:txBody>
      </p:sp>
      <p:sp>
        <p:nvSpPr>
          <p:cNvPr id="110" name="TextBox 109">
            <a:extLst>
              <a:ext uri="{FF2B5EF4-FFF2-40B4-BE49-F238E27FC236}">
                <a16:creationId xmlns:a16="http://schemas.microsoft.com/office/drawing/2014/main" id="{A778719A-4061-45EB-981C-D2626817CBAB}"/>
              </a:ext>
            </a:extLst>
          </p:cNvPr>
          <p:cNvSpPr txBox="1"/>
          <p:nvPr/>
        </p:nvSpPr>
        <p:spPr>
          <a:xfrm>
            <a:off x="207853" y="5557030"/>
            <a:ext cx="3857853"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SDC Resource Definition</a:t>
            </a:r>
          </a:p>
          <a:p>
            <a:r>
              <a:rPr lang="en-US" sz="1050" b="1" u="sng" dirty="0">
                <a:solidFill>
                  <a:srgbClr val="0000CC"/>
                </a:solidFill>
              </a:rPr>
              <a:t>ACTION</a:t>
            </a:r>
            <a:r>
              <a:rPr lang="en-US" sz="1050" dirty="0"/>
              <a:t>: Designer: Customizes the SDC Resource Definition with service specific parameters. Define the PNF types “object Model” e.g. 5G DU, 4G, Legacy DU. Infrastructure services, services for PNF. </a:t>
            </a:r>
          </a:p>
          <a:p>
            <a:r>
              <a:rPr lang="en-US" sz="1050" b="1" u="sng" dirty="0">
                <a:solidFill>
                  <a:srgbClr val="0000CC"/>
                </a:solidFill>
              </a:rPr>
              <a:t>OUTPUT</a:t>
            </a:r>
            <a:r>
              <a:rPr lang="en-US" sz="1050" dirty="0"/>
              <a:t>: </a:t>
            </a:r>
            <a:r>
              <a:rPr lang="en-US" sz="1050" i="1" dirty="0"/>
              <a:t>Service Definition</a:t>
            </a:r>
          </a:p>
        </p:txBody>
      </p:sp>
      <p:grpSp>
        <p:nvGrpSpPr>
          <p:cNvPr id="66" name="Group 65">
            <a:extLst>
              <a:ext uri="{FF2B5EF4-FFF2-40B4-BE49-F238E27FC236}">
                <a16:creationId xmlns:a16="http://schemas.microsoft.com/office/drawing/2014/main" id="{56E37972-CCF7-4A05-A7FD-14891ED1FF2A}"/>
              </a:ext>
            </a:extLst>
          </p:cNvPr>
          <p:cNvGrpSpPr/>
          <p:nvPr/>
        </p:nvGrpSpPr>
        <p:grpSpPr>
          <a:xfrm>
            <a:off x="1302787" y="4068287"/>
            <a:ext cx="1225461" cy="734525"/>
            <a:chOff x="1363800" y="4485654"/>
            <a:chExt cx="1225461" cy="734525"/>
          </a:xfrm>
        </p:grpSpPr>
        <p:sp>
          <p:nvSpPr>
            <p:cNvPr id="67" name="Rectangle: Rounded Corners 66">
              <a:extLst>
                <a:ext uri="{FF2B5EF4-FFF2-40B4-BE49-F238E27FC236}">
                  <a16:creationId xmlns:a16="http://schemas.microsoft.com/office/drawing/2014/main" id="{E32981A7-F9AF-41D7-98FB-D2E18A48FF6D}"/>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DA103D67-96BB-41D7-A584-D4CA3F2DC181}"/>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69" name="Oval 68">
              <a:extLst>
                <a:ext uri="{FF2B5EF4-FFF2-40B4-BE49-F238E27FC236}">
                  <a16:creationId xmlns:a16="http://schemas.microsoft.com/office/drawing/2014/main" id="{7C2249E8-FDA6-4DF7-941D-9C9B1D1D02AA}"/>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0" name="Picture 69">
              <a:extLst>
                <a:ext uri="{FF2B5EF4-FFF2-40B4-BE49-F238E27FC236}">
                  <a16:creationId xmlns:a16="http://schemas.microsoft.com/office/drawing/2014/main" id="{1227C4A6-3085-4ECF-B425-EB02CDA5E04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grpSp>
        <p:nvGrpSpPr>
          <p:cNvPr id="71" name="Group 70">
            <a:extLst>
              <a:ext uri="{FF2B5EF4-FFF2-40B4-BE49-F238E27FC236}">
                <a16:creationId xmlns:a16="http://schemas.microsoft.com/office/drawing/2014/main" id="{9C0AB8D9-CFC1-478D-A6E0-2038276A28AA}"/>
              </a:ext>
            </a:extLst>
          </p:cNvPr>
          <p:cNvGrpSpPr/>
          <p:nvPr/>
        </p:nvGrpSpPr>
        <p:grpSpPr>
          <a:xfrm>
            <a:off x="1506049" y="4358068"/>
            <a:ext cx="1225461" cy="734525"/>
            <a:chOff x="1363800" y="4485654"/>
            <a:chExt cx="1225461" cy="734525"/>
          </a:xfrm>
        </p:grpSpPr>
        <p:sp>
          <p:nvSpPr>
            <p:cNvPr id="72" name="Rectangle: Rounded Corners 71">
              <a:extLst>
                <a:ext uri="{FF2B5EF4-FFF2-40B4-BE49-F238E27FC236}">
                  <a16:creationId xmlns:a16="http://schemas.microsoft.com/office/drawing/2014/main" id="{3C2CFD69-B428-4B29-90DC-659A3650AAC7}"/>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TextBox 72">
              <a:extLst>
                <a:ext uri="{FF2B5EF4-FFF2-40B4-BE49-F238E27FC236}">
                  <a16:creationId xmlns:a16="http://schemas.microsoft.com/office/drawing/2014/main" id="{017110D0-9CE5-4ADE-AB3A-744C1EB7BC0E}"/>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74" name="Oval 73">
              <a:extLst>
                <a:ext uri="{FF2B5EF4-FFF2-40B4-BE49-F238E27FC236}">
                  <a16:creationId xmlns:a16="http://schemas.microsoft.com/office/drawing/2014/main" id="{FFDFDDD9-823F-4726-98A1-381E6D5CB2A0}"/>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5" name="Picture 74">
              <a:extLst>
                <a:ext uri="{FF2B5EF4-FFF2-40B4-BE49-F238E27FC236}">
                  <a16:creationId xmlns:a16="http://schemas.microsoft.com/office/drawing/2014/main" id="{C956E33F-4A78-4F88-9D9F-DAB03AF1944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79" name="TextBox 78">
            <a:extLst>
              <a:ext uri="{FF2B5EF4-FFF2-40B4-BE49-F238E27FC236}">
                <a16:creationId xmlns:a16="http://schemas.microsoft.com/office/drawing/2014/main" id="{198976BC-2B63-44DE-AA3E-D81C89BFB22C}"/>
              </a:ext>
            </a:extLst>
          </p:cNvPr>
          <p:cNvSpPr txBox="1"/>
          <p:nvPr/>
        </p:nvSpPr>
        <p:spPr>
          <a:xfrm>
            <a:off x="207853" y="7778577"/>
            <a:ext cx="4480191" cy="1061829"/>
          </a:xfrm>
          <a:prstGeom prst="rect">
            <a:avLst/>
          </a:prstGeom>
          <a:solidFill>
            <a:schemeClr val="bg1"/>
          </a:solidFill>
          <a:ln>
            <a:solidFill>
              <a:srgbClr val="00C9FF"/>
            </a:solidFill>
          </a:ln>
        </p:spPr>
        <p:txBody>
          <a:bodyPr wrap="square" rtlCol="0">
            <a:spAutoFit/>
          </a:bodyPr>
          <a:lstStyle/>
          <a:p>
            <a:r>
              <a:rPr lang="en-US" sz="1050" b="1" u="sng" dirty="0"/>
              <a:t>INPUT</a:t>
            </a:r>
            <a:r>
              <a:rPr lang="en-US" sz="1050" dirty="0"/>
              <a:t>: SDC Service Definitions</a:t>
            </a:r>
          </a:p>
          <a:p>
            <a:r>
              <a:rPr lang="en-US" sz="1050" b="1" u="sng" dirty="0"/>
              <a:t>ACTION</a:t>
            </a:r>
            <a:r>
              <a:rPr lang="en-US" sz="1050" dirty="0"/>
              <a:t>: Type Modeling Artifact (from SDC) are distributed to other ONAP components (DCAE, SO, AAI). SDC artifacts include policies &amp; Work-flows related to that type are defined.</a:t>
            </a:r>
          </a:p>
          <a:p>
            <a:r>
              <a:rPr lang="en-US" sz="1050" dirty="0"/>
              <a:t>Context-sensitive distribution based on PNF type.</a:t>
            </a:r>
          </a:p>
          <a:p>
            <a:r>
              <a:rPr lang="en-US" sz="1050" b="1" u="sng" dirty="0"/>
              <a:t>OUTPUT</a:t>
            </a:r>
            <a:r>
              <a:rPr lang="en-US" sz="1050" dirty="0"/>
              <a:t>: ONAP components are prepared to manage PNFs of that new type.</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rot="16200000">
            <a:off x="3468721" y="4809629"/>
            <a:ext cx="600531" cy="48506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Oval 82">
            <a:extLst>
              <a:ext uri="{FF2B5EF4-FFF2-40B4-BE49-F238E27FC236}">
                <a16:creationId xmlns:a16="http://schemas.microsoft.com/office/drawing/2014/main" id="{E71E0D7F-C134-4D3D-A6E4-5D8925EF3165}"/>
              </a:ext>
            </a:extLst>
          </p:cNvPr>
          <p:cNvSpPr/>
          <p:nvPr/>
        </p:nvSpPr>
        <p:spPr>
          <a:xfrm>
            <a:off x="1319771" y="691540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884182" y="6915403"/>
            <a:ext cx="175232" cy="297065"/>
          </a:xfrm>
          <a:prstGeom prst="rect">
            <a:avLst/>
          </a:prstGeom>
        </p:spPr>
      </p:pic>
      <p:sp>
        <p:nvSpPr>
          <p:cNvPr id="78" name="TextBox 77">
            <a:extLst>
              <a:ext uri="{FF2B5EF4-FFF2-40B4-BE49-F238E27FC236}">
                <a16:creationId xmlns:a16="http://schemas.microsoft.com/office/drawing/2014/main" id="{F37BBA96-A650-4B26-83BD-57185A548327}"/>
              </a:ext>
            </a:extLst>
          </p:cNvPr>
          <p:cNvSpPr txBox="1"/>
          <p:nvPr/>
        </p:nvSpPr>
        <p:spPr>
          <a:xfrm>
            <a:off x="1382476" y="7031652"/>
            <a:ext cx="4246881" cy="369332"/>
          </a:xfrm>
          <a:prstGeom prst="rect">
            <a:avLst/>
          </a:prstGeom>
          <a:noFill/>
        </p:spPr>
        <p:txBody>
          <a:bodyPr wrap="square" rtlCol="0">
            <a:spAutoFit/>
          </a:bodyPr>
          <a:lstStyle/>
          <a:p>
            <a:r>
              <a:rPr lang="en-US" dirty="0">
                <a:solidFill>
                  <a:srgbClr val="0000CC"/>
                </a:solidFill>
              </a:rPr>
              <a:t>Type Modeling Artifacts Distribution</a:t>
            </a:r>
          </a:p>
        </p:txBody>
      </p:sp>
      <p:sp>
        <p:nvSpPr>
          <p:cNvPr id="65" name="TextBox 64">
            <a:extLst>
              <a:ext uri="{FF2B5EF4-FFF2-40B4-BE49-F238E27FC236}">
                <a16:creationId xmlns:a16="http://schemas.microsoft.com/office/drawing/2014/main" id="{80AF79AD-F3AA-4EFC-98AB-9897C1C067D8}"/>
              </a:ext>
            </a:extLst>
          </p:cNvPr>
          <p:cNvSpPr txBox="1"/>
          <p:nvPr/>
        </p:nvSpPr>
        <p:spPr>
          <a:xfrm>
            <a:off x="1437452" y="8874563"/>
            <a:ext cx="1359668" cy="261610"/>
          </a:xfrm>
          <a:prstGeom prst="rect">
            <a:avLst/>
          </a:prstGeom>
          <a:noFill/>
        </p:spPr>
        <p:txBody>
          <a:bodyPr wrap="none" rtlCol="0">
            <a:spAutoFit/>
          </a:bodyPr>
          <a:lstStyle/>
          <a:p>
            <a:r>
              <a:rPr lang="en-US" sz="1050" dirty="0"/>
              <a:t>Vendor Specific Step</a:t>
            </a:r>
          </a:p>
        </p:txBody>
      </p:sp>
      <p:pic>
        <p:nvPicPr>
          <p:cNvPr id="76" name="Picture 75">
            <a:extLst>
              <a:ext uri="{FF2B5EF4-FFF2-40B4-BE49-F238E27FC236}">
                <a16:creationId xmlns:a16="http://schemas.microsoft.com/office/drawing/2014/main" id="{DFDB7952-288F-4538-BAF3-BE599F6E29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37" y="2802372"/>
            <a:ext cx="182263" cy="182263"/>
          </a:xfrm>
          <a:prstGeom prst="rect">
            <a:avLst/>
          </a:prstGeom>
        </p:spPr>
      </p:pic>
      <p:pic>
        <p:nvPicPr>
          <p:cNvPr id="80" name="Picture 79">
            <a:extLst>
              <a:ext uri="{FF2B5EF4-FFF2-40B4-BE49-F238E27FC236}">
                <a16:creationId xmlns:a16="http://schemas.microsoft.com/office/drawing/2014/main" id="{2BAE6BAE-2311-4960-A4C6-6A9322975075}"/>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3745" y="5784415"/>
            <a:ext cx="88000" cy="149184"/>
          </a:xfrm>
          <a:prstGeom prst="rect">
            <a:avLst/>
          </a:prstGeom>
        </p:spPr>
      </p:pic>
      <p:pic>
        <p:nvPicPr>
          <p:cNvPr id="82" name="Picture 81">
            <a:extLst>
              <a:ext uri="{FF2B5EF4-FFF2-40B4-BE49-F238E27FC236}">
                <a16:creationId xmlns:a16="http://schemas.microsoft.com/office/drawing/2014/main" id="{BB5F9D5C-F5CC-4EEA-A45E-F03A51D0DE2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6834" y="2997634"/>
            <a:ext cx="88000" cy="149184"/>
          </a:xfrm>
          <a:prstGeom prst="rect">
            <a:avLst/>
          </a:prstGeom>
        </p:spPr>
      </p:pic>
      <p:pic>
        <p:nvPicPr>
          <p:cNvPr id="85" name="Picture 84">
            <a:extLst>
              <a:ext uri="{FF2B5EF4-FFF2-40B4-BE49-F238E27FC236}">
                <a16:creationId xmlns:a16="http://schemas.microsoft.com/office/drawing/2014/main" id="{6ACCCED0-AEBC-4B30-91D7-6AEE8EFE36A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2903" y="7991290"/>
            <a:ext cx="88000" cy="149184"/>
          </a:xfrm>
          <a:prstGeom prst="rect">
            <a:avLst/>
          </a:prstGeom>
        </p:spPr>
      </p:pic>
      <p:grpSp>
        <p:nvGrpSpPr>
          <p:cNvPr id="86" name="Group 85">
            <a:extLst>
              <a:ext uri="{FF2B5EF4-FFF2-40B4-BE49-F238E27FC236}">
                <a16:creationId xmlns:a16="http://schemas.microsoft.com/office/drawing/2014/main" id="{6A338418-5DD5-484F-9814-DA21ADB8DCA3}"/>
              </a:ext>
            </a:extLst>
          </p:cNvPr>
          <p:cNvGrpSpPr/>
          <p:nvPr/>
        </p:nvGrpSpPr>
        <p:grpSpPr>
          <a:xfrm>
            <a:off x="1809917" y="1531948"/>
            <a:ext cx="331700" cy="90532"/>
            <a:chOff x="1524814" y="5809921"/>
            <a:chExt cx="945329" cy="225343"/>
          </a:xfrm>
        </p:grpSpPr>
        <p:pic>
          <p:nvPicPr>
            <p:cNvPr id="88" name="Picture 87">
              <a:extLst>
                <a:ext uri="{FF2B5EF4-FFF2-40B4-BE49-F238E27FC236}">
                  <a16:creationId xmlns:a16="http://schemas.microsoft.com/office/drawing/2014/main" id="{F0DCA836-7725-4CF4-8737-D5FA966FD8BA}"/>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89" name="Picture 88">
              <a:extLst>
                <a:ext uri="{FF2B5EF4-FFF2-40B4-BE49-F238E27FC236}">
                  <a16:creationId xmlns:a16="http://schemas.microsoft.com/office/drawing/2014/main" id="{5137098C-CE0F-4BAD-9AE2-0DC86C9A13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0" name="Group 89">
            <a:extLst>
              <a:ext uri="{FF2B5EF4-FFF2-40B4-BE49-F238E27FC236}">
                <a16:creationId xmlns:a16="http://schemas.microsoft.com/office/drawing/2014/main" id="{F2A458B5-2E6E-46F4-9016-BE079838E12C}"/>
              </a:ext>
            </a:extLst>
          </p:cNvPr>
          <p:cNvGrpSpPr/>
          <p:nvPr/>
        </p:nvGrpSpPr>
        <p:grpSpPr>
          <a:xfrm>
            <a:off x="2720100" y="1531948"/>
            <a:ext cx="331700" cy="90532"/>
            <a:chOff x="1524814" y="5809921"/>
            <a:chExt cx="945329" cy="225343"/>
          </a:xfrm>
        </p:grpSpPr>
        <p:pic>
          <p:nvPicPr>
            <p:cNvPr id="92" name="Picture 91">
              <a:extLst>
                <a:ext uri="{FF2B5EF4-FFF2-40B4-BE49-F238E27FC236}">
                  <a16:creationId xmlns:a16="http://schemas.microsoft.com/office/drawing/2014/main" id="{5796D8B5-8BCA-4690-9ED5-C0643C6E6C41}"/>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93" name="Picture 92">
              <a:extLst>
                <a:ext uri="{FF2B5EF4-FFF2-40B4-BE49-F238E27FC236}">
                  <a16:creationId xmlns:a16="http://schemas.microsoft.com/office/drawing/2014/main" id="{B13245A6-AE6A-4A61-B991-B24D5B41FB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7" name="Group 96">
            <a:extLst>
              <a:ext uri="{FF2B5EF4-FFF2-40B4-BE49-F238E27FC236}">
                <a16:creationId xmlns:a16="http://schemas.microsoft.com/office/drawing/2014/main" id="{5822A8CE-5292-4BE0-A8B0-D4D3B2285DDF}"/>
              </a:ext>
            </a:extLst>
          </p:cNvPr>
          <p:cNvGrpSpPr/>
          <p:nvPr/>
        </p:nvGrpSpPr>
        <p:grpSpPr>
          <a:xfrm>
            <a:off x="3666204" y="1531948"/>
            <a:ext cx="331700" cy="90532"/>
            <a:chOff x="1524814" y="5809921"/>
            <a:chExt cx="945329" cy="225343"/>
          </a:xfrm>
        </p:grpSpPr>
        <p:pic>
          <p:nvPicPr>
            <p:cNvPr id="98" name="Picture 97">
              <a:extLst>
                <a:ext uri="{FF2B5EF4-FFF2-40B4-BE49-F238E27FC236}">
                  <a16:creationId xmlns:a16="http://schemas.microsoft.com/office/drawing/2014/main" id="{685E8512-161B-403D-BA16-506628F76B9B}"/>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5" name="Picture 104">
              <a:extLst>
                <a:ext uri="{FF2B5EF4-FFF2-40B4-BE49-F238E27FC236}">
                  <a16:creationId xmlns:a16="http://schemas.microsoft.com/office/drawing/2014/main" id="{131B5B41-B1E8-47B5-A26B-7357C4C899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06" name="Group 105">
            <a:extLst>
              <a:ext uri="{FF2B5EF4-FFF2-40B4-BE49-F238E27FC236}">
                <a16:creationId xmlns:a16="http://schemas.microsoft.com/office/drawing/2014/main" id="{283809F3-DE12-4029-A23A-3B9EF72D3356}"/>
              </a:ext>
            </a:extLst>
          </p:cNvPr>
          <p:cNvGrpSpPr/>
          <p:nvPr/>
        </p:nvGrpSpPr>
        <p:grpSpPr>
          <a:xfrm>
            <a:off x="4566589" y="1531948"/>
            <a:ext cx="331700" cy="90532"/>
            <a:chOff x="1524814" y="5809921"/>
            <a:chExt cx="945329" cy="225343"/>
          </a:xfrm>
        </p:grpSpPr>
        <p:pic>
          <p:nvPicPr>
            <p:cNvPr id="108" name="Picture 107">
              <a:extLst>
                <a:ext uri="{FF2B5EF4-FFF2-40B4-BE49-F238E27FC236}">
                  <a16:creationId xmlns:a16="http://schemas.microsoft.com/office/drawing/2014/main" id="{F5EE920E-73B6-4E88-99BC-51C334986F2C}"/>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9" name="Picture 108">
              <a:extLst>
                <a:ext uri="{FF2B5EF4-FFF2-40B4-BE49-F238E27FC236}">
                  <a16:creationId xmlns:a16="http://schemas.microsoft.com/office/drawing/2014/main" id="{41612C8B-A17C-4DFC-9E38-FB422F28C9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11" name="Group 110">
            <a:extLst>
              <a:ext uri="{FF2B5EF4-FFF2-40B4-BE49-F238E27FC236}">
                <a16:creationId xmlns:a16="http://schemas.microsoft.com/office/drawing/2014/main" id="{DED0623C-C342-4C7D-9EBC-7AC493201528}"/>
              </a:ext>
            </a:extLst>
          </p:cNvPr>
          <p:cNvGrpSpPr/>
          <p:nvPr/>
        </p:nvGrpSpPr>
        <p:grpSpPr>
          <a:xfrm>
            <a:off x="5568211" y="1531948"/>
            <a:ext cx="331700" cy="90532"/>
            <a:chOff x="1524814" y="5809921"/>
            <a:chExt cx="945329" cy="225343"/>
          </a:xfrm>
        </p:grpSpPr>
        <p:pic>
          <p:nvPicPr>
            <p:cNvPr id="112" name="Picture 111">
              <a:extLst>
                <a:ext uri="{FF2B5EF4-FFF2-40B4-BE49-F238E27FC236}">
                  <a16:creationId xmlns:a16="http://schemas.microsoft.com/office/drawing/2014/main" id="{BC08455B-7DA7-4559-864F-C76AA4A0C129}"/>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13" name="Picture 112">
              <a:extLst>
                <a:ext uri="{FF2B5EF4-FFF2-40B4-BE49-F238E27FC236}">
                  <a16:creationId xmlns:a16="http://schemas.microsoft.com/office/drawing/2014/main" id="{E8197C1D-D359-410A-9A91-68473AE16D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pic>
        <p:nvPicPr>
          <p:cNvPr id="114" name="Picture 113">
            <a:extLst>
              <a:ext uri="{FF2B5EF4-FFF2-40B4-BE49-F238E27FC236}">
                <a16:creationId xmlns:a16="http://schemas.microsoft.com/office/drawing/2014/main" id="{5BB5505B-1377-400F-9E73-B59778DFA5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1764" y="8909473"/>
            <a:ext cx="182263" cy="182263"/>
          </a:xfrm>
          <a:prstGeom prst="rect">
            <a:avLst/>
          </a:prstGeom>
        </p:spPr>
      </p:pic>
      <p:cxnSp>
        <p:nvCxnSpPr>
          <p:cNvPr id="94" name="Straight Arrow Connector 93">
            <a:extLst>
              <a:ext uri="{FF2B5EF4-FFF2-40B4-BE49-F238E27FC236}">
                <a16:creationId xmlns:a16="http://schemas.microsoft.com/office/drawing/2014/main" id="{C2E52305-F9F2-48B9-B3B8-DFE7E977A1C2}"/>
              </a:ext>
            </a:extLst>
          </p:cNvPr>
          <p:cNvCxnSpPr>
            <a:cxnSpLocks/>
          </p:cNvCxnSpPr>
          <p:nvPr/>
        </p:nvCxnSpPr>
        <p:spPr>
          <a:xfrm flipH="1">
            <a:off x="2116039" y="6944226"/>
            <a:ext cx="348824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5" name="Rectangle: Rounded Corners 114">
            <a:extLst>
              <a:ext uri="{FF2B5EF4-FFF2-40B4-BE49-F238E27FC236}">
                <a16:creationId xmlns:a16="http://schemas.microsoft.com/office/drawing/2014/main" id="{6B62394B-13A6-4CEE-9A97-F074A9A65A01}"/>
              </a:ext>
            </a:extLst>
          </p:cNvPr>
          <p:cNvSpPr/>
          <p:nvPr/>
        </p:nvSpPr>
        <p:spPr>
          <a:xfrm rot="16200000">
            <a:off x="4698185" y="7019220"/>
            <a:ext cx="174259" cy="12021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TextBox 115">
            <a:extLst>
              <a:ext uri="{FF2B5EF4-FFF2-40B4-BE49-F238E27FC236}">
                <a16:creationId xmlns:a16="http://schemas.microsoft.com/office/drawing/2014/main" id="{B8C1DFD7-A388-45DF-8B80-C86005A0A11F}"/>
              </a:ext>
            </a:extLst>
          </p:cNvPr>
          <p:cNvSpPr txBox="1"/>
          <p:nvPr/>
        </p:nvSpPr>
        <p:spPr>
          <a:xfrm>
            <a:off x="4149450" y="7496302"/>
            <a:ext cx="1295547" cy="230832"/>
          </a:xfrm>
          <a:prstGeom prst="rect">
            <a:avLst/>
          </a:prstGeom>
          <a:noFill/>
        </p:spPr>
        <p:txBody>
          <a:bodyPr wrap="none" rtlCol="0">
            <a:spAutoFit/>
          </a:bodyPr>
          <a:lstStyle/>
          <a:p>
            <a:r>
              <a:rPr lang="en-US" sz="900" dirty="0">
                <a:solidFill>
                  <a:schemeClr val="bg1"/>
                </a:solidFill>
              </a:rPr>
              <a:t>Service Change Handler</a:t>
            </a:r>
          </a:p>
        </p:txBody>
      </p:sp>
      <p:cxnSp>
        <p:nvCxnSpPr>
          <p:cNvPr id="117" name="Straight Arrow Connector 116">
            <a:extLst>
              <a:ext uri="{FF2B5EF4-FFF2-40B4-BE49-F238E27FC236}">
                <a16:creationId xmlns:a16="http://schemas.microsoft.com/office/drawing/2014/main" id="{0638A6D3-9447-41D7-B7AA-0BD406659E97}"/>
              </a:ext>
            </a:extLst>
          </p:cNvPr>
          <p:cNvCxnSpPr>
            <a:cxnSpLocks/>
          </p:cNvCxnSpPr>
          <p:nvPr/>
        </p:nvCxnSpPr>
        <p:spPr>
          <a:xfrm flipH="1">
            <a:off x="2116039" y="6851397"/>
            <a:ext cx="241541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D2CA5AEF-E673-422A-924C-F3BD9A2BBF59}"/>
              </a:ext>
            </a:extLst>
          </p:cNvPr>
          <p:cNvCxnSpPr>
            <a:cxnSpLocks/>
          </p:cNvCxnSpPr>
          <p:nvPr/>
        </p:nvCxnSpPr>
        <p:spPr>
          <a:xfrm flipH="1">
            <a:off x="2116039" y="6758569"/>
            <a:ext cx="152876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9" name="Rectangle: Rounded Corners 118">
            <a:extLst>
              <a:ext uri="{FF2B5EF4-FFF2-40B4-BE49-F238E27FC236}">
                <a16:creationId xmlns:a16="http://schemas.microsoft.com/office/drawing/2014/main" id="{6B7E88F3-8F96-4FD4-86FC-2D625B2B081A}"/>
              </a:ext>
            </a:extLst>
          </p:cNvPr>
          <p:cNvSpPr/>
          <p:nvPr/>
        </p:nvSpPr>
        <p:spPr>
          <a:xfrm rot="16200000">
            <a:off x="3650200" y="7228672"/>
            <a:ext cx="174259" cy="78936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TextBox 119">
            <a:extLst>
              <a:ext uri="{FF2B5EF4-FFF2-40B4-BE49-F238E27FC236}">
                <a16:creationId xmlns:a16="http://schemas.microsoft.com/office/drawing/2014/main" id="{2152809A-41C1-4270-B6F7-0A0A59F1E23D}"/>
              </a:ext>
            </a:extLst>
          </p:cNvPr>
          <p:cNvSpPr txBox="1"/>
          <p:nvPr/>
        </p:nvSpPr>
        <p:spPr>
          <a:xfrm>
            <a:off x="3307861" y="7499359"/>
            <a:ext cx="777777" cy="230832"/>
          </a:xfrm>
          <a:prstGeom prst="rect">
            <a:avLst/>
          </a:prstGeom>
          <a:noFill/>
        </p:spPr>
        <p:txBody>
          <a:bodyPr wrap="none" rtlCol="0">
            <a:spAutoFit/>
          </a:bodyPr>
          <a:lstStyle/>
          <a:p>
            <a:r>
              <a:rPr lang="en-US" sz="900" dirty="0">
                <a:solidFill>
                  <a:schemeClr val="bg1"/>
                </a:solidFill>
              </a:rPr>
              <a:t>UEB Listener</a:t>
            </a:r>
          </a:p>
        </p:txBody>
      </p:sp>
      <p:cxnSp>
        <p:nvCxnSpPr>
          <p:cNvPr id="121" name="Straight Arrow Connector 120">
            <a:extLst>
              <a:ext uri="{FF2B5EF4-FFF2-40B4-BE49-F238E27FC236}">
                <a16:creationId xmlns:a16="http://schemas.microsoft.com/office/drawing/2014/main" id="{B138C7FD-E404-4011-90C3-CCD6114951B8}"/>
              </a:ext>
            </a:extLst>
          </p:cNvPr>
          <p:cNvCxnSpPr>
            <a:cxnSpLocks/>
          </p:cNvCxnSpPr>
          <p:nvPr/>
        </p:nvCxnSpPr>
        <p:spPr>
          <a:xfrm flipH="1">
            <a:off x="2116039" y="6665741"/>
            <a:ext cx="67466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2" name="Rectangle: Rounded Corners 121">
            <a:extLst>
              <a:ext uri="{FF2B5EF4-FFF2-40B4-BE49-F238E27FC236}">
                <a16:creationId xmlns:a16="http://schemas.microsoft.com/office/drawing/2014/main" id="{ED7FC904-1DC1-447D-8892-DFC0DDBFFA81}"/>
              </a:ext>
            </a:extLst>
          </p:cNvPr>
          <p:cNvSpPr/>
          <p:nvPr/>
        </p:nvSpPr>
        <p:spPr>
          <a:xfrm rot="16200000">
            <a:off x="2823008" y="7396470"/>
            <a:ext cx="174259" cy="44211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TextBox 122">
            <a:extLst>
              <a:ext uri="{FF2B5EF4-FFF2-40B4-BE49-F238E27FC236}">
                <a16:creationId xmlns:a16="http://schemas.microsoft.com/office/drawing/2014/main" id="{BB7FCEA0-ED79-4CE6-85F6-CBD0522267F6}"/>
              </a:ext>
            </a:extLst>
          </p:cNvPr>
          <p:cNvSpPr txBox="1"/>
          <p:nvPr/>
        </p:nvSpPr>
        <p:spPr>
          <a:xfrm>
            <a:off x="2633295" y="7493533"/>
            <a:ext cx="559769" cy="230832"/>
          </a:xfrm>
          <a:prstGeom prst="rect">
            <a:avLst/>
          </a:prstGeom>
          <a:noFill/>
        </p:spPr>
        <p:txBody>
          <a:bodyPr wrap="none" rtlCol="0">
            <a:spAutoFit/>
          </a:bodyPr>
          <a:lstStyle/>
          <a:p>
            <a:r>
              <a:rPr lang="en-US" sz="900" dirty="0">
                <a:solidFill>
                  <a:schemeClr val="bg1"/>
                </a:solidFill>
              </a:rPr>
              <a:t>Listener</a:t>
            </a:r>
          </a:p>
        </p:txBody>
      </p:sp>
      <p:sp>
        <p:nvSpPr>
          <p:cNvPr id="124" name="Rectangle: Rounded Corners 123">
            <a:extLst>
              <a:ext uri="{FF2B5EF4-FFF2-40B4-BE49-F238E27FC236}">
                <a16:creationId xmlns:a16="http://schemas.microsoft.com/office/drawing/2014/main" id="{57644173-8F14-4ACC-ACDE-6AA147D2A735}"/>
              </a:ext>
            </a:extLst>
          </p:cNvPr>
          <p:cNvSpPr/>
          <p:nvPr/>
        </p:nvSpPr>
        <p:spPr>
          <a:xfrm rot="16200000">
            <a:off x="5680204" y="7385314"/>
            <a:ext cx="174259" cy="44211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BC8991CE-D7D4-41BD-9AC4-831965696D98}"/>
              </a:ext>
            </a:extLst>
          </p:cNvPr>
          <p:cNvSpPr txBox="1"/>
          <p:nvPr/>
        </p:nvSpPr>
        <p:spPr>
          <a:xfrm>
            <a:off x="5490491" y="7482377"/>
            <a:ext cx="559769" cy="230832"/>
          </a:xfrm>
          <a:prstGeom prst="rect">
            <a:avLst/>
          </a:prstGeom>
          <a:noFill/>
        </p:spPr>
        <p:txBody>
          <a:bodyPr wrap="none" rtlCol="0">
            <a:spAutoFit/>
          </a:bodyPr>
          <a:lstStyle/>
          <a:p>
            <a:r>
              <a:rPr lang="en-US" sz="900" dirty="0">
                <a:solidFill>
                  <a:schemeClr val="bg1"/>
                </a:solidFill>
              </a:rPr>
              <a:t>Listener</a:t>
            </a:r>
          </a:p>
        </p:txBody>
      </p:sp>
      <p:pic>
        <p:nvPicPr>
          <p:cNvPr id="126" name="Picture 2" descr="C:\Users\cheung\AppData\Local\Temp\SNAGHTML3175198.PNG">
            <a:extLst>
              <a:ext uri="{FF2B5EF4-FFF2-40B4-BE49-F238E27FC236}">
                <a16:creationId xmlns:a16="http://schemas.microsoft.com/office/drawing/2014/main" id="{35226860-ED49-475E-A725-FD14622162F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37872" y="4811945"/>
            <a:ext cx="756792" cy="754876"/>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4" descr="C:\Users\cheung\AppData\Local\Temp\SNAGHTML2ee0250.PNG">
            <a:extLst>
              <a:ext uri="{FF2B5EF4-FFF2-40B4-BE49-F238E27FC236}">
                <a16:creationId xmlns:a16="http://schemas.microsoft.com/office/drawing/2014/main" id="{F6A0FD11-B606-4C5C-9C77-78375E08681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50941" y="1733719"/>
            <a:ext cx="756792" cy="758664"/>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08402D19-8F63-4928-8A16-0A252459AD75}"/>
              </a:ext>
            </a:extLst>
          </p:cNvPr>
          <p:cNvGrpSpPr/>
          <p:nvPr/>
        </p:nvGrpSpPr>
        <p:grpSpPr>
          <a:xfrm>
            <a:off x="3525060" y="1864484"/>
            <a:ext cx="1942537" cy="461665"/>
            <a:chOff x="3525060" y="1864484"/>
            <a:chExt cx="1942537" cy="461665"/>
          </a:xfrm>
        </p:grpSpPr>
        <p:sp>
          <p:nvSpPr>
            <p:cNvPr id="128" name="Rectangle: Rounded Corners 127">
              <a:extLst>
                <a:ext uri="{FF2B5EF4-FFF2-40B4-BE49-F238E27FC236}">
                  <a16:creationId xmlns:a16="http://schemas.microsoft.com/office/drawing/2014/main" id="{FBED9BB1-5C34-461E-8938-FB25857C5A9B}"/>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TextBox 133">
              <a:extLst>
                <a:ext uri="{FF2B5EF4-FFF2-40B4-BE49-F238E27FC236}">
                  <a16:creationId xmlns:a16="http://schemas.microsoft.com/office/drawing/2014/main" id="{2C170F38-7886-40E8-860B-66580878F933}"/>
                </a:ext>
              </a:extLst>
            </p:cNvPr>
            <p:cNvSpPr txBox="1"/>
            <p:nvPr/>
          </p:nvSpPr>
          <p:spPr>
            <a:xfrm>
              <a:off x="3525060" y="1864484"/>
              <a:ext cx="1747851"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PNF Onboarding Package</a:t>
              </a:r>
            </a:p>
          </p:txBody>
        </p:sp>
      </p:grpSp>
      <p:grpSp>
        <p:nvGrpSpPr>
          <p:cNvPr id="137" name="Group 136">
            <a:extLst>
              <a:ext uri="{FF2B5EF4-FFF2-40B4-BE49-F238E27FC236}">
                <a16:creationId xmlns:a16="http://schemas.microsoft.com/office/drawing/2014/main" id="{276CCB1E-A5AA-40FE-A726-2EF66406915D}"/>
              </a:ext>
            </a:extLst>
          </p:cNvPr>
          <p:cNvGrpSpPr/>
          <p:nvPr/>
        </p:nvGrpSpPr>
        <p:grpSpPr>
          <a:xfrm>
            <a:off x="4224433" y="4951155"/>
            <a:ext cx="2021900" cy="461665"/>
            <a:chOff x="3502200" y="1864484"/>
            <a:chExt cx="2021900" cy="461665"/>
          </a:xfrm>
        </p:grpSpPr>
        <p:sp>
          <p:nvSpPr>
            <p:cNvPr id="138" name="Rectangle: Rounded Corners 137">
              <a:extLst>
                <a:ext uri="{FF2B5EF4-FFF2-40B4-BE49-F238E27FC236}">
                  <a16:creationId xmlns:a16="http://schemas.microsoft.com/office/drawing/2014/main" id="{68C2EDDB-A143-4B26-9FEC-A9CB4E88AFE3}"/>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C5E90309-87EA-417F-AFEB-FB2F0E7A648A}"/>
                </a:ext>
              </a:extLst>
            </p:cNvPr>
            <p:cNvSpPr txBox="1"/>
            <p:nvPr/>
          </p:nvSpPr>
          <p:spPr>
            <a:xfrm>
              <a:off x="3502200" y="1864484"/>
              <a:ext cx="2021900"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PNF Modeling Enhancements</a:t>
              </a:r>
            </a:p>
          </p:txBody>
        </p:sp>
      </p:grpSp>
    </p:spTree>
    <p:extLst>
      <p:ext uri="{BB962C8B-B14F-4D97-AF65-F5344CB8AC3E}">
        <p14:creationId xmlns:p14="http://schemas.microsoft.com/office/powerpoint/2010/main" val="15200797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346836" y="86380"/>
              <a:ext cx="6128601" cy="523220"/>
            </a:xfrm>
            <a:prstGeom prst="rect">
              <a:avLst/>
            </a:prstGeom>
            <a:noFill/>
          </p:spPr>
          <p:txBody>
            <a:bodyPr wrap="none" rtlCol="0">
              <a:spAutoFit/>
            </a:bodyPr>
            <a:lstStyle/>
            <a:p>
              <a:pPr algn="ctr"/>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D0A5C19-0FDB-4C64-B28C-6BCF56D99579}"/>
              </a:ext>
            </a:extLst>
          </p:cNvPr>
          <p:cNvSpPr/>
          <p:nvPr/>
        </p:nvSpPr>
        <p:spPr>
          <a:xfrm>
            <a:off x="83125" y="767730"/>
            <a:ext cx="4897677" cy="706951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23363C2-B331-40A1-9761-2617F8F9AFF8}"/>
              </a:ext>
            </a:extLst>
          </p:cNvPr>
          <p:cNvSpPr/>
          <p:nvPr/>
        </p:nvSpPr>
        <p:spPr>
          <a:xfrm>
            <a:off x="85213" y="7913444"/>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A7FAB27-9BF0-44E9-803F-6A1F37B4C3A3}"/>
              </a:ext>
            </a:extLst>
          </p:cNvPr>
          <p:cNvSpPr txBox="1"/>
          <p:nvPr/>
        </p:nvSpPr>
        <p:spPr>
          <a:xfrm>
            <a:off x="104953" y="8014198"/>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25C03842-5E0E-4E83-B415-464950BB9AB1}"/>
              </a:ext>
            </a:extLst>
          </p:cNvPr>
          <p:cNvSpPr txBox="1"/>
          <p:nvPr/>
        </p:nvSpPr>
        <p:spPr>
          <a:xfrm>
            <a:off x="104953" y="767729"/>
            <a:ext cx="4662906" cy="6524863"/>
          </a:xfrm>
          <a:prstGeom prst="rect">
            <a:avLst/>
          </a:prstGeom>
          <a:noFill/>
        </p:spPr>
        <p:txBody>
          <a:bodyPr wrap="square" rtlCol="0">
            <a:spAutoFit/>
          </a:bodyPr>
          <a:lstStyle/>
          <a:p>
            <a:pPr lvl="0"/>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lvl="0" indent="-342900">
              <a:buFontTx/>
              <a:buAutoNum type="arabicParenBoth"/>
            </a:pPr>
            <a:r>
              <a:rPr lang="en-US" b="1" dirty="0">
                <a:solidFill>
                  <a:srgbClr val="0000CC"/>
                </a:solidFill>
              </a:rPr>
              <a:t>PNF MODELING </a:t>
            </a:r>
            <a:r>
              <a:rPr lang="en-US" dirty="0">
                <a:solidFill>
                  <a:prstClr val="black"/>
                </a:solidFill>
              </a:rPr>
              <a:t>– Modeling enhancements to support 5G PNF in ONAP. Model Inheritance definitions for PNF. SDC modeling improvements from Beijing PnP use case.</a:t>
            </a:r>
          </a:p>
          <a:p>
            <a:pPr marL="342900" lvl="0" indent="-342900">
              <a:buFontTx/>
              <a:buAutoNum type="arabicParenBoth"/>
            </a:pPr>
            <a:endParaRPr lang="en-US" dirty="0">
              <a:solidFill>
                <a:prstClr val="black"/>
              </a:solidFill>
            </a:endParaRPr>
          </a:p>
          <a:p>
            <a:pPr marL="342900" lvl="0" indent="-342900">
              <a:buFontTx/>
              <a:buAutoNum type="arabicParenBoth"/>
            </a:pPr>
            <a:r>
              <a:rPr lang="en-US" b="1" dirty="0">
                <a:solidFill>
                  <a:srgbClr val="0000CC"/>
                </a:solidFill>
              </a:rPr>
              <a:t>PNF SHARING </a:t>
            </a:r>
            <a:r>
              <a:rPr lang="en-US" dirty="0">
                <a:solidFill>
                  <a:prstClr val="black"/>
                </a:solidFill>
              </a:rPr>
              <a:t>– SDC model updates for PNF characteristics focusing on PNF inter-connectivity. DCAE-DS Micro-service modeling.</a:t>
            </a:r>
          </a:p>
          <a:p>
            <a:pPr marL="342900" lvl="0" indent="-342900">
              <a:buFontTx/>
              <a:buAutoNum type="arabicParenBoth"/>
            </a:pPr>
            <a:endParaRPr lang="en-US" dirty="0">
              <a:solidFill>
                <a:prstClr val="black"/>
              </a:solidFill>
            </a:endParaRPr>
          </a:p>
          <a:p>
            <a:pPr marL="342900" lvl="0" indent="-342900">
              <a:buFontTx/>
              <a:buAutoNum type="arabicParenBoth"/>
            </a:pPr>
            <a:r>
              <a:rPr lang="en-US" b="1" dirty="0">
                <a:solidFill>
                  <a:srgbClr val="0000CC"/>
                </a:solidFill>
              </a:rPr>
              <a:t>PNF-SDK</a:t>
            </a:r>
            <a:r>
              <a:rPr lang="en-US" dirty="0">
                <a:solidFill>
                  <a:prstClr val="black"/>
                </a:solidFill>
              </a:rPr>
              <a:t> – SDK provided from Vendors. This will help modeling the Physical “Box” (PNF) and network functions.</a:t>
            </a:r>
          </a:p>
          <a:p>
            <a:pPr marL="342900" lvl="0" indent="-342900">
              <a:buFontTx/>
              <a:buAutoNum type="arabicParenBoth"/>
            </a:pPr>
            <a:endParaRPr lang="en-US" dirty="0">
              <a:solidFill>
                <a:prstClr val="black"/>
              </a:solidFill>
            </a:endParaRPr>
          </a:p>
          <a:p>
            <a:pPr marL="342900" lvl="0" indent="-342900">
              <a:buFontTx/>
              <a:buAutoNum type="arabicParenBoth"/>
            </a:pPr>
            <a:r>
              <a:rPr lang="en-US" b="1" dirty="0">
                <a:solidFill>
                  <a:srgbClr val="0000CC"/>
                </a:solidFill>
              </a:rPr>
              <a:t>CDT ENHANCEMENTS </a:t>
            </a:r>
            <a:r>
              <a:rPr lang="en-US" dirty="0">
                <a:solidFill>
                  <a:prstClr val="black"/>
                </a:solidFill>
              </a:rPr>
              <a:t>- Improving CDT to handle complex config templates, multiple templates per PNF, identify different sources for template data, integrating CDT into SDC, expanding CDT usage to other controllers.</a:t>
            </a:r>
          </a:p>
          <a:p>
            <a:pPr marL="342900" lvl="0" indent="-342900">
              <a:buFontTx/>
              <a:buAutoNum type="arabicParenBoth"/>
            </a:pPr>
            <a:endParaRPr lang="en-US" dirty="0">
              <a:solidFill>
                <a:prstClr val="black"/>
              </a:solidFill>
            </a:endParaRPr>
          </a:p>
        </p:txBody>
      </p:sp>
      <p:sp>
        <p:nvSpPr>
          <p:cNvPr id="12" name="TextBox 11">
            <a:extLst>
              <a:ext uri="{FF2B5EF4-FFF2-40B4-BE49-F238E27FC236}">
                <a16:creationId xmlns:a16="http://schemas.microsoft.com/office/drawing/2014/main" id="{F8F30DAC-CC91-4ECA-A581-38279CB9552A}"/>
              </a:ext>
            </a:extLst>
          </p:cNvPr>
          <p:cNvSpPr txBox="1"/>
          <p:nvPr/>
        </p:nvSpPr>
        <p:spPr>
          <a:xfrm>
            <a:off x="200510" y="8477114"/>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pic>
        <p:nvPicPr>
          <p:cNvPr id="6146" name="Picture 2" descr="C:\Users\cheung\AppData\Local\Temp\SNAGHTML3175198.PNG">
            <a:extLst>
              <a:ext uri="{FF2B5EF4-FFF2-40B4-BE49-F238E27FC236}">
                <a16:creationId xmlns:a16="http://schemas.microsoft.com/office/drawing/2014/main" id="{EA27603F-9076-4CF1-9314-3F470F92F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5" y="843698"/>
            <a:ext cx="1658848" cy="16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5860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96217" y="86380"/>
              <a:ext cx="561884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ONBOARDING / PNF PACKAGE</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5768005-A200-4D9E-9964-A34255CEA096}"/>
              </a:ext>
            </a:extLst>
          </p:cNvPr>
          <p:cNvSpPr/>
          <p:nvPr/>
        </p:nvSpPr>
        <p:spPr>
          <a:xfrm>
            <a:off x="83126" y="784355"/>
            <a:ext cx="4897677" cy="703055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A79C647-F0E0-440B-B0B8-65F10C7C6123}"/>
              </a:ext>
            </a:extLst>
          </p:cNvPr>
          <p:cNvSpPr/>
          <p:nvPr/>
        </p:nvSpPr>
        <p:spPr>
          <a:xfrm>
            <a:off x="85214" y="791578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F44D58F-237D-4E64-807C-A3D6AB12E8D1}"/>
              </a:ext>
            </a:extLst>
          </p:cNvPr>
          <p:cNvSpPr txBox="1"/>
          <p:nvPr/>
        </p:nvSpPr>
        <p:spPr>
          <a:xfrm>
            <a:off x="104954" y="784354"/>
            <a:ext cx="4692945" cy="677108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defTabSz="685800">
              <a:defRPr/>
            </a:pPr>
            <a:r>
              <a:rPr lang="en-US" dirty="0"/>
              <a:t>PNF Onboarding and PNF Package</a:t>
            </a:r>
          </a:p>
          <a:p>
            <a:pPr lvl="0" defTabSz="685800">
              <a:defRPr/>
            </a:pPr>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a:t>
            </a:r>
          </a:p>
          <a:p>
            <a:pPr marL="800100" lvl="1" indent="-342900">
              <a:buFont typeface="+mj-lt"/>
              <a:buAutoNum type="alphaUcPeriod"/>
            </a:pPr>
            <a:r>
              <a:rPr lang="en-US" dirty="0">
                <a:solidFill>
                  <a:srgbClr val="0000CC"/>
                </a:solidFill>
              </a:rPr>
              <a:t>PNF ARTIFACTS DISTRIBUTION</a:t>
            </a:r>
          </a:p>
          <a:p>
            <a:pPr marL="800100" lvl="1" indent="-342900">
              <a:buFont typeface="+mj-lt"/>
              <a:buAutoNum type="alphaUcPeriod"/>
            </a:pPr>
            <a:endParaRPr lang="en-US" dirty="0">
              <a:solidFill>
                <a:srgbClr val="0000CC"/>
              </a:solidFill>
            </a:endParaRPr>
          </a:p>
          <a:p>
            <a:r>
              <a:rPr lang="en-US" b="1" u="sng" dirty="0"/>
              <a:t>TOSCA Meta data </a:t>
            </a:r>
            <a:r>
              <a:rPr lang="en-US" dirty="0"/>
              <a:t>-  main service template, TOSCA template. </a:t>
            </a:r>
          </a:p>
          <a:p>
            <a:r>
              <a:rPr lang="en-US" b="1" u="sng" dirty="0"/>
              <a:t>Artifact Package</a:t>
            </a:r>
            <a:r>
              <a:rPr lang="en-US" dirty="0"/>
              <a:t>. Separated by types of artifacts. Separations by folder for different types. Place artifacts in categories. Anyone can choose which artifacts to receive. </a:t>
            </a:r>
          </a:p>
          <a:p>
            <a:r>
              <a:rPr lang="en-US" b="1" u="sng" dirty="0"/>
              <a:t>Definitions</a:t>
            </a:r>
            <a:r>
              <a:rPr lang="en-US" dirty="0"/>
              <a:t> – Specifies definitions such as CM, FM and PM definitions</a:t>
            </a:r>
          </a:p>
          <a:p>
            <a:pPr marL="342900" lvl="0" indent="-342900" defTabSz="685800">
              <a:buFontTx/>
              <a:buAutoNum type="arabicParenBoth"/>
              <a:defRPr/>
            </a:pPr>
            <a:r>
              <a:rPr lang="en-US" b="1" u="sng" dirty="0"/>
              <a:t>Protocols Supported</a:t>
            </a:r>
            <a:r>
              <a:rPr lang="en-US" b="1" dirty="0"/>
              <a:t> </a:t>
            </a:r>
            <a:r>
              <a:rPr lang="en-US" dirty="0"/>
              <a:t>– PNF package. CM Protocol is in PNF onboarding package. (Chef, Ansible, NetConf)</a:t>
            </a:r>
          </a:p>
          <a:p>
            <a:pPr marL="342900" lvl="0" indent="-342900" defTabSz="685800">
              <a:buFontTx/>
              <a:buAutoNum type="arabicParenBoth"/>
              <a:defRPr/>
            </a:pPr>
            <a:r>
              <a:rPr lang="en-US" b="1" u="sng" dirty="0"/>
              <a:t>Controller</a:t>
            </a:r>
            <a:r>
              <a:rPr lang="en-US" dirty="0"/>
              <a:t> – What is the PNF controller</a:t>
            </a:r>
          </a:p>
        </p:txBody>
      </p:sp>
      <p:sp>
        <p:nvSpPr>
          <p:cNvPr id="11" name="TextBox 10">
            <a:extLst>
              <a:ext uri="{FF2B5EF4-FFF2-40B4-BE49-F238E27FC236}">
                <a16:creationId xmlns:a16="http://schemas.microsoft.com/office/drawing/2014/main" id="{40B81727-CA08-46E7-BFFF-393495308609}"/>
              </a:ext>
            </a:extLst>
          </p:cNvPr>
          <p:cNvSpPr txBox="1"/>
          <p:nvPr/>
        </p:nvSpPr>
        <p:spPr>
          <a:xfrm>
            <a:off x="104954" y="801654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9382C192-1B5B-4F70-822A-FD329A5105FE}"/>
              </a:ext>
            </a:extLst>
          </p:cNvPr>
          <p:cNvSpPr txBox="1"/>
          <p:nvPr/>
        </p:nvSpPr>
        <p:spPr>
          <a:xfrm>
            <a:off x="200511" y="8334314"/>
            <a:ext cx="4662906" cy="400110"/>
          </a:xfrm>
          <a:prstGeom prst="rect">
            <a:avLst/>
          </a:prstGeom>
          <a:noFill/>
        </p:spPr>
        <p:txBody>
          <a:bodyPr wrap="square" rtlCol="0">
            <a:spAutoFit/>
          </a:bodyPr>
          <a:lstStyle/>
          <a:p>
            <a:r>
              <a:rPr lang="en-US" sz="2000" dirty="0"/>
              <a:t>SDC, APP-C</a:t>
            </a:r>
          </a:p>
        </p:txBody>
      </p:sp>
      <p:pic>
        <p:nvPicPr>
          <p:cNvPr id="1028" name="Picture 4" descr="C:\Users\cheung\AppData\Local\Temp\SNAGHTML2ee0250.PNG">
            <a:extLst>
              <a:ext uri="{FF2B5EF4-FFF2-40B4-BE49-F238E27FC236}">
                <a16:creationId xmlns:a16="http://schemas.microsoft.com/office/drawing/2014/main" id="{00FFE1A8-7F5C-4424-BF70-30B3E1CA6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7" y="870806"/>
            <a:ext cx="1648405" cy="1652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93610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3908067554"/>
              </p:ext>
            </p:extLst>
          </p:nvPr>
        </p:nvGraphicFramePr>
        <p:xfrm>
          <a:off x="57152" y="23986"/>
          <a:ext cx="6757983" cy="9010015"/>
        </p:xfrm>
        <a:graphic>
          <a:graphicData uri="http://schemas.openxmlformats.org/drawingml/2006/table">
            <a:tbl>
              <a:tblPr firstRow="1" bandRow="1">
                <a:tableStyleId>{5C22544A-7EE6-4342-B048-85BDC9FD1C3A}</a:tableStyleId>
              </a:tblPr>
              <a:tblGrid>
                <a:gridCol w="571498">
                  <a:extLst>
                    <a:ext uri="{9D8B030D-6E8A-4147-A177-3AD203B41FA5}">
                      <a16:colId xmlns:a16="http://schemas.microsoft.com/office/drawing/2014/main" val="555983829"/>
                    </a:ext>
                  </a:extLst>
                </a:gridCol>
                <a:gridCol w="6186485">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1</a:t>
                      </a:r>
                    </a:p>
                  </a:txBody>
                  <a:tcPr/>
                </a:tc>
                <a:tc>
                  <a:txBody>
                    <a:bodyPr/>
                    <a:lstStyle/>
                    <a:p>
                      <a:r>
                        <a:rPr lang="en-US" b="1" dirty="0">
                          <a:solidFill>
                            <a:srgbClr val="FF0000"/>
                          </a:solidFill>
                        </a:rPr>
                        <a:t>RESOURCE DECLARATION </a:t>
                      </a:r>
                      <a:r>
                        <a:rPr lang="en-US" dirty="0"/>
                        <a:t>– A user on the VID performs a Resource Declaration. This uses the Service definition created in SDC. The user on the VID can define known information about the PNF.  The user can (optional) provide the following information</a:t>
                      </a:r>
                      <a:endParaRPr lang="en-US" b="1" dirty="0"/>
                    </a:p>
                    <a:p>
                      <a:r>
                        <a:rPr lang="en-US" b="1" dirty="0"/>
                        <a:t>PNF RESOURCE Definition</a:t>
                      </a:r>
                    </a:p>
                    <a:p>
                      <a:r>
                        <a:rPr lang="en-US" dirty="0"/>
                        <a:t>	</a:t>
                      </a:r>
                      <a:r>
                        <a:rPr lang="en-US" b="1" dirty="0">
                          <a:solidFill>
                            <a:srgbClr val="0000CC"/>
                          </a:solidFill>
                        </a:rPr>
                        <a:t>Resource Type </a:t>
                      </a:r>
                      <a:r>
                        <a:rPr lang="en-US" dirty="0"/>
                        <a:t>– Type of Resource. NEW type: PNF (pre-defined in SDC)</a:t>
                      </a:r>
                    </a:p>
                    <a:p>
                      <a:r>
                        <a:rPr lang="en-US" b="1" dirty="0"/>
                        <a:t>	</a:t>
                      </a:r>
                      <a:r>
                        <a:rPr lang="en-US" b="1" dirty="0">
                          <a:solidFill>
                            <a:srgbClr val="0000CC"/>
                          </a:solidFill>
                        </a:rPr>
                        <a:t>NAME</a:t>
                      </a:r>
                      <a:r>
                        <a:rPr lang="en-US" dirty="0">
                          <a:solidFill>
                            <a:srgbClr val="0000CC"/>
                          </a:solidFill>
                        </a:rPr>
                        <a:t> </a:t>
                      </a:r>
                      <a:r>
                        <a:rPr lang="en-US" dirty="0"/>
                        <a:t>– Name of the PNF type</a:t>
                      </a:r>
                    </a:p>
                    <a:p>
                      <a:r>
                        <a:rPr lang="en-US" b="1" dirty="0"/>
                        <a:t>	</a:t>
                      </a:r>
                      <a:r>
                        <a:rPr lang="en-US" b="1" dirty="0">
                          <a:solidFill>
                            <a:srgbClr val="0000CC"/>
                          </a:solidFill>
                        </a:rPr>
                        <a:t>CATEGORY</a:t>
                      </a:r>
                      <a:r>
                        <a:rPr lang="en-US" dirty="0"/>
                        <a:t> – e.g. Infrastructure</a:t>
                      </a:r>
                    </a:p>
                    <a:p>
                      <a:r>
                        <a:rPr lang="en-US" b="1" dirty="0"/>
                        <a:t>	</a:t>
                      </a:r>
                      <a:r>
                        <a:rPr lang="en-US" b="1" dirty="0">
                          <a:solidFill>
                            <a:srgbClr val="0000CC"/>
                          </a:solidFill>
                        </a:rPr>
                        <a:t>TAGS</a:t>
                      </a:r>
                      <a:r>
                        <a:rPr lang="en-US" dirty="0"/>
                        <a:t> – User-definable tags (default name of the PNF)</a:t>
                      </a:r>
                    </a:p>
                    <a:p>
                      <a:r>
                        <a:rPr lang="en-US" b="1" dirty="0"/>
                        <a:t>	</a:t>
                      </a:r>
                      <a:r>
                        <a:rPr lang="en-US" b="1" dirty="0">
                          <a:solidFill>
                            <a:srgbClr val="0000CC"/>
                          </a:solidFill>
                        </a:rPr>
                        <a:t>DESCRIPTION</a:t>
                      </a:r>
                      <a:r>
                        <a:rPr lang="en-US" b="1" dirty="0"/>
                        <a:t> </a:t>
                      </a:r>
                      <a:r>
                        <a:rPr lang="en-US" dirty="0"/>
                        <a:t>– Textual description</a:t>
                      </a:r>
                    </a:p>
                    <a:p>
                      <a:r>
                        <a:rPr lang="en-US" b="1" dirty="0"/>
                        <a:t>	</a:t>
                      </a:r>
                      <a:r>
                        <a:rPr lang="en-US" b="1" dirty="0">
                          <a:solidFill>
                            <a:srgbClr val="0000CC"/>
                          </a:solidFill>
                        </a:rPr>
                        <a:t>CONTACT ID </a:t>
                      </a:r>
                      <a:r>
                        <a:rPr lang="en-US" dirty="0"/>
                        <a:t>– Designer (user of ONAP)</a:t>
                      </a:r>
                    </a:p>
                    <a:p>
                      <a:r>
                        <a:rPr lang="en-US" b="1" dirty="0"/>
                        <a:t>	</a:t>
                      </a:r>
                      <a:r>
                        <a:rPr lang="en-US" b="1" dirty="0">
                          <a:solidFill>
                            <a:srgbClr val="0000CC"/>
                          </a:solidFill>
                        </a:rPr>
                        <a:t>VENDOR</a:t>
                      </a:r>
                      <a:r>
                        <a:rPr lang="en-US" dirty="0"/>
                        <a:t> – PNF Vendor (e.g. Nokia)</a:t>
                      </a:r>
                    </a:p>
                    <a:p>
                      <a:r>
                        <a:rPr lang="en-US" b="1" dirty="0"/>
                        <a:t>	</a:t>
                      </a:r>
                      <a:r>
                        <a:rPr lang="en-US" b="1" dirty="0">
                          <a:solidFill>
                            <a:srgbClr val="0000CC"/>
                          </a:solidFill>
                        </a:rPr>
                        <a:t>VENDOR RELEASE </a:t>
                      </a:r>
                      <a:r>
                        <a:rPr lang="en-US" dirty="0"/>
                        <a:t>– Vendor release</a:t>
                      </a:r>
                    </a:p>
                    <a:p>
                      <a:r>
                        <a:rPr lang="en-US" b="1" dirty="0"/>
                        <a:t>	</a:t>
                      </a:r>
                      <a:r>
                        <a:rPr lang="en-US" b="1" dirty="0">
                          <a:solidFill>
                            <a:srgbClr val="0000CC"/>
                          </a:solidFill>
                        </a:rPr>
                        <a:t>VENDOR MODEL NUMBER</a:t>
                      </a:r>
                      <a:r>
                        <a:rPr lang="en-US" b="1" dirty="0"/>
                        <a:t> </a:t>
                      </a:r>
                      <a:r>
                        <a:rPr lang="en-US" dirty="0"/>
                        <a:t>– PNF Model value (link to A&amp;AI)</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	</a:t>
                      </a:r>
                      <a:r>
                        <a:rPr lang="en-US" b="1" dirty="0">
                          <a:solidFill>
                            <a:srgbClr val="0000CC"/>
                          </a:solidFill>
                        </a:rPr>
                        <a:t>EVENTS</a:t>
                      </a:r>
                      <a:r>
                        <a:rPr lang="en-US" b="1" dirty="0"/>
                        <a:t> </a:t>
                      </a:r>
                      <a:r>
                        <a:rPr lang="en-US" dirty="0"/>
                        <a:t>– Monitoring Event definitions. Define design-time templates. CLAMP (runtime monitoring), DCAD (design time design template attach to VNF). Define templates &amp; attach them.</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r>
                        <a:rPr lang="en-US" dirty="0"/>
                        <a:t>Note: The user may provide whatever information in the above fields they know.</a:t>
                      </a:r>
                    </a:p>
                    <a:p>
                      <a:r>
                        <a:rPr lang="en-US" dirty="0"/>
                        <a:t>Note: Consumer vs Enterprise deployments. Consumer systems pre-registered, distributed throughout a region. For a consumer deployment you might not know the MAC address/Serial number (PND IF) until the PNF connects to ONAP.</a:t>
                      </a:r>
                    </a:p>
                  </a:txBody>
                  <a:tcPr/>
                </a:tc>
                <a:extLst>
                  <a:ext uri="{0D108BD9-81ED-4DB2-BD59-A6C34878D82A}">
                    <a16:rowId xmlns:a16="http://schemas.microsoft.com/office/drawing/2014/main" val="3415246332"/>
                  </a:ext>
                </a:extLst>
              </a:tr>
              <a:tr h="370840">
                <a:tc>
                  <a:txBody>
                    <a:bodyPr/>
                    <a:lstStyle/>
                    <a:p>
                      <a:r>
                        <a:rPr lang="en-US" dirty="0"/>
                        <a:t>2</a:t>
                      </a:r>
                    </a:p>
                  </a:txBody>
                  <a:tcPr/>
                </a:tc>
                <a:tc>
                  <a:txBody>
                    <a:bodyPr/>
                    <a:lstStyle/>
                    <a:p>
                      <a:r>
                        <a:rPr lang="en-US" b="1" dirty="0">
                          <a:solidFill>
                            <a:srgbClr val="FF0000"/>
                          </a:solidFill>
                        </a:rPr>
                        <a:t>SERVICE Definition (uses a PNF)</a:t>
                      </a:r>
                    </a:p>
                    <a:p>
                      <a:r>
                        <a:rPr lang="en-US" b="1" dirty="0"/>
                        <a:t>	</a:t>
                      </a:r>
                      <a:r>
                        <a:rPr lang="en-US" b="1" dirty="0">
                          <a:solidFill>
                            <a:srgbClr val="0000CC"/>
                          </a:solidFill>
                        </a:rPr>
                        <a:t>NAME</a:t>
                      </a:r>
                      <a:r>
                        <a:rPr lang="en-US" dirty="0"/>
                        <a:t> – Name of the Service (mandatory)</a:t>
                      </a:r>
                    </a:p>
                    <a:p>
                      <a:r>
                        <a:rPr lang="en-US" b="1" dirty="0"/>
                        <a:t>	</a:t>
                      </a:r>
                      <a:r>
                        <a:rPr lang="en-US" b="1" dirty="0">
                          <a:solidFill>
                            <a:srgbClr val="0000CC"/>
                          </a:solidFill>
                        </a:rPr>
                        <a:t>CATEGORY</a:t>
                      </a:r>
                      <a:r>
                        <a:rPr lang="en-US" dirty="0">
                          <a:solidFill>
                            <a:srgbClr val="0000CC"/>
                          </a:solidFill>
                        </a:rPr>
                        <a:t> </a:t>
                      </a:r>
                      <a:r>
                        <a:rPr lang="en-US" dirty="0"/>
                        <a:t>– e.g. Network L1…L4, VOIP call Control, Mobility</a:t>
                      </a:r>
                    </a:p>
                    <a:p>
                      <a:r>
                        <a:rPr lang="en-US" b="1" dirty="0"/>
                        <a:t>	</a:t>
                      </a:r>
                      <a:r>
                        <a:rPr lang="en-US" b="1" dirty="0">
                          <a:solidFill>
                            <a:srgbClr val="0000CC"/>
                          </a:solidFill>
                        </a:rPr>
                        <a:t>TAGS</a:t>
                      </a:r>
                      <a:r>
                        <a:rPr lang="en-US" dirty="0">
                          <a:solidFill>
                            <a:srgbClr val="0000CC"/>
                          </a:solidFill>
                        </a:rPr>
                        <a:t> </a:t>
                      </a:r>
                      <a:r>
                        <a:rPr lang="en-US" dirty="0"/>
                        <a:t>– User-definable tags (default name of the PNF)</a:t>
                      </a:r>
                    </a:p>
                    <a:p>
                      <a:r>
                        <a:rPr lang="en-US" b="1" dirty="0"/>
                        <a:t>	</a:t>
                      </a:r>
                      <a:r>
                        <a:rPr lang="en-US" b="1" dirty="0">
                          <a:solidFill>
                            <a:srgbClr val="0000CC"/>
                          </a:solidFill>
                        </a:rPr>
                        <a:t>DESCRIPTION </a:t>
                      </a:r>
                      <a:r>
                        <a:rPr lang="en-US" dirty="0"/>
                        <a:t>– Textual description of service (mandatory)</a:t>
                      </a:r>
                    </a:p>
                    <a:p>
                      <a:r>
                        <a:rPr lang="en-US" b="1" dirty="0"/>
                        <a:t>	</a:t>
                      </a:r>
                      <a:r>
                        <a:rPr lang="en-US" b="1" dirty="0">
                          <a:solidFill>
                            <a:srgbClr val="0000CC"/>
                          </a:solidFill>
                        </a:rPr>
                        <a:t>CONTACT ID </a:t>
                      </a:r>
                      <a:r>
                        <a:rPr lang="en-US" dirty="0"/>
                        <a:t>– Designer (user of ONAP) (mandatory)</a:t>
                      </a:r>
                    </a:p>
                    <a:p>
                      <a:r>
                        <a:rPr lang="en-US" dirty="0"/>
                        <a:t>	</a:t>
                      </a:r>
                      <a:r>
                        <a:rPr lang="en-US" b="1" dirty="0">
                          <a:solidFill>
                            <a:srgbClr val="0000CC"/>
                          </a:solidFill>
                        </a:rPr>
                        <a:t>PROJECT CODE</a:t>
                      </a:r>
                      <a:r>
                        <a:rPr lang="en-US" dirty="0">
                          <a:solidFill>
                            <a:srgbClr val="0000CC"/>
                          </a:solidFill>
                        </a:rPr>
                        <a:t> </a:t>
                      </a:r>
                      <a:r>
                        <a:rPr lang="en-US" dirty="0"/>
                        <a:t>– ID (mandatory)</a:t>
                      </a:r>
                    </a:p>
                    <a:p>
                      <a:r>
                        <a:rPr lang="en-US" dirty="0"/>
                        <a:t>	</a:t>
                      </a:r>
                      <a:r>
                        <a:rPr lang="en-US" b="1" dirty="0" err="1">
                          <a:solidFill>
                            <a:srgbClr val="0000CC"/>
                          </a:solidFill>
                        </a:rPr>
                        <a:t>Ecomp</a:t>
                      </a:r>
                      <a:r>
                        <a:rPr lang="en-US" b="1" dirty="0">
                          <a:solidFill>
                            <a:srgbClr val="0000CC"/>
                          </a:solidFill>
                        </a:rPr>
                        <a:t>-Generated Naming </a:t>
                      </a:r>
                      <a:r>
                        <a:rPr lang="en-US" dirty="0"/>
                        <a:t>– Name</a:t>
                      </a:r>
                    </a:p>
                    <a:p>
                      <a:r>
                        <a:rPr lang="en-US" dirty="0"/>
                        <a:t>	</a:t>
                      </a:r>
                      <a:r>
                        <a:rPr lang="en-US" b="1" dirty="0">
                          <a:solidFill>
                            <a:srgbClr val="0000CC"/>
                          </a:solidFill>
                        </a:rPr>
                        <a:t>Naming Policy </a:t>
                      </a:r>
                      <a:r>
                        <a:rPr lang="en-US" dirty="0"/>
                        <a:t>– Policy to be used to assign a name to a service by SO/SDNC  </a:t>
                      </a:r>
                    </a:p>
                    <a:p>
                      <a:r>
                        <a:rPr lang="en-US" dirty="0"/>
                        <a:t>	</a:t>
                      </a:r>
                      <a:r>
                        <a:rPr lang="en-US" b="1" dirty="0">
                          <a:solidFill>
                            <a:srgbClr val="0000CC"/>
                          </a:solidFill>
                        </a:rPr>
                        <a:t>SERVICE TYPE</a:t>
                      </a:r>
                      <a:r>
                        <a:rPr lang="en-US" dirty="0">
                          <a:solidFill>
                            <a:srgbClr val="0000CC"/>
                          </a:solidFill>
                        </a:rPr>
                        <a:t> </a:t>
                      </a:r>
                      <a:r>
                        <a:rPr lang="en-US" dirty="0"/>
                        <a:t>– Type of service</a:t>
                      </a:r>
                    </a:p>
                    <a:p>
                      <a:r>
                        <a:rPr lang="en-US" dirty="0"/>
                        <a:t>	</a:t>
                      </a:r>
                      <a:r>
                        <a:rPr lang="en-US" b="1" dirty="0">
                          <a:solidFill>
                            <a:srgbClr val="0000CC"/>
                          </a:solidFill>
                        </a:rPr>
                        <a:t>SERVICE ROLE</a:t>
                      </a:r>
                      <a:r>
                        <a:rPr lang="en-US" dirty="0">
                          <a:solidFill>
                            <a:srgbClr val="0000CC"/>
                          </a:solidFill>
                        </a:rPr>
                        <a:t> </a:t>
                      </a:r>
                      <a:r>
                        <a:rPr lang="en-US" dirty="0"/>
                        <a:t>– The Role of this service.</a:t>
                      </a:r>
                    </a:p>
                    <a:p>
                      <a:r>
                        <a:rPr lang="en-US" dirty="0"/>
                        <a:t>	</a:t>
                      </a:r>
                      <a:r>
                        <a:rPr lang="en-US" b="1" dirty="0">
                          <a:solidFill>
                            <a:srgbClr val="0000CC"/>
                          </a:solidFill>
                        </a:rPr>
                        <a:t>ENVIRONMENTAL CONTEXT </a:t>
                      </a:r>
                      <a:r>
                        <a:rPr lang="en-US" dirty="0"/>
                        <a:t>– distributed environments</a:t>
                      </a: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	</a:t>
                      </a:r>
                      <a:r>
                        <a:rPr lang="en-US" b="1" dirty="0">
                          <a:solidFill>
                            <a:srgbClr val="0000CC"/>
                          </a:solidFill>
                        </a:rPr>
                        <a:t>Specific Service</a:t>
                      </a:r>
                      <a:r>
                        <a:rPr lang="en-US" b="0" dirty="0">
                          <a:solidFill>
                            <a:srgbClr val="0000CC"/>
                          </a:solidFill>
                        </a:rPr>
                        <a:t>(?) </a:t>
                      </a:r>
                      <a:r>
                        <a:rPr lang="en-US" b="0" dirty="0"/>
                        <a:t>– PNF, allotted resource from a CU Service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The “basic” model are extended. Inherit (OO) from existing model. Vendor takes standard node types and creates their own extension.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CDT (Configuration Design Tool) (GUI) to build artifacts to be used by APP-C (Tosca models) for a configure Template. </a:t>
                      </a:r>
                    </a:p>
                  </a:txBody>
                  <a:tcPr/>
                </a:tc>
                <a:extLst>
                  <a:ext uri="{0D108BD9-81ED-4DB2-BD59-A6C34878D82A}">
                    <a16:rowId xmlns:a16="http://schemas.microsoft.com/office/drawing/2014/main" val="1106038122"/>
                  </a:ext>
                </a:extLst>
              </a:tr>
              <a:tr h="432435">
                <a:tc>
                  <a:txBody>
                    <a:bodyPr/>
                    <a:lstStyle/>
                    <a:p>
                      <a:r>
                        <a:rPr lang="en-US" dirty="0"/>
                        <a:t>3</a:t>
                      </a:r>
                    </a:p>
                  </a:txBody>
                  <a:tcPr/>
                </a:tc>
                <a:tc>
                  <a:txBody>
                    <a:bodyPr/>
                    <a:lstStyle/>
                    <a:p>
                      <a:r>
                        <a:rPr lang="en-US" b="1" dirty="0">
                          <a:solidFill>
                            <a:srgbClr val="FF0000"/>
                          </a:solidFill>
                        </a:rPr>
                        <a:t>DISTRIBUTION</a:t>
                      </a:r>
                      <a:r>
                        <a:rPr lang="en-US" dirty="0"/>
                        <a:t> – Event Monitoring Templates distributed. (?)</a:t>
                      </a:r>
                    </a:p>
                  </a:txBody>
                  <a:tcPr/>
                </a:tc>
                <a:extLst>
                  <a:ext uri="{0D108BD9-81ED-4DB2-BD59-A6C34878D82A}">
                    <a16:rowId xmlns:a16="http://schemas.microsoft.com/office/drawing/2014/main" val="3617885931"/>
                  </a:ext>
                </a:extLst>
              </a:tr>
            </a:tbl>
          </a:graphicData>
        </a:graphic>
      </p:graphicFrame>
    </p:spTree>
    <p:extLst>
      <p:ext uri="{BB962C8B-B14F-4D97-AF65-F5344CB8AC3E}">
        <p14:creationId xmlns:p14="http://schemas.microsoft.com/office/powerpoint/2010/main" val="20560139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Rectangle: Rounded Corners 109">
            <a:extLst>
              <a:ext uri="{FF2B5EF4-FFF2-40B4-BE49-F238E27FC236}">
                <a16:creationId xmlns:a16="http://schemas.microsoft.com/office/drawing/2014/main" id="{B0E49233-91CB-4CE9-9D46-7C9ED916E331}"/>
              </a:ext>
            </a:extLst>
          </p:cNvPr>
          <p:cNvSpPr/>
          <p:nvPr/>
        </p:nvSpPr>
        <p:spPr>
          <a:xfrm>
            <a:off x="2445285"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Rounded Corners 110">
            <a:extLst>
              <a:ext uri="{FF2B5EF4-FFF2-40B4-BE49-F238E27FC236}">
                <a16:creationId xmlns:a16="http://schemas.microsoft.com/office/drawing/2014/main" id="{C658777F-CDA9-442B-B8BB-2E8FE611683C}"/>
              </a:ext>
            </a:extLst>
          </p:cNvPr>
          <p:cNvSpPr/>
          <p:nvPr/>
        </p:nvSpPr>
        <p:spPr>
          <a:xfrm>
            <a:off x="875310"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2137827" y="577351"/>
            <a:ext cx="907620" cy="545835"/>
            <a:chOff x="1732146" y="707579"/>
            <a:chExt cx="907620"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35756"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732146" y="777459"/>
              <a:ext cx="907620" cy="395772"/>
            </a:xfrm>
            <a:prstGeom prst="rect">
              <a:avLst/>
            </a:prstGeom>
            <a:noFill/>
          </p:spPr>
          <p:txBody>
            <a:bodyPr wrap="none" rtlCol="0">
              <a:spAutoFit/>
            </a:bodyPr>
            <a:lstStyle/>
            <a:p>
              <a:pPr algn="ctr"/>
              <a:r>
                <a:rPr lang="en-US" sz="1050" b="1" dirty="0">
                  <a:solidFill>
                    <a:schemeClr val="bg1"/>
                  </a:solidFill>
                </a:rPr>
                <a:t>Deployment</a:t>
              </a:r>
            </a:p>
            <a:p>
              <a:pPr algn="ctr"/>
              <a:r>
                <a:rPr lang="en-US" sz="1050" b="1" dirty="0">
                  <a:solidFill>
                    <a:schemeClr val="bg1"/>
                  </a:solidFill>
                </a:rPr>
                <a:t>Handler</a:t>
              </a:r>
            </a:p>
          </p:txBody>
        </p:sp>
      </p:grpSp>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586837" y="-17858"/>
              <a:ext cx="5755908"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Deployment Handler (VES Collector)</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 name="Group 1">
            <a:extLst>
              <a:ext uri="{FF2B5EF4-FFF2-40B4-BE49-F238E27FC236}">
                <a16:creationId xmlns:a16="http://schemas.microsoft.com/office/drawing/2014/main" id="{327B53BA-BCAB-448A-AA7A-55F932B01187}"/>
              </a:ext>
            </a:extLst>
          </p:cNvPr>
          <p:cNvGrpSpPr/>
          <p:nvPr/>
        </p:nvGrpSpPr>
        <p:grpSpPr>
          <a:xfrm>
            <a:off x="665540" y="562839"/>
            <a:ext cx="712737" cy="560347"/>
            <a:chOff x="897769" y="579475"/>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956296" y="635565"/>
              <a:ext cx="588623" cy="461665"/>
            </a:xfrm>
            <a:prstGeom prst="rect">
              <a:avLst/>
            </a:prstGeom>
            <a:noFill/>
          </p:spPr>
          <p:txBody>
            <a:bodyPr wrap="none" rtlCol="0">
              <a:spAutoFit/>
            </a:bodyPr>
            <a:lstStyle/>
            <a:p>
              <a:pPr algn="ctr"/>
              <a:r>
                <a:rPr lang="en-US" sz="1200" b="1" dirty="0">
                  <a:solidFill>
                    <a:schemeClr val="bg1"/>
                  </a:solidFill>
                </a:rPr>
                <a:t>Clamp</a:t>
              </a:r>
            </a:p>
            <a:p>
              <a:pPr algn="ctr"/>
              <a:r>
                <a:rPr lang="en-US" sz="1200" b="1" dirty="0">
                  <a:solidFill>
                    <a:schemeClr val="bg1"/>
                  </a:solidFill>
                </a:rPr>
                <a:t>GUI</a:t>
              </a:r>
            </a:p>
          </p:txBody>
        </p:sp>
      </p:grpSp>
      <p:sp>
        <p:nvSpPr>
          <p:cNvPr id="173" name="Rectangle: Rounded Corners 172">
            <a:extLst>
              <a:ext uri="{FF2B5EF4-FFF2-40B4-BE49-F238E27FC236}">
                <a16:creationId xmlns:a16="http://schemas.microsoft.com/office/drawing/2014/main" id="{4A7E3634-A523-413B-8B9D-3108C7738EDA}"/>
              </a:ext>
            </a:extLst>
          </p:cNvPr>
          <p:cNvSpPr/>
          <p:nvPr/>
        </p:nvSpPr>
        <p:spPr>
          <a:xfrm rot="16200000">
            <a:off x="1763646" y="744225"/>
            <a:ext cx="489884" cy="286623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4" name="TextBox 173">
            <a:extLst>
              <a:ext uri="{FF2B5EF4-FFF2-40B4-BE49-F238E27FC236}">
                <a16:creationId xmlns:a16="http://schemas.microsoft.com/office/drawing/2014/main" id="{F82B50F5-F6B9-492A-8E7A-896058EFB738}"/>
              </a:ext>
            </a:extLst>
          </p:cNvPr>
          <p:cNvSpPr txBox="1"/>
          <p:nvPr/>
        </p:nvSpPr>
        <p:spPr>
          <a:xfrm>
            <a:off x="586838" y="2011571"/>
            <a:ext cx="2995866" cy="338554"/>
          </a:xfrm>
          <a:prstGeom prst="rect">
            <a:avLst/>
          </a:prstGeom>
          <a:noFill/>
        </p:spPr>
        <p:txBody>
          <a:bodyPr wrap="square" rtlCol="0">
            <a:spAutoFit/>
          </a:bodyPr>
          <a:lstStyle/>
          <a:p>
            <a:r>
              <a:rPr lang="en-US" sz="1600" dirty="0">
                <a:solidFill>
                  <a:srgbClr val="0000CC"/>
                </a:solidFill>
              </a:rPr>
              <a:t>Deploying a PNF Blueprint</a:t>
            </a:r>
            <a:endParaRPr lang="en-US" dirty="0">
              <a:solidFill>
                <a:srgbClr val="0000CC"/>
              </a:solidFill>
            </a:endParaRPr>
          </a:p>
        </p:txBody>
      </p:sp>
      <p:grpSp>
        <p:nvGrpSpPr>
          <p:cNvPr id="68" name="Group 67">
            <a:extLst>
              <a:ext uri="{FF2B5EF4-FFF2-40B4-BE49-F238E27FC236}">
                <a16:creationId xmlns:a16="http://schemas.microsoft.com/office/drawing/2014/main" id="{3DC84D26-49F0-45AD-9F61-624312E93441}"/>
              </a:ext>
            </a:extLst>
          </p:cNvPr>
          <p:cNvGrpSpPr/>
          <p:nvPr/>
        </p:nvGrpSpPr>
        <p:grpSpPr>
          <a:xfrm>
            <a:off x="760051" y="850712"/>
            <a:ext cx="612104" cy="737157"/>
            <a:chOff x="1321162" y="1011891"/>
            <a:chExt cx="612104" cy="737157"/>
          </a:xfrm>
        </p:grpSpPr>
        <p:pic>
          <p:nvPicPr>
            <p:cNvPr id="69" name="Picture 2" descr="Computer Basics : What is Computer? - BlazeTechTeam - A Daily Dose ">
              <a:extLst>
                <a:ext uri="{FF2B5EF4-FFF2-40B4-BE49-F238E27FC236}">
                  <a16:creationId xmlns:a16="http://schemas.microsoft.com/office/drawing/2014/main" id="{1B00AB24-E985-4EC3-8822-8E3E48621C60}"/>
                </a:ext>
              </a:extLst>
            </p:cNvPr>
            <p:cNvPicPr>
              <a:picLocks noChangeAspect="1" noChangeArrowheads="1"/>
            </p:cNvPicPr>
            <p:nvPr/>
          </p:nvPicPr>
          <p:blipFill>
            <a:blip r:embed="rId2"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321162" y="1136944"/>
              <a:ext cx="612104" cy="612104"/>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69">
              <a:extLst>
                <a:ext uri="{FF2B5EF4-FFF2-40B4-BE49-F238E27FC236}">
                  <a16:creationId xmlns:a16="http://schemas.microsoft.com/office/drawing/2014/main" id="{04033FC2-EFEB-4BAB-AAB4-5C237B92540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19067" y="1011891"/>
              <a:ext cx="214111" cy="297065"/>
            </a:xfrm>
            <a:prstGeom prst="rect">
              <a:avLst/>
            </a:prstGeom>
          </p:spPr>
        </p:pic>
      </p:grpSp>
      <p:grpSp>
        <p:nvGrpSpPr>
          <p:cNvPr id="71" name="Group 70">
            <a:extLst>
              <a:ext uri="{FF2B5EF4-FFF2-40B4-BE49-F238E27FC236}">
                <a16:creationId xmlns:a16="http://schemas.microsoft.com/office/drawing/2014/main" id="{888C499D-C793-4F2E-B368-34C3ED4C3229}"/>
              </a:ext>
            </a:extLst>
          </p:cNvPr>
          <p:cNvGrpSpPr/>
          <p:nvPr/>
        </p:nvGrpSpPr>
        <p:grpSpPr>
          <a:xfrm>
            <a:off x="2321597" y="1123416"/>
            <a:ext cx="581529" cy="581529"/>
            <a:chOff x="4055304" y="1123306"/>
            <a:chExt cx="581529" cy="581529"/>
          </a:xfrm>
        </p:grpSpPr>
        <p:pic>
          <p:nvPicPr>
            <p:cNvPr id="72" name="Picture 71">
              <a:extLst>
                <a:ext uri="{FF2B5EF4-FFF2-40B4-BE49-F238E27FC236}">
                  <a16:creationId xmlns:a16="http://schemas.microsoft.com/office/drawing/2014/main" id="{757C0F65-9CFE-4BE7-9240-9B3E8AE089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73" name="Group 72">
              <a:extLst>
                <a:ext uri="{FF2B5EF4-FFF2-40B4-BE49-F238E27FC236}">
                  <a16:creationId xmlns:a16="http://schemas.microsoft.com/office/drawing/2014/main" id="{572DDEB0-D819-4930-8F83-70DF23048174}"/>
                </a:ext>
              </a:extLst>
            </p:cNvPr>
            <p:cNvGrpSpPr/>
            <p:nvPr/>
          </p:nvGrpSpPr>
          <p:grpSpPr>
            <a:xfrm>
              <a:off x="4185586" y="1536711"/>
              <a:ext cx="331700" cy="90532"/>
              <a:chOff x="1524814" y="5809921"/>
              <a:chExt cx="945329" cy="225343"/>
            </a:xfrm>
          </p:grpSpPr>
          <p:pic>
            <p:nvPicPr>
              <p:cNvPr id="74" name="Picture 73">
                <a:extLst>
                  <a:ext uri="{FF2B5EF4-FFF2-40B4-BE49-F238E27FC236}">
                    <a16:creationId xmlns:a16="http://schemas.microsoft.com/office/drawing/2014/main" id="{34DDCC53-F7A3-44B9-AE43-ECBD7C040854}"/>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75" name="Picture 74">
                <a:extLst>
                  <a:ext uri="{FF2B5EF4-FFF2-40B4-BE49-F238E27FC236}">
                    <a16:creationId xmlns:a16="http://schemas.microsoft.com/office/drawing/2014/main" id="{EF98238C-590E-4901-9AE3-74A614F2C3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cxnSp>
        <p:nvCxnSpPr>
          <p:cNvPr id="104" name="Straight Arrow Connector 103">
            <a:extLst>
              <a:ext uri="{FF2B5EF4-FFF2-40B4-BE49-F238E27FC236}">
                <a16:creationId xmlns:a16="http://schemas.microsoft.com/office/drawing/2014/main" id="{6CC37E07-4401-410A-ADF9-676D49197367}"/>
              </a:ext>
            </a:extLst>
          </p:cNvPr>
          <p:cNvCxnSpPr>
            <a:cxnSpLocks/>
          </p:cNvCxnSpPr>
          <p:nvPr/>
        </p:nvCxnSpPr>
        <p:spPr>
          <a:xfrm flipH="1">
            <a:off x="1205333" y="1926048"/>
            <a:ext cx="1239952"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9A7E4FD3-6B69-4C1E-A859-0D42990C8E88}"/>
              </a:ext>
            </a:extLst>
          </p:cNvPr>
          <p:cNvSpPr txBox="1"/>
          <p:nvPr/>
        </p:nvSpPr>
        <p:spPr>
          <a:xfrm>
            <a:off x="2876307" y="2553027"/>
            <a:ext cx="3270533" cy="2585323"/>
          </a:xfrm>
          <a:prstGeom prst="rect">
            <a:avLst/>
          </a:prstGeom>
          <a:noFill/>
        </p:spPr>
        <p:txBody>
          <a:bodyPr wrap="square" rtlCol="0">
            <a:spAutoFit/>
          </a:bodyPr>
          <a:lstStyle/>
          <a:p>
            <a:r>
              <a:rPr lang="en-US" dirty="0"/>
              <a:t>To make a VES Collector in DCAE work properly</a:t>
            </a:r>
          </a:p>
          <a:p>
            <a:endParaRPr lang="en-US" dirty="0"/>
          </a:p>
          <a:p>
            <a:r>
              <a:rPr lang="en-US" dirty="0"/>
              <a:t>PNF Blueprint will be docker container. May be deployed from CLAMP or Cloudify Orchestrator.</a:t>
            </a:r>
          </a:p>
          <a:p>
            <a:endParaRPr lang="en-US" dirty="0"/>
          </a:p>
          <a:p>
            <a:r>
              <a:rPr lang="en-US" dirty="0"/>
              <a:t>Within VES Collector schema uses “Adder” (existing)</a:t>
            </a:r>
          </a:p>
        </p:txBody>
      </p:sp>
    </p:spTree>
    <p:extLst>
      <p:ext uri="{BB962C8B-B14F-4D97-AF65-F5344CB8AC3E}">
        <p14:creationId xmlns:p14="http://schemas.microsoft.com/office/powerpoint/2010/main" val="37766000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1221627751"/>
              </p:ext>
            </p:extLst>
          </p:nvPr>
        </p:nvGraphicFramePr>
        <p:xfrm>
          <a:off x="57152" y="23986"/>
          <a:ext cx="6757983" cy="1902460"/>
        </p:xfrm>
        <a:graphic>
          <a:graphicData uri="http://schemas.openxmlformats.org/drawingml/2006/table">
            <a:tbl>
              <a:tblPr firstRow="1" bandRow="1">
                <a:tableStyleId>{5C22544A-7EE6-4342-B048-85BDC9FD1C3A}</a:tableStyleId>
              </a:tblPr>
              <a:tblGrid>
                <a:gridCol w="571498">
                  <a:extLst>
                    <a:ext uri="{9D8B030D-6E8A-4147-A177-3AD203B41FA5}">
                      <a16:colId xmlns:a16="http://schemas.microsoft.com/office/drawing/2014/main" val="555983829"/>
                    </a:ext>
                  </a:extLst>
                </a:gridCol>
                <a:gridCol w="6186485">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1</a:t>
                      </a:r>
                    </a:p>
                  </a:txBody>
                  <a:tcPr/>
                </a:tc>
                <a:tc>
                  <a:txBody>
                    <a:bodyPr/>
                    <a:lstStyle/>
                    <a:p>
                      <a:r>
                        <a:rPr lang="en-US" b="1" dirty="0">
                          <a:solidFill>
                            <a:srgbClr val="FF0000"/>
                          </a:solidFill>
                        </a:rPr>
                        <a:t>DEPLOYMENT HANDLER PNF BLUEPRINT </a:t>
                      </a:r>
                      <a:r>
                        <a:rPr lang="en-US" dirty="0"/>
                        <a:t>–  The Deployment handler is necessary to use, to give it the PNF blueprint so that later on in the Plug and Play flow, DCAE will recognize the PNF. The PNF Blueprint will be docker container.  The PNF blueprint May be deployed from CLAMP or Cloudify Orchestrator to DCAE. Within VES Collector schema uses “Adder” (existing). </a:t>
                      </a:r>
                    </a:p>
                    <a:p>
                      <a:endParaRPr lang="en-US" dirty="0"/>
                    </a:p>
                    <a:p>
                      <a:endParaRPr lang="en-US" dirty="0"/>
                    </a:p>
                  </a:txBody>
                  <a:tcPr/>
                </a:tc>
                <a:extLst>
                  <a:ext uri="{0D108BD9-81ED-4DB2-BD59-A6C34878D82A}">
                    <a16:rowId xmlns:a16="http://schemas.microsoft.com/office/drawing/2014/main" val="3415246332"/>
                  </a:ext>
                </a:extLst>
              </a:tr>
            </a:tbl>
          </a:graphicData>
        </a:graphic>
      </p:graphicFrame>
    </p:spTree>
    <p:extLst>
      <p:ext uri="{BB962C8B-B14F-4D97-AF65-F5344CB8AC3E}">
        <p14:creationId xmlns:p14="http://schemas.microsoft.com/office/powerpoint/2010/main" val="2344225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PNF Plug and Play </a:t>
            </a:r>
          </a:p>
          <a:p>
            <a:r>
              <a:rPr lang="en-US" b="1" dirty="0">
                <a:solidFill>
                  <a:schemeClr val="bg1"/>
                </a:solidFill>
              </a:rPr>
              <a:t>CASABLANCA IMPROVEMENTS OVERVIEW</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544352"/>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23225610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Rounded Corners 82">
            <a:extLst>
              <a:ext uri="{FF2B5EF4-FFF2-40B4-BE49-F238E27FC236}">
                <a16:creationId xmlns:a16="http://schemas.microsoft.com/office/drawing/2014/main" id="{5F0E723A-9C2A-46F2-AE66-BA5D405AA070}"/>
              </a:ext>
            </a:extLst>
          </p:cNvPr>
          <p:cNvSpPr/>
          <p:nvPr/>
        </p:nvSpPr>
        <p:spPr>
          <a:xfrm>
            <a:off x="1455881"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Rounded Corners 87">
            <a:extLst>
              <a:ext uri="{FF2B5EF4-FFF2-40B4-BE49-F238E27FC236}">
                <a16:creationId xmlns:a16="http://schemas.microsoft.com/office/drawing/2014/main" id="{9A991892-D3D6-4BE7-AA73-E402106EC8DA}"/>
              </a:ext>
            </a:extLst>
          </p:cNvPr>
          <p:cNvSpPr/>
          <p:nvPr/>
        </p:nvSpPr>
        <p:spPr>
          <a:xfrm>
            <a:off x="5585236"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1219448" y="576597"/>
            <a:ext cx="712737" cy="600467"/>
            <a:chOff x="1839900" y="588837"/>
            <a:chExt cx="712737" cy="60046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888670" y="727639"/>
              <a:ext cx="590226" cy="461665"/>
            </a:xfrm>
            <a:prstGeom prst="rect">
              <a:avLst/>
            </a:prstGeom>
            <a:noFill/>
          </p:spPr>
          <p:txBody>
            <a:bodyPr wrap="none" rtlCol="0">
              <a:spAutoFit/>
            </a:bodyPr>
            <a:lstStyle/>
            <a:p>
              <a:r>
                <a:rPr lang="en-US" sz="1200" b="1" dirty="0">
                  <a:solidFill>
                    <a:schemeClr val="bg1"/>
                  </a:solidFill>
                </a:rPr>
                <a:t>VID</a:t>
              </a:r>
            </a:p>
            <a:p>
              <a:r>
                <a:rPr lang="en-US" sz="1200" b="1" dirty="0">
                  <a:solidFill>
                    <a:schemeClr val="bg1"/>
                  </a:solidFill>
                </a:rPr>
                <a:t>AAI UI</a:t>
              </a:r>
            </a:p>
          </p:txBody>
        </p:sp>
      </p:grpSp>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611305" y="-17858"/>
              <a:ext cx="5655588"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PNF Resource Declaration</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1" name="Group 20">
            <a:extLst>
              <a:ext uri="{FF2B5EF4-FFF2-40B4-BE49-F238E27FC236}">
                <a16:creationId xmlns:a16="http://schemas.microsoft.com/office/drawing/2014/main" id="{2037B129-B768-4930-A539-C972E00A158B}"/>
              </a:ext>
            </a:extLst>
          </p:cNvPr>
          <p:cNvGrpSpPr/>
          <p:nvPr/>
        </p:nvGrpSpPr>
        <p:grpSpPr>
          <a:xfrm>
            <a:off x="5376154" y="576597"/>
            <a:ext cx="712737"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pic>
        <p:nvPicPr>
          <p:cNvPr id="77" name="Picture 76">
            <a:extLst>
              <a:ext uri="{FF2B5EF4-FFF2-40B4-BE49-F238E27FC236}">
                <a16:creationId xmlns:a16="http://schemas.microsoft.com/office/drawing/2014/main" id="{6EFC2E56-9A87-421F-B341-8104B43366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47534" y="1129888"/>
            <a:ext cx="581529" cy="581529"/>
          </a:xfrm>
          <a:prstGeom prst="rect">
            <a:avLst/>
          </a:prstGeom>
        </p:spPr>
      </p:pic>
      <p:grpSp>
        <p:nvGrpSpPr>
          <p:cNvPr id="5" name="Group 4">
            <a:extLst>
              <a:ext uri="{FF2B5EF4-FFF2-40B4-BE49-F238E27FC236}">
                <a16:creationId xmlns:a16="http://schemas.microsoft.com/office/drawing/2014/main" id="{A4E46283-EF61-4B01-B415-ABB850F8280A}"/>
              </a:ext>
            </a:extLst>
          </p:cNvPr>
          <p:cNvGrpSpPr/>
          <p:nvPr/>
        </p:nvGrpSpPr>
        <p:grpSpPr>
          <a:xfrm>
            <a:off x="1330675" y="1074402"/>
            <a:ext cx="612104" cy="737157"/>
            <a:chOff x="1321162" y="1011891"/>
            <a:chExt cx="612104" cy="737157"/>
          </a:xfrm>
        </p:grpSpPr>
        <p:pic>
          <p:nvPicPr>
            <p:cNvPr id="87" name="Picture 2" descr="Computer Basics : What is Computer? - BlazeTechTeam - A Daily Dose ">
              <a:extLst>
                <a:ext uri="{FF2B5EF4-FFF2-40B4-BE49-F238E27FC236}">
                  <a16:creationId xmlns:a16="http://schemas.microsoft.com/office/drawing/2014/main" id="{1CB83CE5-A1DA-4D63-AB0E-D02C5BB2ECB9}"/>
                </a:ext>
              </a:extLst>
            </p:cNvPr>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321162" y="1136944"/>
              <a:ext cx="612104" cy="612104"/>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90">
              <a:extLst>
                <a:ext uri="{FF2B5EF4-FFF2-40B4-BE49-F238E27FC236}">
                  <a16:creationId xmlns:a16="http://schemas.microsoft.com/office/drawing/2014/main" id="{B1A9E2A3-148F-4F74-9D23-C3A616DC7B88}"/>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19067" y="1011891"/>
              <a:ext cx="214111" cy="297065"/>
            </a:xfrm>
            <a:prstGeom prst="rect">
              <a:avLst/>
            </a:prstGeom>
          </p:spPr>
        </p:pic>
      </p:grpSp>
      <p:grpSp>
        <p:nvGrpSpPr>
          <p:cNvPr id="4" name="Group 3">
            <a:extLst>
              <a:ext uri="{FF2B5EF4-FFF2-40B4-BE49-F238E27FC236}">
                <a16:creationId xmlns:a16="http://schemas.microsoft.com/office/drawing/2014/main" id="{DFE2A138-8CE8-4DCD-BB88-0FC08FA84C29}"/>
              </a:ext>
            </a:extLst>
          </p:cNvPr>
          <p:cNvGrpSpPr/>
          <p:nvPr/>
        </p:nvGrpSpPr>
        <p:grpSpPr>
          <a:xfrm>
            <a:off x="1016296" y="3362673"/>
            <a:ext cx="5125745" cy="710543"/>
            <a:chOff x="3294633" y="3703980"/>
            <a:chExt cx="2847408" cy="710543"/>
          </a:xfrm>
        </p:grpSpPr>
        <p:sp>
          <p:nvSpPr>
            <p:cNvPr id="89" name="Rectangle: Rounded Corners 88">
              <a:extLst>
                <a:ext uri="{FF2B5EF4-FFF2-40B4-BE49-F238E27FC236}">
                  <a16:creationId xmlns:a16="http://schemas.microsoft.com/office/drawing/2014/main" id="{5701978C-7152-4FF2-9750-02C465E06379}"/>
                </a:ext>
              </a:extLst>
            </p:cNvPr>
            <p:cNvSpPr/>
            <p:nvPr/>
          </p:nvSpPr>
          <p:spPr>
            <a:xfrm rot="16200000">
              <a:off x="4478468" y="2520145"/>
              <a:ext cx="474973" cy="284264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 name="Rectangle: Rounded Corners 103">
              <a:extLst>
                <a:ext uri="{FF2B5EF4-FFF2-40B4-BE49-F238E27FC236}">
                  <a16:creationId xmlns:a16="http://schemas.microsoft.com/office/drawing/2014/main" id="{1E03C30C-CEC3-458F-8AF7-6031D989DFE4}"/>
                </a:ext>
              </a:extLst>
            </p:cNvPr>
            <p:cNvSpPr/>
            <p:nvPr/>
          </p:nvSpPr>
          <p:spPr>
            <a:xfrm rot="16200000">
              <a:off x="4611311" y="2883793"/>
              <a:ext cx="214052" cy="284740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6" name="TextBox 105">
            <a:extLst>
              <a:ext uri="{FF2B5EF4-FFF2-40B4-BE49-F238E27FC236}">
                <a16:creationId xmlns:a16="http://schemas.microsoft.com/office/drawing/2014/main" id="{FDE5C863-9B17-482C-8045-517D45B19972}"/>
              </a:ext>
            </a:extLst>
          </p:cNvPr>
          <p:cNvSpPr txBox="1"/>
          <p:nvPr/>
        </p:nvSpPr>
        <p:spPr>
          <a:xfrm>
            <a:off x="1044470" y="3850156"/>
            <a:ext cx="3844066" cy="461665"/>
          </a:xfrm>
          <a:prstGeom prst="rect">
            <a:avLst/>
          </a:prstGeom>
          <a:noFill/>
        </p:spPr>
        <p:txBody>
          <a:bodyPr wrap="none" rtlCol="0">
            <a:spAutoFit/>
          </a:bodyPr>
          <a:lstStyle/>
          <a:p>
            <a:r>
              <a:rPr lang="en-US" sz="1200" dirty="0">
                <a:solidFill>
                  <a:schemeClr val="bg1"/>
                </a:solidFill>
              </a:rPr>
              <a:t>A&amp;AI entry of Inactive PNF, PNF Type Resource Declaration</a:t>
            </a:r>
          </a:p>
          <a:p>
            <a:endParaRPr lang="en-US" sz="1200" dirty="0">
              <a:solidFill>
                <a:schemeClr val="bg1"/>
              </a:solidFill>
            </a:endParaRPr>
          </a:p>
        </p:txBody>
      </p:sp>
      <p:grpSp>
        <p:nvGrpSpPr>
          <p:cNvPr id="107" name="Group 106">
            <a:extLst>
              <a:ext uri="{FF2B5EF4-FFF2-40B4-BE49-F238E27FC236}">
                <a16:creationId xmlns:a16="http://schemas.microsoft.com/office/drawing/2014/main" id="{3730F766-EA19-4D76-99D8-8B2835543A55}"/>
              </a:ext>
            </a:extLst>
          </p:cNvPr>
          <p:cNvGrpSpPr/>
          <p:nvPr/>
        </p:nvGrpSpPr>
        <p:grpSpPr>
          <a:xfrm>
            <a:off x="5535089" y="4942393"/>
            <a:ext cx="426535" cy="544200"/>
            <a:chOff x="293654" y="3250954"/>
            <a:chExt cx="441930" cy="563842"/>
          </a:xfrm>
        </p:grpSpPr>
        <p:sp>
          <p:nvSpPr>
            <p:cNvPr id="110" name="Rectangle: Rounded Corners 109">
              <a:extLst>
                <a:ext uri="{FF2B5EF4-FFF2-40B4-BE49-F238E27FC236}">
                  <a16:creationId xmlns:a16="http://schemas.microsoft.com/office/drawing/2014/main" id="{3101DA2A-F3D1-4E97-B4D2-B6360547979C}"/>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Rounded Corners 110">
              <a:extLst>
                <a:ext uri="{FF2B5EF4-FFF2-40B4-BE49-F238E27FC236}">
                  <a16:creationId xmlns:a16="http://schemas.microsoft.com/office/drawing/2014/main" id="{C6268160-8AF3-45AD-9EB9-C61D70B324D4}"/>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3" name="Picture 2">
              <a:extLst>
                <a:ext uri="{FF2B5EF4-FFF2-40B4-BE49-F238E27FC236}">
                  <a16:creationId xmlns:a16="http://schemas.microsoft.com/office/drawing/2014/main" id="{DFA9B37D-194D-4418-8D0C-5840C34025E5}"/>
                </a:ext>
              </a:extLst>
            </p:cNvP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grpSp>
        <p:nvGrpSpPr>
          <p:cNvPr id="72" name="Group 71">
            <a:extLst>
              <a:ext uri="{FF2B5EF4-FFF2-40B4-BE49-F238E27FC236}">
                <a16:creationId xmlns:a16="http://schemas.microsoft.com/office/drawing/2014/main" id="{1205BB45-A5F3-4F20-8B5E-35CCAB37223A}"/>
              </a:ext>
            </a:extLst>
          </p:cNvPr>
          <p:cNvGrpSpPr/>
          <p:nvPr/>
        </p:nvGrpSpPr>
        <p:grpSpPr>
          <a:xfrm>
            <a:off x="5568211" y="1536711"/>
            <a:ext cx="331700" cy="90532"/>
            <a:chOff x="1524814" y="5809921"/>
            <a:chExt cx="945329" cy="225343"/>
          </a:xfrm>
        </p:grpSpPr>
        <p:pic>
          <p:nvPicPr>
            <p:cNvPr id="75" name="Picture 74">
              <a:extLst>
                <a:ext uri="{FF2B5EF4-FFF2-40B4-BE49-F238E27FC236}">
                  <a16:creationId xmlns:a16="http://schemas.microsoft.com/office/drawing/2014/main" id="{ECBE239D-45E3-4CF1-B3A2-E9DD1D5FA8AA}"/>
                </a:ext>
              </a:extLst>
            </p:cNvPr>
            <p:cNvPicPr>
              <a:picLocks noChangeAspect="1"/>
            </p:cNvPicPr>
            <p:nvPr/>
          </p:nvPicPr>
          <p:blipFill>
            <a:blip r:embed="rId6">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76" name="Picture 75">
              <a:extLst>
                <a:ext uri="{FF2B5EF4-FFF2-40B4-BE49-F238E27FC236}">
                  <a16:creationId xmlns:a16="http://schemas.microsoft.com/office/drawing/2014/main" id="{F2CF5E79-FAE4-48E3-9CE1-DD5B11A9928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6" name="Group 5">
            <a:extLst>
              <a:ext uri="{FF2B5EF4-FFF2-40B4-BE49-F238E27FC236}">
                <a16:creationId xmlns:a16="http://schemas.microsoft.com/office/drawing/2014/main" id="{83E12C44-A47D-4032-965B-A027E25C5BB7}"/>
              </a:ext>
            </a:extLst>
          </p:cNvPr>
          <p:cNvGrpSpPr/>
          <p:nvPr/>
        </p:nvGrpSpPr>
        <p:grpSpPr>
          <a:xfrm>
            <a:off x="5262087" y="5478106"/>
            <a:ext cx="995891" cy="461665"/>
            <a:chOff x="5247748" y="5639745"/>
            <a:chExt cx="995891" cy="461665"/>
          </a:xfrm>
        </p:grpSpPr>
        <p:sp>
          <p:nvSpPr>
            <p:cNvPr id="78" name="Rectangle: Rounded Corners 77">
              <a:extLst>
                <a:ext uri="{FF2B5EF4-FFF2-40B4-BE49-F238E27FC236}">
                  <a16:creationId xmlns:a16="http://schemas.microsoft.com/office/drawing/2014/main" id="{72D83EF3-0B7F-4ECD-87DF-227175D405EC}"/>
                </a:ext>
              </a:extLst>
            </p:cNvPr>
            <p:cNvSpPr/>
            <p:nvPr/>
          </p:nvSpPr>
          <p:spPr>
            <a:xfrm rot="16200000">
              <a:off x="5527990" y="5434605"/>
              <a:ext cx="395967" cy="89824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extBox 79">
              <a:extLst>
                <a:ext uri="{FF2B5EF4-FFF2-40B4-BE49-F238E27FC236}">
                  <a16:creationId xmlns:a16="http://schemas.microsoft.com/office/drawing/2014/main" id="{7809319F-AF8F-4DE6-A507-BCC3DF8D7E93}"/>
                </a:ext>
              </a:extLst>
            </p:cNvPr>
            <p:cNvSpPr txBox="1"/>
            <p:nvPr/>
          </p:nvSpPr>
          <p:spPr>
            <a:xfrm>
              <a:off x="5247748" y="5639745"/>
              <a:ext cx="995891" cy="461665"/>
            </a:xfrm>
            <a:prstGeom prst="rect">
              <a:avLst/>
            </a:prstGeom>
            <a:noFill/>
          </p:spPr>
          <p:txBody>
            <a:bodyPr wrap="square" rtlCol="0">
              <a:spAutoFit/>
            </a:bodyPr>
            <a:lstStyle/>
            <a:p>
              <a:r>
                <a:rPr lang="en-US" sz="1200" dirty="0">
                  <a:solidFill>
                    <a:schemeClr val="bg1"/>
                  </a:solidFill>
                </a:rPr>
                <a:t>Inactive PNF A&amp;AI entry</a:t>
              </a:r>
            </a:p>
          </p:txBody>
        </p:sp>
      </p:grpSp>
      <p:sp>
        <p:nvSpPr>
          <p:cNvPr id="7" name="TextBox 6">
            <a:extLst>
              <a:ext uri="{FF2B5EF4-FFF2-40B4-BE49-F238E27FC236}">
                <a16:creationId xmlns:a16="http://schemas.microsoft.com/office/drawing/2014/main" id="{B65F20CC-9591-4A2E-9B26-5E948BCE7984}"/>
              </a:ext>
            </a:extLst>
          </p:cNvPr>
          <p:cNvSpPr txBox="1"/>
          <p:nvPr/>
        </p:nvSpPr>
        <p:spPr>
          <a:xfrm>
            <a:off x="1157150" y="555682"/>
            <a:ext cx="875432" cy="276999"/>
          </a:xfrm>
          <a:prstGeom prst="rect">
            <a:avLst/>
          </a:prstGeom>
          <a:noFill/>
        </p:spPr>
        <p:txBody>
          <a:bodyPr wrap="none" rtlCol="0">
            <a:spAutoFit/>
          </a:bodyPr>
          <a:lstStyle/>
          <a:p>
            <a:r>
              <a:rPr lang="en-US" sz="1200" dirty="0">
                <a:solidFill>
                  <a:schemeClr val="bg1"/>
                </a:solidFill>
              </a:rPr>
              <a:t>BSS Portals</a:t>
            </a:r>
          </a:p>
        </p:txBody>
      </p:sp>
      <p:sp>
        <p:nvSpPr>
          <p:cNvPr id="79" name="Rectangle 78">
            <a:extLst>
              <a:ext uri="{FF2B5EF4-FFF2-40B4-BE49-F238E27FC236}">
                <a16:creationId xmlns:a16="http://schemas.microsoft.com/office/drawing/2014/main" id="{25C691B4-8AB7-4D28-9BE8-DB0A310F19F8}"/>
              </a:ext>
            </a:extLst>
          </p:cNvPr>
          <p:cNvSpPr/>
          <p:nvPr/>
        </p:nvSpPr>
        <p:spPr>
          <a:xfrm>
            <a:off x="303814" y="2273878"/>
            <a:ext cx="6299942" cy="3912610"/>
          </a:xfrm>
          <a:prstGeom prst="rect">
            <a:avLst/>
          </a:prstGeom>
          <a:noFill/>
          <a:ln>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1" name="Group 80">
            <a:extLst>
              <a:ext uri="{FF2B5EF4-FFF2-40B4-BE49-F238E27FC236}">
                <a16:creationId xmlns:a16="http://schemas.microsoft.com/office/drawing/2014/main" id="{89A69536-A7EE-4379-AF6F-2593FA6E657D}"/>
              </a:ext>
            </a:extLst>
          </p:cNvPr>
          <p:cNvGrpSpPr/>
          <p:nvPr/>
        </p:nvGrpSpPr>
        <p:grpSpPr>
          <a:xfrm>
            <a:off x="283159" y="2247137"/>
            <a:ext cx="470765" cy="276999"/>
            <a:chOff x="1554992" y="4863160"/>
            <a:chExt cx="470765" cy="276999"/>
          </a:xfrm>
        </p:grpSpPr>
        <p:sp>
          <p:nvSpPr>
            <p:cNvPr id="94" name="Rectangle 93">
              <a:extLst>
                <a:ext uri="{FF2B5EF4-FFF2-40B4-BE49-F238E27FC236}">
                  <a16:creationId xmlns:a16="http://schemas.microsoft.com/office/drawing/2014/main" id="{D2291CC0-C095-42CB-9BCD-179EE65C2132}"/>
                </a:ext>
              </a:extLst>
            </p:cNvPr>
            <p:cNvSpPr/>
            <p:nvPr/>
          </p:nvSpPr>
          <p:spPr>
            <a:xfrm>
              <a:off x="1602424" y="4920045"/>
              <a:ext cx="423333" cy="175990"/>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a:extLst>
                <a:ext uri="{FF2B5EF4-FFF2-40B4-BE49-F238E27FC236}">
                  <a16:creationId xmlns:a16="http://schemas.microsoft.com/office/drawing/2014/main" id="{F7344089-1A32-4E85-90E0-CC19A480D518}"/>
                </a:ext>
              </a:extLst>
            </p:cNvPr>
            <p:cNvSpPr txBox="1"/>
            <p:nvPr/>
          </p:nvSpPr>
          <p:spPr>
            <a:xfrm>
              <a:off x="1554992" y="4863160"/>
              <a:ext cx="442044" cy="276999"/>
            </a:xfrm>
            <a:prstGeom prst="rect">
              <a:avLst/>
            </a:prstGeom>
            <a:noFill/>
          </p:spPr>
          <p:txBody>
            <a:bodyPr wrap="none" rtlCol="0">
              <a:spAutoFit/>
            </a:bodyPr>
            <a:lstStyle/>
            <a:p>
              <a:r>
                <a:rPr lang="en-US" sz="1200" dirty="0">
                  <a:solidFill>
                    <a:schemeClr val="bg1"/>
                  </a:solidFill>
                </a:rPr>
                <a:t>OPT</a:t>
              </a:r>
            </a:p>
          </p:txBody>
        </p:sp>
      </p:grpSp>
      <p:sp>
        <p:nvSpPr>
          <p:cNvPr id="96" name="Rectangle: Rounded Corners 95">
            <a:extLst>
              <a:ext uri="{FF2B5EF4-FFF2-40B4-BE49-F238E27FC236}">
                <a16:creationId xmlns:a16="http://schemas.microsoft.com/office/drawing/2014/main" id="{3B0D340E-E297-4D8D-B0BD-D1D1303A3435}"/>
              </a:ext>
            </a:extLst>
          </p:cNvPr>
          <p:cNvSpPr/>
          <p:nvPr/>
        </p:nvSpPr>
        <p:spPr>
          <a:xfrm rot="16200000">
            <a:off x="3287922" y="3267797"/>
            <a:ext cx="374451" cy="625721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2AAAEB1C-A914-4CE5-B616-49A66FDB5404}"/>
              </a:ext>
            </a:extLst>
          </p:cNvPr>
          <p:cNvSpPr txBox="1"/>
          <p:nvPr/>
        </p:nvSpPr>
        <p:spPr>
          <a:xfrm>
            <a:off x="445876" y="6162072"/>
            <a:ext cx="6043824" cy="461665"/>
          </a:xfrm>
          <a:prstGeom prst="rect">
            <a:avLst/>
          </a:prstGeom>
          <a:noFill/>
        </p:spPr>
        <p:txBody>
          <a:bodyPr wrap="square" rtlCol="0">
            <a:spAutoFit/>
          </a:bodyPr>
          <a:lstStyle/>
          <a:p>
            <a:r>
              <a:rPr lang="en-US" sz="1200" dirty="0">
                <a:solidFill>
                  <a:schemeClr val="bg1"/>
                </a:solidFill>
              </a:rPr>
              <a:t>Steps 15-22 accomplishes this purpose but service providers can choose to implement this flow to augment (e.g. service providers inventory management system)</a:t>
            </a:r>
          </a:p>
        </p:txBody>
      </p:sp>
      <p:sp>
        <p:nvSpPr>
          <p:cNvPr id="90" name="TextBox 89">
            <a:extLst>
              <a:ext uri="{FF2B5EF4-FFF2-40B4-BE49-F238E27FC236}">
                <a16:creationId xmlns:a16="http://schemas.microsoft.com/office/drawing/2014/main" id="{BD712DE6-3013-4469-B219-2A25BC10FA43}"/>
              </a:ext>
            </a:extLst>
          </p:cNvPr>
          <p:cNvSpPr txBox="1"/>
          <p:nvPr/>
        </p:nvSpPr>
        <p:spPr>
          <a:xfrm>
            <a:off x="1210401" y="3420603"/>
            <a:ext cx="4558812" cy="369332"/>
          </a:xfrm>
          <a:prstGeom prst="rect">
            <a:avLst/>
          </a:prstGeom>
          <a:noFill/>
        </p:spPr>
        <p:txBody>
          <a:bodyPr wrap="none" rtlCol="0">
            <a:spAutoFit/>
          </a:bodyPr>
          <a:lstStyle/>
          <a:p>
            <a:r>
              <a:rPr lang="en-US" dirty="0">
                <a:solidFill>
                  <a:srgbClr val="0000CC"/>
                </a:solidFill>
              </a:rPr>
              <a:t>Resource Declaration &amp; Create A&amp;AI PNF Entry</a:t>
            </a:r>
          </a:p>
        </p:txBody>
      </p:sp>
      <p:cxnSp>
        <p:nvCxnSpPr>
          <p:cNvPr id="92" name="Straight Arrow Connector 91">
            <a:extLst>
              <a:ext uri="{FF2B5EF4-FFF2-40B4-BE49-F238E27FC236}">
                <a16:creationId xmlns:a16="http://schemas.microsoft.com/office/drawing/2014/main" id="{4559A340-5284-4C5D-A175-7C3E301CAE77}"/>
              </a:ext>
            </a:extLst>
          </p:cNvPr>
          <p:cNvCxnSpPr>
            <a:cxnSpLocks/>
          </p:cNvCxnSpPr>
          <p:nvPr/>
        </p:nvCxnSpPr>
        <p:spPr>
          <a:xfrm>
            <a:off x="1778808" y="3361120"/>
            <a:ext cx="3806428"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93" name="Group 92">
            <a:extLst>
              <a:ext uri="{FF2B5EF4-FFF2-40B4-BE49-F238E27FC236}">
                <a16:creationId xmlns:a16="http://schemas.microsoft.com/office/drawing/2014/main" id="{D4801C51-5047-4B16-B164-D6453BCD1A30}"/>
              </a:ext>
            </a:extLst>
          </p:cNvPr>
          <p:cNvGrpSpPr/>
          <p:nvPr/>
        </p:nvGrpSpPr>
        <p:grpSpPr>
          <a:xfrm>
            <a:off x="886888" y="3464629"/>
            <a:ext cx="260008" cy="246221"/>
            <a:chOff x="478115" y="1676508"/>
            <a:chExt cx="260008" cy="246221"/>
          </a:xfrm>
        </p:grpSpPr>
        <p:sp>
          <p:nvSpPr>
            <p:cNvPr id="97" name="Oval 96">
              <a:extLst>
                <a:ext uri="{FF2B5EF4-FFF2-40B4-BE49-F238E27FC236}">
                  <a16:creationId xmlns:a16="http://schemas.microsoft.com/office/drawing/2014/main" id="{8138F3D3-0120-41DC-ACE4-7A482A8537D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8" name="TextBox 97">
              <a:extLst>
                <a:ext uri="{FF2B5EF4-FFF2-40B4-BE49-F238E27FC236}">
                  <a16:creationId xmlns:a16="http://schemas.microsoft.com/office/drawing/2014/main" id="{59227BDE-15A0-40B6-833C-9F613E16D054}"/>
                </a:ext>
              </a:extLst>
            </p:cNvPr>
            <p:cNvSpPr txBox="1"/>
            <p:nvPr/>
          </p:nvSpPr>
          <p:spPr>
            <a:xfrm>
              <a:off x="478115" y="1676508"/>
              <a:ext cx="26000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a:t>
              </a:r>
            </a:p>
          </p:txBody>
        </p:sp>
      </p:grpSp>
      <p:grpSp>
        <p:nvGrpSpPr>
          <p:cNvPr id="67" name="Group 66">
            <a:extLst>
              <a:ext uri="{FF2B5EF4-FFF2-40B4-BE49-F238E27FC236}">
                <a16:creationId xmlns:a16="http://schemas.microsoft.com/office/drawing/2014/main" id="{5ABFCAE3-9183-4E2D-A1E9-08B2F8BEFCAA}"/>
              </a:ext>
            </a:extLst>
          </p:cNvPr>
          <p:cNvGrpSpPr/>
          <p:nvPr/>
        </p:nvGrpSpPr>
        <p:grpSpPr>
          <a:xfrm>
            <a:off x="5940728" y="3369766"/>
            <a:ext cx="336765" cy="429666"/>
            <a:chOff x="293654" y="3250954"/>
            <a:chExt cx="441930" cy="563842"/>
          </a:xfrm>
        </p:grpSpPr>
        <p:sp>
          <p:nvSpPr>
            <p:cNvPr id="68" name="Rectangle: Rounded Corners 67">
              <a:extLst>
                <a:ext uri="{FF2B5EF4-FFF2-40B4-BE49-F238E27FC236}">
                  <a16:creationId xmlns:a16="http://schemas.microsoft.com/office/drawing/2014/main" id="{D442111E-5492-43C0-8CAD-4C86448E3145}"/>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Rounded Corners 68">
              <a:extLst>
                <a:ext uri="{FF2B5EF4-FFF2-40B4-BE49-F238E27FC236}">
                  <a16:creationId xmlns:a16="http://schemas.microsoft.com/office/drawing/2014/main" id="{9A378326-0649-4A42-AE52-167E6341D998}"/>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0" name="Picture 2">
              <a:extLst>
                <a:ext uri="{FF2B5EF4-FFF2-40B4-BE49-F238E27FC236}">
                  <a16:creationId xmlns:a16="http://schemas.microsoft.com/office/drawing/2014/main" id="{744C26F0-D14C-4343-B68F-F98CAA5EA3FC}"/>
                </a:ext>
              </a:extLst>
            </p:cNvP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pic>
        <p:nvPicPr>
          <p:cNvPr id="66" name="Picture 65">
            <a:extLst>
              <a:ext uri="{FF2B5EF4-FFF2-40B4-BE49-F238E27FC236}">
                <a16:creationId xmlns:a16="http://schemas.microsoft.com/office/drawing/2014/main" id="{F822EBB4-9F52-496A-AD3E-9D2768B0D9CB}"/>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692775" y="3306945"/>
            <a:ext cx="214111" cy="297065"/>
          </a:xfrm>
          <a:prstGeom prst="rect">
            <a:avLst/>
          </a:prstGeom>
        </p:spPr>
      </p:pic>
    </p:spTree>
    <p:extLst>
      <p:ext uri="{BB962C8B-B14F-4D97-AF65-F5344CB8AC3E}">
        <p14:creationId xmlns:p14="http://schemas.microsoft.com/office/powerpoint/2010/main" val="32835962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102716336"/>
              </p:ext>
            </p:extLst>
          </p:nvPr>
        </p:nvGraphicFramePr>
        <p:xfrm>
          <a:off x="57152" y="23986"/>
          <a:ext cx="6757983" cy="5153660"/>
        </p:xfrm>
        <a:graphic>
          <a:graphicData uri="http://schemas.openxmlformats.org/drawingml/2006/table">
            <a:tbl>
              <a:tblPr firstRow="1" bandRow="1">
                <a:tableStyleId>{5C22544A-7EE6-4342-B048-85BDC9FD1C3A}</a:tableStyleId>
              </a:tblPr>
              <a:tblGrid>
                <a:gridCol w="571498">
                  <a:extLst>
                    <a:ext uri="{9D8B030D-6E8A-4147-A177-3AD203B41FA5}">
                      <a16:colId xmlns:a16="http://schemas.microsoft.com/office/drawing/2014/main" val="555983829"/>
                    </a:ext>
                  </a:extLst>
                </a:gridCol>
                <a:gridCol w="6186485">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4</a:t>
                      </a:r>
                    </a:p>
                  </a:txBody>
                  <a:tcPr/>
                </a:tc>
                <a:tc>
                  <a:txBody>
                    <a:bodyPr/>
                    <a:lstStyle/>
                    <a:p>
                      <a:r>
                        <a:rPr lang="en-US" b="1" dirty="0">
                          <a:solidFill>
                            <a:srgbClr val="FF0000"/>
                          </a:solidFill>
                        </a:rPr>
                        <a:t>RESOURCE DECLARATION </a:t>
                      </a:r>
                      <a:r>
                        <a:rPr lang="en-US" dirty="0"/>
                        <a:t>– A user on the VID performs a Resource Declaration. This uses the Service definition created in SDC. The user on the VID can define known information about the PNF.  The user can (optional) provide the following information</a:t>
                      </a:r>
                      <a:endParaRPr lang="en-US" b="1" dirty="0"/>
                    </a:p>
                    <a:p>
                      <a:r>
                        <a:rPr lang="en-US" b="1" dirty="0"/>
                        <a:t>PNF RESOURCE Definition</a:t>
                      </a:r>
                    </a:p>
                    <a:p>
                      <a:r>
                        <a:rPr lang="en-US" dirty="0"/>
                        <a:t>	</a:t>
                      </a:r>
                      <a:r>
                        <a:rPr lang="en-US" b="1" dirty="0"/>
                        <a:t>Resource Type </a:t>
                      </a:r>
                      <a:r>
                        <a:rPr lang="en-US" dirty="0"/>
                        <a:t>– Type of Resource. NEW type: PNF (pre-defined in SDC)</a:t>
                      </a:r>
                    </a:p>
                    <a:p>
                      <a:r>
                        <a:rPr lang="en-US" b="1" dirty="0"/>
                        <a:t>	NAME</a:t>
                      </a:r>
                      <a:r>
                        <a:rPr lang="en-US" dirty="0"/>
                        <a:t> – Name of the PNF type</a:t>
                      </a:r>
                    </a:p>
                    <a:p>
                      <a:r>
                        <a:rPr lang="en-US" b="1" dirty="0"/>
                        <a:t>	CATEGORY</a:t>
                      </a:r>
                      <a:r>
                        <a:rPr lang="en-US" dirty="0"/>
                        <a:t> – e.g. Infrastructure</a:t>
                      </a:r>
                    </a:p>
                    <a:p>
                      <a:r>
                        <a:rPr lang="en-US" b="1" dirty="0"/>
                        <a:t>	TAGS</a:t>
                      </a:r>
                      <a:r>
                        <a:rPr lang="en-US" dirty="0"/>
                        <a:t> – User-definable tags (default name of the PNF)</a:t>
                      </a:r>
                    </a:p>
                    <a:p>
                      <a:r>
                        <a:rPr lang="en-US" b="1" dirty="0"/>
                        <a:t>	DESCRIPTION </a:t>
                      </a:r>
                      <a:r>
                        <a:rPr lang="en-US" dirty="0"/>
                        <a:t>– Textual description</a:t>
                      </a:r>
                    </a:p>
                    <a:p>
                      <a:r>
                        <a:rPr lang="en-US" b="1" dirty="0"/>
                        <a:t>	CONTACT ID </a:t>
                      </a:r>
                      <a:r>
                        <a:rPr lang="en-US" dirty="0"/>
                        <a:t>– Designer (user of ONAP)</a:t>
                      </a:r>
                    </a:p>
                    <a:p>
                      <a:r>
                        <a:rPr lang="en-US" b="1" dirty="0"/>
                        <a:t>	VENDOR</a:t>
                      </a:r>
                      <a:r>
                        <a:rPr lang="en-US" dirty="0"/>
                        <a:t> – PNF Vendor (e.g. Nokia)</a:t>
                      </a:r>
                    </a:p>
                    <a:p>
                      <a:r>
                        <a:rPr lang="en-US" b="1" dirty="0"/>
                        <a:t>	VENDOR RELEASE </a:t>
                      </a:r>
                      <a:r>
                        <a:rPr lang="en-US" dirty="0"/>
                        <a:t>– Vendor release</a:t>
                      </a:r>
                    </a:p>
                    <a:p>
                      <a:r>
                        <a:rPr lang="en-US" b="1" dirty="0"/>
                        <a:t>	VENDOR MODEL NUMBER </a:t>
                      </a:r>
                      <a:r>
                        <a:rPr lang="en-US" dirty="0"/>
                        <a:t>– PNF Model value (link to A&amp;AI)</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	</a:t>
                      </a:r>
                      <a:r>
                        <a:rPr lang="en-US" b="1" dirty="0"/>
                        <a:t>EVENTS </a:t>
                      </a:r>
                      <a:r>
                        <a:rPr lang="en-US" dirty="0"/>
                        <a:t>– Monitoring Event definitions. Define design-time templates.  .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The PNF entry in AAI is created by the PRH with the PNF ID (or correlation ID) address. After this step, the PNF is considered to be created but inactive within ONAP. It can then be later used in the second part of service instantiation. See Step 28.</a:t>
                      </a: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(OPTIONAL) IP address of PNF may be set during this step</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tc>
                <a:extLst>
                  <a:ext uri="{0D108BD9-81ED-4DB2-BD59-A6C34878D82A}">
                    <a16:rowId xmlns:a16="http://schemas.microsoft.com/office/drawing/2014/main" val="3415246332"/>
                  </a:ext>
                </a:extLst>
              </a:tr>
              <a:tr h="370840">
                <a:tc>
                  <a:txBody>
                    <a:bodyPr/>
                    <a:lstStyle/>
                    <a:p>
                      <a:endParaRPr lang="en-US" dirty="0"/>
                    </a:p>
                  </a:txBody>
                  <a:tcPr/>
                </a:tc>
                <a:tc>
                  <a:txBody>
                    <a:bodyPr/>
                    <a:lstStyle/>
                    <a:p>
                      <a:endParaRPr lang="en-US" b="1" dirty="0">
                        <a:solidFill>
                          <a:srgbClr val="FF0000"/>
                        </a:solidFill>
                      </a:endParaRPr>
                    </a:p>
                  </a:txBody>
                  <a:tcPr/>
                </a:tc>
                <a:extLst>
                  <a:ext uri="{0D108BD9-81ED-4DB2-BD59-A6C34878D82A}">
                    <a16:rowId xmlns:a16="http://schemas.microsoft.com/office/drawing/2014/main" val="1106038122"/>
                  </a:ext>
                </a:extLst>
              </a:tr>
            </a:tbl>
          </a:graphicData>
        </a:graphic>
      </p:graphicFrame>
    </p:spTree>
    <p:extLst>
      <p:ext uri="{BB962C8B-B14F-4D97-AF65-F5344CB8AC3E}">
        <p14:creationId xmlns:p14="http://schemas.microsoft.com/office/powerpoint/2010/main" val="6815994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FC8A9408-FF06-40E5-B45C-F3CD0CD5193C}"/>
              </a:ext>
            </a:extLst>
          </p:cNvPr>
          <p:cNvSpPr/>
          <p:nvPr/>
        </p:nvSpPr>
        <p:spPr>
          <a:xfrm>
            <a:off x="2815480" y="7998963"/>
            <a:ext cx="45719" cy="618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115">
            <a:extLst>
              <a:ext uri="{FF2B5EF4-FFF2-40B4-BE49-F238E27FC236}">
                <a16:creationId xmlns:a16="http://schemas.microsoft.com/office/drawing/2014/main" id="{CB1720CF-D632-4150-8FF6-9684DF2871B9}"/>
              </a:ext>
            </a:extLst>
          </p:cNvPr>
          <p:cNvSpPr/>
          <p:nvPr/>
        </p:nvSpPr>
        <p:spPr>
          <a:xfrm>
            <a:off x="2476575" y="701677"/>
            <a:ext cx="4043061" cy="831463"/>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2A517B4D-BF14-4F34-A189-4696DFD5F5C2}"/>
              </a:ext>
            </a:extLst>
          </p:cNvPr>
          <p:cNvSpPr/>
          <p:nvPr/>
        </p:nvSpPr>
        <p:spPr>
          <a:xfrm>
            <a:off x="4411153" y="6059303"/>
            <a:ext cx="2108483" cy="254707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2A681595-DFB4-4405-944B-B10F4F2FAFDC}"/>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75BFB3A7-5221-4973-B21D-6E21F914B49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8D39AEE7-7784-4D9D-B76D-923706BBE2C7}"/>
                </a:ext>
              </a:extLst>
            </p:cNvPr>
            <p:cNvSpPr txBox="1"/>
            <p:nvPr/>
          </p:nvSpPr>
          <p:spPr>
            <a:xfrm>
              <a:off x="231591" y="-17858"/>
              <a:ext cx="640111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Plug and Play Component Interaction</a:t>
              </a:r>
            </a:p>
          </p:txBody>
        </p:sp>
        <p:sp>
          <p:nvSpPr>
            <p:cNvPr id="7" name="Rectangle 6">
              <a:extLst>
                <a:ext uri="{FF2B5EF4-FFF2-40B4-BE49-F238E27FC236}">
                  <a16:creationId xmlns:a16="http://schemas.microsoft.com/office/drawing/2014/main" id="{5448BFC1-DB98-499F-9C43-C00BA0D6551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9" name="Rectangle 28">
            <a:extLst>
              <a:ext uri="{FF2B5EF4-FFF2-40B4-BE49-F238E27FC236}">
                <a16:creationId xmlns:a16="http://schemas.microsoft.com/office/drawing/2014/main" id="{1C5D4833-0BDF-4798-9CA1-945349AF1C66}"/>
              </a:ext>
            </a:extLst>
          </p:cNvPr>
          <p:cNvSpPr/>
          <p:nvPr/>
        </p:nvSpPr>
        <p:spPr>
          <a:xfrm>
            <a:off x="215901" y="3467556"/>
            <a:ext cx="6318250" cy="237172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Rounded Corners 7">
            <a:extLst>
              <a:ext uri="{FF2B5EF4-FFF2-40B4-BE49-F238E27FC236}">
                <a16:creationId xmlns:a16="http://schemas.microsoft.com/office/drawing/2014/main" id="{9BE54172-FD41-4C4C-BE55-10F2A26BBD39}"/>
              </a:ext>
            </a:extLst>
          </p:cNvPr>
          <p:cNvSpPr/>
          <p:nvPr/>
        </p:nvSpPr>
        <p:spPr>
          <a:xfrm>
            <a:off x="727861" y="3896528"/>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F10E229-A236-4CC3-A76C-370E8CC80AA6}"/>
              </a:ext>
            </a:extLst>
          </p:cNvPr>
          <p:cNvSpPr txBox="1"/>
          <p:nvPr/>
        </p:nvSpPr>
        <p:spPr>
          <a:xfrm>
            <a:off x="757772" y="3904175"/>
            <a:ext cx="1237563" cy="461665"/>
          </a:xfrm>
          <a:prstGeom prst="rect">
            <a:avLst/>
          </a:prstGeom>
          <a:noFill/>
        </p:spPr>
        <p:txBody>
          <a:bodyPr wrap="none" rtlCol="0">
            <a:spAutoFit/>
          </a:bodyPr>
          <a:lstStyle/>
          <a:p>
            <a:pPr algn="ctr"/>
            <a:r>
              <a:rPr lang="en-US" sz="1200" b="1" dirty="0">
                <a:solidFill>
                  <a:schemeClr val="bg1"/>
                </a:solidFill>
              </a:rPr>
              <a:t>Policy </a:t>
            </a:r>
          </a:p>
          <a:p>
            <a:pPr algn="ctr"/>
            <a:r>
              <a:rPr lang="en-US" sz="1200" b="1" dirty="0">
                <a:solidFill>
                  <a:schemeClr val="bg1"/>
                </a:solidFill>
              </a:rPr>
              <a:t>Framework</a:t>
            </a:r>
          </a:p>
        </p:txBody>
      </p:sp>
      <p:sp>
        <p:nvSpPr>
          <p:cNvPr id="17" name="Rectangle: Rounded Corners 16">
            <a:extLst>
              <a:ext uri="{FF2B5EF4-FFF2-40B4-BE49-F238E27FC236}">
                <a16:creationId xmlns:a16="http://schemas.microsoft.com/office/drawing/2014/main" id="{5DDF51CB-1020-434D-BDE1-53DAB57E5C62}"/>
              </a:ext>
            </a:extLst>
          </p:cNvPr>
          <p:cNvSpPr/>
          <p:nvPr/>
        </p:nvSpPr>
        <p:spPr>
          <a:xfrm>
            <a:off x="2225823" y="3896528"/>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C35770A4-2A9F-4475-8F9D-86B54DA6CD11}"/>
              </a:ext>
            </a:extLst>
          </p:cNvPr>
          <p:cNvSpPr txBox="1"/>
          <p:nvPr/>
        </p:nvSpPr>
        <p:spPr>
          <a:xfrm>
            <a:off x="2465290" y="3885125"/>
            <a:ext cx="766557" cy="461665"/>
          </a:xfrm>
          <a:prstGeom prst="rect">
            <a:avLst/>
          </a:prstGeom>
          <a:noFill/>
        </p:spPr>
        <p:txBody>
          <a:bodyPr wrap="none" rtlCol="0">
            <a:spAutoFit/>
          </a:bodyPr>
          <a:lstStyle/>
          <a:p>
            <a:pPr algn="ctr"/>
            <a:r>
              <a:rPr lang="en-US" sz="1200" b="1" dirty="0">
                <a:solidFill>
                  <a:schemeClr val="bg1"/>
                </a:solidFill>
              </a:rPr>
              <a:t>Common</a:t>
            </a:r>
          </a:p>
          <a:p>
            <a:pPr algn="ctr"/>
            <a:r>
              <a:rPr lang="en-US" sz="1200" b="1" dirty="0">
                <a:solidFill>
                  <a:schemeClr val="bg1"/>
                </a:solidFill>
              </a:rPr>
              <a:t>Services</a:t>
            </a:r>
          </a:p>
        </p:txBody>
      </p:sp>
      <p:sp>
        <p:nvSpPr>
          <p:cNvPr id="19" name="Rectangle: Rounded Corners 18">
            <a:extLst>
              <a:ext uri="{FF2B5EF4-FFF2-40B4-BE49-F238E27FC236}">
                <a16:creationId xmlns:a16="http://schemas.microsoft.com/office/drawing/2014/main" id="{410AD756-74E3-4CF9-B4E2-6E70B1336515}"/>
              </a:ext>
            </a:extLst>
          </p:cNvPr>
          <p:cNvSpPr/>
          <p:nvPr/>
        </p:nvSpPr>
        <p:spPr>
          <a:xfrm>
            <a:off x="3489239" y="3896528"/>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5C3AE103-6C53-4D75-9412-AC2C6E4DE55D}"/>
              </a:ext>
            </a:extLst>
          </p:cNvPr>
          <p:cNvSpPr txBox="1"/>
          <p:nvPr/>
        </p:nvSpPr>
        <p:spPr>
          <a:xfrm>
            <a:off x="3845725" y="3999425"/>
            <a:ext cx="532518" cy="276999"/>
          </a:xfrm>
          <a:prstGeom prst="rect">
            <a:avLst/>
          </a:prstGeom>
          <a:noFill/>
        </p:spPr>
        <p:txBody>
          <a:bodyPr wrap="none" rtlCol="0">
            <a:spAutoFit/>
          </a:bodyPr>
          <a:lstStyle/>
          <a:p>
            <a:pPr algn="ctr"/>
            <a:r>
              <a:rPr lang="en-US" sz="1200" b="1" dirty="0">
                <a:solidFill>
                  <a:schemeClr val="bg1"/>
                </a:solidFill>
              </a:rPr>
              <a:t>DCAE</a:t>
            </a:r>
          </a:p>
        </p:txBody>
      </p:sp>
      <p:sp>
        <p:nvSpPr>
          <p:cNvPr id="21" name="Rectangle: Rounded Corners 20">
            <a:extLst>
              <a:ext uri="{FF2B5EF4-FFF2-40B4-BE49-F238E27FC236}">
                <a16:creationId xmlns:a16="http://schemas.microsoft.com/office/drawing/2014/main" id="{2676A6C7-7E0E-4D38-A05E-7D6CD40BC2CA}"/>
              </a:ext>
            </a:extLst>
          </p:cNvPr>
          <p:cNvSpPr/>
          <p:nvPr/>
        </p:nvSpPr>
        <p:spPr>
          <a:xfrm>
            <a:off x="4912469" y="3896528"/>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7633DD3-D3E4-4FE0-9947-BD162DA59F50}"/>
              </a:ext>
            </a:extLst>
          </p:cNvPr>
          <p:cNvSpPr txBox="1"/>
          <p:nvPr/>
        </p:nvSpPr>
        <p:spPr>
          <a:xfrm>
            <a:off x="5300347" y="4008948"/>
            <a:ext cx="487339" cy="276999"/>
          </a:xfrm>
          <a:prstGeom prst="rect">
            <a:avLst/>
          </a:prstGeom>
          <a:noFill/>
        </p:spPr>
        <p:txBody>
          <a:bodyPr wrap="none" rtlCol="0">
            <a:spAutoFit/>
          </a:bodyPr>
          <a:lstStyle/>
          <a:p>
            <a:pPr algn="ctr"/>
            <a:r>
              <a:rPr lang="en-US" sz="1200" b="1" dirty="0">
                <a:solidFill>
                  <a:schemeClr val="bg1"/>
                </a:solidFill>
              </a:rPr>
              <a:t>SO</a:t>
            </a:r>
          </a:p>
        </p:txBody>
      </p:sp>
      <p:sp>
        <p:nvSpPr>
          <p:cNvPr id="22" name="Rectangle: Rounded Corners 21">
            <a:extLst>
              <a:ext uri="{FF2B5EF4-FFF2-40B4-BE49-F238E27FC236}">
                <a16:creationId xmlns:a16="http://schemas.microsoft.com/office/drawing/2014/main" id="{FA1FFE28-4742-4734-A7E0-97220D31DBAD}"/>
              </a:ext>
            </a:extLst>
          </p:cNvPr>
          <p:cNvSpPr/>
          <p:nvPr/>
        </p:nvSpPr>
        <p:spPr>
          <a:xfrm>
            <a:off x="727861" y="4500485"/>
            <a:ext cx="5409641" cy="236443"/>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D9252E43-0748-4BCB-B17D-6DB149ABC502}"/>
              </a:ext>
            </a:extLst>
          </p:cNvPr>
          <p:cNvSpPr txBox="1"/>
          <p:nvPr/>
        </p:nvSpPr>
        <p:spPr>
          <a:xfrm>
            <a:off x="2736288" y="4481446"/>
            <a:ext cx="1469879" cy="276999"/>
          </a:xfrm>
          <a:prstGeom prst="rect">
            <a:avLst/>
          </a:prstGeom>
          <a:noFill/>
        </p:spPr>
        <p:txBody>
          <a:bodyPr wrap="none" rtlCol="0">
            <a:spAutoFit/>
          </a:bodyPr>
          <a:lstStyle/>
          <a:p>
            <a:pPr algn="ctr"/>
            <a:r>
              <a:rPr lang="en-US" sz="1200" b="1" dirty="0">
                <a:solidFill>
                  <a:schemeClr val="bg1"/>
                </a:solidFill>
              </a:rPr>
              <a:t>MSB / DMaaP</a:t>
            </a:r>
          </a:p>
        </p:txBody>
      </p:sp>
      <p:sp>
        <p:nvSpPr>
          <p:cNvPr id="24" name="Rectangle: Rounded Corners 23">
            <a:extLst>
              <a:ext uri="{FF2B5EF4-FFF2-40B4-BE49-F238E27FC236}">
                <a16:creationId xmlns:a16="http://schemas.microsoft.com/office/drawing/2014/main" id="{BC9403BC-ABB5-4271-9964-9C2DF34172D5}"/>
              </a:ext>
            </a:extLst>
          </p:cNvPr>
          <p:cNvSpPr/>
          <p:nvPr/>
        </p:nvSpPr>
        <p:spPr>
          <a:xfrm>
            <a:off x="2120753" y="496550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DA0F904A-066E-4890-9B4E-889DE7E326EF}"/>
              </a:ext>
            </a:extLst>
          </p:cNvPr>
          <p:cNvSpPr/>
          <p:nvPr/>
        </p:nvSpPr>
        <p:spPr>
          <a:xfrm>
            <a:off x="3516611" y="496550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Rounded Corners 25">
            <a:extLst>
              <a:ext uri="{FF2B5EF4-FFF2-40B4-BE49-F238E27FC236}">
                <a16:creationId xmlns:a16="http://schemas.microsoft.com/office/drawing/2014/main" id="{4DC217D7-BD9B-42C6-91DE-A38DF3192F35}"/>
              </a:ext>
            </a:extLst>
          </p:cNvPr>
          <p:cNvSpPr/>
          <p:nvPr/>
        </p:nvSpPr>
        <p:spPr>
          <a:xfrm>
            <a:off x="4912469" y="496550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17A8C1D3-755F-4156-8271-B5E9A78FC5D5}"/>
              </a:ext>
            </a:extLst>
          </p:cNvPr>
          <p:cNvSpPr/>
          <p:nvPr/>
        </p:nvSpPr>
        <p:spPr>
          <a:xfrm>
            <a:off x="724896" y="496550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5A60D149-806E-4D31-B3C6-C8C4134091C8}"/>
              </a:ext>
            </a:extLst>
          </p:cNvPr>
          <p:cNvSpPr txBox="1"/>
          <p:nvPr/>
        </p:nvSpPr>
        <p:spPr>
          <a:xfrm>
            <a:off x="1117182" y="5089904"/>
            <a:ext cx="450765" cy="276999"/>
          </a:xfrm>
          <a:prstGeom prst="rect">
            <a:avLst/>
          </a:prstGeom>
          <a:noFill/>
        </p:spPr>
        <p:txBody>
          <a:bodyPr wrap="none" rtlCol="0">
            <a:spAutoFit/>
          </a:bodyPr>
          <a:lstStyle/>
          <a:p>
            <a:pPr algn="ctr"/>
            <a:r>
              <a:rPr lang="en-US" sz="1200" b="1" dirty="0">
                <a:solidFill>
                  <a:schemeClr val="bg1"/>
                </a:solidFill>
              </a:rPr>
              <a:t>PRH</a:t>
            </a:r>
          </a:p>
        </p:txBody>
      </p:sp>
      <p:sp>
        <p:nvSpPr>
          <p:cNvPr id="13" name="TextBox 12">
            <a:extLst>
              <a:ext uri="{FF2B5EF4-FFF2-40B4-BE49-F238E27FC236}">
                <a16:creationId xmlns:a16="http://schemas.microsoft.com/office/drawing/2014/main" id="{BE2792F8-34CC-4345-B8AE-6567CFABEFE8}"/>
              </a:ext>
            </a:extLst>
          </p:cNvPr>
          <p:cNvSpPr txBox="1"/>
          <p:nvPr/>
        </p:nvSpPr>
        <p:spPr>
          <a:xfrm>
            <a:off x="5257404" y="4981207"/>
            <a:ext cx="521297" cy="461665"/>
          </a:xfrm>
          <a:prstGeom prst="rect">
            <a:avLst/>
          </a:prstGeom>
          <a:noFill/>
        </p:spPr>
        <p:txBody>
          <a:bodyPr wrap="none" rtlCol="0">
            <a:spAutoFit/>
          </a:bodyPr>
          <a:lstStyle/>
          <a:p>
            <a:pPr algn="ctr"/>
            <a:r>
              <a:rPr lang="en-US" sz="1200" b="1" dirty="0">
                <a:solidFill>
                  <a:schemeClr val="bg1"/>
                </a:solidFill>
              </a:rPr>
              <a:t>A&amp;AI</a:t>
            </a:r>
          </a:p>
          <a:p>
            <a:pPr algn="ctr"/>
            <a:r>
              <a:rPr lang="en-US" sz="1200" b="1" dirty="0">
                <a:solidFill>
                  <a:schemeClr val="bg1"/>
                </a:solidFill>
              </a:rPr>
              <a:t>ESR</a:t>
            </a:r>
          </a:p>
        </p:txBody>
      </p:sp>
      <p:sp>
        <p:nvSpPr>
          <p:cNvPr id="16" name="TextBox 15">
            <a:extLst>
              <a:ext uri="{FF2B5EF4-FFF2-40B4-BE49-F238E27FC236}">
                <a16:creationId xmlns:a16="http://schemas.microsoft.com/office/drawing/2014/main" id="{2C47B4A6-34A1-43DC-99D1-7E380B9F2CE4}"/>
              </a:ext>
            </a:extLst>
          </p:cNvPr>
          <p:cNvSpPr txBox="1"/>
          <p:nvPr/>
        </p:nvSpPr>
        <p:spPr>
          <a:xfrm>
            <a:off x="2316640" y="5056401"/>
            <a:ext cx="795202" cy="276999"/>
          </a:xfrm>
          <a:prstGeom prst="rect">
            <a:avLst/>
          </a:prstGeom>
          <a:noFill/>
        </p:spPr>
        <p:txBody>
          <a:bodyPr wrap="none" rtlCol="0">
            <a:spAutoFit/>
          </a:bodyPr>
          <a:lstStyle/>
          <a:p>
            <a:pPr algn="ctr"/>
            <a:r>
              <a:rPr lang="en-US" sz="1200" b="1" dirty="0">
                <a:solidFill>
                  <a:schemeClr val="bg1"/>
                </a:solidFill>
              </a:rPr>
              <a:t>SDN-C</a:t>
            </a:r>
          </a:p>
        </p:txBody>
      </p:sp>
      <p:sp>
        <p:nvSpPr>
          <p:cNvPr id="28" name="TextBox 27">
            <a:extLst>
              <a:ext uri="{FF2B5EF4-FFF2-40B4-BE49-F238E27FC236}">
                <a16:creationId xmlns:a16="http://schemas.microsoft.com/office/drawing/2014/main" id="{3E5E9D35-27EE-4227-A873-0D74BAB15EDC}"/>
              </a:ext>
            </a:extLst>
          </p:cNvPr>
          <p:cNvSpPr txBox="1"/>
          <p:nvPr/>
        </p:nvSpPr>
        <p:spPr>
          <a:xfrm>
            <a:off x="3682747" y="5086986"/>
            <a:ext cx="775551" cy="276999"/>
          </a:xfrm>
          <a:prstGeom prst="rect">
            <a:avLst/>
          </a:prstGeom>
          <a:noFill/>
        </p:spPr>
        <p:txBody>
          <a:bodyPr wrap="none" rtlCol="0">
            <a:spAutoFit/>
          </a:bodyPr>
          <a:lstStyle/>
          <a:p>
            <a:pPr algn="ctr"/>
            <a:r>
              <a:rPr lang="en-US" sz="1200" b="1" dirty="0">
                <a:solidFill>
                  <a:schemeClr val="bg1"/>
                </a:solidFill>
              </a:rPr>
              <a:t>APP-C</a:t>
            </a:r>
          </a:p>
        </p:txBody>
      </p:sp>
      <p:sp>
        <p:nvSpPr>
          <p:cNvPr id="30" name="TextBox 29">
            <a:extLst>
              <a:ext uri="{FF2B5EF4-FFF2-40B4-BE49-F238E27FC236}">
                <a16:creationId xmlns:a16="http://schemas.microsoft.com/office/drawing/2014/main" id="{DDA0785C-8CCC-4ACD-816F-A33D5C44A7D3}"/>
              </a:ext>
            </a:extLst>
          </p:cNvPr>
          <p:cNvSpPr txBox="1"/>
          <p:nvPr/>
        </p:nvSpPr>
        <p:spPr>
          <a:xfrm>
            <a:off x="389045" y="3452281"/>
            <a:ext cx="1303938" cy="307777"/>
          </a:xfrm>
          <a:prstGeom prst="rect">
            <a:avLst/>
          </a:prstGeom>
          <a:noFill/>
        </p:spPr>
        <p:txBody>
          <a:bodyPr wrap="none" rtlCol="0">
            <a:spAutoFit/>
          </a:bodyPr>
          <a:lstStyle/>
          <a:p>
            <a:r>
              <a:rPr lang="en-US" sz="1400" b="1" dirty="0"/>
              <a:t>RUN-TIME</a:t>
            </a:r>
          </a:p>
        </p:txBody>
      </p:sp>
      <p:grpSp>
        <p:nvGrpSpPr>
          <p:cNvPr id="2" name="Group 1">
            <a:extLst>
              <a:ext uri="{FF2B5EF4-FFF2-40B4-BE49-F238E27FC236}">
                <a16:creationId xmlns:a16="http://schemas.microsoft.com/office/drawing/2014/main" id="{B8A535F5-D60F-48D3-A12C-893CA87D9FA9}"/>
              </a:ext>
            </a:extLst>
          </p:cNvPr>
          <p:cNvGrpSpPr/>
          <p:nvPr/>
        </p:nvGrpSpPr>
        <p:grpSpPr>
          <a:xfrm>
            <a:off x="1459019" y="8012788"/>
            <a:ext cx="1736209" cy="801515"/>
            <a:chOff x="1501054" y="5610226"/>
            <a:chExt cx="2290225" cy="1057274"/>
          </a:xfrm>
        </p:grpSpPr>
        <p:pic>
          <p:nvPicPr>
            <p:cNvPr id="31" name="Picture 2" descr="C:\Users\cheung\AppData\Local\Temp\SNAGHTML9c43593.PNG">
              <a:extLst>
                <a:ext uri="{FF2B5EF4-FFF2-40B4-BE49-F238E27FC236}">
                  <a16:creationId xmlns:a16="http://schemas.microsoft.com/office/drawing/2014/main" id="{7C1A825E-8726-4291-8EC6-3CEA22E20F42}"/>
                </a:ext>
              </a:extLst>
            </p:cNvPr>
            <p:cNvPicPr>
              <a:picLocks noChangeAspect="1" noChangeArrowheads="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501054" y="5610226"/>
              <a:ext cx="2290225" cy="105727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cheung\AppData\Local\Temp\SNAGHTML9c43593.PNG">
              <a:extLst>
                <a:ext uri="{FF2B5EF4-FFF2-40B4-BE49-F238E27FC236}">
                  <a16:creationId xmlns:a16="http://schemas.microsoft.com/office/drawing/2014/main" id="{467C5567-5A5E-4B5B-832A-C516DBFC5A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0765" y="5647573"/>
              <a:ext cx="2182889" cy="953251"/>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TextBox 32">
            <a:extLst>
              <a:ext uri="{FF2B5EF4-FFF2-40B4-BE49-F238E27FC236}">
                <a16:creationId xmlns:a16="http://schemas.microsoft.com/office/drawing/2014/main" id="{9E8C8198-7C4B-41A7-A247-2C05E730EF7D}"/>
              </a:ext>
            </a:extLst>
          </p:cNvPr>
          <p:cNvSpPr txBox="1"/>
          <p:nvPr/>
        </p:nvSpPr>
        <p:spPr>
          <a:xfrm>
            <a:off x="1638474" y="8740331"/>
            <a:ext cx="1377300" cy="369332"/>
          </a:xfrm>
          <a:prstGeom prst="rect">
            <a:avLst/>
          </a:prstGeom>
          <a:noFill/>
        </p:spPr>
        <p:txBody>
          <a:bodyPr wrap="none" rtlCol="0">
            <a:spAutoFit/>
          </a:bodyPr>
          <a:lstStyle/>
          <a:p>
            <a:r>
              <a:rPr lang="en-US" b="1" dirty="0"/>
              <a:t>5G DU (PNF)</a:t>
            </a:r>
          </a:p>
        </p:txBody>
      </p:sp>
      <p:pic>
        <p:nvPicPr>
          <p:cNvPr id="36" name="Picture 35">
            <a:extLst>
              <a:ext uri="{FF2B5EF4-FFF2-40B4-BE49-F238E27FC236}">
                <a16:creationId xmlns:a16="http://schemas.microsoft.com/office/drawing/2014/main" id="{13054A4E-4FE3-4384-89EC-926434332C65}"/>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4632373" y="6332987"/>
            <a:ext cx="504297" cy="946540"/>
          </a:xfrm>
          <a:prstGeom prst="rect">
            <a:avLst/>
          </a:prstGeom>
        </p:spPr>
      </p:pic>
      <p:pic>
        <p:nvPicPr>
          <p:cNvPr id="37" name="Picture 36">
            <a:extLst>
              <a:ext uri="{FF2B5EF4-FFF2-40B4-BE49-F238E27FC236}">
                <a16:creationId xmlns:a16="http://schemas.microsoft.com/office/drawing/2014/main" id="{43187F39-4467-4E8E-AE00-3D57586AD800}"/>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4648553" y="7384221"/>
            <a:ext cx="504297" cy="946540"/>
          </a:xfrm>
          <a:prstGeom prst="rect">
            <a:avLst/>
          </a:prstGeom>
        </p:spPr>
      </p:pic>
      <p:sp>
        <p:nvSpPr>
          <p:cNvPr id="38" name="TextBox 37">
            <a:extLst>
              <a:ext uri="{FF2B5EF4-FFF2-40B4-BE49-F238E27FC236}">
                <a16:creationId xmlns:a16="http://schemas.microsoft.com/office/drawing/2014/main" id="{1C87C054-6C7C-439B-90DF-D18C5A11E2E0}"/>
              </a:ext>
            </a:extLst>
          </p:cNvPr>
          <p:cNvSpPr txBox="1"/>
          <p:nvPr/>
        </p:nvSpPr>
        <p:spPr>
          <a:xfrm>
            <a:off x="5132781" y="7776763"/>
            <a:ext cx="1386855" cy="369332"/>
          </a:xfrm>
          <a:prstGeom prst="rect">
            <a:avLst/>
          </a:prstGeom>
          <a:noFill/>
        </p:spPr>
        <p:txBody>
          <a:bodyPr wrap="none" rtlCol="0">
            <a:spAutoFit/>
          </a:bodyPr>
          <a:lstStyle/>
          <a:p>
            <a:r>
              <a:rPr lang="en-US" b="1" dirty="0"/>
              <a:t>DHCP Server</a:t>
            </a:r>
          </a:p>
        </p:txBody>
      </p:sp>
      <p:sp>
        <p:nvSpPr>
          <p:cNvPr id="39" name="TextBox 38">
            <a:extLst>
              <a:ext uri="{FF2B5EF4-FFF2-40B4-BE49-F238E27FC236}">
                <a16:creationId xmlns:a16="http://schemas.microsoft.com/office/drawing/2014/main" id="{960312EC-C189-46F8-90E2-5F47AD9908D4}"/>
              </a:ext>
            </a:extLst>
          </p:cNvPr>
          <p:cNvSpPr txBox="1"/>
          <p:nvPr/>
        </p:nvSpPr>
        <p:spPr>
          <a:xfrm>
            <a:off x="5132781" y="6427992"/>
            <a:ext cx="1169038" cy="646331"/>
          </a:xfrm>
          <a:prstGeom prst="rect">
            <a:avLst/>
          </a:prstGeom>
          <a:noFill/>
        </p:spPr>
        <p:txBody>
          <a:bodyPr wrap="none" rtlCol="0">
            <a:spAutoFit/>
          </a:bodyPr>
          <a:lstStyle/>
          <a:p>
            <a:r>
              <a:rPr lang="en-US" b="1" dirty="0"/>
              <a:t>Certificate</a:t>
            </a:r>
          </a:p>
          <a:p>
            <a:r>
              <a:rPr lang="en-US" b="1" dirty="0"/>
              <a:t>Authority</a:t>
            </a:r>
          </a:p>
        </p:txBody>
      </p:sp>
      <p:sp>
        <p:nvSpPr>
          <p:cNvPr id="40" name="TextBox 39">
            <a:extLst>
              <a:ext uri="{FF2B5EF4-FFF2-40B4-BE49-F238E27FC236}">
                <a16:creationId xmlns:a16="http://schemas.microsoft.com/office/drawing/2014/main" id="{B4F96758-8623-4C5E-B5F9-DFBAB0A62568}"/>
              </a:ext>
            </a:extLst>
          </p:cNvPr>
          <p:cNvSpPr txBox="1"/>
          <p:nvPr/>
        </p:nvSpPr>
        <p:spPr>
          <a:xfrm>
            <a:off x="325102" y="1556462"/>
            <a:ext cx="1984582" cy="369332"/>
          </a:xfrm>
          <a:prstGeom prst="rect">
            <a:avLst/>
          </a:prstGeom>
          <a:noFill/>
        </p:spPr>
        <p:txBody>
          <a:bodyPr wrap="none" rtlCol="0">
            <a:spAutoFit/>
          </a:bodyPr>
          <a:lstStyle/>
          <a:p>
            <a:r>
              <a:rPr lang="en-US" b="1" dirty="0"/>
              <a:t>ONAP Deployment</a:t>
            </a:r>
          </a:p>
        </p:txBody>
      </p:sp>
      <p:cxnSp>
        <p:nvCxnSpPr>
          <p:cNvPr id="41" name="Connector: Elbow 40">
            <a:extLst>
              <a:ext uri="{FF2B5EF4-FFF2-40B4-BE49-F238E27FC236}">
                <a16:creationId xmlns:a16="http://schemas.microsoft.com/office/drawing/2014/main" id="{FE7B4411-2EAA-4A98-B266-E80981C9582B}"/>
              </a:ext>
            </a:extLst>
          </p:cNvPr>
          <p:cNvCxnSpPr>
            <a:cxnSpLocks/>
            <a:stCxn id="1031" idx="0"/>
          </p:cNvCxnSpPr>
          <p:nvPr/>
        </p:nvCxnSpPr>
        <p:spPr>
          <a:xfrm rot="5400000" flipH="1" flipV="1">
            <a:off x="3166024" y="6786743"/>
            <a:ext cx="884536" cy="1539905"/>
          </a:xfrm>
          <a:prstGeom prst="bentConnector2">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28F9C992-065B-4BE6-B868-8B4A0C8A318A}"/>
              </a:ext>
            </a:extLst>
          </p:cNvPr>
          <p:cNvSpPr txBox="1"/>
          <p:nvPr/>
        </p:nvSpPr>
        <p:spPr>
          <a:xfrm>
            <a:off x="246588" y="6721563"/>
            <a:ext cx="910827" cy="584775"/>
          </a:xfrm>
          <a:prstGeom prst="rect">
            <a:avLst/>
          </a:prstGeom>
          <a:noFill/>
        </p:spPr>
        <p:txBody>
          <a:bodyPr wrap="none" rtlCol="0">
            <a:spAutoFit/>
          </a:bodyPr>
          <a:lstStyle/>
          <a:p>
            <a:r>
              <a:rPr lang="en-US" sz="1600" dirty="0"/>
              <a:t>Security </a:t>
            </a:r>
          </a:p>
          <a:p>
            <a:r>
              <a:rPr lang="en-US" sz="1600" dirty="0"/>
              <a:t>Gateway</a:t>
            </a:r>
          </a:p>
        </p:txBody>
      </p:sp>
      <p:grpSp>
        <p:nvGrpSpPr>
          <p:cNvPr id="44" name="Group 43">
            <a:extLst>
              <a:ext uri="{FF2B5EF4-FFF2-40B4-BE49-F238E27FC236}">
                <a16:creationId xmlns:a16="http://schemas.microsoft.com/office/drawing/2014/main" id="{922F7357-74B2-4355-9F70-4E6A4B030AC0}"/>
              </a:ext>
            </a:extLst>
          </p:cNvPr>
          <p:cNvGrpSpPr/>
          <p:nvPr/>
        </p:nvGrpSpPr>
        <p:grpSpPr>
          <a:xfrm>
            <a:off x="1728487" y="6835584"/>
            <a:ext cx="748088" cy="623407"/>
            <a:chOff x="1751719" y="4700054"/>
            <a:chExt cx="1098219" cy="915183"/>
          </a:xfrm>
        </p:grpSpPr>
        <p:sp>
          <p:nvSpPr>
            <p:cNvPr id="43" name="Oval 42">
              <a:extLst>
                <a:ext uri="{FF2B5EF4-FFF2-40B4-BE49-F238E27FC236}">
                  <a16:creationId xmlns:a16="http://schemas.microsoft.com/office/drawing/2014/main" id="{819D83F5-1BC4-4ED9-83EF-EDD8F642DF84}"/>
                </a:ext>
              </a:extLst>
            </p:cNvPr>
            <p:cNvSpPr/>
            <p:nvPr/>
          </p:nvSpPr>
          <p:spPr>
            <a:xfrm>
              <a:off x="1879908" y="4828671"/>
              <a:ext cx="841865" cy="4232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1EE560B0-2D65-4290-B317-93663BBBD738}"/>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51719" y="4700054"/>
              <a:ext cx="1098219" cy="915183"/>
            </a:xfrm>
            <a:prstGeom prst="rect">
              <a:avLst/>
            </a:prstGeom>
          </p:spPr>
        </p:pic>
      </p:grpSp>
      <p:sp>
        <p:nvSpPr>
          <p:cNvPr id="108" name="Rectangle: Rounded Corners 107">
            <a:extLst>
              <a:ext uri="{FF2B5EF4-FFF2-40B4-BE49-F238E27FC236}">
                <a16:creationId xmlns:a16="http://schemas.microsoft.com/office/drawing/2014/main" id="{9CF46B67-7BEC-4A16-A7C3-D4FB1F282C76}"/>
              </a:ext>
            </a:extLst>
          </p:cNvPr>
          <p:cNvSpPr/>
          <p:nvPr/>
        </p:nvSpPr>
        <p:spPr>
          <a:xfrm>
            <a:off x="3889871" y="856247"/>
            <a:ext cx="1225034" cy="488603"/>
          </a:xfrm>
          <a:prstGeom prst="roundRect">
            <a:avLst/>
          </a:prstGeom>
          <a:gradFill flip="none" rotWithShape="1">
            <a:gsLst>
              <a:gs pos="0">
                <a:srgbClr val="FF6600">
                  <a:shade val="30000"/>
                  <a:satMod val="115000"/>
                </a:srgbClr>
              </a:gs>
              <a:gs pos="50000">
                <a:srgbClr val="FF6600">
                  <a:shade val="67500"/>
                  <a:satMod val="115000"/>
                </a:srgbClr>
              </a:gs>
              <a:gs pos="100000">
                <a:srgbClr val="FF660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Rounded Corners 108">
            <a:extLst>
              <a:ext uri="{FF2B5EF4-FFF2-40B4-BE49-F238E27FC236}">
                <a16:creationId xmlns:a16="http://schemas.microsoft.com/office/drawing/2014/main" id="{29E57636-3BF8-4DC7-8049-2D8B746F555D}"/>
              </a:ext>
            </a:extLst>
          </p:cNvPr>
          <p:cNvSpPr/>
          <p:nvPr/>
        </p:nvSpPr>
        <p:spPr>
          <a:xfrm>
            <a:off x="5219054" y="856247"/>
            <a:ext cx="1225034" cy="488603"/>
          </a:xfrm>
          <a:prstGeom prst="roundRect">
            <a:avLst/>
          </a:prstGeom>
          <a:gradFill flip="none" rotWithShape="1">
            <a:gsLst>
              <a:gs pos="0">
                <a:srgbClr val="FF6600">
                  <a:shade val="30000"/>
                  <a:satMod val="115000"/>
                </a:srgbClr>
              </a:gs>
              <a:gs pos="50000">
                <a:srgbClr val="FF6600">
                  <a:shade val="67500"/>
                  <a:satMod val="115000"/>
                </a:srgbClr>
              </a:gs>
              <a:gs pos="100000">
                <a:srgbClr val="FF660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Rounded Corners 109">
            <a:extLst>
              <a:ext uri="{FF2B5EF4-FFF2-40B4-BE49-F238E27FC236}">
                <a16:creationId xmlns:a16="http://schemas.microsoft.com/office/drawing/2014/main" id="{B4E0F750-8DFE-4C4F-9118-6DFC804513D5}"/>
              </a:ext>
            </a:extLst>
          </p:cNvPr>
          <p:cNvSpPr/>
          <p:nvPr/>
        </p:nvSpPr>
        <p:spPr>
          <a:xfrm>
            <a:off x="2546533" y="856247"/>
            <a:ext cx="1225034" cy="488603"/>
          </a:xfrm>
          <a:prstGeom prst="roundRect">
            <a:avLst/>
          </a:prstGeom>
          <a:gradFill flip="none" rotWithShape="1">
            <a:gsLst>
              <a:gs pos="0">
                <a:srgbClr val="FF6600">
                  <a:shade val="30000"/>
                  <a:satMod val="115000"/>
                </a:srgbClr>
              </a:gs>
              <a:gs pos="50000">
                <a:srgbClr val="FF6600">
                  <a:shade val="67500"/>
                  <a:satMod val="115000"/>
                </a:srgbClr>
              </a:gs>
              <a:gs pos="100000">
                <a:srgbClr val="FF660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TextBox 110">
            <a:extLst>
              <a:ext uri="{FF2B5EF4-FFF2-40B4-BE49-F238E27FC236}">
                <a16:creationId xmlns:a16="http://schemas.microsoft.com/office/drawing/2014/main" id="{3DE9519F-3171-4617-8AE2-F341D4233DEF}"/>
              </a:ext>
            </a:extLst>
          </p:cNvPr>
          <p:cNvSpPr txBox="1"/>
          <p:nvPr/>
        </p:nvSpPr>
        <p:spPr>
          <a:xfrm>
            <a:off x="2923591" y="885395"/>
            <a:ext cx="481221" cy="461665"/>
          </a:xfrm>
          <a:prstGeom prst="rect">
            <a:avLst/>
          </a:prstGeom>
          <a:noFill/>
        </p:spPr>
        <p:txBody>
          <a:bodyPr wrap="none" rtlCol="0">
            <a:spAutoFit/>
          </a:bodyPr>
          <a:lstStyle/>
          <a:p>
            <a:pPr algn="ctr"/>
            <a:r>
              <a:rPr lang="en-US" sz="1200" b="1" dirty="0">
                <a:solidFill>
                  <a:schemeClr val="bg1"/>
                </a:solidFill>
              </a:rPr>
              <a:t>BSS/</a:t>
            </a:r>
          </a:p>
          <a:p>
            <a:pPr algn="ctr"/>
            <a:r>
              <a:rPr lang="en-US" sz="1200" b="1" dirty="0">
                <a:solidFill>
                  <a:schemeClr val="bg1"/>
                </a:solidFill>
              </a:rPr>
              <a:t>OSS</a:t>
            </a:r>
          </a:p>
        </p:txBody>
      </p:sp>
      <p:sp>
        <p:nvSpPr>
          <p:cNvPr id="112" name="TextBox 111">
            <a:extLst>
              <a:ext uri="{FF2B5EF4-FFF2-40B4-BE49-F238E27FC236}">
                <a16:creationId xmlns:a16="http://schemas.microsoft.com/office/drawing/2014/main" id="{B1F75087-9DF7-44C3-9F0F-EB817134C9DD}"/>
              </a:ext>
            </a:extLst>
          </p:cNvPr>
          <p:cNvSpPr txBox="1"/>
          <p:nvPr/>
        </p:nvSpPr>
        <p:spPr>
          <a:xfrm>
            <a:off x="5616888" y="989423"/>
            <a:ext cx="415498" cy="276999"/>
          </a:xfrm>
          <a:prstGeom prst="rect">
            <a:avLst/>
          </a:prstGeom>
          <a:noFill/>
        </p:spPr>
        <p:txBody>
          <a:bodyPr wrap="none" rtlCol="0">
            <a:spAutoFit/>
          </a:bodyPr>
          <a:lstStyle/>
          <a:p>
            <a:pPr algn="ctr"/>
            <a:r>
              <a:rPr lang="en-US" sz="1200" b="1" dirty="0">
                <a:solidFill>
                  <a:schemeClr val="bg1"/>
                </a:solidFill>
              </a:rPr>
              <a:t>VID</a:t>
            </a:r>
          </a:p>
        </p:txBody>
      </p:sp>
      <p:sp>
        <p:nvSpPr>
          <p:cNvPr id="114" name="TextBox 113">
            <a:extLst>
              <a:ext uri="{FF2B5EF4-FFF2-40B4-BE49-F238E27FC236}">
                <a16:creationId xmlns:a16="http://schemas.microsoft.com/office/drawing/2014/main" id="{D1AF05BC-DF39-4A24-BD5B-06B119359032}"/>
              </a:ext>
            </a:extLst>
          </p:cNvPr>
          <p:cNvSpPr txBox="1"/>
          <p:nvPr/>
        </p:nvSpPr>
        <p:spPr>
          <a:xfrm>
            <a:off x="4186894" y="869777"/>
            <a:ext cx="564577" cy="461665"/>
          </a:xfrm>
          <a:prstGeom prst="rect">
            <a:avLst/>
          </a:prstGeom>
          <a:noFill/>
        </p:spPr>
        <p:txBody>
          <a:bodyPr wrap="none" rtlCol="0">
            <a:spAutoFit/>
          </a:bodyPr>
          <a:lstStyle/>
          <a:p>
            <a:pPr algn="ctr"/>
            <a:r>
              <a:rPr lang="en-US" sz="1200" b="1" dirty="0">
                <a:solidFill>
                  <a:schemeClr val="bg1"/>
                </a:solidFill>
              </a:rPr>
              <a:t>ONAP</a:t>
            </a:r>
          </a:p>
          <a:p>
            <a:pPr algn="ctr"/>
            <a:r>
              <a:rPr lang="en-US" sz="1200" b="1" dirty="0">
                <a:solidFill>
                  <a:schemeClr val="bg1"/>
                </a:solidFill>
              </a:rPr>
              <a:t>Portal</a:t>
            </a:r>
          </a:p>
        </p:txBody>
      </p:sp>
      <p:cxnSp>
        <p:nvCxnSpPr>
          <p:cNvPr id="117" name="Straight Arrow Connector 116">
            <a:extLst>
              <a:ext uri="{FF2B5EF4-FFF2-40B4-BE49-F238E27FC236}">
                <a16:creationId xmlns:a16="http://schemas.microsoft.com/office/drawing/2014/main" id="{6D83BE54-1EEB-4727-93C4-124332EE614C}"/>
              </a:ext>
            </a:extLst>
          </p:cNvPr>
          <p:cNvCxnSpPr>
            <a:cxnSpLocks/>
          </p:cNvCxnSpPr>
          <p:nvPr/>
        </p:nvCxnSpPr>
        <p:spPr>
          <a:xfrm flipV="1">
            <a:off x="5613360" y="1383284"/>
            <a:ext cx="0" cy="239316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6EC7694A-E19D-47F8-BE76-6CBDF9F1207B}"/>
              </a:ext>
            </a:extLst>
          </p:cNvPr>
          <p:cNvGrpSpPr/>
          <p:nvPr/>
        </p:nvGrpSpPr>
        <p:grpSpPr>
          <a:xfrm>
            <a:off x="5232694" y="1300857"/>
            <a:ext cx="335348" cy="246221"/>
            <a:chOff x="447635" y="1676508"/>
            <a:chExt cx="335348" cy="246221"/>
          </a:xfrm>
        </p:grpSpPr>
        <p:sp>
          <p:nvSpPr>
            <p:cNvPr id="120" name="Oval 119">
              <a:extLst>
                <a:ext uri="{FF2B5EF4-FFF2-40B4-BE49-F238E27FC236}">
                  <a16:creationId xmlns:a16="http://schemas.microsoft.com/office/drawing/2014/main" id="{279D5327-E71B-44F1-8865-73DF9194A9DF}"/>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1" name="TextBox 120">
              <a:extLst>
                <a:ext uri="{FF2B5EF4-FFF2-40B4-BE49-F238E27FC236}">
                  <a16:creationId xmlns:a16="http://schemas.microsoft.com/office/drawing/2014/main" id="{D4AB3399-E853-4D6B-92E1-ACB5509F3A68}"/>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15</a:t>
              </a:r>
            </a:p>
          </p:txBody>
        </p:sp>
      </p:grpSp>
      <p:grpSp>
        <p:nvGrpSpPr>
          <p:cNvPr id="122" name="Group 121">
            <a:extLst>
              <a:ext uri="{FF2B5EF4-FFF2-40B4-BE49-F238E27FC236}">
                <a16:creationId xmlns:a16="http://schemas.microsoft.com/office/drawing/2014/main" id="{44B59B83-B19D-4167-8C05-C24D1EDDC4F9}"/>
              </a:ext>
            </a:extLst>
          </p:cNvPr>
          <p:cNvGrpSpPr/>
          <p:nvPr/>
        </p:nvGrpSpPr>
        <p:grpSpPr>
          <a:xfrm>
            <a:off x="4751314" y="4886712"/>
            <a:ext cx="335348" cy="246221"/>
            <a:chOff x="447635" y="1676508"/>
            <a:chExt cx="335348" cy="246221"/>
          </a:xfrm>
        </p:grpSpPr>
        <p:sp>
          <p:nvSpPr>
            <p:cNvPr id="123" name="Oval 122">
              <a:extLst>
                <a:ext uri="{FF2B5EF4-FFF2-40B4-BE49-F238E27FC236}">
                  <a16:creationId xmlns:a16="http://schemas.microsoft.com/office/drawing/2014/main" id="{C2D63F01-D34B-4E24-A449-604CD41E2D47}"/>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4" name="TextBox 123">
              <a:extLst>
                <a:ext uri="{FF2B5EF4-FFF2-40B4-BE49-F238E27FC236}">
                  <a16:creationId xmlns:a16="http://schemas.microsoft.com/office/drawing/2014/main" id="{2E9F7660-395A-4EC5-A7A0-603E44EBD7FA}"/>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19</a:t>
              </a:r>
            </a:p>
          </p:txBody>
        </p:sp>
      </p:grpSp>
      <p:grpSp>
        <p:nvGrpSpPr>
          <p:cNvPr id="125" name="Group 124">
            <a:extLst>
              <a:ext uri="{FF2B5EF4-FFF2-40B4-BE49-F238E27FC236}">
                <a16:creationId xmlns:a16="http://schemas.microsoft.com/office/drawing/2014/main" id="{8688BD15-F37F-44F0-B3DE-2BFBD4E87387}"/>
              </a:ext>
            </a:extLst>
          </p:cNvPr>
          <p:cNvGrpSpPr/>
          <p:nvPr/>
        </p:nvGrpSpPr>
        <p:grpSpPr>
          <a:xfrm>
            <a:off x="4751314" y="5134777"/>
            <a:ext cx="335348" cy="246221"/>
            <a:chOff x="447635" y="1676508"/>
            <a:chExt cx="335348" cy="246221"/>
          </a:xfrm>
        </p:grpSpPr>
        <p:sp>
          <p:nvSpPr>
            <p:cNvPr id="126" name="Oval 125">
              <a:extLst>
                <a:ext uri="{FF2B5EF4-FFF2-40B4-BE49-F238E27FC236}">
                  <a16:creationId xmlns:a16="http://schemas.microsoft.com/office/drawing/2014/main" id="{A6E42E48-4230-4904-A29D-2FC7BECB59F5}"/>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7" name="TextBox 126">
              <a:extLst>
                <a:ext uri="{FF2B5EF4-FFF2-40B4-BE49-F238E27FC236}">
                  <a16:creationId xmlns:a16="http://schemas.microsoft.com/office/drawing/2014/main" id="{FA386418-CD46-49BC-B8F6-18A476740BC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20</a:t>
              </a:r>
            </a:p>
          </p:txBody>
        </p:sp>
      </p:grpSp>
      <p:grpSp>
        <p:nvGrpSpPr>
          <p:cNvPr id="128" name="Group 127">
            <a:extLst>
              <a:ext uri="{FF2B5EF4-FFF2-40B4-BE49-F238E27FC236}">
                <a16:creationId xmlns:a16="http://schemas.microsoft.com/office/drawing/2014/main" id="{2FDDD50B-5A0F-496A-B58F-BA5508528C15}"/>
              </a:ext>
            </a:extLst>
          </p:cNvPr>
          <p:cNvGrpSpPr/>
          <p:nvPr/>
        </p:nvGrpSpPr>
        <p:grpSpPr>
          <a:xfrm>
            <a:off x="4694287" y="4382452"/>
            <a:ext cx="335348" cy="246221"/>
            <a:chOff x="447635" y="1676508"/>
            <a:chExt cx="335348" cy="246221"/>
          </a:xfrm>
        </p:grpSpPr>
        <p:sp>
          <p:nvSpPr>
            <p:cNvPr id="129" name="Oval 128">
              <a:extLst>
                <a:ext uri="{FF2B5EF4-FFF2-40B4-BE49-F238E27FC236}">
                  <a16:creationId xmlns:a16="http://schemas.microsoft.com/office/drawing/2014/main" id="{9711CA04-25CB-4649-93C6-6ED874A40E0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30" name="TextBox 129">
              <a:extLst>
                <a:ext uri="{FF2B5EF4-FFF2-40B4-BE49-F238E27FC236}">
                  <a16:creationId xmlns:a16="http://schemas.microsoft.com/office/drawing/2014/main" id="{EA965011-2802-4967-954C-AEAF0BECB1EC}"/>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21</a:t>
              </a:r>
            </a:p>
          </p:txBody>
        </p:sp>
      </p:grpSp>
      <p:grpSp>
        <p:nvGrpSpPr>
          <p:cNvPr id="131" name="Group 130">
            <a:extLst>
              <a:ext uri="{FF2B5EF4-FFF2-40B4-BE49-F238E27FC236}">
                <a16:creationId xmlns:a16="http://schemas.microsoft.com/office/drawing/2014/main" id="{C6A13886-6FC5-45DF-A12B-FA524EF9DC31}"/>
              </a:ext>
            </a:extLst>
          </p:cNvPr>
          <p:cNvGrpSpPr/>
          <p:nvPr/>
        </p:nvGrpSpPr>
        <p:grpSpPr>
          <a:xfrm>
            <a:off x="4451370" y="6662870"/>
            <a:ext cx="335348" cy="246221"/>
            <a:chOff x="447635" y="1676508"/>
            <a:chExt cx="335348" cy="246221"/>
          </a:xfrm>
        </p:grpSpPr>
        <p:sp>
          <p:nvSpPr>
            <p:cNvPr id="132" name="Oval 131">
              <a:extLst>
                <a:ext uri="{FF2B5EF4-FFF2-40B4-BE49-F238E27FC236}">
                  <a16:creationId xmlns:a16="http://schemas.microsoft.com/office/drawing/2014/main" id="{E52CF282-9151-4AD8-8561-74D56078B06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33" name="TextBox 132">
              <a:extLst>
                <a:ext uri="{FF2B5EF4-FFF2-40B4-BE49-F238E27FC236}">
                  <a16:creationId xmlns:a16="http://schemas.microsoft.com/office/drawing/2014/main" id="{E971F83F-D99C-4046-8C0E-C9951AA0DAEE}"/>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25</a:t>
              </a:r>
            </a:p>
          </p:txBody>
        </p:sp>
      </p:grpSp>
      <p:grpSp>
        <p:nvGrpSpPr>
          <p:cNvPr id="134" name="Group 133">
            <a:extLst>
              <a:ext uri="{FF2B5EF4-FFF2-40B4-BE49-F238E27FC236}">
                <a16:creationId xmlns:a16="http://schemas.microsoft.com/office/drawing/2014/main" id="{CDDCF5F0-9B54-4506-A637-57942C142486}"/>
              </a:ext>
            </a:extLst>
          </p:cNvPr>
          <p:cNvGrpSpPr/>
          <p:nvPr/>
        </p:nvGrpSpPr>
        <p:grpSpPr>
          <a:xfrm>
            <a:off x="1454570" y="5901456"/>
            <a:ext cx="335348" cy="246221"/>
            <a:chOff x="447635" y="1676508"/>
            <a:chExt cx="335348" cy="246221"/>
          </a:xfrm>
        </p:grpSpPr>
        <p:sp>
          <p:nvSpPr>
            <p:cNvPr id="135" name="Oval 134">
              <a:extLst>
                <a:ext uri="{FF2B5EF4-FFF2-40B4-BE49-F238E27FC236}">
                  <a16:creationId xmlns:a16="http://schemas.microsoft.com/office/drawing/2014/main" id="{592D3D53-51E3-4EB1-B93E-F73A60A9AE6D}"/>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36" name="TextBox 135">
              <a:extLst>
                <a:ext uri="{FF2B5EF4-FFF2-40B4-BE49-F238E27FC236}">
                  <a16:creationId xmlns:a16="http://schemas.microsoft.com/office/drawing/2014/main" id="{4F8CB15C-CA9A-4E8F-98A5-8AB5946AAFB9}"/>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26</a:t>
              </a:r>
            </a:p>
          </p:txBody>
        </p:sp>
      </p:grpSp>
      <p:grpSp>
        <p:nvGrpSpPr>
          <p:cNvPr id="137" name="Group 136">
            <a:extLst>
              <a:ext uri="{FF2B5EF4-FFF2-40B4-BE49-F238E27FC236}">
                <a16:creationId xmlns:a16="http://schemas.microsoft.com/office/drawing/2014/main" id="{5ECA1BF3-1484-411A-B969-3C2E21C39A8C}"/>
              </a:ext>
            </a:extLst>
          </p:cNvPr>
          <p:cNvGrpSpPr/>
          <p:nvPr/>
        </p:nvGrpSpPr>
        <p:grpSpPr>
          <a:xfrm>
            <a:off x="1448821" y="6113173"/>
            <a:ext cx="335348" cy="246221"/>
            <a:chOff x="447635" y="1676508"/>
            <a:chExt cx="335348" cy="246221"/>
          </a:xfrm>
        </p:grpSpPr>
        <p:sp>
          <p:nvSpPr>
            <p:cNvPr id="138" name="Oval 137">
              <a:extLst>
                <a:ext uri="{FF2B5EF4-FFF2-40B4-BE49-F238E27FC236}">
                  <a16:creationId xmlns:a16="http://schemas.microsoft.com/office/drawing/2014/main" id="{2E5E32A6-D513-4D98-8323-7571A35B093E}"/>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39" name="TextBox 138">
              <a:extLst>
                <a:ext uri="{FF2B5EF4-FFF2-40B4-BE49-F238E27FC236}">
                  <a16:creationId xmlns:a16="http://schemas.microsoft.com/office/drawing/2014/main" id="{AC09D0F0-F0B8-403D-820C-7845860262AC}"/>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28</a:t>
              </a:r>
            </a:p>
          </p:txBody>
        </p:sp>
      </p:grpSp>
      <p:grpSp>
        <p:nvGrpSpPr>
          <p:cNvPr id="140" name="Group 139">
            <a:extLst>
              <a:ext uri="{FF2B5EF4-FFF2-40B4-BE49-F238E27FC236}">
                <a16:creationId xmlns:a16="http://schemas.microsoft.com/office/drawing/2014/main" id="{9DC02EF2-EF05-45FD-8B3B-FF5EB04BB981}"/>
              </a:ext>
            </a:extLst>
          </p:cNvPr>
          <p:cNvGrpSpPr/>
          <p:nvPr/>
        </p:nvGrpSpPr>
        <p:grpSpPr>
          <a:xfrm>
            <a:off x="4990925" y="4884960"/>
            <a:ext cx="335348" cy="246221"/>
            <a:chOff x="447635" y="1676508"/>
            <a:chExt cx="335348" cy="246221"/>
          </a:xfrm>
        </p:grpSpPr>
        <p:sp>
          <p:nvSpPr>
            <p:cNvPr id="141" name="Oval 140">
              <a:extLst>
                <a:ext uri="{FF2B5EF4-FFF2-40B4-BE49-F238E27FC236}">
                  <a16:creationId xmlns:a16="http://schemas.microsoft.com/office/drawing/2014/main" id="{F2001717-7FB7-4422-B5D6-465B0A40315F}"/>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42" name="TextBox 141">
              <a:extLst>
                <a:ext uri="{FF2B5EF4-FFF2-40B4-BE49-F238E27FC236}">
                  <a16:creationId xmlns:a16="http://schemas.microsoft.com/office/drawing/2014/main" id="{5D7F0EB2-1ACA-4C10-9572-9815DD934483}"/>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27</a:t>
              </a:r>
            </a:p>
          </p:txBody>
        </p:sp>
      </p:grpSp>
      <p:grpSp>
        <p:nvGrpSpPr>
          <p:cNvPr id="143" name="Group 142">
            <a:extLst>
              <a:ext uri="{FF2B5EF4-FFF2-40B4-BE49-F238E27FC236}">
                <a16:creationId xmlns:a16="http://schemas.microsoft.com/office/drawing/2014/main" id="{20461685-9153-44E4-A6D8-BD5CA6B6797F}"/>
              </a:ext>
            </a:extLst>
          </p:cNvPr>
          <p:cNvGrpSpPr/>
          <p:nvPr/>
        </p:nvGrpSpPr>
        <p:grpSpPr>
          <a:xfrm>
            <a:off x="4985176" y="5134777"/>
            <a:ext cx="335348" cy="246221"/>
            <a:chOff x="447635" y="1676508"/>
            <a:chExt cx="335348" cy="246221"/>
          </a:xfrm>
        </p:grpSpPr>
        <p:sp>
          <p:nvSpPr>
            <p:cNvPr id="144" name="Oval 143">
              <a:extLst>
                <a:ext uri="{FF2B5EF4-FFF2-40B4-BE49-F238E27FC236}">
                  <a16:creationId xmlns:a16="http://schemas.microsoft.com/office/drawing/2014/main" id="{07561D6D-0D02-4C1E-BAE2-F93082A8144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45" name="TextBox 144">
              <a:extLst>
                <a:ext uri="{FF2B5EF4-FFF2-40B4-BE49-F238E27FC236}">
                  <a16:creationId xmlns:a16="http://schemas.microsoft.com/office/drawing/2014/main" id="{B4262570-BC14-42D1-887D-97DC84A14AE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29</a:t>
              </a:r>
            </a:p>
          </p:txBody>
        </p:sp>
      </p:grpSp>
      <p:grpSp>
        <p:nvGrpSpPr>
          <p:cNvPr id="146" name="Group 145">
            <a:extLst>
              <a:ext uri="{FF2B5EF4-FFF2-40B4-BE49-F238E27FC236}">
                <a16:creationId xmlns:a16="http://schemas.microsoft.com/office/drawing/2014/main" id="{FDDBD896-E9BC-44E2-8FF7-FDDE116BFF2D}"/>
              </a:ext>
            </a:extLst>
          </p:cNvPr>
          <p:cNvGrpSpPr/>
          <p:nvPr/>
        </p:nvGrpSpPr>
        <p:grpSpPr>
          <a:xfrm>
            <a:off x="4985176" y="5353453"/>
            <a:ext cx="335348" cy="246221"/>
            <a:chOff x="447635" y="1676508"/>
            <a:chExt cx="335348" cy="246221"/>
          </a:xfrm>
        </p:grpSpPr>
        <p:sp>
          <p:nvSpPr>
            <p:cNvPr id="147" name="Oval 146">
              <a:extLst>
                <a:ext uri="{FF2B5EF4-FFF2-40B4-BE49-F238E27FC236}">
                  <a16:creationId xmlns:a16="http://schemas.microsoft.com/office/drawing/2014/main" id="{816D1BC1-94A2-4582-968B-DC7DD540A104}"/>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48" name="TextBox 147">
              <a:extLst>
                <a:ext uri="{FF2B5EF4-FFF2-40B4-BE49-F238E27FC236}">
                  <a16:creationId xmlns:a16="http://schemas.microsoft.com/office/drawing/2014/main" id="{7F7B6E66-D89C-4D99-9904-61B35B06AAE4}"/>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30</a:t>
              </a:r>
            </a:p>
          </p:txBody>
        </p:sp>
      </p:grpSp>
      <p:grpSp>
        <p:nvGrpSpPr>
          <p:cNvPr id="149" name="Group 148">
            <a:extLst>
              <a:ext uri="{FF2B5EF4-FFF2-40B4-BE49-F238E27FC236}">
                <a16:creationId xmlns:a16="http://schemas.microsoft.com/office/drawing/2014/main" id="{62D352A8-4F1F-4BAD-9572-3BD1ADBF006D}"/>
              </a:ext>
            </a:extLst>
          </p:cNvPr>
          <p:cNvGrpSpPr/>
          <p:nvPr/>
        </p:nvGrpSpPr>
        <p:grpSpPr>
          <a:xfrm>
            <a:off x="1049302" y="4735450"/>
            <a:ext cx="335348" cy="246221"/>
            <a:chOff x="447635" y="1676508"/>
            <a:chExt cx="335348" cy="246221"/>
          </a:xfrm>
        </p:grpSpPr>
        <p:sp>
          <p:nvSpPr>
            <p:cNvPr id="150" name="Oval 149">
              <a:extLst>
                <a:ext uri="{FF2B5EF4-FFF2-40B4-BE49-F238E27FC236}">
                  <a16:creationId xmlns:a16="http://schemas.microsoft.com/office/drawing/2014/main" id="{3440D47E-19C8-4346-BE80-E93CB97E44B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51" name="TextBox 150">
              <a:extLst>
                <a:ext uri="{FF2B5EF4-FFF2-40B4-BE49-F238E27FC236}">
                  <a16:creationId xmlns:a16="http://schemas.microsoft.com/office/drawing/2014/main" id="{20EAEA8A-484D-40EA-BCE1-D18724EA2921}"/>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31</a:t>
              </a:r>
            </a:p>
          </p:txBody>
        </p:sp>
      </p:grpSp>
      <p:grpSp>
        <p:nvGrpSpPr>
          <p:cNvPr id="152" name="Group 151">
            <a:extLst>
              <a:ext uri="{FF2B5EF4-FFF2-40B4-BE49-F238E27FC236}">
                <a16:creationId xmlns:a16="http://schemas.microsoft.com/office/drawing/2014/main" id="{05770B60-EF8F-4056-AA18-0D3D518EB239}"/>
              </a:ext>
            </a:extLst>
          </p:cNvPr>
          <p:cNvGrpSpPr/>
          <p:nvPr/>
        </p:nvGrpSpPr>
        <p:grpSpPr>
          <a:xfrm>
            <a:off x="2062920" y="4962560"/>
            <a:ext cx="335348" cy="246221"/>
            <a:chOff x="447635" y="1676508"/>
            <a:chExt cx="335348" cy="246221"/>
          </a:xfrm>
        </p:grpSpPr>
        <p:sp>
          <p:nvSpPr>
            <p:cNvPr id="153" name="Oval 152">
              <a:extLst>
                <a:ext uri="{FF2B5EF4-FFF2-40B4-BE49-F238E27FC236}">
                  <a16:creationId xmlns:a16="http://schemas.microsoft.com/office/drawing/2014/main" id="{7BECC850-C584-46E6-833B-5C24D3453BB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54" name="TextBox 153">
              <a:extLst>
                <a:ext uri="{FF2B5EF4-FFF2-40B4-BE49-F238E27FC236}">
                  <a16:creationId xmlns:a16="http://schemas.microsoft.com/office/drawing/2014/main" id="{6912082B-0DC6-4E3D-897E-6FB7BA32BBA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35</a:t>
              </a:r>
            </a:p>
          </p:txBody>
        </p:sp>
      </p:grpSp>
      <p:grpSp>
        <p:nvGrpSpPr>
          <p:cNvPr id="155" name="Group 154">
            <a:extLst>
              <a:ext uri="{FF2B5EF4-FFF2-40B4-BE49-F238E27FC236}">
                <a16:creationId xmlns:a16="http://schemas.microsoft.com/office/drawing/2014/main" id="{B58DF133-6125-413E-8AA0-DFC38797CA55}"/>
              </a:ext>
            </a:extLst>
          </p:cNvPr>
          <p:cNvGrpSpPr/>
          <p:nvPr/>
        </p:nvGrpSpPr>
        <p:grpSpPr>
          <a:xfrm>
            <a:off x="2130232" y="6044776"/>
            <a:ext cx="335348" cy="246221"/>
            <a:chOff x="447635" y="1676508"/>
            <a:chExt cx="335348" cy="246221"/>
          </a:xfrm>
        </p:grpSpPr>
        <p:sp>
          <p:nvSpPr>
            <p:cNvPr id="156" name="Oval 155">
              <a:extLst>
                <a:ext uri="{FF2B5EF4-FFF2-40B4-BE49-F238E27FC236}">
                  <a16:creationId xmlns:a16="http://schemas.microsoft.com/office/drawing/2014/main" id="{2F65B3D1-C2FB-4D35-95ED-B5F8D86180F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57" name="TextBox 156">
              <a:extLst>
                <a:ext uri="{FF2B5EF4-FFF2-40B4-BE49-F238E27FC236}">
                  <a16:creationId xmlns:a16="http://schemas.microsoft.com/office/drawing/2014/main" id="{72C9F2D9-4812-4E90-8869-956C6272C7CF}"/>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37</a:t>
              </a:r>
            </a:p>
          </p:txBody>
        </p:sp>
      </p:grpSp>
      <p:grpSp>
        <p:nvGrpSpPr>
          <p:cNvPr id="158" name="Group 157">
            <a:extLst>
              <a:ext uri="{FF2B5EF4-FFF2-40B4-BE49-F238E27FC236}">
                <a16:creationId xmlns:a16="http://schemas.microsoft.com/office/drawing/2014/main" id="{4BA37099-1D0D-4592-BB02-BE1A90C40D4D}"/>
              </a:ext>
            </a:extLst>
          </p:cNvPr>
          <p:cNvGrpSpPr/>
          <p:nvPr/>
        </p:nvGrpSpPr>
        <p:grpSpPr>
          <a:xfrm>
            <a:off x="4858817" y="4037723"/>
            <a:ext cx="335348" cy="246221"/>
            <a:chOff x="447635" y="1676508"/>
            <a:chExt cx="335348" cy="246221"/>
          </a:xfrm>
        </p:grpSpPr>
        <p:sp>
          <p:nvSpPr>
            <p:cNvPr id="159" name="Oval 158">
              <a:extLst>
                <a:ext uri="{FF2B5EF4-FFF2-40B4-BE49-F238E27FC236}">
                  <a16:creationId xmlns:a16="http://schemas.microsoft.com/office/drawing/2014/main" id="{D30A0C17-FA5F-42BD-9344-C0655D28AD3F}"/>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60" name="TextBox 159">
              <a:extLst>
                <a:ext uri="{FF2B5EF4-FFF2-40B4-BE49-F238E27FC236}">
                  <a16:creationId xmlns:a16="http://schemas.microsoft.com/office/drawing/2014/main" id="{74F3B7AD-55DB-4F91-B30F-0BCD046D107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38</a:t>
              </a:r>
            </a:p>
          </p:txBody>
        </p:sp>
      </p:grpSp>
      <p:grpSp>
        <p:nvGrpSpPr>
          <p:cNvPr id="161" name="Group 160">
            <a:extLst>
              <a:ext uri="{FF2B5EF4-FFF2-40B4-BE49-F238E27FC236}">
                <a16:creationId xmlns:a16="http://schemas.microsoft.com/office/drawing/2014/main" id="{58EF4B8C-FB26-460F-9CFD-9176CB159A10}"/>
              </a:ext>
            </a:extLst>
          </p:cNvPr>
          <p:cNvGrpSpPr/>
          <p:nvPr/>
        </p:nvGrpSpPr>
        <p:grpSpPr>
          <a:xfrm>
            <a:off x="2513219" y="950756"/>
            <a:ext cx="335348" cy="246221"/>
            <a:chOff x="447635" y="1676508"/>
            <a:chExt cx="335348" cy="246221"/>
          </a:xfrm>
        </p:grpSpPr>
        <p:sp>
          <p:nvSpPr>
            <p:cNvPr id="162" name="Oval 161">
              <a:extLst>
                <a:ext uri="{FF2B5EF4-FFF2-40B4-BE49-F238E27FC236}">
                  <a16:creationId xmlns:a16="http://schemas.microsoft.com/office/drawing/2014/main" id="{4DEA718F-8C91-449F-B5E0-1A49024948B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63" name="TextBox 162">
              <a:extLst>
                <a:ext uri="{FF2B5EF4-FFF2-40B4-BE49-F238E27FC236}">
                  <a16:creationId xmlns:a16="http://schemas.microsoft.com/office/drawing/2014/main" id="{A724ADD3-F9A8-44E8-BBF1-8CC0E5407E3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42</a:t>
              </a:r>
            </a:p>
          </p:txBody>
        </p:sp>
      </p:grpSp>
      <p:grpSp>
        <p:nvGrpSpPr>
          <p:cNvPr id="100" name="Group 99">
            <a:extLst>
              <a:ext uri="{FF2B5EF4-FFF2-40B4-BE49-F238E27FC236}">
                <a16:creationId xmlns:a16="http://schemas.microsoft.com/office/drawing/2014/main" id="{3407BC63-F088-4D9B-B2C5-92A3A55E2A29}"/>
              </a:ext>
            </a:extLst>
          </p:cNvPr>
          <p:cNvGrpSpPr/>
          <p:nvPr/>
        </p:nvGrpSpPr>
        <p:grpSpPr>
          <a:xfrm>
            <a:off x="1777832" y="8013649"/>
            <a:ext cx="335348" cy="246221"/>
            <a:chOff x="447635" y="1676508"/>
            <a:chExt cx="335348" cy="246221"/>
          </a:xfrm>
        </p:grpSpPr>
        <p:sp>
          <p:nvSpPr>
            <p:cNvPr id="101" name="Oval 100">
              <a:extLst>
                <a:ext uri="{FF2B5EF4-FFF2-40B4-BE49-F238E27FC236}">
                  <a16:creationId xmlns:a16="http://schemas.microsoft.com/office/drawing/2014/main" id="{BC51F45B-735A-49C9-AFDA-EDB28EECEDF7}"/>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2" name="TextBox 101">
              <a:extLst>
                <a:ext uri="{FF2B5EF4-FFF2-40B4-BE49-F238E27FC236}">
                  <a16:creationId xmlns:a16="http://schemas.microsoft.com/office/drawing/2014/main" id="{E5E40E33-D4CA-40E2-ACAB-0B06A576F5B9}"/>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14</a:t>
              </a:r>
            </a:p>
          </p:txBody>
        </p:sp>
      </p:grpSp>
      <p:sp>
        <p:nvSpPr>
          <p:cNvPr id="103" name="Oval 102">
            <a:extLst>
              <a:ext uri="{FF2B5EF4-FFF2-40B4-BE49-F238E27FC236}">
                <a16:creationId xmlns:a16="http://schemas.microsoft.com/office/drawing/2014/main" id="{0198104C-ACB9-45A7-B4A5-5759E86764D0}"/>
              </a:ext>
            </a:extLst>
          </p:cNvPr>
          <p:cNvSpPr/>
          <p:nvPr/>
        </p:nvSpPr>
        <p:spPr>
          <a:xfrm>
            <a:off x="1531808" y="8042094"/>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6</a:t>
            </a:r>
          </a:p>
        </p:txBody>
      </p:sp>
      <p:sp>
        <p:nvSpPr>
          <p:cNvPr id="3" name="TextBox 2">
            <a:extLst>
              <a:ext uri="{FF2B5EF4-FFF2-40B4-BE49-F238E27FC236}">
                <a16:creationId xmlns:a16="http://schemas.microsoft.com/office/drawing/2014/main" id="{B44580BD-70BE-4FA6-BB3B-1A649A415A3A}"/>
              </a:ext>
            </a:extLst>
          </p:cNvPr>
          <p:cNvSpPr txBox="1"/>
          <p:nvPr/>
        </p:nvSpPr>
        <p:spPr>
          <a:xfrm>
            <a:off x="1657360" y="7936617"/>
            <a:ext cx="255198" cy="369332"/>
          </a:xfrm>
          <a:prstGeom prst="rect">
            <a:avLst/>
          </a:prstGeom>
          <a:noFill/>
        </p:spPr>
        <p:txBody>
          <a:bodyPr wrap="none" rtlCol="0">
            <a:spAutoFit/>
          </a:bodyPr>
          <a:lstStyle/>
          <a:p>
            <a:r>
              <a:rPr lang="en-US" b="1" dirty="0"/>
              <a:t>-</a:t>
            </a:r>
          </a:p>
        </p:txBody>
      </p:sp>
      <p:grpSp>
        <p:nvGrpSpPr>
          <p:cNvPr id="105" name="Group 104">
            <a:extLst>
              <a:ext uri="{FF2B5EF4-FFF2-40B4-BE49-F238E27FC236}">
                <a16:creationId xmlns:a16="http://schemas.microsoft.com/office/drawing/2014/main" id="{524F5A07-2924-4F65-9E60-6534F50509CE}"/>
              </a:ext>
            </a:extLst>
          </p:cNvPr>
          <p:cNvGrpSpPr/>
          <p:nvPr/>
        </p:nvGrpSpPr>
        <p:grpSpPr>
          <a:xfrm>
            <a:off x="4861961" y="3776444"/>
            <a:ext cx="335348" cy="246221"/>
            <a:chOff x="447635" y="1676508"/>
            <a:chExt cx="335348" cy="246221"/>
          </a:xfrm>
        </p:grpSpPr>
        <p:sp>
          <p:nvSpPr>
            <p:cNvPr id="106" name="Oval 105">
              <a:extLst>
                <a:ext uri="{FF2B5EF4-FFF2-40B4-BE49-F238E27FC236}">
                  <a16:creationId xmlns:a16="http://schemas.microsoft.com/office/drawing/2014/main" id="{B0F1357B-BB7A-4026-A635-ABB41D9A202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7" name="TextBox 106">
              <a:extLst>
                <a:ext uri="{FF2B5EF4-FFF2-40B4-BE49-F238E27FC236}">
                  <a16:creationId xmlns:a16="http://schemas.microsoft.com/office/drawing/2014/main" id="{E144C9BA-5AF0-4C64-B1DC-3539DD177ABA}"/>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16</a:t>
              </a:r>
            </a:p>
          </p:txBody>
        </p:sp>
      </p:grpSp>
      <p:grpSp>
        <p:nvGrpSpPr>
          <p:cNvPr id="113" name="Group 112">
            <a:extLst>
              <a:ext uri="{FF2B5EF4-FFF2-40B4-BE49-F238E27FC236}">
                <a16:creationId xmlns:a16="http://schemas.microsoft.com/office/drawing/2014/main" id="{1B347CE6-5017-4E6F-A94C-FE6F9DA6AF6F}"/>
              </a:ext>
            </a:extLst>
          </p:cNvPr>
          <p:cNvGrpSpPr/>
          <p:nvPr/>
        </p:nvGrpSpPr>
        <p:grpSpPr>
          <a:xfrm>
            <a:off x="5079582" y="3776516"/>
            <a:ext cx="335348" cy="246221"/>
            <a:chOff x="447635" y="1676508"/>
            <a:chExt cx="335348" cy="246221"/>
          </a:xfrm>
        </p:grpSpPr>
        <p:sp>
          <p:nvSpPr>
            <p:cNvPr id="115" name="Oval 114">
              <a:extLst>
                <a:ext uri="{FF2B5EF4-FFF2-40B4-BE49-F238E27FC236}">
                  <a16:creationId xmlns:a16="http://schemas.microsoft.com/office/drawing/2014/main" id="{C6F7193D-BF75-40A9-8BC1-A6D1CD4C3D17}"/>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8" name="TextBox 117">
              <a:extLst>
                <a:ext uri="{FF2B5EF4-FFF2-40B4-BE49-F238E27FC236}">
                  <a16:creationId xmlns:a16="http://schemas.microsoft.com/office/drawing/2014/main" id="{87372976-CCC6-4F73-9228-F9681E5C0E31}"/>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22</a:t>
              </a:r>
            </a:p>
          </p:txBody>
        </p:sp>
      </p:grpSp>
      <p:cxnSp>
        <p:nvCxnSpPr>
          <p:cNvPr id="164" name="Straight Arrow Connector 163">
            <a:extLst>
              <a:ext uri="{FF2B5EF4-FFF2-40B4-BE49-F238E27FC236}">
                <a16:creationId xmlns:a16="http://schemas.microsoft.com/office/drawing/2014/main" id="{4C7A45A7-A144-432A-AFD5-E01C51FD804C}"/>
              </a:ext>
            </a:extLst>
          </p:cNvPr>
          <p:cNvCxnSpPr>
            <a:cxnSpLocks/>
          </p:cNvCxnSpPr>
          <p:nvPr/>
        </p:nvCxnSpPr>
        <p:spPr>
          <a:xfrm flipV="1">
            <a:off x="1384650" y="4695353"/>
            <a:ext cx="0" cy="313722"/>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52F7ECA7-B2B9-4674-A493-AB0D56D73FD8}"/>
              </a:ext>
            </a:extLst>
          </p:cNvPr>
          <p:cNvSpPr txBox="1"/>
          <p:nvPr/>
        </p:nvSpPr>
        <p:spPr>
          <a:xfrm>
            <a:off x="1357230" y="4703211"/>
            <a:ext cx="770980" cy="276999"/>
          </a:xfrm>
          <a:prstGeom prst="rect">
            <a:avLst/>
          </a:prstGeom>
          <a:noFill/>
        </p:spPr>
        <p:txBody>
          <a:bodyPr wrap="none" rtlCol="0">
            <a:spAutoFit/>
          </a:bodyPr>
          <a:lstStyle/>
          <a:p>
            <a:r>
              <a:rPr lang="en-US" sz="1200" dirty="0"/>
              <a:t>pnfReady</a:t>
            </a:r>
          </a:p>
        </p:txBody>
      </p:sp>
      <p:sp>
        <p:nvSpPr>
          <p:cNvPr id="165" name="TextBox 164">
            <a:extLst>
              <a:ext uri="{FF2B5EF4-FFF2-40B4-BE49-F238E27FC236}">
                <a16:creationId xmlns:a16="http://schemas.microsoft.com/office/drawing/2014/main" id="{0DAE39F5-CB03-4956-A1D4-6CA0386D243E}"/>
              </a:ext>
            </a:extLst>
          </p:cNvPr>
          <p:cNvSpPr txBox="1"/>
          <p:nvPr/>
        </p:nvSpPr>
        <p:spPr>
          <a:xfrm>
            <a:off x="650450" y="6318806"/>
            <a:ext cx="1136593" cy="276999"/>
          </a:xfrm>
          <a:prstGeom prst="rect">
            <a:avLst/>
          </a:prstGeom>
          <a:noFill/>
        </p:spPr>
        <p:txBody>
          <a:bodyPr wrap="none" rtlCol="0">
            <a:spAutoFit/>
          </a:bodyPr>
          <a:lstStyle/>
          <a:p>
            <a:r>
              <a:rPr lang="en-US" sz="1200" dirty="0"/>
              <a:t>pnfRegistration</a:t>
            </a:r>
          </a:p>
        </p:txBody>
      </p:sp>
      <p:grpSp>
        <p:nvGrpSpPr>
          <p:cNvPr id="166" name="Group 165">
            <a:extLst>
              <a:ext uri="{FF2B5EF4-FFF2-40B4-BE49-F238E27FC236}">
                <a16:creationId xmlns:a16="http://schemas.microsoft.com/office/drawing/2014/main" id="{FE2A011F-E36C-41D2-B49F-59BC0ADA15B1}"/>
              </a:ext>
            </a:extLst>
          </p:cNvPr>
          <p:cNvGrpSpPr/>
          <p:nvPr/>
        </p:nvGrpSpPr>
        <p:grpSpPr>
          <a:xfrm>
            <a:off x="3474205" y="3872779"/>
            <a:ext cx="335348" cy="246221"/>
            <a:chOff x="447635" y="1676508"/>
            <a:chExt cx="335348" cy="246221"/>
          </a:xfrm>
        </p:grpSpPr>
        <p:sp>
          <p:nvSpPr>
            <p:cNvPr id="167" name="Oval 166">
              <a:extLst>
                <a:ext uri="{FF2B5EF4-FFF2-40B4-BE49-F238E27FC236}">
                  <a16:creationId xmlns:a16="http://schemas.microsoft.com/office/drawing/2014/main" id="{6956558C-315B-4F98-AD75-34C01AF1919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69" name="TextBox 168">
              <a:extLst>
                <a:ext uri="{FF2B5EF4-FFF2-40B4-BE49-F238E27FC236}">
                  <a16:creationId xmlns:a16="http://schemas.microsoft.com/office/drawing/2014/main" id="{65FBBD43-0B90-4143-A71D-7B434120F855}"/>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34</a:t>
              </a:r>
            </a:p>
          </p:txBody>
        </p:sp>
      </p:grpSp>
      <p:grpSp>
        <p:nvGrpSpPr>
          <p:cNvPr id="170" name="Group 169">
            <a:extLst>
              <a:ext uri="{FF2B5EF4-FFF2-40B4-BE49-F238E27FC236}">
                <a16:creationId xmlns:a16="http://schemas.microsoft.com/office/drawing/2014/main" id="{9D0A7D79-9F65-4007-9B1F-3C5DA05889D9}"/>
              </a:ext>
            </a:extLst>
          </p:cNvPr>
          <p:cNvGrpSpPr/>
          <p:nvPr/>
        </p:nvGrpSpPr>
        <p:grpSpPr>
          <a:xfrm>
            <a:off x="5084762" y="4042331"/>
            <a:ext cx="335348" cy="246221"/>
            <a:chOff x="447635" y="1676508"/>
            <a:chExt cx="335348" cy="246221"/>
          </a:xfrm>
        </p:grpSpPr>
        <p:sp>
          <p:nvSpPr>
            <p:cNvPr id="171" name="Oval 170">
              <a:extLst>
                <a:ext uri="{FF2B5EF4-FFF2-40B4-BE49-F238E27FC236}">
                  <a16:creationId xmlns:a16="http://schemas.microsoft.com/office/drawing/2014/main" id="{A142E86A-AA95-40D0-AB42-9D377248B19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72" name="TextBox 171">
              <a:extLst>
                <a:ext uri="{FF2B5EF4-FFF2-40B4-BE49-F238E27FC236}">
                  <a16:creationId xmlns:a16="http://schemas.microsoft.com/office/drawing/2014/main" id="{5FF841CC-2FB8-4957-9497-2CB511F26E5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36</a:t>
              </a:r>
            </a:p>
          </p:txBody>
        </p:sp>
      </p:grpSp>
      <p:grpSp>
        <p:nvGrpSpPr>
          <p:cNvPr id="173" name="Group 172">
            <a:extLst>
              <a:ext uri="{FF2B5EF4-FFF2-40B4-BE49-F238E27FC236}">
                <a16:creationId xmlns:a16="http://schemas.microsoft.com/office/drawing/2014/main" id="{B545F3D1-B4BD-4B01-BABC-45923B03E897}"/>
              </a:ext>
            </a:extLst>
          </p:cNvPr>
          <p:cNvGrpSpPr/>
          <p:nvPr/>
        </p:nvGrpSpPr>
        <p:grpSpPr>
          <a:xfrm>
            <a:off x="2061809" y="5197190"/>
            <a:ext cx="335348" cy="246221"/>
            <a:chOff x="447635" y="1676508"/>
            <a:chExt cx="335348" cy="246221"/>
          </a:xfrm>
        </p:grpSpPr>
        <p:sp>
          <p:nvSpPr>
            <p:cNvPr id="174" name="Oval 173">
              <a:extLst>
                <a:ext uri="{FF2B5EF4-FFF2-40B4-BE49-F238E27FC236}">
                  <a16:creationId xmlns:a16="http://schemas.microsoft.com/office/drawing/2014/main" id="{50BD010C-F796-46D0-A069-70613BCB704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75" name="TextBox 174">
              <a:extLst>
                <a:ext uri="{FF2B5EF4-FFF2-40B4-BE49-F238E27FC236}">
                  <a16:creationId xmlns:a16="http://schemas.microsoft.com/office/drawing/2014/main" id="{9DEC1CF1-F28C-4A41-B019-8EF3C66D6120}"/>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39</a:t>
              </a:r>
            </a:p>
          </p:txBody>
        </p:sp>
      </p:grpSp>
      <p:grpSp>
        <p:nvGrpSpPr>
          <p:cNvPr id="176" name="Group 175">
            <a:extLst>
              <a:ext uri="{FF2B5EF4-FFF2-40B4-BE49-F238E27FC236}">
                <a16:creationId xmlns:a16="http://schemas.microsoft.com/office/drawing/2014/main" id="{30E67FEF-0ECD-426E-921B-54F06867CA9F}"/>
              </a:ext>
            </a:extLst>
          </p:cNvPr>
          <p:cNvGrpSpPr/>
          <p:nvPr/>
        </p:nvGrpSpPr>
        <p:grpSpPr>
          <a:xfrm>
            <a:off x="3471227" y="4135408"/>
            <a:ext cx="335348" cy="246221"/>
            <a:chOff x="447635" y="1676508"/>
            <a:chExt cx="335348" cy="246221"/>
          </a:xfrm>
        </p:grpSpPr>
        <p:sp>
          <p:nvSpPr>
            <p:cNvPr id="177" name="Oval 176">
              <a:extLst>
                <a:ext uri="{FF2B5EF4-FFF2-40B4-BE49-F238E27FC236}">
                  <a16:creationId xmlns:a16="http://schemas.microsoft.com/office/drawing/2014/main" id="{972C67BA-2507-4E92-AC76-0D369CEB6190}"/>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78" name="TextBox 177">
              <a:extLst>
                <a:ext uri="{FF2B5EF4-FFF2-40B4-BE49-F238E27FC236}">
                  <a16:creationId xmlns:a16="http://schemas.microsoft.com/office/drawing/2014/main" id="{C765CDEC-FFF7-4EFB-B816-F668B1DD3303}"/>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41</a:t>
              </a:r>
            </a:p>
          </p:txBody>
        </p:sp>
      </p:grpSp>
      <p:grpSp>
        <p:nvGrpSpPr>
          <p:cNvPr id="180" name="Group 179">
            <a:extLst>
              <a:ext uri="{FF2B5EF4-FFF2-40B4-BE49-F238E27FC236}">
                <a16:creationId xmlns:a16="http://schemas.microsoft.com/office/drawing/2014/main" id="{94BA116A-826E-4C03-8EC4-70FE5AD55C2B}"/>
              </a:ext>
            </a:extLst>
          </p:cNvPr>
          <p:cNvGrpSpPr/>
          <p:nvPr/>
        </p:nvGrpSpPr>
        <p:grpSpPr>
          <a:xfrm>
            <a:off x="5693662" y="3850804"/>
            <a:ext cx="335348" cy="246221"/>
            <a:chOff x="447635" y="1676508"/>
            <a:chExt cx="335348" cy="246221"/>
          </a:xfrm>
        </p:grpSpPr>
        <p:sp>
          <p:nvSpPr>
            <p:cNvPr id="181" name="Oval 180">
              <a:extLst>
                <a:ext uri="{FF2B5EF4-FFF2-40B4-BE49-F238E27FC236}">
                  <a16:creationId xmlns:a16="http://schemas.microsoft.com/office/drawing/2014/main" id="{553D8DEC-B73C-4B52-B5C0-B4E5420D6DCD}"/>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82" name="TextBox 181">
              <a:extLst>
                <a:ext uri="{FF2B5EF4-FFF2-40B4-BE49-F238E27FC236}">
                  <a16:creationId xmlns:a16="http://schemas.microsoft.com/office/drawing/2014/main" id="{9956BFB5-25D9-474B-A3AD-EFDF4E41C98F}"/>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40</a:t>
              </a:r>
            </a:p>
          </p:txBody>
        </p:sp>
      </p:grpSp>
      <p:sp>
        <p:nvSpPr>
          <p:cNvPr id="183" name="Rectangle 182">
            <a:extLst>
              <a:ext uri="{FF2B5EF4-FFF2-40B4-BE49-F238E27FC236}">
                <a16:creationId xmlns:a16="http://schemas.microsoft.com/office/drawing/2014/main" id="{9FF4991A-6D69-4D6C-A146-432AD6934937}"/>
              </a:ext>
            </a:extLst>
          </p:cNvPr>
          <p:cNvSpPr/>
          <p:nvPr/>
        </p:nvSpPr>
        <p:spPr>
          <a:xfrm>
            <a:off x="215901" y="1979655"/>
            <a:ext cx="5133509" cy="137144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id="{E4B22EC4-A9B1-412E-92C8-8786EAC01E1C}"/>
              </a:ext>
            </a:extLst>
          </p:cNvPr>
          <p:cNvSpPr txBox="1"/>
          <p:nvPr/>
        </p:nvSpPr>
        <p:spPr>
          <a:xfrm>
            <a:off x="397333" y="1978194"/>
            <a:ext cx="1186415" cy="307777"/>
          </a:xfrm>
          <a:prstGeom prst="rect">
            <a:avLst/>
          </a:prstGeom>
          <a:noFill/>
        </p:spPr>
        <p:txBody>
          <a:bodyPr wrap="none" rtlCol="0">
            <a:spAutoFit/>
          </a:bodyPr>
          <a:lstStyle/>
          <a:p>
            <a:r>
              <a:rPr lang="en-US" sz="1400" b="1" dirty="0"/>
              <a:t>DESIGN-TIME</a:t>
            </a:r>
          </a:p>
        </p:txBody>
      </p:sp>
      <p:sp>
        <p:nvSpPr>
          <p:cNvPr id="186" name="Rectangle: Rounded Corners 185">
            <a:extLst>
              <a:ext uri="{FF2B5EF4-FFF2-40B4-BE49-F238E27FC236}">
                <a16:creationId xmlns:a16="http://schemas.microsoft.com/office/drawing/2014/main" id="{3F28F405-2168-47C8-B728-74FDABEE3D8B}"/>
              </a:ext>
            </a:extLst>
          </p:cNvPr>
          <p:cNvSpPr/>
          <p:nvPr/>
        </p:nvSpPr>
        <p:spPr>
          <a:xfrm>
            <a:off x="471886" y="2514837"/>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TextBox 186">
            <a:extLst>
              <a:ext uri="{FF2B5EF4-FFF2-40B4-BE49-F238E27FC236}">
                <a16:creationId xmlns:a16="http://schemas.microsoft.com/office/drawing/2014/main" id="{C1696D5B-7532-474E-BFE8-7FBA0EC87D24}"/>
              </a:ext>
            </a:extLst>
          </p:cNvPr>
          <p:cNvSpPr txBox="1"/>
          <p:nvPr/>
        </p:nvSpPr>
        <p:spPr>
          <a:xfrm>
            <a:off x="902410" y="2617734"/>
            <a:ext cx="436338" cy="276999"/>
          </a:xfrm>
          <a:prstGeom prst="rect">
            <a:avLst/>
          </a:prstGeom>
          <a:noFill/>
        </p:spPr>
        <p:txBody>
          <a:bodyPr wrap="none" rtlCol="0">
            <a:spAutoFit/>
          </a:bodyPr>
          <a:lstStyle/>
          <a:p>
            <a:pPr algn="ctr"/>
            <a:r>
              <a:rPr lang="en-US" sz="1200" b="1" dirty="0">
                <a:solidFill>
                  <a:schemeClr val="bg1"/>
                </a:solidFill>
              </a:rPr>
              <a:t>SDC</a:t>
            </a:r>
          </a:p>
        </p:txBody>
      </p:sp>
      <p:sp>
        <p:nvSpPr>
          <p:cNvPr id="188" name="Rectangle: Rounded Corners 187">
            <a:extLst>
              <a:ext uri="{FF2B5EF4-FFF2-40B4-BE49-F238E27FC236}">
                <a16:creationId xmlns:a16="http://schemas.microsoft.com/office/drawing/2014/main" id="{53EB84FB-9193-4ABB-B1D5-5C80962E8C32}"/>
              </a:ext>
            </a:extLst>
          </p:cNvPr>
          <p:cNvSpPr/>
          <p:nvPr/>
        </p:nvSpPr>
        <p:spPr>
          <a:xfrm>
            <a:off x="1969848" y="2514837"/>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TextBox 188">
            <a:extLst>
              <a:ext uri="{FF2B5EF4-FFF2-40B4-BE49-F238E27FC236}">
                <a16:creationId xmlns:a16="http://schemas.microsoft.com/office/drawing/2014/main" id="{517D6286-D57B-4169-AE22-3BAE6C6EA643}"/>
              </a:ext>
            </a:extLst>
          </p:cNvPr>
          <p:cNvSpPr txBox="1"/>
          <p:nvPr/>
        </p:nvSpPr>
        <p:spPr>
          <a:xfrm>
            <a:off x="2271832" y="2608209"/>
            <a:ext cx="641522" cy="276999"/>
          </a:xfrm>
          <a:prstGeom prst="rect">
            <a:avLst/>
          </a:prstGeom>
          <a:noFill/>
        </p:spPr>
        <p:txBody>
          <a:bodyPr wrap="none" rtlCol="0">
            <a:spAutoFit/>
          </a:bodyPr>
          <a:lstStyle/>
          <a:p>
            <a:pPr algn="ctr"/>
            <a:r>
              <a:rPr lang="en-US" sz="1200" b="1" dirty="0">
                <a:solidFill>
                  <a:schemeClr val="bg1"/>
                </a:solidFill>
              </a:rPr>
              <a:t>CLAMP</a:t>
            </a:r>
          </a:p>
        </p:txBody>
      </p:sp>
      <p:pic>
        <p:nvPicPr>
          <p:cNvPr id="192" name="Picture 191">
            <a:extLst>
              <a:ext uri="{FF2B5EF4-FFF2-40B4-BE49-F238E27FC236}">
                <a16:creationId xmlns:a16="http://schemas.microsoft.com/office/drawing/2014/main" id="{F82188CF-BDBD-47BA-9D66-E1E0186BE4DF}"/>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3548726" y="2434422"/>
            <a:ext cx="614567" cy="703448"/>
          </a:xfrm>
          <a:prstGeom prst="rect">
            <a:avLst/>
          </a:prstGeom>
        </p:spPr>
      </p:pic>
      <p:sp>
        <p:nvSpPr>
          <p:cNvPr id="45" name="Rectangle: Rounded Corners 44">
            <a:extLst>
              <a:ext uri="{FF2B5EF4-FFF2-40B4-BE49-F238E27FC236}">
                <a16:creationId xmlns:a16="http://schemas.microsoft.com/office/drawing/2014/main" id="{4C726573-2D67-4AAD-96B0-0B98B29F4BBD}"/>
              </a:ext>
            </a:extLst>
          </p:cNvPr>
          <p:cNvSpPr/>
          <p:nvPr/>
        </p:nvSpPr>
        <p:spPr>
          <a:xfrm>
            <a:off x="3548726" y="2693074"/>
            <a:ext cx="638168" cy="15403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TextBox 192">
            <a:extLst>
              <a:ext uri="{FF2B5EF4-FFF2-40B4-BE49-F238E27FC236}">
                <a16:creationId xmlns:a16="http://schemas.microsoft.com/office/drawing/2014/main" id="{D0A1B28B-3086-4893-A39C-CE650F08BB62}"/>
              </a:ext>
            </a:extLst>
          </p:cNvPr>
          <p:cNvSpPr txBox="1"/>
          <p:nvPr/>
        </p:nvSpPr>
        <p:spPr>
          <a:xfrm>
            <a:off x="3482736" y="2617893"/>
            <a:ext cx="770147" cy="276999"/>
          </a:xfrm>
          <a:prstGeom prst="rect">
            <a:avLst/>
          </a:prstGeom>
          <a:noFill/>
        </p:spPr>
        <p:txBody>
          <a:bodyPr wrap="none" rtlCol="0">
            <a:spAutoFit/>
          </a:bodyPr>
          <a:lstStyle/>
          <a:p>
            <a:pPr algn="ctr"/>
            <a:r>
              <a:rPr lang="en-US" sz="1200" b="1" dirty="0">
                <a:solidFill>
                  <a:srgbClr val="0000CC"/>
                </a:solidFill>
              </a:rPr>
              <a:t>CATALOG</a:t>
            </a:r>
          </a:p>
        </p:txBody>
      </p:sp>
      <p:sp>
        <p:nvSpPr>
          <p:cNvPr id="194" name="Oval 193">
            <a:extLst>
              <a:ext uri="{FF2B5EF4-FFF2-40B4-BE49-F238E27FC236}">
                <a16:creationId xmlns:a16="http://schemas.microsoft.com/office/drawing/2014/main" id="{564F4501-6E4E-4ABD-9C56-CE39F7A9999F}"/>
              </a:ext>
            </a:extLst>
          </p:cNvPr>
          <p:cNvSpPr/>
          <p:nvPr/>
        </p:nvSpPr>
        <p:spPr>
          <a:xfrm>
            <a:off x="439954" y="2411598"/>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195" name="Oval 194">
            <a:extLst>
              <a:ext uri="{FF2B5EF4-FFF2-40B4-BE49-F238E27FC236}">
                <a16:creationId xmlns:a16="http://schemas.microsoft.com/office/drawing/2014/main" id="{8C701593-F934-4A9C-990C-5B9077AA6283}"/>
              </a:ext>
            </a:extLst>
          </p:cNvPr>
          <p:cNvSpPr/>
          <p:nvPr/>
        </p:nvSpPr>
        <p:spPr>
          <a:xfrm>
            <a:off x="439954" y="2868282"/>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196" name="Oval 195">
            <a:extLst>
              <a:ext uri="{FF2B5EF4-FFF2-40B4-BE49-F238E27FC236}">
                <a16:creationId xmlns:a16="http://schemas.microsoft.com/office/drawing/2014/main" id="{FE3D7EC1-AF04-4D82-918D-E733338E3FDC}"/>
              </a:ext>
            </a:extLst>
          </p:cNvPr>
          <p:cNvSpPr/>
          <p:nvPr/>
        </p:nvSpPr>
        <p:spPr>
          <a:xfrm>
            <a:off x="439954" y="2639940"/>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sp>
        <p:nvSpPr>
          <p:cNvPr id="197" name="Rectangle 196">
            <a:extLst>
              <a:ext uri="{FF2B5EF4-FFF2-40B4-BE49-F238E27FC236}">
                <a16:creationId xmlns:a16="http://schemas.microsoft.com/office/drawing/2014/main" id="{276EAB84-37F9-42E7-B8BA-1729F34EB285}"/>
              </a:ext>
            </a:extLst>
          </p:cNvPr>
          <p:cNvSpPr/>
          <p:nvPr/>
        </p:nvSpPr>
        <p:spPr>
          <a:xfrm>
            <a:off x="231591" y="6740284"/>
            <a:ext cx="2880251" cy="7750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TextBox 197">
            <a:extLst>
              <a:ext uri="{FF2B5EF4-FFF2-40B4-BE49-F238E27FC236}">
                <a16:creationId xmlns:a16="http://schemas.microsoft.com/office/drawing/2014/main" id="{1DC891B8-6F9A-4869-9624-DD7A36AE1EA3}"/>
              </a:ext>
            </a:extLst>
          </p:cNvPr>
          <p:cNvSpPr txBox="1"/>
          <p:nvPr/>
        </p:nvSpPr>
        <p:spPr>
          <a:xfrm>
            <a:off x="4454592" y="6058147"/>
            <a:ext cx="1494705" cy="307777"/>
          </a:xfrm>
          <a:prstGeom prst="rect">
            <a:avLst/>
          </a:prstGeom>
          <a:noFill/>
        </p:spPr>
        <p:txBody>
          <a:bodyPr wrap="none" rtlCol="0">
            <a:spAutoFit/>
          </a:bodyPr>
          <a:lstStyle/>
          <a:p>
            <a:r>
              <a:rPr lang="en-US" sz="1400" b="1" dirty="0"/>
              <a:t>OPERATIONAL NE</a:t>
            </a:r>
          </a:p>
        </p:txBody>
      </p:sp>
      <p:grpSp>
        <p:nvGrpSpPr>
          <p:cNvPr id="202" name="Group 201">
            <a:extLst>
              <a:ext uri="{FF2B5EF4-FFF2-40B4-BE49-F238E27FC236}">
                <a16:creationId xmlns:a16="http://schemas.microsoft.com/office/drawing/2014/main" id="{CB9FC682-AABF-4E9A-AF6C-495E16E3A194}"/>
              </a:ext>
            </a:extLst>
          </p:cNvPr>
          <p:cNvGrpSpPr/>
          <p:nvPr/>
        </p:nvGrpSpPr>
        <p:grpSpPr>
          <a:xfrm>
            <a:off x="1742348" y="5464471"/>
            <a:ext cx="671646" cy="2567985"/>
            <a:chOff x="1742348" y="5249685"/>
            <a:chExt cx="671646" cy="2782771"/>
          </a:xfrm>
        </p:grpSpPr>
        <p:cxnSp>
          <p:nvCxnSpPr>
            <p:cNvPr id="203" name="Straight Arrow Connector 202">
              <a:extLst>
                <a:ext uri="{FF2B5EF4-FFF2-40B4-BE49-F238E27FC236}">
                  <a16:creationId xmlns:a16="http://schemas.microsoft.com/office/drawing/2014/main" id="{9F8E6D39-71FE-4C55-92EE-3BEAF26C7110}"/>
                </a:ext>
              </a:extLst>
            </p:cNvPr>
            <p:cNvCxnSpPr>
              <a:cxnSpLocks/>
            </p:cNvCxnSpPr>
            <p:nvPr/>
          </p:nvCxnSpPr>
          <p:spPr>
            <a:xfrm flipV="1">
              <a:off x="1742348" y="5249685"/>
              <a:ext cx="0" cy="277850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4" name="Straight Arrow Connector 203">
              <a:extLst>
                <a:ext uri="{FF2B5EF4-FFF2-40B4-BE49-F238E27FC236}">
                  <a16:creationId xmlns:a16="http://schemas.microsoft.com/office/drawing/2014/main" id="{CF076DCD-6C99-4106-8DB7-3BB8FC8EE91E}"/>
                </a:ext>
              </a:extLst>
            </p:cNvPr>
            <p:cNvCxnSpPr>
              <a:cxnSpLocks/>
            </p:cNvCxnSpPr>
            <p:nvPr/>
          </p:nvCxnSpPr>
          <p:spPr>
            <a:xfrm>
              <a:off x="2413994" y="5257420"/>
              <a:ext cx="0" cy="277503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396198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Rectangle 115">
            <a:extLst>
              <a:ext uri="{FF2B5EF4-FFF2-40B4-BE49-F238E27FC236}">
                <a16:creationId xmlns:a16="http://schemas.microsoft.com/office/drawing/2014/main" id="{CB1720CF-D632-4150-8FF6-9684DF2871B9}"/>
              </a:ext>
            </a:extLst>
          </p:cNvPr>
          <p:cNvSpPr/>
          <p:nvPr/>
        </p:nvSpPr>
        <p:spPr>
          <a:xfrm>
            <a:off x="2476575" y="701677"/>
            <a:ext cx="4043061" cy="831463"/>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2A681595-DFB4-4405-944B-B10F4F2FAFDC}"/>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75BFB3A7-5221-4973-B21D-6E21F914B49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8D39AEE7-7784-4D9D-B76D-923706BBE2C7}"/>
                </a:ext>
              </a:extLst>
            </p:cNvPr>
            <p:cNvSpPr txBox="1"/>
            <p:nvPr/>
          </p:nvSpPr>
          <p:spPr>
            <a:xfrm>
              <a:off x="231591" y="-17858"/>
              <a:ext cx="640111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Plug and Play Component Interaction</a:t>
              </a:r>
            </a:p>
          </p:txBody>
        </p:sp>
        <p:sp>
          <p:nvSpPr>
            <p:cNvPr id="7" name="Rectangle 6">
              <a:extLst>
                <a:ext uri="{FF2B5EF4-FFF2-40B4-BE49-F238E27FC236}">
                  <a16:creationId xmlns:a16="http://schemas.microsoft.com/office/drawing/2014/main" id="{5448BFC1-DB98-499F-9C43-C00BA0D6551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9" name="Rectangle 28">
            <a:extLst>
              <a:ext uri="{FF2B5EF4-FFF2-40B4-BE49-F238E27FC236}">
                <a16:creationId xmlns:a16="http://schemas.microsoft.com/office/drawing/2014/main" id="{1C5D4833-0BDF-4798-9CA1-945349AF1C66}"/>
              </a:ext>
            </a:extLst>
          </p:cNvPr>
          <p:cNvSpPr/>
          <p:nvPr/>
        </p:nvSpPr>
        <p:spPr>
          <a:xfrm>
            <a:off x="215901" y="3467556"/>
            <a:ext cx="6318250" cy="237172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Rounded Corners 7">
            <a:extLst>
              <a:ext uri="{FF2B5EF4-FFF2-40B4-BE49-F238E27FC236}">
                <a16:creationId xmlns:a16="http://schemas.microsoft.com/office/drawing/2014/main" id="{9BE54172-FD41-4C4C-BE55-10F2A26BBD39}"/>
              </a:ext>
            </a:extLst>
          </p:cNvPr>
          <p:cNvSpPr/>
          <p:nvPr/>
        </p:nvSpPr>
        <p:spPr>
          <a:xfrm>
            <a:off x="727861" y="3896528"/>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F10E229-A236-4CC3-A76C-370E8CC80AA6}"/>
              </a:ext>
            </a:extLst>
          </p:cNvPr>
          <p:cNvSpPr txBox="1"/>
          <p:nvPr/>
        </p:nvSpPr>
        <p:spPr>
          <a:xfrm>
            <a:off x="757772" y="3904175"/>
            <a:ext cx="1237563" cy="461665"/>
          </a:xfrm>
          <a:prstGeom prst="rect">
            <a:avLst/>
          </a:prstGeom>
          <a:noFill/>
        </p:spPr>
        <p:txBody>
          <a:bodyPr wrap="none" rtlCol="0">
            <a:spAutoFit/>
          </a:bodyPr>
          <a:lstStyle/>
          <a:p>
            <a:pPr algn="ctr"/>
            <a:r>
              <a:rPr lang="en-US" sz="1200" b="1" dirty="0">
                <a:solidFill>
                  <a:schemeClr val="bg1"/>
                </a:solidFill>
              </a:rPr>
              <a:t>Policy </a:t>
            </a:r>
          </a:p>
          <a:p>
            <a:pPr algn="ctr"/>
            <a:r>
              <a:rPr lang="en-US" sz="1200" b="1" dirty="0">
                <a:solidFill>
                  <a:schemeClr val="bg1"/>
                </a:solidFill>
              </a:rPr>
              <a:t>Framework</a:t>
            </a:r>
          </a:p>
        </p:txBody>
      </p:sp>
      <p:sp>
        <p:nvSpPr>
          <p:cNvPr id="17" name="Rectangle: Rounded Corners 16">
            <a:extLst>
              <a:ext uri="{FF2B5EF4-FFF2-40B4-BE49-F238E27FC236}">
                <a16:creationId xmlns:a16="http://schemas.microsoft.com/office/drawing/2014/main" id="{5DDF51CB-1020-434D-BDE1-53DAB57E5C62}"/>
              </a:ext>
            </a:extLst>
          </p:cNvPr>
          <p:cNvSpPr/>
          <p:nvPr/>
        </p:nvSpPr>
        <p:spPr>
          <a:xfrm>
            <a:off x="2225823" y="3896528"/>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C35770A4-2A9F-4475-8F9D-86B54DA6CD11}"/>
              </a:ext>
            </a:extLst>
          </p:cNvPr>
          <p:cNvSpPr txBox="1"/>
          <p:nvPr/>
        </p:nvSpPr>
        <p:spPr>
          <a:xfrm>
            <a:off x="2465290" y="3885125"/>
            <a:ext cx="766557" cy="461665"/>
          </a:xfrm>
          <a:prstGeom prst="rect">
            <a:avLst/>
          </a:prstGeom>
          <a:noFill/>
        </p:spPr>
        <p:txBody>
          <a:bodyPr wrap="none" rtlCol="0">
            <a:spAutoFit/>
          </a:bodyPr>
          <a:lstStyle/>
          <a:p>
            <a:pPr algn="ctr"/>
            <a:r>
              <a:rPr lang="en-US" sz="1200" b="1" dirty="0">
                <a:solidFill>
                  <a:schemeClr val="bg1"/>
                </a:solidFill>
              </a:rPr>
              <a:t>Common</a:t>
            </a:r>
          </a:p>
          <a:p>
            <a:pPr algn="ctr"/>
            <a:r>
              <a:rPr lang="en-US" sz="1200" b="1" dirty="0">
                <a:solidFill>
                  <a:schemeClr val="bg1"/>
                </a:solidFill>
              </a:rPr>
              <a:t>Services</a:t>
            </a:r>
          </a:p>
        </p:txBody>
      </p:sp>
      <p:sp>
        <p:nvSpPr>
          <p:cNvPr id="19" name="Rectangle: Rounded Corners 18">
            <a:extLst>
              <a:ext uri="{FF2B5EF4-FFF2-40B4-BE49-F238E27FC236}">
                <a16:creationId xmlns:a16="http://schemas.microsoft.com/office/drawing/2014/main" id="{410AD756-74E3-4CF9-B4E2-6E70B1336515}"/>
              </a:ext>
            </a:extLst>
          </p:cNvPr>
          <p:cNvSpPr/>
          <p:nvPr/>
        </p:nvSpPr>
        <p:spPr>
          <a:xfrm>
            <a:off x="3489239" y="3896528"/>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5C3AE103-6C53-4D75-9412-AC2C6E4DE55D}"/>
              </a:ext>
            </a:extLst>
          </p:cNvPr>
          <p:cNvSpPr txBox="1"/>
          <p:nvPr/>
        </p:nvSpPr>
        <p:spPr>
          <a:xfrm>
            <a:off x="3845725" y="3999425"/>
            <a:ext cx="532518" cy="276999"/>
          </a:xfrm>
          <a:prstGeom prst="rect">
            <a:avLst/>
          </a:prstGeom>
          <a:noFill/>
        </p:spPr>
        <p:txBody>
          <a:bodyPr wrap="none" rtlCol="0">
            <a:spAutoFit/>
          </a:bodyPr>
          <a:lstStyle/>
          <a:p>
            <a:pPr algn="ctr"/>
            <a:r>
              <a:rPr lang="en-US" sz="1200" b="1" dirty="0">
                <a:solidFill>
                  <a:schemeClr val="bg1"/>
                </a:solidFill>
              </a:rPr>
              <a:t>DCAE</a:t>
            </a:r>
          </a:p>
        </p:txBody>
      </p:sp>
      <p:sp>
        <p:nvSpPr>
          <p:cNvPr id="21" name="Rectangle: Rounded Corners 20">
            <a:extLst>
              <a:ext uri="{FF2B5EF4-FFF2-40B4-BE49-F238E27FC236}">
                <a16:creationId xmlns:a16="http://schemas.microsoft.com/office/drawing/2014/main" id="{2676A6C7-7E0E-4D38-A05E-7D6CD40BC2CA}"/>
              </a:ext>
            </a:extLst>
          </p:cNvPr>
          <p:cNvSpPr/>
          <p:nvPr/>
        </p:nvSpPr>
        <p:spPr>
          <a:xfrm>
            <a:off x="4912469" y="3896528"/>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7633DD3-D3E4-4FE0-9947-BD162DA59F50}"/>
              </a:ext>
            </a:extLst>
          </p:cNvPr>
          <p:cNvSpPr txBox="1"/>
          <p:nvPr/>
        </p:nvSpPr>
        <p:spPr>
          <a:xfrm>
            <a:off x="5300347" y="4008948"/>
            <a:ext cx="487339" cy="276999"/>
          </a:xfrm>
          <a:prstGeom prst="rect">
            <a:avLst/>
          </a:prstGeom>
          <a:noFill/>
        </p:spPr>
        <p:txBody>
          <a:bodyPr wrap="none" rtlCol="0">
            <a:spAutoFit/>
          </a:bodyPr>
          <a:lstStyle/>
          <a:p>
            <a:pPr algn="ctr"/>
            <a:r>
              <a:rPr lang="en-US" sz="1200" b="1" dirty="0">
                <a:solidFill>
                  <a:schemeClr val="bg1"/>
                </a:solidFill>
              </a:rPr>
              <a:t>SO</a:t>
            </a:r>
          </a:p>
        </p:txBody>
      </p:sp>
      <p:sp>
        <p:nvSpPr>
          <p:cNvPr id="22" name="Rectangle: Rounded Corners 21">
            <a:extLst>
              <a:ext uri="{FF2B5EF4-FFF2-40B4-BE49-F238E27FC236}">
                <a16:creationId xmlns:a16="http://schemas.microsoft.com/office/drawing/2014/main" id="{FA1FFE28-4742-4734-A7E0-97220D31DBAD}"/>
              </a:ext>
            </a:extLst>
          </p:cNvPr>
          <p:cNvSpPr/>
          <p:nvPr/>
        </p:nvSpPr>
        <p:spPr>
          <a:xfrm>
            <a:off x="727861" y="4500485"/>
            <a:ext cx="5409641" cy="236443"/>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D9252E43-0748-4BCB-B17D-6DB149ABC502}"/>
              </a:ext>
            </a:extLst>
          </p:cNvPr>
          <p:cNvSpPr txBox="1"/>
          <p:nvPr/>
        </p:nvSpPr>
        <p:spPr>
          <a:xfrm>
            <a:off x="2736288" y="4481446"/>
            <a:ext cx="1469879" cy="276999"/>
          </a:xfrm>
          <a:prstGeom prst="rect">
            <a:avLst/>
          </a:prstGeom>
          <a:noFill/>
        </p:spPr>
        <p:txBody>
          <a:bodyPr wrap="none" rtlCol="0">
            <a:spAutoFit/>
          </a:bodyPr>
          <a:lstStyle/>
          <a:p>
            <a:pPr algn="ctr"/>
            <a:r>
              <a:rPr lang="en-US" sz="1200" b="1" dirty="0">
                <a:solidFill>
                  <a:schemeClr val="bg1"/>
                </a:solidFill>
              </a:rPr>
              <a:t>MSB / DMaaP</a:t>
            </a:r>
          </a:p>
        </p:txBody>
      </p:sp>
      <p:sp>
        <p:nvSpPr>
          <p:cNvPr id="24" name="Rectangle: Rounded Corners 23">
            <a:extLst>
              <a:ext uri="{FF2B5EF4-FFF2-40B4-BE49-F238E27FC236}">
                <a16:creationId xmlns:a16="http://schemas.microsoft.com/office/drawing/2014/main" id="{BC9403BC-ABB5-4271-9964-9C2DF34172D5}"/>
              </a:ext>
            </a:extLst>
          </p:cNvPr>
          <p:cNvSpPr/>
          <p:nvPr/>
        </p:nvSpPr>
        <p:spPr>
          <a:xfrm>
            <a:off x="2120753" y="496550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DA0F904A-066E-4890-9B4E-889DE7E326EF}"/>
              </a:ext>
            </a:extLst>
          </p:cNvPr>
          <p:cNvSpPr/>
          <p:nvPr/>
        </p:nvSpPr>
        <p:spPr>
          <a:xfrm>
            <a:off x="3516611" y="496550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Rounded Corners 25">
            <a:extLst>
              <a:ext uri="{FF2B5EF4-FFF2-40B4-BE49-F238E27FC236}">
                <a16:creationId xmlns:a16="http://schemas.microsoft.com/office/drawing/2014/main" id="{4DC217D7-BD9B-42C6-91DE-A38DF3192F35}"/>
              </a:ext>
            </a:extLst>
          </p:cNvPr>
          <p:cNvSpPr/>
          <p:nvPr/>
        </p:nvSpPr>
        <p:spPr>
          <a:xfrm>
            <a:off x="4912469" y="496550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17A8C1D3-755F-4156-8271-B5E9A78FC5D5}"/>
              </a:ext>
            </a:extLst>
          </p:cNvPr>
          <p:cNvSpPr/>
          <p:nvPr/>
        </p:nvSpPr>
        <p:spPr>
          <a:xfrm>
            <a:off x="724896" y="4965506"/>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5A60D149-806E-4D31-B3C6-C8C4134091C8}"/>
              </a:ext>
            </a:extLst>
          </p:cNvPr>
          <p:cNvSpPr txBox="1"/>
          <p:nvPr/>
        </p:nvSpPr>
        <p:spPr>
          <a:xfrm>
            <a:off x="1117182" y="5089904"/>
            <a:ext cx="450765" cy="276999"/>
          </a:xfrm>
          <a:prstGeom prst="rect">
            <a:avLst/>
          </a:prstGeom>
          <a:noFill/>
        </p:spPr>
        <p:txBody>
          <a:bodyPr wrap="none" rtlCol="0">
            <a:spAutoFit/>
          </a:bodyPr>
          <a:lstStyle/>
          <a:p>
            <a:pPr algn="ctr"/>
            <a:r>
              <a:rPr lang="en-US" sz="1200" b="1" dirty="0">
                <a:solidFill>
                  <a:schemeClr val="bg1"/>
                </a:solidFill>
              </a:rPr>
              <a:t>PRH</a:t>
            </a:r>
          </a:p>
        </p:txBody>
      </p:sp>
      <p:sp>
        <p:nvSpPr>
          <p:cNvPr id="13" name="TextBox 12">
            <a:extLst>
              <a:ext uri="{FF2B5EF4-FFF2-40B4-BE49-F238E27FC236}">
                <a16:creationId xmlns:a16="http://schemas.microsoft.com/office/drawing/2014/main" id="{BE2792F8-34CC-4345-B8AE-6567CFABEFE8}"/>
              </a:ext>
            </a:extLst>
          </p:cNvPr>
          <p:cNvSpPr txBox="1"/>
          <p:nvPr/>
        </p:nvSpPr>
        <p:spPr>
          <a:xfrm>
            <a:off x="5257404" y="4981207"/>
            <a:ext cx="521297" cy="461665"/>
          </a:xfrm>
          <a:prstGeom prst="rect">
            <a:avLst/>
          </a:prstGeom>
          <a:noFill/>
        </p:spPr>
        <p:txBody>
          <a:bodyPr wrap="none" rtlCol="0">
            <a:spAutoFit/>
          </a:bodyPr>
          <a:lstStyle/>
          <a:p>
            <a:pPr algn="ctr"/>
            <a:r>
              <a:rPr lang="en-US" sz="1200" b="1" dirty="0">
                <a:solidFill>
                  <a:schemeClr val="bg1"/>
                </a:solidFill>
              </a:rPr>
              <a:t>A&amp;AI</a:t>
            </a:r>
          </a:p>
          <a:p>
            <a:pPr algn="ctr"/>
            <a:r>
              <a:rPr lang="en-US" sz="1200" b="1" dirty="0">
                <a:solidFill>
                  <a:schemeClr val="bg1"/>
                </a:solidFill>
              </a:rPr>
              <a:t>ESR</a:t>
            </a:r>
          </a:p>
        </p:txBody>
      </p:sp>
      <p:sp>
        <p:nvSpPr>
          <p:cNvPr id="16" name="TextBox 15">
            <a:extLst>
              <a:ext uri="{FF2B5EF4-FFF2-40B4-BE49-F238E27FC236}">
                <a16:creationId xmlns:a16="http://schemas.microsoft.com/office/drawing/2014/main" id="{2C47B4A6-34A1-43DC-99D1-7E380B9F2CE4}"/>
              </a:ext>
            </a:extLst>
          </p:cNvPr>
          <p:cNvSpPr txBox="1"/>
          <p:nvPr/>
        </p:nvSpPr>
        <p:spPr>
          <a:xfrm>
            <a:off x="2316640" y="5056401"/>
            <a:ext cx="795202" cy="276999"/>
          </a:xfrm>
          <a:prstGeom prst="rect">
            <a:avLst/>
          </a:prstGeom>
          <a:noFill/>
        </p:spPr>
        <p:txBody>
          <a:bodyPr wrap="none" rtlCol="0">
            <a:spAutoFit/>
          </a:bodyPr>
          <a:lstStyle/>
          <a:p>
            <a:pPr algn="ctr"/>
            <a:r>
              <a:rPr lang="en-US" sz="1200" b="1" dirty="0">
                <a:solidFill>
                  <a:schemeClr val="bg1"/>
                </a:solidFill>
              </a:rPr>
              <a:t>SDN-C</a:t>
            </a:r>
          </a:p>
        </p:txBody>
      </p:sp>
      <p:sp>
        <p:nvSpPr>
          <p:cNvPr id="28" name="TextBox 27">
            <a:extLst>
              <a:ext uri="{FF2B5EF4-FFF2-40B4-BE49-F238E27FC236}">
                <a16:creationId xmlns:a16="http://schemas.microsoft.com/office/drawing/2014/main" id="{3E5E9D35-27EE-4227-A873-0D74BAB15EDC}"/>
              </a:ext>
            </a:extLst>
          </p:cNvPr>
          <p:cNvSpPr txBox="1"/>
          <p:nvPr/>
        </p:nvSpPr>
        <p:spPr>
          <a:xfrm>
            <a:off x="3682747" y="5086986"/>
            <a:ext cx="775551" cy="276999"/>
          </a:xfrm>
          <a:prstGeom prst="rect">
            <a:avLst/>
          </a:prstGeom>
          <a:noFill/>
        </p:spPr>
        <p:txBody>
          <a:bodyPr wrap="none" rtlCol="0">
            <a:spAutoFit/>
          </a:bodyPr>
          <a:lstStyle/>
          <a:p>
            <a:pPr algn="ctr"/>
            <a:r>
              <a:rPr lang="en-US" sz="1200" b="1" dirty="0">
                <a:solidFill>
                  <a:schemeClr val="bg1"/>
                </a:solidFill>
              </a:rPr>
              <a:t>APP-C</a:t>
            </a:r>
          </a:p>
        </p:txBody>
      </p:sp>
      <p:sp>
        <p:nvSpPr>
          <p:cNvPr id="30" name="TextBox 29">
            <a:extLst>
              <a:ext uri="{FF2B5EF4-FFF2-40B4-BE49-F238E27FC236}">
                <a16:creationId xmlns:a16="http://schemas.microsoft.com/office/drawing/2014/main" id="{DDA0785C-8CCC-4ACD-816F-A33D5C44A7D3}"/>
              </a:ext>
            </a:extLst>
          </p:cNvPr>
          <p:cNvSpPr txBox="1"/>
          <p:nvPr/>
        </p:nvSpPr>
        <p:spPr>
          <a:xfrm>
            <a:off x="389045" y="3452281"/>
            <a:ext cx="1303938" cy="307777"/>
          </a:xfrm>
          <a:prstGeom prst="rect">
            <a:avLst/>
          </a:prstGeom>
          <a:noFill/>
        </p:spPr>
        <p:txBody>
          <a:bodyPr wrap="none" rtlCol="0">
            <a:spAutoFit/>
          </a:bodyPr>
          <a:lstStyle/>
          <a:p>
            <a:r>
              <a:rPr lang="en-US" sz="1400" b="1" dirty="0"/>
              <a:t>RUN-TIME</a:t>
            </a:r>
          </a:p>
        </p:txBody>
      </p:sp>
      <p:grpSp>
        <p:nvGrpSpPr>
          <p:cNvPr id="2" name="Group 1">
            <a:extLst>
              <a:ext uri="{FF2B5EF4-FFF2-40B4-BE49-F238E27FC236}">
                <a16:creationId xmlns:a16="http://schemas.microsoft.com/office/drawing/2014/main" id="{B8A535F5-D60F-48D3-A12C-893CA87D9FA9}"/>
              </a:ext>
            </a:extLst>
          </p:cNvPr>
          <p:cNvGrpSpPr/>
          <p:nvPr/>
        </p:nvGrpSpPr>
        <p:grpSpPr>
          <a:xfrm>
            <a:off x="1459019" y="8012788"/>
            <a:ext cx="1736209" cy="801515"/>
            <a:chOff x="1501054" y="5610226"/>
            <a:chExt cx="2290225" cy="1057274"/>
          </a:xfrm>
        </p:grpSpPr>
        <p:pic>
          <p:nvPicPr>
            <p:cNvPr id="31" name="Picture 2" descr="C:\Users\cheung\AppData\Local\Temp\SNAGHTML9c43593.PNG">
              <a:extLst>
                <a:ext uri="{FF2B5EF4-FFF2-40B4-BE49-F238E27FC236}">
                  <a16:creationId xmlns:a16="http://schemas.microsoft.com/office/drawing/2014/main" id="{7C1A825E-8726-4291-8EC6-3CEA22E20F42}"/>
                </a:ext>
              </a:extLst>
            </p:cNvPr>
            <p:cNvPicPr>
              <a:picLocks noChangeAspect="1" noChangeArrowheads="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501054" y="5610226"/>
              <a:ext cx="2290225" cy="105727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cheung\AppData\Local\Temp\SNAGHTML9c43593.PNG">
              <a:extLst>
                <a:ext uri="{FF2B5EF4-FFF2-40B4-BE49-F238E27FC236}">
                  <a16:creationId xmlns:a16="http://schemas.microsoft.com/office/drawing/2014/main" id="{467C5567-5A5E-4B5B-832A-C516DBFC5A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0765" y="5647573"/>
              <a:ext cx="2182889" cy="953251"/>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TextBox 32">
            <a:extLst>
              <a:ext uri="{FF2B5EF4-FFF2-40B4-BE49-F238E27FC236}">
                <a16:creationId xmlns:a16="http://schemas.microsoft.com/office/drawing/2014/main" id="{9E8C8198-7C4B-41A7-A247-2C05E730EF7D}"/>
              </a:ext>
            </a:extLst>
          </p:cNvPr>
          <p:cNvSpPr txBox="1"/>
          <p:nvPr/>
        </p:nvSpPr>
        <p:spPr>
          <a:xfrm>
            <a:off x="1338434" y="8740331"/>
            <a:ext cx="2019977" cy="369332"/>
          </a:xfrm>
          <a:prstGeom prst="rect">
            <a:avLst/>
          </a:prstGeom>
          <a:noFill/>
        </p:spPr>
        <p:txBody>
          <a:bodyPr wrap="none" rtlCol="0">
            <a:spAutoFit/>
          </a:bodyPr>
          <a:lstStyle/>
          <a:p>
            <a:r>
              <a:rPr lang="en-US" b="1" dirty="0"/>
              <a:t>Emulated DU (PNF)</a:t>
            </a:r>
          </a:p>
        </p:txBody>
      </p:sp>
      <p:sp>
        <p:nvSpPr>
          <p:cNvPr id="40" name="TextBox 39">
            <a:extLst>
              <a:ext uri="{FF2B5EF4-FFF2-40B4-BE49-F238E27FC236}">
                <a16:creationId xmlns:a16="http://schemas.microsoft.com/office/drawing/2014/main" id="{B4F96758-8623-4C5E-B5F9-DFBAB0A62568}"/>
              </a:ext>
            </a:extLst>
          </p:cNvPr>
          <p:cNvSpPr txBox="1"/>
          <p:nvPr/>
        </p:nvSpPr>
        <p:spPr>
          <a:xfrm>
            <a:off x="325102" y="1556462"/>
            <a:ext cx="1984582" cy="369332"/>
          </a:xfrm>
          <a:prstGeom prst="rect">
            <a:avLst/>
          </a:prstGeom>
          <a:noFill/>
        </p:spPr>
        <p:txBody>
          <a:bodyPr wrap="none" rtlCol="0">
            <a:spAutoFit/>
          </a:bodyPr>
          <a:lstStyle/>
          <a:p>
            <a:r>
              <a:rPr lang="en-US" b="1" dirty="0"/>
              <a:t>ONAP Deployment</a:t>
            </a:r>
          </a:p>
        </p:txBody>
      </p:sp>
      <p:sp>
        <p:nvSpPr>
          <p:cNvPr id="35" name="TextBox 34">
            <a:extLst>
              <a:ext uri="{FF2B5EF4-FFF2-40B4-BE49-F238E27FC236}">
                <a16:creationId xmlns:a16="http://schemas.microsoft.com/office/drawing/2014/main" id="{28F9C992-065B-4BE6-B868-8B4A0C8A318A}"/>
              </a:ext>
            </a:extLst>
          </p:cNvPr>
          <p:cNvSpPr txBox="1"/>
          <p:nvPr/>
        </p:nvSpPr>
        <p:spPr>
          <a:xfrm>
            <a:off x="246588" y="6721563"/>
            <a:ext cx="1028551" cy="830997"/>
          </a:xfrm>
          <a:prstGeom prst="rect">
            <a:avLst/>
          </a:prstGeom>
          <a:noFill/>
        </p:spPr>
        <p:txBody>
          <a:bodyPr wrap="none" rtlCol="0">
            <a:spAutoFit/>
          </a:bodyPr>
          <a:lstStyle/>
          <a:p>
            <a:r>
              <a:rPr lang="en-US" sz="1600" dirty="0"/>
              <a:t>Security </a:t>
            </a:r>
          </a:p>
          <a:p>
            <a:r>
              <a:rPr lang="en-US" sz="1600" dirty="0"/>
              <a:t>Gateway</a:t>
            </a:r>
          </a:p>
          <a:p>
            <a:r>
              <a:rPr lang="en-US" sz="1600" dirty="0"/>
              <a:t>(Optional)</a:t>
            </a:r>
          </a:p>
        </p:txBody>
      </p:sp>
      <p:grpSp>
        <p:nvGrpSpPr>
          <p:cNvPr id="44" name="Group 43">
            <a:extLst>
              <a:ext uri="{FF2B5EF4-FFF2-40B4-BE49-F238E27FC236}">
                <a16:creationId xmlns:a16="http://schemas.microsoft.com/office/drawing/2014/main" id="{922F7357-74B2-4355-9F70-4E6A4B030AC0}"/>
              </a:ext>
            </a:extLst>
          </p:cNvPr>
          <p:cNvGrpSpPr/>
          <p:nvPr/>
        </p:nvGrpSpPr>
        <p:grpSpPr>
          <a:xfrm>
            <a:off x="1728487" y="6835584"/>
            <a:ext cx="748088" cy="623407"/>
            <a:chOff x="1751719" y="4700054"/>
            <a:chExt cx="1098219" cy="915183"/>
          </a:xfrm>
        </p:grpSpPr>
        <p:sp>
          <p:nvSpPr>
            <p:cNvPr id="43" name="Oval 42">
              <a:extLst>
                <a:ext uri="{FF2B5EF4-FFF2-40B4-BE49-F238E27FC236}">
                  <a16:creationId xmlns:a16="http://schemas.microsoft.com/office/drawing/2014/main" id="{819D83F5-1BC4-4ED9-83EF-EDD8F642DF84}"/>
                </a:ext>
              </a:extLst>
            </p:cNvPr>
            <p:cNvSpPr/>
            <p:nvPr/>
          </p:nvSpPr>
          <p:spPr>
            <a:xfrm>
              <a:off x="1879908" y="4828671"/>
              <a:ext cx="841865" cy="4232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1EE560B0-2D65-4290-B317-93663BBBD738}"/>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51719" y="4700054"/>
              <a:ext cx="1098219" cy="915183"/>
            </a:xfrm>
            <a:prstGeom prst="rect">
              <a:avLst/>
            </a:prstGeom>
          </p:spPr>
        </p:pic>
      </p:grpSp>
      <p:sp>
        <p:nvSpPr>
          <p:cNvPr id="108" name="Rectangle: Rounded Corners 107">
            <a:extLst>
              <a:ext uri="{FF2B5EF4-FFF2-40B4-BE49-F238E27FC236}">
                <a16:creationId xmlns:a16="http://schemas.microsoft.com/office/drawing/2014/main" id="{9CF46B67-7BEC-4A16-A7C3-D4FB1F282C76}"/>
              </a:ext>
            </a:extLst>
          </p:cNvPr>
          <p:cNvSpPr/>
          <p:nvPr/>
        </p:nvSpPr>
        <p:spPr>
          <a:xfrm>
            <a:off x="3889871" y="856247"/>
            <a:ext cx="1225034" cy="488603"/>
          </a:xfrm>
          <a:prstGeom prst="roundRect">
            <a:avLst/>
          </a:prstGeom>
          <a:gradFill flip="none" rotWithShape="1">
            <a:gsLst>
              <a:gs pos="0">
                <a:srgbClr val="FF6600">
                  <a:shade val="30000"/>
                  <a:satMod val="115000"/>
                </a:srgbClr>
              </a:gs>
              <a:gs pos="50000">
                <a:srgbClr val="FF6600">
                  <a:shade val="67500"/>
                  <a:satMod val="115000"/>
                </a:srgbClr>
              </a:gs>
              <a:gs pos="100000">
                <a:srgbClr val="FF660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Rounded Corners 108">
            <a:extLst>
              <a:ext uri="{FF2B5EF4-FFF2-40B4-BE49-F238E27FC236}">
                <a16:creationId xmlns:a16="http://schemas.microsoft.com/office/drawing/2014/main" id="{29E57636-3BF8-4DC7-8049-2D8B746F555D}"/>
              </a:ext>
            </a:extLst>
          </p:cNvPr>
          <p:cNvSpPr/>
          <p:nvPr/>
        </p:nvSpPr>
        <p:spPr>
          <a:xfrm>
            <a:off x="5219054" y="856247"/>
            <a:ext cx="1225034" cy="488603"/>
          </a:xfrm>
          <a:prstGeom prst="roundRect">
            <a:avLst/>
          </a:prstGeom>
          <a:gradFill flip="none" rotWithShape="1">
            <a:gsLst>
              <a:gs pos="0">
                <a:srgbClr val="FF6600">
                  <a:shade val="30000"/>
                  <a:satMod val="115000"/>
                </a:srgbClr>
              </a:gs>
              <a:gs pos="50000">
                <a:srgbClr val="FF6600">
                  <a:shade val="67500"/>
                  <a:satMod val="115000"/>
                </a:srgbClr>
              </a:gs>
              <a:gs pos="100000">
                <a:srgbClr val="FF660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Rounded Corners 109">
            <a:extLst>
              <a:ext uri="{FF2B5EF4-FFF2-40B4-BE49-F238E27FC236}">
                <a16:creationId xmlns:a16="http://schemas.microsoft.com/office/drawing/2014/main" id="{B4E0F750-8DFE-4C4F-9118-6DFC804513D5}"/>
              </a:ext>
            </a:extLst>
          </p:cNvPr>
          <p:cNvSpPr/>
          <p:nvPr/>
        </p:nvSpPr>
        <p:spPr>
          <a:xfrm>
            <a:off x="2546533" y="856247"/>
            <a:ext cx="1225034" cy="488603"/>
          </a:xfrm>
          <a:prstGeom prst="roundRect">
            <a:avLst/>
          </a:prstGeom>
          <a:gradFill flip="none" rotWithShape="1">
            <a:gsLst>
              <a:gs pos="0">
                <a:srgbClr val="FF6600">
                  <a:shade val="30000"/>
                  <a:satMod val="115000"/>
                </a:srgbClr>
              </a:gs>
              <a:gs pos="50000">
                <a:srgbClr val="FF6600">
                  <a:shade val="67500"/>
                  <a:satMod val="115000"/>
                </a:srgbClr>
              </a:gs>
              <a:gs pos="100000">
                <a:srgbClr val="FF660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TextBox 110">
            <a:extLst>
              <a:ext uri="{FF2B5EF4-FFF2-40B4-BE49-F238E27FC236}">
                <a16:creationId xmlns:a16="http://schemas.microsoft.com/office/drawing/2014/main" id="{3DE9519F-3171-4617-8AE2-F341D4233DEF}"/>
              </a:ext>
            </a:extLst>
          </p:cNvPr>
          <p:cNvSpPr txBox="1"/>
          <p:nvPr/>
        </p:nvSpPr>
        <p:spPr>
          <a:xfrm>
            <a:off x="2923591" y="885395"/>
            <a:ext cx="481221" cy="461665"/>
          </a:xfrm>
          <a:prstGeom prst="rect">
            <a:avLst/>
          </a:prstGeom>
          <a:noFill/>
        </p:spPr>
        <p:txBody>
          <a:bodyPr wrap="none" rtlCol="0">
            <a:spAutoFit/>
          </a:bodyPr>
          <a:lstStyle/>
          <a:p>
            <a:pPr algn="ctr"/>
            <a:r>
              <a:rPr lang="en-US" sz="1200" b="1" dirty="0">
                <a:solidFill>
                  <a:schemeClr val="bg1"/>
                </a:solidFill>
              </a:rPr>
              <a:t>BSS/</a:t>
            </a:r>
          </a:p>
          <a:p>
            <a:pPr algn="ctr"/>
            <a:r>
              <a:rPr lang="en-US" sz="1200" b="1" dirty="0">
                <a:solidFill>
                  <a:schemeClr val="bg1"/>
                </a:solidFill>
              </a:rPr>
              <a:t>OSS</a:t>
            </a:r>
          </a:p>
        </p:txBody>
      </p:sp>
      <p:sp>
        <p:nvSpPr>
          <p:cNvPr id="112" name="TextBox 111">
            <a:extLst>
              <a:ext uri="{FF2B5EF4-FFF2-40B4-BE49-F238E27FC236}">
                <a16:creationId xmlns:a16="http://schemas.microsoft.com/office/drawing/2014/main" id="{B1F75087-9DF7-44C3-9F0F-EB817134C9DD}"/>
              </a:ext>
            </a:extLst>
          </p:cNvPr>
          <p:cNvSpPr txBox="1"/>
          <p:nvPr/>
        </p:nvSpPr>
        <p:spPr>
          <a:xfrm>
            <a:off x="5616888" y="989423"/>
            <a:ext cx="415498" cy="276999"/>
          </a:xfrm>
          <a:prstGeom prst="rect">
            <a:avLst/>
          </a:prstGeom>
          <a:noFill/>
        </p:spPr>
        <p:txBody>
          <a:bodyPr wrap="none" rtlCol="0">
            <a:spAutoFit/>
          </a:bodyPr>
          <a:lstStyle/>
          <a:p>
            <a:pPr algn="ctr"/>
            <a:r>
              <a:rPr lang="en-US" sz="1200" b="1" dirty="0">
                <a:solidFill>
                  <a:schemeClr val="bg1"/>
                </a:solidFill>
              </a:rPr>
              <a:t>VID</a:t>
            </a:r>
          </a:p>
        </p:txBody>
      </p:sp>
      <p:sp>
        <p:nvSpPr>
          <p:cNvPr id="114" name="TextBox 113">
            <a:extLst>
              <a:ext uri="{FF2B5EF4-FFF2-40B4-BE49-F238E27FC236}">
                <a16:creationId xmlns:a16="http://schemas.microsoft.com/office/drawing/2014/main" id="{D1AF05BC-DF39-4A24-BD5B-06B119359032}"/>
              </a:ext>
            </a:extLst>
          </p:cNvPr>
          <p:cNvSpPr txBox="1"/>
          <p:nvPr/>
        </p:nvSpPr>
        <p:spPr>
          <a:xfrm>
            <a:off x="4186894" y="869777"/>
            <a:ext cx="564577" cy="461665"/>
          </a:xfrm>
          <a:prstGeom prst="rect">
            <a:avLst/>
          </a:prstGeom>
          <a:noFill/>
        </p:spPr>
        <p:txBody>
          <a:bodyPr wrap="none" rtlCol="0">
            <a:spAutoFit/>
          </a:bodyPr>
          <a:lstStyle/>
          <a:p>
            <a:pPr algn="ctr"/>
            <a:r>
              <a:rPr lang="en-US" sz="1200" b="1" dirty="0">
                <a:solidFill>
                  <a:schemeClr val="bg1"/>
                </a:solidFill>
              </a:rPr>
              <a:t>ONAP</a:t>
            </a:r>
          </a:p>
          <a:p>
            <a:pPr algn="ctr"/>
            <a:r>
              <a:rPr lang="en-US" sz="1200" b="1" dirty="0">
                <a:solidFill>
                  <a:schemeClr val="bg1"/>
                </a:solidFill>
              </a:rPr>
              <a:t>Portal</a:t>
            </a:r>
          </a:p>
        </p:txBody>
      </p:sp>
      <p:cxnSp>
        <p:nvCxnSpPr>
          <p:cNvPr id="117" name="Straight Arrow Connector 116">
            <a:extLst>
              <a:ext uri="{FF2B5EF4-FFF2-40B4-BE49-F238E27FC236}">
                <a16:creationId xmlns:a16="http://schemas.microsoft.com/office/drawing/2014/main" id="{6D83BE54-1EEB-4727-93C4-124332EE614C}"/>
              </a:ext>
            </a:extLst>
          </p:cNvPr>
          <p:cNvCxnSpPr>
            <a:cxnSpLocks/>
          </p:cNvCxnSpPr>
          <p:nvPr/>
        </p:nvCxnSpPr>
        <p:spPr>
          <a:xfrm flipV="1">
            <a:off x="5613360" y="1383284"/>
            <a:ext cx="0" cy="239316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42722FDD-9318-4D3D-A979-F585241ECD07}"/>
              </a:ext>
            </a:extLst>
          </p:cNvPr>
          <p:cNvGrpSpPr/>
          <p:nvPr/>
        </p:nvGrpSpPr>
        <p:grpSpPr>
          <a:xfrm>
            <a:off x="1742348" y="5464471"/>
            <a:ext cx="671646" cy="2567985"/>
            <a:chOff x="1742348" y="5249685"/>
            <a:chExt cx="671646" cy="2782771"/>
          </a:xfrm>
        </p:grpSpPr>
        <p:cxnSp>
          <p:nvCxnSpPr>
            <p:cNvPr id="89" name="Straight Arrow Connector 88">
              <a:extLst>
                <a:ext uri="{FF2B5EF4-FFF2-40B4-BE49-F238E27FC236}">
                  <a16:creationId xmlns:a16="http://schemas.microsoft.com/office/drawing/2014/main" id="{F36CCF2B-C0CB-491B-9FE2-42372FBA783C}"/>
                </a:ext>
              </a:extLst>
            </p:cNvPr>
            <p:cNvCxnSpPr>
              <a:cxnSpLocks/>
            </p:cNvCxnSpPr>
            <p:nvPr/>
          </p:nvCxnSpPr>
          <p:spPr>
            <a:xfrm flipV="1">
              <a:off x="1742348" y="5249685"/>
              <a:ext cx="0" cy="277850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8" name="Straight Arrow Connector 167">
              <a:extLst>
                <a:ext uri="{FF2B5EF4-FFF2-40B4-BE49-F238E27FC236}">
                  <a16:creationId xmlns:a16="http://schemas.microsoft.com/office/drawing/2014/main" id="{6FCFDC87-0746-4DE9-89BC-C3B6DFD7ACDE}"/>
                </a:ext>
              </a:extLst>
            </p:cNvPr>
            <p:cNvCxnSpPr>
              <a:cxnSpLocks/>
            </p:cNvCxnSpPr>
            <p:nvPr/>
          </p:nvCxnSpPr>
          <p:spPr>
            <a:xfrm>
              <a:off x="2413994" y="5257420"/>
              <a:ext cx="0" cy="277503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164" name="Straight Arrow Connector 163">
            <a:extLst>
              <a:ext uri="{FF2B5EF4-FFF2-40B4-BE49-F238E27FC236}">
                <a16:creationId xmlns:a16="http://schemas.microsoft.com/office/drawing/2014/main" id="{4C7A45A7-A144-432A-AFD5-E01C51FD804C}"/>
              </a:ext>
            </a:extLst>
          </p:cNvPr>
          <p:cNvCxnSpPr>
            <a:cxnSpLocks/>
          </p:cNvCxnSpPr>
          <p:nvPr/>
        </p:nvCxnSpPr>
        <p:spPr>
          <a:xfrm flipV="1">
            <a:off x="1384650" y="4695353"/>
            <a:ext cx="0" cy="313722"/>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52F7ECA7-B2B9-4674-A493-AB0D56D73FD8}"/>
              </a:ext>
            </a:extLst>
          </p:cNvPr>
          <p:cNvSpPr txBox="1"/>
          <p:nvPr/>
        </p:nvSpPr>
        <p:spPr>
          <a:xfrm>
            <a:off x="1357230" y="4703211"/>
            <a:ext cx="770980" cy="276999"/>
          </a:xfrm>
          <a:prstGeom prst="rect">
            <a:avLst/>
          </a:prstGeom>
          <a:noFill/>
        </p:spPr>
        <p:txBody>
          <a:bodyPr wrap="none" rtlCol="0">
            <a:spAutoFit/>
          </a:bodyPr>
          <a:lstStyle/>
          <a:p>
            <a:r>
              <a:rPr lang="en-US" sz="1200" dirty="0"/>
              <a:t>pnfReady</a:t>
            </a:r>
          </a:p>
        </p:txBody>
      </p:sp>
      <p:sp>
        <p:nvSpPr>
          <p:cNvPr id="165" name="TextBox 164">
            <a:extLst>
              <a:ext uri="{FF2B5EF4-FFF2-40B4-BE49-F238E27FC236}">
                <a16:creationId xmlns:a16="http://schemas.microsoft.com/office/drawing/2014/main" id="{0DAE39F5-CB03-4956-A1D4-6CA0386D243E}"/>
              </a:ext>
            </a:extLst>
          </p:cNvPr>
          <p:cNvSpPr txBox="1"/>
          <p:nvPr/>
        </p:nvSpPr>
        <p:spPr>
          <a:xfrm>
            <a:off x="650450" y="6318806"/>
            <a:ext cx="1136593" cy="276999"/>
          </a:xfrm>
          <a:prstGeom prst="rect">
            <a:avLst/>
          </a:prstGeom>
          <a:noFill/>
        </p:spPr>
        <p:txBody>
          <a:bodyPr wrap="none" rtlCol="0">
            <a:spAutoFit/>
          </a:bodyPr>
          <a:lstStyle/>
          <a:p>
            <a:r>
              <a:rPr lang="en-US" sz="1200" dirty="0"/>
              <a:t>pnfRegistration</a:t>
            </a:r>
          </a:p>
        </p:txBody>
      </p:sp>
      <p:sp>
        <p:nvSpPr>
          <p:cNvPr id="183" name="Rectangle 182">
            <a:extLst>
              <a:ext uri="{FF2B5EF4-FFF2-40B4-BE49-F238E27FC236}">
                <a16:creationId xmlns:a16="http://schemas.microsoft.com/office/drawing/2014/main" id="{9FF4991A-6D69-4D6C-A146-432AD6934937}"/>
              </a:ext>
            </a:extLst>
          </p:cNvPr>
          <p:cNvSpPr/>
          <p:nvPr/>
        </p:nvSpPr>
        <p:spPr>
          <a:xfrm>
            <a:off x="215901" y="1979655"/>
            <a:ext cx="5133509" cy="137144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id="{E4B22EC4-A9B1-412E-92C8-8786EAC01E1C}"/>
              </a:ext>
            </a:extLst>
          </p:cNvPr>
          <p:cNvSpPr txBox="1"/>
          <p:nvPr/>
        </p:nvSpPr>
        <p:spPr>
          <a:xfrm>
            <a:off x="397333" y="1978194"/>
            <a:ext cx="1186415" cy="307777"/>
          </a:xfrm>
          <a:prstGeom prst="rect">
            <a:avLst/>
          </a:prstGeom>
          <a:noFill/>
        </p:spPr>
        <p:txBody>
          <a:bodyPr wrap="none" rtlCol="0">
            <a:spAutoFit/>
          </a:bodyPr>
          <a:lstStyle/>
          <a:p>
            <a:r>
              <a:rPr lang="en-US" sz="1400" b="1" dirty="0"/>
              <a:t>DESIGN-TIME</a:t>
            </a:r>
          </a:p>
        </p:txBody>
      </p:sp>
      <p:sp>
        <p:nvSpPr>
          <p:cNvPr id="186" name="Rectangle: Rounded Corners 185">
            <a:extLst>
              <a:ext uri="{FF2B5EF4-FFF2-40B4-BE49-F238E27FC236}">
                <a16:creationId xmlns:a16="http://schemas.microsoft.com/office/drawing/2014/main" id="{3F28F405-2168-47C8-B728-74FDABEE3D8B}"/>
              </a:ext>
            </a:extLst>
          </p:cNvPr>
          <p:cNvSpPr/>
          <p:nvPr/>
        </p:nvSpPr>
        <p:spPr>
          <a:xfrm>
            <a:off x="471886" y="2514837"/>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TextBox 186">
            <a:extLst>
              <a:ext uri="{FF2B5EF4-FFF2-40B4-BE49-F238E27FC236}">
                <a16:creationId xmlns:a16="http://schemas.microsoft.com/office/drawing/2014/main" id="{C1696D5B-7532-474E-BFE8-7FBA0EC87D24}"/>
              </a:ext>
            </a:extLst>
          </p:cNvPr>
          <p:cNvSpPr txBox="1"/>
          <p:nvPr/>
        </p:nvSpPr>
        <p:spPr>
          <a:xfrm>
            <a:off x="902410" y="2617734"/>
            <a:ext cx="436338" cy="276999"/>
          </a:xfrm>
          <a:prstGeom prst="rect">
            <a:avLst/>
          </a:prstGeom>
          <a:noFill/>
        </p:spPr>
        <p:txBody>
          <a:bodyPr wrap="none" rtlCol="0">
            <a:spAutoFit/>
          </a:bodyPr>
          <a:lstStyle/>
          <a:p>
            <a:pPr algn="ctr"/>
            <a:r>
              <a:rPr lang="en-US" sz="1200" b="1" dirty="0">
                <a:solidFill>
                  <a:schemeClr val="bg1"/>
                </a:solidFill>
              </a:rPr>
              <a:t>SDC</a:t>
            </a:r>
          </a:p>
        </p:txBody>
      </p:sp>
      <p:sp>
        <p:nvSpPr>
          <p:cNvPr id="188" name="Rectangle: Rounded Corners 187">
            <a:extLst>
              <a:ext uri="{FF2B5EF4-FFF2-40B4-BE49-F238E27FC236}">
                <a16:creationId xmlns:a16="http://schemas.microsoft.com/office/drawing/2014/main" id="{53EB84FB-9193-4ABB-B1D5-5C80962E8C32}"/>
              </a:ext>
            </a:extLst>
          </p:cNvPr>
          <p:cNvSpPr/>
          <p:nvPr/>
        </p:nvSpPr>
        <p:spPr>
          <a:xfrm>
            <a:off x="1969848" y="2514837"/>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TextBox 188">
            <a:extLst>
              <a:ext uri="{FF2B5EF4-FFF2-40B4-BE49-F238E27FC236}">
                <a16:creationId xmlns:a16="http://schemas.microsoft.com/office/drawing/2014/main" id="{517D6286-D57B-4169-AE22-3BAE6C6EA643}"/>
              </a:ext>
            </a:extLst>
          </p:cNvPr>
          <p:cNvSpPr txBox="1"/>
          <p:nvPr/>
        </p:nvSpPr>
        <p:spPr>
          <a:xfrm>
            <a:off x="2271832" y="2608209"/>
            <a:ext cx="641522" cy="276999"/>
          </a:xfrm>
          <a:prstGeom prst="rect">
            <a:avLst/>
          </a:prstGeom>
          <a:noFill/>
        </p:spPr>
        <p:txBody>
          <a:bodyPr wrap="none" rtlCol="0">
            <a:spAutoFit/>
          </a:bodyPr>
          <a:lstStyle/>
          <a:p>
            <a:pPr algn="ctr"/>
            <a:r>
              <a:rPr lang="en-US" sz="1200" b="1" dirty="0">
                <a:solidFill>
                  <a:schemeClr val="bg1"/>
                </a:solidFill>
              </a:rPr>
              <a:t>CLAMP</a:t>
            </a:r>
          </a:p>
        </p:txBody>
      </p:sp>
      <p:pic>
        <p:nvPicPr>
          <p:cNvPr id="192" name="Picture 191">
            <a:extLst>
              <a:ext uri="{FF2B5EF4-FFF2-40B4-BE49-F238E27FC236}">
                <a16:creationId xmlns:a16="http://schemas.microsoft.com/office/drawing/2014/main" id="{F82188CF-BDBD-47BA-9D66-E1E0186BE4DF}"/>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3548726" y="2434422"/>
            <a:ext cx="614567" cy="703448"/>
          </a:xfrm>
          <a:prstGeom prst="rect">
            <a:avLst/>
          </a:prstGeom>
        </p:spPr>
      </p:pic>
      <p:sp>
        <p:nvSpPr>
          <p:cNvPr id="45" name="Rectangle: Rounded Corners 44">
            <a:extLst>
              <a:ext uri="{FF2B5EF4-FFF2-40B4-BE49-F238E27FC236}">
                <a16:creationId xmlns:a16="http://schemas.microsoft.com/office/drawing/2014/main" id="{4C726573-2D67-4AAD-96B0-0B98B29F4BBD}"/>
              </a:ext>
            </a:extLst>
          </p:cNvPr>
          <p:cNvSpPr/>
          <p:nvPr/>
        </p:nvSpPr>
        <p:spPr>
          <a:xfrm>
            <a:off x="3548726" y="2693074"/>
            <a:ext cx="638168" cy="15403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TextBox 192">
            <a:extLst>
              <a:ext uri="{FF2B5EF4-FFF2-40B4-BE49-F238E27FC236}">
                <a16:creationId xmlns:a16="http://schemas.microsoft.com/office/drawing/2014/main" id="{D0A1B28B-3086-4893-A39C-CE650F08BB62}"/>
              </a:ext>
            </a:extLst>
          </p:cNvPr>
          <p:cNvSpPr txBox="1"/>
          <p:nvPr/>
        </p:nvSpPr>
        <p:spPr>
          <a:xfrm>
            <a:off x="3482736" y="2617893"/>
            <a:ext cx="770147" cy="276999"/>
          </a:xfrm>
          <a:prstGeom prst="rect">
            <a:avLst/>
          </a:prstGeom>
          <a:noFill/>
        </p:spPr>
        <p:txBody>
          <a:bodyPr wrap="none" rtlCol="0">
            <a:spAutoFit/>
          </a:bodyPr>
          <a:lstStyle/>
          <a:p>
            <a:pPr algn="ctr"/>
            <a:r>
              <a:rPr lang="en-US" sz="1200" b="1" dirty="0">
                <a:solidFill>
                  <a:srgbClr val="0000CC"/>
                </a:solidFill>
              </a:rPr>
              <a:t>CATALOG</a:t>
            </a:r>
          </a:p>
        </p:txBody>
      </p:sp>
      <p:sp>
        <p:nvSpPr>
          <p:cNvPr id="197" name="Rectangle 196">
            <a:extLst>
              <a:ext uri="{FF2B5EF4-FFF2-40B4-BE49-F238E27FC236}">
                <a16:creationId xmlns:a16="http://schemas.microsoft.com/office/drawing/2014/main" id="{276EAB84-37F9-42E7-B8BA-1729F34EB285}"/>
              </a:ext>
            </a:extLst>
          </p:cNvPr>
          <p:cNvSpPr/>
          <p:nvPr/>
        </p:nvSpPr>
        <p:spPr>
          <a:xfrm>
            <a:off x="231591" y="6740284"/>
            <a:ext cx="2880251" cy="7750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2EFADBDE-303D-4173-9CCE-0B79EA547DF3}"/>
              </a:ext>
            </a:extLst>
          </p:cNvPr>
          <p:cNvSpPr txBox="1"/>
          <p:nvPr/>
        </p:nvSpPr>
        <p:spPr>
          <a:xfrm>
            <a:off x="3218904" y="8018994"/>
            <a:ext cx="1935979" cy="830997"/>
          </a:xfrm>
          <a:prstGeom prst="rect">
            <a:avLst/>
          </a:prstGeom>
          <a:noFill/>
        </p:spPr>
        <p:txBody>
          <a:bodyPr wrap="none" rtlCol="0">
            <a:spAutoFit/>
          </a:bodyPr>
          <a:lstStyle/>
          <a:p>
            <a:r>
              <a:rPr lang="en-US" sz="1200" dirty="0"/>
              <a:t>Docker container</a:t>
            </a:r>
          </a:p>
          <a:p>
            <a:r>
              <a:rPr lang="en-US" sz="1200" dirty="0"/>
              <a:t>Lab – one VM (2 containers)</a:t>
            </a:r>
          </a:p>
          <a:p>
            <a:r>
              <a:rPr lang="en-US" sz="1200" dirty="0"/>
              <a:t>Cont#1 Sends </a:t>
            </a:r>
            <a:r>
              <a:rPr lang="en-US" sz="1200" dirty="0" err="1"/>
              <a:t>pnfReg</a:t>
            </a:r>
            <a:endParaRPr lang="en-US" sz="1200" dirty="0"/>
          </a:p>
          <a:p>
            <a:r>
              <a:rPr lang="en-US" sz="1200" dirty="0"/>
              <a:t>Cont#2 NetConf Server</a:t>
            </a:r>
          </a:p>
        </p:txBody>
      </p:sp>
    </p:spTree>
    <p:extLst>
      <p:ext uri="{BB962C8B-B14F-4D97-AF65-F5344CB8AC3E}">
        <p14:creationId xmlns:p14="http://schemas.microsoft.com/office/powerpoint/2010/main" val="2808414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Rectangle: Rounded Corners 126">
            <a:extLst>
              <a:ext uri="{FF2B5EF4-FFF2-40B4-BE49-F238E27FC236}">
                <a16:creationId xmlns:a16="http://schemas.microsoft.com/office/drawing/2014/main" id="{19134839-67AD-4537-A64D-4B3A9910C883}"/>
              </a:ext>
            </a:extLst>
          </p:cNvPr>
          <p:cNvSpPr/>
          <p:nvPr/>
        </p:nvSpPr>
        <p:spPr>
          <a:xfrm>
            <a:off x="904340"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Rounded Corners 110">
            <a:extLst>
              <a:ext uri="{FF2B5EF4-FFF2-40B4-BE49-F238E27FC236}">
                <a16:creationId xmlns:a16="http://schemas.microsoft.com/office/drawing/2014/main" id="{BCA22933-61EE-4588-814A-99159C878A85}"/>
              </a:ext>
            </a:extLst>
          </p:cNvPr>
          <p:cNvSpPr/>
          <p:nvPr/>
        </p:nvSpPr>
        <p:spPr>
          <a:xfrm>
            <a:off x="207456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Rectangle: Rounded Corners 125">
            <a:extLst>
              <a:ext uri="{FF2B5EF4-FFF2-40B4-BE49-F238E27FC236}">
                <a16:creationId xmlns:a16="http://schemas.microsoft.com/office/drawing/2014/main" id="{6EA7BF3F-89B2-4A3C-9D0D-236F3A6DD65A}"/>
              </a:ext>
            </a:extLst>
          </p:cNvPr>
          <p:cNvSpPr/>
          <p:nvPr/>
        </p:nvSpPr>
        <p:spPr>
          <a:xfrm>
            <a:off x="324478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5" name="Rectangle: Rounded Corners 134">
            <a:extLst>
              <a:ext uri="{FF2B5EF4-FFF2-40B4-BE49-F238E27FC236}">
                <a16:creationId xmlns:a16="http://schemas.microsoft.com/office/drawing/2014/main" id="{21EF3EDE-396B-4C80-ADB6-0488097E4676}"/>
              </a:ext>
            </a:extLst>
          </p:cNvPr>
          <p:cNvSpPr/>
          <p:nvPr/>
        </p:nvSpPr>
        <p:spPr>
          <a:xfrm>
            <a:off x="5585236"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 name="Rectangle: Rounded Corners 135">
            <a:extLst>
              <a:ext uri="{FF2B5EF4-FFF2-40B4-BE49-F238E27FC236}">
                <a16:creationId xmlns:a16="http://schemas.microsoft.com/office/drawing/2014/main" id="{39E4A27C-3E27-4610-9600-75CBC276A902}"/>
              </a:ext>
            </a:extLst>
          </p:cNvPr>
          <p:cNvSpPr/>
          <p:nvPr/>
        </p:nvSpPr>
        <p:spPr>
          <a:xfrm>
            <a:off x="4415012"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75311" y="565229"/>
            <a:ext cx="759952" cy="560347"/>
            <a:chOff x="907540" y="593233"/>
            <a:chExt cx="759952" cy="560347"/>
          </a:xfrm>
          <a:solidFill>
            <a:srgbClr val="124191"/>
          </a:solidFill>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004888" y="517038"/>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907540" y="614199"/>
              <a:ext cx="759952" cy="461665"/>
            </a:xfrm>
            <a:prstGeom prst="rect">
              <a:avLst/>
            </a:prstGeom>
            <a:noFill/>
          </p:spPr>
          <p:txBody>
            <a:bodyPr wrap="none" rtlCol="0">
              <a:spAutoFit/>
            </a:bodyPr>
            <a:lstStyle/>
            <a:p>
              <a:pPr algn="ctr"/>
              <a:r>
                <a:rPr lang="en-US" sz="1200" b="1" dirty="0">
                  <a:solidFill>
                    <a:schemeClr val="bg1"/>
                  </a:solidFill>
                </a:rPr>
                <a:t>Factory</a:t>
              </a:r>
            </a:p>
            <a:p>
              <a:pPr algn="ctr"/>
              <a:r>
                <a:rPr lang="en-US" sz="1200" b="1" dirty="0">
                  <a:solidFill>
                    <a:schemeClr val="bg1"/>
                  </a:solidFill>
                </a:rPr>
                <a:t>Software</a:t>
              </a:r>
            </a:p>
          </p:txBody>
        </p:sp>
      </p:grpSp>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671611" y="-17858"/>
              <a:ext cx="55210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Plug and Play Steps (for 5G DU)</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3" name="Group 2">
            <a:extLst>
              <a:ext uri="{FF2B5EF4-FFF2-40B4-BE49-F238E27FC236}">
                <a16:creationId xmlns:a16="http://schemas.microsoft.com/office/drawing/2014/main" id="{44280BF3-5D68-4F67-A4C0-C6390D7DFEFA}"/>
              </a:ext>
            </a:extLst>
          </p:cNvPr>
          <p:cNvGrpSpPr/>
          <p:nvPr/>
        </p:nvGrpSpPr>
        <p:grpSpPr>
          <a:xfrm>
            <a:off x="3033764" y="565229"/>
            <a:ext cx="712737" cy="560347"/>
            <a:chOff x="3024976" y="533187"/>
            <a:chExt cx="712737" cy="560347"/>
          </a:xfrm>
          <a:solidFill>
            <a:srgbClr val="124191"/>
          </a:solidFill>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3101171" y="456992"/>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3088027" y="668017"/>
              <a:ext cx="566565" cy="276999"/>
            </a:xfrm>
            <a:prstGeom prst="rect">
              <a:avLst/>
            </a:prstGeom>
            <a:grpFill/>
          </p:spPr>
          <p:txBody>
            <a:bodyPr wrap="none" rtlCol="0">
              <a:spAutoFit/>
            </a:bodyPr>
            <a:lstStyle/>
            <a:p>
              <a:r>
                <a:rPr lang="en-US" sz="1200" b="1" dirty="0">
                  <a:solidFill>
                    <a:schemeClr val="bg1"/>
                  </a:solidFill>
                </a:rPr>
                <a:t>SEGW</a:t>
              </a:r>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5371064" y="565229"/>
            <a:ext cx="712737" cy="560347"/>
            <a:chOff x="3832410" y="576597"/>
            <a:chExt cx="712737" cy="560347"/>
          </a:xfrm>
          <a:solidFill>
            <a:srgbClr val="124191"/>
          </a:solidFill>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915265" y="624484"/>
              <a:ext cx="553357" cy="461665"/>
            </a:xfrm>
            <a:prstGeom prst="rect">
              <a:avLst/>
            </a:prstGeom>
            <a:grpFill/>
          </p:spPr>
          <p:txBody>
            <a:bodyPr wrap="none" rtlCol="0">
              <a:spAutoFit/>
            </a:bodyPr>
            <a:lstStyle/>
            <a:p>
              <a:pPr algn="ctr"/>
              <a:r>
                <a:rPr lang="en-US" sz="1200" b="1" dirty="0">
                  <a:solidFill>
                    <a:schemeClr val="bg1"/>
                  </a:solidFill>
                </a:rPr>
                <a:t>Initial</a:t>
              </a:r>
            </a:p>
            <a:p>
              <a:pPr algn="ctr"/>
              <a:r>
                <a:rPr lang="en-US" sz="1200" b="1" dirty="0">
                  <a:solidFill>
                    <a:schemeClr val="bg1"/>
                  </a:solidFill>
                </a:rPr>
                <a:t>EM</a:t>
              </a:r>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1865114" y="565229"/>
            <a:ext cx="712737" cy="560347"/>
            <a:chOff x="1839900" y="588837"/>
            <a:chExt cx="712737" cy="560347"/>
          </a:xfrm>
          <a:solidFill>
            <a:srgbClr val="124191"/>
          </a:solidFill>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922612" y="634123"/>
              <a:ext cx="546047" cy="461665"/>
            </a:xfrm>
            <a:prstGeom prst="rect">
              <a:avLst/>
            </a:prstGeom>
            <a:grpFill/>
          </p:spPr>
          <p:txBody>
            <a:bodyPr wrap="none" rtlCol="0">
              <a:spAutoFit/>
            </a:bodyPr>
            <a:lstStyle/>
            <a:p>
              <a:pPr algn="ctr"/>
              <a:r>
                <a:rPr lang="en-US" sz="1200" b="1" dirty="0">
                  <a:solidFill>
                    <a:schemeClr val="bg1"/>
                  </a:solidFill>
                </a:rPr>
                <a:t>Local </a:t>
              </a:r>
            </a:p>
            <a:p>
              <a:pPr algn="ctr"/>
              <a:r>
                <a:rPr lang="en-US" sz="1200" b="1" dirty="0">
                  <a:solidFill>
                    <a:schemeClr val="bg1"/>
                  </a:solidFill>
                </a:rPr>
                <a:t>DHCP</a:t>
              </a:r>
            </a:p>
          </p:txBody>
        </p:sp>
      </p:grpSp>
      <p:pic>
        <p:nvPicPr>
          <p:cNvPr id="57" name="Picture 56">
            <a:extLst>
              <a:ext uri="{FF2B5EF4-FFF2-40B4-BE49-F238E27FC236}">
                <a16:creationId xmlns:a16="http://schemas.microsoft.com/office/drawing/2014/main" id="{68DDD591-436E-4AE7-A18F-4A0192524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72919" y="1122528"/>
            <a:ext cx="581529" cy="581529"/>
          </a:xfrm>
          <a:prstGeom prst="rect">
            <a:avLst/>
          </a:prstGeom>
        </p:spPr>
      </p:pic>
      <p:sp>
        <p:nvSpPr>
          <p:cNvPr id="71" name="Oval 70">
            <a:extLst>
              <a:ext uri="{FF2B5EF4-FFF2-40B4-BE49-F238E27FC236}">
                <a16:creationId xmlns:a16="http://schemas.microsoft.com/office/drawing/2014/main" id="{E3F9FBBB-F6FB-4354-A57B-8AEC65F94950}"/>
              </a:ext>
            </a:extLst>
          </p:cNvPr>
          <p:cNvSpPr/>
          <p:nvPr/>
        </p:nvSpPr>
        <p:spPr>
          <a:xfrm>
            <a:off x="1957271" y="1111403"/>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4" name="Picture 43">
            <a:extLst>
              <a:ext uri="{FF2B5EF4-FFF2-40B4-BE49-F238E27FC236}">
                <a16:creationId xmlns:a16="http://schemas.microsoft.com/office/drawing/2014/main" id="{63E5990C-D2C8-4AC6-B011-37C718B4D6A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2073346" y="1114563"/>
            <a:ext cx="293680" cy="551222"/>
          </a:xfrm>
          <a:prstGeom prst="rect">
            <a:avLst/>
          </a:prstGeom>
        </p:spPr>
      </p:pic>
      <p:sp>
        <p:nvSpPr>
          <p:cNvPr id="72" name="Oval 71">
            <a:extLst>
              <a:ext uri="{FF2B5EF4-FFF2-40B4-BE49-F238E27FC236}">
                <a16:creationId xmlns:a16="http://schemas.microsoft.com/office/drawing/2014/main" id="{710E6966-4DA8-4E19-9669-EA43887EB9BA}"/>
              </a:ext>
            </a:extLst>
          </p:cNvPr>
          <p:cNvSpPr/>
          <p:nvPr/>
        </p:nvSpPr>
        <p:spPr>
          <a:xfrm>
            <a:off x="779129" y="1128600"/>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2">
            <a:extLst>
              <a:ext uri="{FF2B5EF4-FFF2-40B4-BE49-F238E27FC236}">
                <a16:creationId xmlns:a16="http://schemas.microsoft.com/office/drawing/2014/main" id="{95E65566-E71C-433B-A121-ECDEEF9E53AC}"/>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69366" y="1263616"/>
            <a:ext cx="548493" cy="251841"/>
          </a:xfrm>
          <a:prstGeom prst="rect">
            <a:avLst/>
          </a:prstGeom>
          <a:noFill/>
          <a:ln w="9525">
            <a:noFill/>
            <a:miter lim="800000"/>
            <a:headEnd/>
            <a:tailEnd/>
          </a:ln>
        </p:spPr>
      </p:pic>
      <p:sp>
        <p:nvSpPr>
          <p:cNvPr id="73" name="Oval 72">
            <a:extLst>
              <a:ext uri="{FF2B5EF4-FFF2-40B4-BE49-F238E27FC236}">
                <a16:creationId xmlns:a16="http://schemas.microsoft.com/office/drawing/2014/main" id="{03139C84-76EF-4B7C-BAC8-0A317E8AFF83}"/>
              </a:ext>
            </a:extLst>
          </p:cNvPr>
          <p:cNvSpPr/>
          <p:nvPr/>
        </p:nvSpPr>
        <p:spPr>
          <a:xfrm>
            <a:off x="3123806" y="1133633"/>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4" name="Picture 14" descr="\\DML-NAS\DML_Data\1 Live Jobs\Nokia\19044 - Nokia brand Site\MASTER TEMPLATES\Network graphics\PNGs\Network Graphic Final PNGs\O symbol-100x100mm_RGB_4.png">
            <a:extLst>
              <a:ext uri="{FF2B5EF4-FFF2-40B4-BE49-F238E27FC236}">
                <a16:creationId xmlns:a16="http://schemas.microsoft.com/office/drawing/2014/main" id="{DB5DA4CB-687A-4D1D-81D1-C91AF26431FC}"/>
              </a:ext>
            </a:extLst>
          </p:cNvPr>
          <p:cNvPicPr>
            <a:picLocks noChangeAspect="1" noChangeArrowheads="1"/>
          </p:cNvPicPr>
          <p:nvPr/>
        </p:nvPicPr>
        <p:blipFill>
          <a:blip r:embed="rId5" cstate="print">
            <a:clrChange>
              <a:clrFrom>
                <a:srgbClr val="124191"/>
              </a:clrFrom>
              <a:clrTo>
                <a:srgbClr val="124191">
                  <a:alpha val="0"/>
                </a:srgbClr>
              </a:clrTo>
            </a:clrChange>
            <a:extLst>
              <a:ext uri="{28A0092B-C50C-407E-A947-70E740481C1C}">
                <a14:useLocalDpi xmlns:a14="http://schemas.microsoft.com/office/drawing/2010/main" val="0"/>
              </a:ext>
            </a:extLst>
          </a:blip>
          <a:srcRect/>
          <a:stretch>
            <a:fillRect/>
          </a:stretch>
        </p:blipFill>
        <p:spPr bwMode="auto">
          <a:xfrm>
            <a:off x="3170172" y="1178601"/>
            <a:ext cx="451828" cy="45182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Rounded Corners 7">
            <a:extLst>
              <a:ext uri="{FF2B5EF4-FFF2-40B4-BE49-F238E27FC236}">
                <a16:creationId xmlns:a16="http://schemas.microsoft.com/office/drawing/2014/main" id="{0404DC50-61F6-4767-B38D-59AC3E8B379D}"/>
              </a:ext>
            </a:extLst>
          </p:cNvPr>
          <p:cNvSpPr/>
          <p:nvPr/>
        </p:nvSpPr>
        <p:spPr>
          <a:xfrm rot="16200000">
            <a:off x="1205162" y="2704416"/>
            <a:ext cx="886220" cy="23668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Rounded Corners 64">
            <a:extLst>
              <a:ext uri="{FF2B5EF4-FFF2-40B4-BE49-F238E27FC236}">
                <a16:creationId xmlns:a16="http://schemas.microsoft.com/office/drawing/2014/main" id="{67D4BCCF-4725-4F8B-9FB9-FD7B8E306B77}"/>
              </a:ext>
            </a:extLst>
          </p:cNvPr>
          <p:cNvSpPr/>
          <p:nvPr/>
        </p:nvSpPr>
        <p:spPr>
          <a:xfrm rot="16200000">
            <a:off x="1174244" y="3688576"/>
            <a:ext cx="911569" cy="240332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Rounded Corners 66">
            <a:extLst>
              <a:ext uri="{FF2B5EF4-FFF2-40B4-BE49-F238E27FC236}">
                <a16:creationId xmlns:a16="http://schemas.microsoft.com/office/drawing/2014/main" id="{88622D76-CE77-4F26-8C8D-5A81BE5B5401}"/>
              </a:ext>
            </a:extLst>
          </p:cNvPr>
          <p:cNvSpPr/>
          <p:nvPr/>
        </p:nvSpPr>
        <p:spPr>
          <a:xfrm rot="16200000">
            <a:off x="3651205" y="-111179"/>
            <a:ext cx="489884" cy="453370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3F06F27C-7E7D-4D65-A7E7-80212E1024A6}"/>
              </a:ext>
            </a:extLst>
          </p:cNvPr>
          <p:cNvSpPr txBox="1"/>
          <p:nvPr/>
        </p:nvSpPr>
        <p:spPr>
          <a:xfrm>
            <a:off x="420743" y="3420143"/>
            <a:ext cx="2006447" cy="923330"/>
          </a:xfrm>
          <a:prstGeom prst="rect">
            <a:avLst/>
          </a:prstGeom>
          <a:noFill/>
        </p:spPr>
        <p:txBody>
          <a:bodyPr wrap="none" rtlCol="0">
            <a:spAutoFit/>
          </a:bodyPr>
          <a:lstStyle/>
          <a:p>
            <a:r>
              <a:rPr lang="en-US" dirty="0">
                <a:solidFill>
                  <a:srgbClr val="0000CC"/>
                </a:solidFill>
              </a:rPr>
              <a:t>DHCP Discover</a:t>
            </a:r>
          </a:p>
          <a:p>
            <a:r>
              <a:rPr lang="en-US" dirty="0">
                <a:solidFill>
                  <a:srgbClr val="0000CC"/>
                </a:solidFill>
              </a:rPr>
              <a:t>VLAN Scanning</a:t>
            </a:r>
          </a:p>
          <a:p>
            <a:r>
              <a:rPr lang="en-US" dirty="0">
                <a:solidFill>
                  <a:srgbClr val="0000CC"/>
                </a:solidFill>
              </a:rPr>
              <a:t>IPv4/IPv6 discovery</a:t>
            </a:r>
          </a:p>
        </p:txBody>
      </p:sp>
      <p:sp>
        <p:nvSpPr>
          <p:cNvPr id="66" name="TextBox 65">
            <a:extLst>
              <a:ext uri="{FF2B5EF4-FFF2-40B4-BE49-F238E27FC236}">
                <a16:creationId xmlns:a16="http://schemas.microsoft.com/office/drawing/2014/main" id="{E7B35DC3-F1EF-42C1-A1A4-BDEF3D2796B1}"/>
              </a:ext>
            </a:extLst>
          </p:cNvPr>
          <p:cNvSpPr txBox="1"/>
          <p:nvPr/>
        </p:nvSpPr>
        <p:spPr>
          <a:xfrm>
            <a:off x="382667" y="4442806"/>
            <a:ext cx="2524034" cy="861774"/>
          </a:xfrm>
          <a:prstGeom prst="rect">
            <a:avLst/>
          </a:prstGeom>
          <a:noFill/>
        </p:spPr>
        <p:txBody>
          <a:bodyPr wrap="square" rtlCol="0">
            <a:spAutoFit/>
          </a:bodyPr>
          <a:lstStyle/>
          <a:p>
            <a:r>
              <a:rPr lang="en-US" dirty="0">
                <a:solidFill>
                  <a:srgbClr val="0000CC"/>
                </a:solidFill>
              </a:rPr>
              <a:t>DHCP Response</a:t>
            </a:r>
            <a:endParaRPr lang="en-US" sz="1400" dirty="0">
              <a:solidFill>
                <a:srgbClr val="0000CC"/>
              </a:solidFill>
            </a:endParaRPr>
          </a:p>
          <a:p>
            <a:r>
              <a:rPr lang="en-US" sz="1400" dirty="0">
                <a:solidFill>
                  <a:srgbClr val="0000CC"/>
                </a:solidFill>
              </a:rPr>
              <a:t>PNF IP@(m)*, Initial EM IP@ (m), SEGW IP@(o), CA IP@(o)</a:t>
            </a:r>
            <a:r>
              <a:rPr lang="en-US" dirty="0">
                <a:solidFill>
                  <a:srgbClr val="0000CC"/>
                </a:solidFill>
              </a:rPr>
              <a:t> </a:t>
            </a:r>
          </a:p>
        </p:txBody>
      </p:sp>
      <p:sp>
        <p:nvSpPr>
          <p:cNvPr id="58" name="Rectangle: Rounded Corners 57">
            <a:extLst>
              <a:ext uri="{FF2B5EF4-FFF2-40B4-BE49-F238E27FC236}">
                <a16:creationId xmlns:a16="http://schemas.microsoft.com/office/drawing/2014/main" id="{7090E028-6BAC-4A04-BF06-57118AA2AF45}"/>
              </a:ext>
            </a:extLst>
          </p:cNvPr>
          <p:cNvSpPr/>
          <p:nvPr/>
        </p:nvSpPr>
        <p:spPr>
          <a:xfrm rot="16200000">
            <a:off x="809586" y="2481991"/>
            <a:ext cx="474973" cy="11644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extBox 58">
            <a:extLst>
              <a:ext uri="{FF2B5EF4-FFF2-40B4-BE49-F238E27FC236}">
                <a16:creationId xmlns:a16="http://schemas.microsoft.com/office/drawing/2014/main" id="{FCAB7E6B-7D1D-467C-832A-CA29B915AA40}"/>
              </a:ext>
            </a:extLst>
          </p:cNvPr>
          <p:cNvSpPr txBox="1"/>
          <p:nvPr/>
        </p:nvSpPr>
        <p:spPr>
          <a:xfrm>
            <a:off x="420743" y="2876262"/>
            <a:ext cx="1144288" cy="369332"/>
          </a:xfrm>
          <a:prstGeom prst="rect">
            <a:avLst/>
          </a:prstGeom>
          <a:noFill/>
        </p:spPr>
        <p:txBody>
          <a:bodyPr wrap="none" rtlCol="0">
            <a:spAutoFit/>
          </a:bodyPr>
          <a:lstStyle/>
          <a:p>
            <a:r>
              <a:rPr lang="en-US" dirty="0">
                <a:solidFill>
                  <a:srgbClr val="0000CC"/>
                </a:solidFill>
              </a:rPr>
              <a:t>HW Install</a:t>
            </a:r>
          </a:p>
        </p:txBody>
      </p:sp>
      <p:cxnSp>
        <p:nvCxnSpPr>
          <p:cNvPr id="69" name="Straight Arrow Connector 68">
            <a:extLst>
              <a:ext uri="{FF2B5EF4-FFF2-40B4-BE49-F238E27FC236}">
                <a16:creationId xmlns:a16="http://schemas.microsoft.com/office/drawing/2014/main" id="{A2F8D4C2-4E7F-449B-A954-23455EE3DABA}"/>
              </a:ext>
            </a:extLst>
          </p:cNvPr>
          <p:cNvCxnSpPr>
            <a:cxnSpLocks/>
          </p:cNvCxnSpPr>
          <p:nvPr/>
        </p:nvCxnSpPr>
        <p:spPr>
          <a:xfrm flipH="1">
            <a:off x="1212272" y="4442253"/>
            <a:ext cx="81855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00527804-9C4C-415A-BCED-3879F8530949}"/>
              </a:ext>
            </a:extLst>
          </p:cNvPr>
          <p:cNvCxnSpPr>
            <a:cxnSpLocks/>
          </p:cNvCxnSpPr>
          <p:nvPr/>
        </p:nvCxnSpPr>
        <p:spPr>
          <a:xfrm flipH="1">
            <a:off x="1254795" y="3434381"/>
            <a:ext cx="81855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81" name="Picture 80">
            <a:extLst>
              <a:ext uri="{FF2B5EF4-FFF2-40B4-BE49-F238E27FC236}">
                <a16:creationId xmlns:a16="http://schemas.microsoft.com/office/drawing/2014/main" id="{32394EDF-B81E-44D6-BBD7-68530BFE782D}"/>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907900" y="1944715"/>
            <a:ext cx="214111" cy="297065"/>
          </a:xfrm>
          <a:prstGeom prst="rect">
            <a:avLst/>
          </a:prstGeom>
        </p:spPr>
      </p:pic>
      <p:pic>
        <p:nvPicPr>
          <p:cNvPr id="83" name="Picture 82">
            <a:extLst>
              <a:ext uri="{FF2B5EF4-FFF2-40B4-BE49-F238E27FC236}">
                <a16:creationId xmlns:a16="http://schemas.microsoft.com/office/drawing/2014/main" id="{7161D807-CDCF-46AD-A2C5-85AD72B3E1F1}"/>
              </a:ext>
            </a:extLst>
          </p:cNvPr>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63500" y="2762489"/>
            <a:ext cx="233087" cy="303686"/>
          </a:xfrm>
          <a:prstGeom prst="rect">
            <a:avLst/>
          </a:prstGeom>
        </p:spPr>
      </p:pic>
      <p:sp>
        <p:nvSpPr>
          <p:cNvPr id="98" name="Oval 97">
            <a:extLst>
              <a:ext uri="{FF2B5EF4-FFF2-40B4-BE49-F238E27FC236}">
                <a16:creationId xmlns:a16="http://schemas.microsoft.com/office/drawing/2014/main" id="{2F216853-903D-431E-90E4-CAF3AEE94A9E}"/>
              </a:ext>
            </a:extLst>
          </p:cNvPr>
          <p:cNvSpPr/>
          <p:nvPr/>
        </p:nvSpPr>
        <p:spPr>
          <a:xfrm>
            <a:off x="332110" y="3300999"/>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8</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0" name="Rectangle: Rounded Corners 119">
            <a:extLst>
              <a:ext uri="{FF2B5EF4-FFF2-40B4-BE49-F238E27FC236}">
                <a16:creationId xmlns:a16="http://schemas.microsoft.com/office/drawing/2014/main" id="{182764AA-538B-4277-90D3-1A6CAB3E8ECE}"/>
              </a:ext>
            </a:extLst>
          </p:cNvPr>
          <p:cNvSpPr/>
          <p:nvPr/>
        </p:nvSpPr>
        <p:spPr>
          <a:xfrm rot="16200000">
            <a:off x="684829" y="7832854"/>
            <a:ext cx="712688" cy="11644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TextBox 120">
            <a:extLst>
              <a:ext uri="{FF2B5EF4-FFF2-40B4-BE49-F238E27FC236}">
                <a16:creationId xmlns:a16="http://schemas.microsoft.com/office/drawing/2014/main" id="{757EA647-3BB6-4B43-9122-9596F7FFE113}"/>
              </a:ext>
            </a:extLst>
          </p:cNvPr>
          <p:cNvSpPr txBox="1"/>
          <p:nvPr/>
        </p:nvSpPr>
        <p:spPr>
          <a:xfrm>
            <a:off x="398826" y="8111552"/>
            <a:ext cx="1276503" cy="584775"/>
          </a:xfrm>
          <a:prstGeom prst="rect">
            <a:avLst/>
          </a:prstGeom>
          <a:noFill/>
        </p:spPr>
        <p:txBody>
          <a:bodyPr wrap="none" rtlCol="0">
            <a:spAutoFit/>
          </a:bodyPr>
          <a:lstStyle/>
          <a:p>
            <a:r>
              <a:rPr lang="en-US" dirty="0">
                <a:solidFill>
                  <a:srgbClr val="0000CC"/>
                </a:solidFill>
              </a:rPr>
              <a:t>PNF Restart</a:t>
            </a:r>
          </a:p>
          <a:p>
            <a:r>
              <a:rPr lang="en-US" sz="1400" dirty="0">
                <a:solidFill>
                  <a:srgbClr val="0000CC"/>
                </a:solidFill>
              </a:rPr>
              <a:t>Activates SW</a:t>
            </a:r>
          </a:p>
        </p:txBody>
      </p:sp>
      <p:sp>
        <p:nvSpPr>
          <p:cNvPr id="124" name="Oval 123">
            <a:extLst>
              <a:ext uri="{FF2B5EF4-FFF2-40B4-BE49-F238E27FC236}">
                <a16:creationId xmlns:a16="http://schemas.microsoft.com/office/drawing/2014/main" id="{54E52425-2C36-4E49-9270-894FBB2D4516}"/>
              </a:ext>
            </a:extLst>
          </p:cNvPr>
          <p:cNvSpPr/>
          <p:nvPr/>
        </p:nvSpPr>
        <p:spPr>
          <a:xfrm>
            <a:off x="332110" y="2678198"/>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7</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5" name="Oval 124">
            <a:extLst>
              <a:ext uri="{FF2B5EF4-FFF2-40B4-BE49-F238E27FC236}">
                <a16:creationId xmlns:a16="http://schemas.microsoft.com/office/drawing/2014/main" id="{D965E79D-E31C-4764-85DD-DDEF0EBB1FF1}"/>
              </a:ext>
            </a:extLst>
          </p:cNvPr>
          <p:cNvSpPr/>
          <p:nvPr/>
        </p:nvSpPr>
        <p:spPr>
          <a:xfrm>
            <a:off x="332110" y="4318238"/>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9</a:t>
            </a:r>
          </a:p>
        </p:txBody>
      </p:sp>
      <p:sp>
        <p:nvSpPr>
          <p:cNvPr id="25" name="Rectangle: Rounded Corners 24">
            <a:extLst>
              <a:ext uri="{FF2B5EF4-FFF2-40B4-BE49-F238E27FC236}">
                <a16:creationId xmlns:a16="http://schemas.microsoft.com/office/drawing/2014/main" id="{229E9E75-C1FC-4DCD-B378-BF08C067BEEA}"/>
              </a:ext>
            </a:extLst>
          </p:cNvPr>
          <p:cNvSpPr/>
          <p:nvPr/>
        </p:nvSpPr>
        <p:spPr>
          <a:xfrm rot="16200000">
            <a:off x="1926160" y="4245343"/>
            <a:ext cx="474973" cy="345808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Rectangle: Rounded Corners 83">
            <a:extLst>
              <a:ext uri="{FF2B5EF4-FFF2-40B4-BE49-F238E27FC236}">
                <a16:creationId xmlns:a16="http://schemas.microsoft.com/office/drawing/2014/main" id="{A0892D84-B909-4FAF-B7FE-F0E7781B0D1F}"/>
              </a:ext>
            </a:extLst>
          </p:cNvPr>
          <p:cNvSpPr/>
          <p:nvPr/>
        </p:nvSpPr>
        <p:spPr>
          <a:xfrm rot="16200000">
            <a:off x="3075915" y="4861468"/>
            <a:ext cx="474973" cy="575365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TextBox 84">
            <a:extLst>
              <a:ext uri="{FF2B5EF4-FFF2-40B4-BE49-F238E27FC236}">
                <a16:creationId xmlns:a16="http://schemas.microsoft.com/office/drawing/2014/main" id="{9F8A4A45-9528-4ABE-AC16-3F4D2CEA3A3A}"/>
              </a:ext>
            </a:extLst>
          </p:cNvPr>
          <p:cNvSpPr txBox="1"/>
          <p:nvPr/>
        </p:nvSpPr>
        <p:spPr>
          <a:xfrm>
            <a:off x="474517" y="7570171"/>
            <a:ext cx="3272306" cy="338554"/>
          </a:xfrm>
          <a:prstGeom prst="rect">
            <a:avLst/>
          </a:prstGeom>
          <a:noFill/>
        </p:spPr>
        <p:txBody>
          <a:bodyPr wrap="none" rtlCol="0">
            <a:spAutoFit/>
          </a:bodyPr>
          <a:lstStyle/>
          <a:p>
            <a:pPr marL="230188" lvl="0" indent="-230188" defTabSz="457200" fontAlgn="base">
              <a:defRPr/>
            </a:pPr>
            <a:r>
              <a:rPr lang="en-US" sz="1600" dirty="0">
                <a:solidFill>
                  <a:srgbClr val="0000CC"/>
                </a:solidFill>
              </a:rPr>
              <a:t>Download ONAP Compliant Software</a:t>
            </a:r>
          </a:p>
        </p:txBody>
      </p:sp>
      <p:sp>
        <p:nvSpPr>
          <p:cNvPr id="26" name="TextBox 25">
            <a:extLst>
              <a:ext uri="{FF2B5EF4-FFF2-40B4-BE49-F238E27FC236}">
                <a16:creationId xmlns:a16="http://schemas.microsoft.com/office/drawing/2014/main" id="{ABBC8CAA-B895-4B3E-8649-282F8EDDC629}"/>
              </a:ext>
            </a:extLst>
          </p:cNvPr>
          <p:cNvSpPr txBox="1"/>
          <p:nvPr/>
        </p:nvSpPr>
        <p:spPr>
          <a:xfrm>
            <a:off x="390496" y="5776708"/>
            <a:ext cx="3296124" cy="369332"/>
          </a:xfrm>
          <a:prstGeom prst="rect">
            <a:avLst/>
          </a:prstGeom>
          <a:noFill/>
        </p:spPr>
        <p:txBody>
          <a:bodyPr wrap="square" rtlCol="0">
            <a:spAutoFit/>
          </a:bodyPr>
          <a:lstStyle/>
          <a:p>
            <a:r>
              <a:rPr lang="en-US" dirty="0">
                <a:solidFill>
                  <a:srgbClr val="0000CC"/>
                </a:solidFill>
              </a:rPr>
              <a:t>IPSec Tunnel Setup (optional)</a:t>
            </a:r>
          </a:p>
        </p:txBody>
      </p:sp>
      <p:cxnSp>
        <p:nvCxnSpPr>
          <p:cNvPr id="76" name="Straight Arrow Connector 75">
            <a:extLst>
              <a:ext uri="{FF2B5EF4-FFF2-40B4-BE49-F238E27FC236}">
                <a16:creationId xmlns:a16="http://schemas.microsoft.com/office/drawing/2014/main" id="{100D5146-24EA-4C25-B684-C2B674A66FB7}"/>
              </a:ext>
            </a:extLst>
          </p:cNvPr>
          <p:cNvCxnSpPr>
            <a:cxnSpLocks/>
          </p:cNvCxnSpPr>
          <p:nvPr/>
        </p:nvCxnSpPr>
        <p:spPr>
          <a:xfrm flipH="1">
            <a:off x="1212532" y="5732357"/>
            <a:ext cx="2032256" cy="11222"/>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6" name="Rectangle: Rounded Corners 105">
            <a:extLst>
              <a:ext uri="{FF2B5EF4-FFF2-40B4-BE49-F238E27FC236}">
                <a16:creationId xmlns:a16="http://schemas.microsoft.com/office/drawing/2014/main" id="{CF9555C4-64FD-46B1-B5C5-DBFCD00891BE}"/>
              </a:ext>
            </a:extLst>
          </p:cNvPr>
          <p:cNvSpPr/>
          <p:nvPr/>
        </p:nvSpPr>
        <p:spPr>
          <a:xfrm rot="16200000">
            <a:off x="3087104" y="4275222"/>
            <a:ext cx="474973" cy="573127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TextBox 106">
            <a:extLst>
              <a:ext uri="{FF2B5EF4-FFF2-40B4-BE49-F238E27FC236}">
                <a16:creationId xmlns:a16="http://schemas.microsoft.com/office/drawing/2014/main" id="{89DEDCCA-DA12-4C97-91A8-883F0E5872B9}"/>
              </a:ext>
            </a:extLst>
          </p:cNvPr>
          <p:cNvSpPr txBox="1"/>
          <p:nvPr/>
        </p:nvSpPr>
        <p:spPr>
          <a:xfrm>
            <a:off x="434602" y="6932929"/>
            <a:ext cx="5381997" cy="369332"/>
          </a:xfrm>
          <a:prstGeom prst="rect">
            <a:avLst/>
          </a:prstGeom>
          <a:noFill/>
        </p:spPr>
        <p:txBody>
          <a:bodyPr wrap="square" rtlCol="0">
            <a:spAutoFit/>
          </a:bodyPr>
          <a:lstStyle/>
          <a:p>
            <a:r>
              <a:rPr lang="en-US" dirty="0">
                <a:solidFill>
                  <a:srgbClr val="0000CC"/>
                </a:solidFill>
              </a:rPr>
              <a:t> Identity Service (Identifies NE), Gives ONAP IP@</a:t>
            </a:r>
          </a:p>
        </p:txBody>
      </p:sp>
      <p:cxnSp>
        <p:nvCxnSpPr>
          <p:cNvPr id="87" name="Straight Arrow Connector 86">
            <a:extLst>
              <a:ext uri="{FF2B5EF4-FFF2-40B4-BE49-F238E27FC236}">
                <a16:creationId xmlns:a16="http://schemas.microsoft.com/office/drawing/2014/main" id="{4E8DBB2E-7010-4EC1-BB1C-2A3E1507BCCF}"/>
              </a:ext>
            </a:extLst>
          </p:cNvPr>
          <p:cNvCxnSpPr>
            <a:cxnSpLocks/>
          </p:cNvCxnSpPr>
          <p:nvPr/>
        </p:nvCxnSpPr>
        <p:spPr>
          <a:xfrm flipH="1">
            <a:off x="1194752" y="7511542"/>
            <a:ext cx="439047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0C57BA9D-A3B8-4FAD-AE75-CA6138FBBDC1}"/>
              </a:ext>
            </a:extLst>
          </p:cNvPr>
          <p:cNvCxnSpPr>
            <a:cxnSpLocks/>
          </p:cNvCxnSpPr>
          <p:nvPr/>
        </p:nvCxnSpPr>
        <p:spPr>
          <a:xfrm flipH="1">
            <a:off x="1194752" y="6898152"/>
            <a:ext cx="4390483"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7" name="Rectangle: Rounded Corners 116">
            <a:extLst>
              <a:ext uri="{FF2B5EF4-FFF2-40B4-BE49-F238E27FC236}">
                <a16:creationId xmlns:a16="http://schemas.microsoft.com/office/drawing/2014/main" id="{165B7ED5-C6D9-4116-AB97-E741B5426A5D}"/>
              </a:ext>
            </a:extLst>
          </p:cNvPr>
          <p:cNvSpPr/>
          <p:nvPr/>
        </p:nvSpPr>
        <p:spPr>
          <a:xfrm rot="16200000">
            <a:off x="2527725" y="4205571"/>
            <a:ext cx="474973" cy="467369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TextBox 117">
            <a:extLst>
              <a:ext uri="{FF2B5EF4-FFF2-40B4-BE49-F238E27FC236}">
                <a16:creationId xmlns:a16="http://schemas.microsoft.com/office/drawing/2014/main" id="{3803CB4C-D1FA-4F5F-B7DA-E301BE55F4F8}"/>
              </a:ext>
            </a:extLst>
          </p:cNvPr>
          <p:cNvSpPr txBox="1"/>
          <p:nvPr/>
        </p:nvSpPr>
        <p:spPr>
          <a:xfrm>
            <a:off x="441661" y="6359650"/>
            <a:ext cx="4660396" cy="369332"/>
          </a:xfrm>
          <a:prstGeom prst="rect">
            <a:avLst/>
          </a:prstGeom>
          <a:noFill/>
        </p:spPr>
        <p:txBody>
          <a:bodyPr wrap="square" rtlCol="0">
            <a:spAutoFit/>
          </a:bodyPr>
          <a:lstStyle/>
          <a:p>
            <a:r>
              <a:rPr lang="en-US" dirty="0">
                <a:solidFill>
                  <a:srgbClr val="0000CC"/>
                </a:solidFill>
              </a:rPr>
              <a:t>Certificate Enrollment (optional)</a:t>
            </a:r>
          </a:p>
        </p:txBody>
      </p:sp>
      <p:cxnSp>
        <p:nvCxnSpPr>
          <p:cNvPr id="119" name="Straight Arrow Connector 118">
            <a:extLst>
              <a:ext uri="{FF2B5EF4-FFF2-40B4-BE49-F238E27FC236}">
                <a16:creationId xmlns:a16="http://schemas.microsoft.com/office/drawing/2014/main" id="{A018B227-D37A-42D0-BC03-E9C59646D3C4}"/>
              </a:ext>
            </a:extLst>
          </p:cNvPr>
          <p:cNvCxnSpPr>
            <a:cxnSpLocks/>
          </p:cNvCxnSpPr>
          <p:nvPr/>
        </p:nvCxnSpPr>
        <p:spPr>
          <a:xfrm flipH="1">
            <a:off x="1194753" y="6304749"/>
            <a:ext cx="3220259"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98CD8A9D-2ADB-4ED6-A3C5-321722DE9C34}"/>
              </a:ext>
            </a:extLst>
          </p:cNvPr>
          <p:cNvSpPr txBox="1"/>
          <p:nvPr/>
        </p:nvSpPr>
        <p:spPr>
          <a:xfrm>
            <a:off x="1729159" y="1967444"/>
            <a:ext cx="3327374" cy="369332"/>
          </a:xfrm>
          <a:prstGeom prst="rect">
            <a:avLst/>
          </a:prstGeom>
          <a:noFill/>
        </p:spPr>
        <p:txBody>
          <a:bodyPr wrap="square" rtlCol="0">
            <a:spAutoFit/>
          </a:bodyPr>
          <a:lstStyle/>
          <a:p>
            <a:r>
              <a:rPr lang="en-US" dirty="0">
                <a:solidFill>
                  <a:srgbClr val="0000CC"/>
                </a:solidFill>
              </a:rPr>
              <a:t>Preplanning, Pre-provisioning</a:t>
            </a:r>
          </a:p>
        </p:txBody>
      </p:sp>
      <p:pic>
        <p:nvPicPr>
          <p:cNvPr id="70" name="Picture 69">
            <a:extLst>
              <a:ext uri="{FF2B5EF4-FFF2-40B4-BE49-F238E27FC236}">
                <a16:creationId xmlns:a16="http://schemas.microsoft.com/office/drawing/2014/main" id="{137246A2-93B7-4684-B700-ECA072B4B2D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38567" y="1122528"/>
            <a:ext cx="581529" cy="581529"/>
          </a:xfrm>
          <a:prstGeom prst="rect">
            <a:avLst/>
          </a:prstGeom>
        </p:spPr>
      </p:pic>
      <p:grpSp>
        <p:nvGrpSpPr>
          <p:cNvPr id="75" name="Group 74">
            <a:extLst>
              <a:ext uri="{FF2B5EF4-FFF2-40B4-BE49-F238E27FC236}">
                <a16:creationId xmlns:a16="http://schemas.microsoft.com/office/drawing/2014/main" id="{998255C4-1DB8-47B7-B148-E0A3B008AAD2}"/>
              </a:ext>
            </a:extLst>
          </p:cNvPr>
          <p:cNvGrpSpPr/>
          <p:nvPr/>
        </p:nvGrpSpPr>
        <p:grpSpPr>
          <a:xfrm>
            <a:off x="4202414" y="565229"/>
            <a:ext cx="712737" cy="560347"/>
            <a:chOff x="3832410" y="576597"/>
            <a:chExt cx="712737" cy="560347"/>
          </a:xfrm>
          <a:solidFill>
            <a:srgbClr val="124191"/>
          </a:solidFill>
        </p:grpSpPr>
        <p:sp>
          <p:nvSpPr>
            <p:cNvPr id="77" name="Rectangle: Rounded Corners 76">
              <a:extLst>
                <a:ext uri="{FF2B5EF4-FFF2-40B4-BE49-F238E27FC236}">
                  <a16:creationId xmlns:a16="http://schemas.microsoft.com/office/drawing/2014/main" id="{97BE804D-1BA6-41AE-BAA7-DD91FEF26284}"/>
                </a:ext>
              </a:extLst>
            </p:cNvPr>
            <p:cNvSpPr/>
            <p:nvPr/>
          </p:nvSpPr>
          <p:spPr>
            <a:xfrm rot="16200000">
              <a:off x="3908605" y="500402"/>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TextBox 77">
              <a:extLst>
                <a:ext uri="{FF2B5EF4-FFF2-40B4-BE49-F238E27FC236}">
                  <a16:creationId xmlns:a16="http://schemas.microsoft.com/office/drawing/2014/main" id="{17D9F06D-14A0-45AB-BF3C-F714256D15B2}"/>
                </a:ext>
              </a:extLst>
            </p:cNvPr>
            <p:cNvSpPr txBox="1"/>
            <p:nvPr/>
          </p:nvSpPr>
          <p:spPr>
            <a:xfrm>
              <a:off x="3880094" y="719738"/>
              <a:ext cx="604654" cy="276999"/>
            </a:xfrm>
            <a:prstGeom prst="rect">
              <a:avLst/>
            </a:prstGeom>
            <a:grpFill/>
          </p:spPr>
          <p:txBody>
            <a:bodyPr wrap="none" rtlCol="0">
              <a:spAutoFit/>
            </a:bodyPr>
            <a:lstStyle/>
            <a:p>
              <a:pPr algn="ctr"/>
              <a:r>
                <a:rPr lang="en-US" sz="1200" b="1" dirty="0">
                  <a:solidFill>
                    <a:schemeClr val="bg1"/>
                  </a:solidFill>
                </a:rPr>
                <a:t>CA/RA</a:t>
              </a:r>
            </a:p>
          </p:txBody>
        </p:sp>
      </p:grpSp>
      <p:pic>
        <p:nvPicPr>
          <p:cNvPr id="1026" name="Picture 2" descr="C:\Users\cheung\AppData\Local\Temp\SNAGHTML4704bc6.PNG">
            <a:extLst>
              <a:ext uri="{FF2B5EF4-FFF2-40B4-BE49-F238E27FC236}">
                <a16:creationId xmlns:a16="http://schemas.microsoft.com/office/drawing/2014/main" id="{3FCFD72C-8A5A-4742-84F7-23D9C80AB42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98003" y="7522286"/>
            <a:ext cx="516952" cy="432024"/>
          </a:xfrm>
          <a:prstGeom prst="rect">
            <a:avLst/>
          </a:prstGeom>
          <a:noFill/>
          <a:extLst>
            <a:ext uri="{909E8E84-426E-40DD-AFC4-6F175D3DCCD1}">
              <a14:hiddenFill xmlns:a14="http://schemas.microsoft.com/office/drawing/2010/main">
                <a:solidFill>
                  <a:srgbClr val="FFFFFF"/>
                </a:solidFill>
              </a14:hiddenFill>
            </a:ext>
          </a:extLst>
        </p:spPr>
      </p:pic>
      <p:pic>
        <p:nvPicPr>
          <p:cNvPr id="95" name="Picture 2" descr="C:\Users\cheung\AppData\Local\Temp\SNAGHTML9555ea3.PNG">
            <a:extLst>
              <a:ext uri="{FF2B5EF4-FFF2-40B4-BE49-F238E27FC236}">
                <a16:creationId xmlns:a16="http://schemas.microsoft.com/office/drawing/2014/main" id="{68C60EEF-3BD9-4965-97C3-91815E96FD2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220" y="8280854"/>
            <a:ext cx="296202" cy="292522"/>
          </a:xfrm>
          <a:prstGeom prst="rect">
            <a:avLst/>
          </a:prstGeom>
          <a:noFill/>
          <a:extLst>
            <a:ext uri="{909E8E84-426E-40DD-AFC4-6F175D3DCCD1}">
              <a14:hiddenFill xmlns:a14="http://schemas.microsoft.com/office/drawing/2010/main">
                <a:solidFill>
                  <a:srgbClr val="FFFFFF"/>
                </a:solidFill>
              </a14:hiddenFill>
            </a:ext>
          </a:extLst>
        </p:spPr>
      </p:pic>
      <p:sp>
        <p:nvSpPr>
          <p:cNvPr id="96" name="Rectangle: Rounded Corners 95">
            <a:extLst>
              <a:ext uri="{FF2B5EF4-FFF2-40B4-BE49-F238E27FC236}">
                <a16:creationId xmlns:a16="http://schemas.microsoft.com/office/drawing/2014/main" id="{292FD412-EFB8-4E5F-925F-07501EAA2302}"/>
              </a:ext>
            </a:extLst>
          </p:cNvPr>
          <p:cNvSpPr/>
          <p:nvPr/>
        </p:nvSpPr>
        <p:spPr>
          <a:xfrm rot="16200000">
            <a:off x="1498822" y="4259114"/>
            <a:ext cx="255489" cy="241024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TextBox 96">
            <a:extLst>
              <a:ext uri="{FF2B5EF4-FFF2-40B4-BE49-F238E27FC236}">
                <a16:creationId xmlns:a16="http://schemas.microsoft.com/office/drawing/2014/main" id="{8710B447-7DFA-45DB-9F5A-C20B66212D6A}"/>
              </a:ext>
            </a:extLst>
          </p:cNvPr>
          <p:cNvSpPr txBox="1"/>
          <p:nvPr/>
        </p:nvSpPr>
        <p:spPr>
          <a:xfrm>
            <a:off x="402164" y="5312541"/>
            <a:ext cx="1508746" cy="276999"/>
          </a:xfrm>
          <a:prstGeom prst="rect">
            <a:avLst/>
          </a:prstGeom>
          <a:noFill/>
        </p:spPr>
        <p:txBody>
          <a:bodyPr wrap="none" rtlCol="0">
            <a:spAutoFit/>
          </a:bodyPr>
          <a:lstStyle/>
          <a:p>
            <a:r>
              <a:rPr lang="en-US" sz="1200" dirty="0">
                <a:solidFill>
                  <a:schemeClr val="bg1"/>
                </a:solidFill>
              </a:rPr>
              <a:t>*Temporary PNF IP@</a:t>
            </a:r>
          </a:p>
        </p:txBody>
      </p:sp>
      <p:sp>
        <p:nvSpPr>
          <p:cNvPr id="114" name="Oval 113">
            <a:extLst>
              <a:ext uri="{FF2B5EF4-FFF2-40B4-BE49-F238E27FC236}">
                <a16:creationId xmlns:a16="http://schemas.microsoft.com/office/drawing/2014/main" id="{B3A33008-576E-4B75-BB64-ADAB1F0A2E02}"/>
              </a:ext>
            </a:extLst>
          </p:cNvPr>
          <p:cNvSpPr/>
          <p:nvPr/>
        </p:nvSpPr>
        <p:spPr>
          <a:xfrm>
            <a:off x="1593397" y="1824139"/>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6</a:t>
            </a:r>
          </a:p>
        </p:txBody>
      </p:sp>
      <p:grpSp>
        <p:nvGrpSpPr>
          <p:cNvPr id="79" name="Group 78">
            <a:extLst>
              <a:ext uri="{FF2B5EF4-FFF2-40B4-BE49-F238E27FC236}">
                <a16:creationId xmlns:a16="http://schemas.microsoft.com/office/drawing/2014/main" id="{A143704D-6B62-47A1-A89D-62FA0B02CB83}"/>
              </a:ext>
            </a:extLst>
          </p:cNvPr>
          <p:cNvGrpSpPr/>
          <p:nvPr/>
        </p:nvGrpSpPr>
        <p:grpSpPr>
          <a:xfrm>
            <a:off x="250975" y="8018906"/>
            <a:ext cx="335348" cy="246221"/>
            <a:chOff x="447635" y="1676508"/>
            <a:chExt cx="335348" cy="246221"/>
          </a:xfrm>
        </p:grpSpPr>
        <p:sp>
          <p:nvSpPr>
            <p:cNvPr id="80" name="Oval 79">
              <a:extLst>
                <a:ext uri="{FF2B5EF4-FFF2-40B4-BE49-F238E27FC236}">
                  <a16:creationId xmlns:a16="http://schemas.microsoft.com/office/drawing/2014/main" id="{3D883E19-DA59-4333-9211-4A35D2BA3BE5}"/>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2" name="TextBox 81">
              <a:extLst>
                <a:ext uri="{FF2B5EF4-FFF2-40B4-BE49-F238E27FC236}">
                  <a16:creationId xmlns:a16="http://schemas.microsoft.com/office/drawing/2014/main" id="{C30FDB06-6A5D-4058-B704-95249C23A29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14</a:t>
              </a:r>
            </a:p>
          </p:txBody>
        </p:sp>
      </p:grpSp>
      <p:pic>
        <p:nvPicPr>
          <p:cNvPr id="91" name="Picture 90">
            <a:extLst>
              <a:ext uri="{FF2B5EF4-FFF2-40B4-BE49-F238E27FC236}">
                <a16:creationId xmlns:a16="http://schemas.microsoft.com/office/drawing/2014/main" id="{2A5B5277-CCB2-429D-919B-D3084D56D0B5}"/>
              </a:ext>
            </a:extLst>
          </p:cNvPr>
          <p:cNvPicPr>
            <a:picLocks noChangeAspect="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3220" y="5826034"/>
            <a:ext cx="278522" cy="278522"/>
          </a:xfrm>
          <a:prstGeom prst="rect">
            <a:avLst/>
          </a:prstGeom>
        </p:spPr>
      </p:pic>
      <p:pic>
        <p:nvPicPr>
          <p:cNvPr id="92" name="Picture 91">
            <a:extLst>
              <a:ext uri="{FF2B5EF4-FFF2-40B4-BE49-F238E27FC236}">
                <a16:creationId xmlns:a16="http://schemas.microsoft.com/office/drawing/2014/main" id="{6FC39A9B-89FF-421C-A9A0-F6A694CE3E2C}"/>
              </a:ext>
            </a:extLst>
          </p:cNvPr>
          <p:cNvPicPr>
            <a:picLocks noChangeAspect="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3220" y="6409944"/>
            <a:ext cx="278522" cy="278522"/>
          </a:xfrm>
          <a:prstGeom prst="rect">
            <a:avLst/>
          </a:prstGeom>
        </p:spPr>
      </p:pic>
      <p:pic>
        <p:nvPicPr>
          <p:cNvPr id="94" name="Picture 93">
            <a:extLst>
              <a:ext uri="{FF2B5EF4-FFF2-40B4-BE49-F238E27FC236}">
                <a16:creationId xmlns:a16="http://schemas.microsoft.com/office/drawing/2014/main" id="{628966DD-D50A-433B-8DA0-878CED1480C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337735" y="8893178"/>
            <a:ext cx="182263" cy="182263"/>
          </a:xfrm>
          <a:prstGeom prst="rect">
            <a:avLst/>
          </a:prstGeom>
        </p:spPr>
      </p:pic>
      <p:sp>
        <p:nvSpPr>
          <p:cNvPr id="99" name="TextBox 98">
            <a:extLst>
              <a:ext uri="{FF2B5EF4-FFF2-40B4-BE49-F238E27FC236}">
                <a16:creationId xmlns:a16="http://schemas.microsoft.com/office/drawing/2014/main" id="{69798E1F-B078-40C6-B50A-EB7D9058BCB6}"/>
              </a:ext>
            </a:extLst>
          </p:cNvPr>
          <p:cNvSpPr txBox="1"/>
          <p:nvPr/>
        </p:nvSpPr>
        <p:spPr>
          <a:xfrm>
            <a:off x="1437452" y="8874563"/>
            <a:ext cx="1359668" cy="261610"/>
          </a:xfrm>
          <a:prstGeom prst="rect">
            <a:avLst/>
          </a:prstGeom>
          <a:noFill/>
        </p:spPr>
        <p:txBody>
          <a:bodyPr wrap="none" rtlCol="0">
            <a:spAutoFit/>
          </a:bodyPr>
          <a:lstStyle/>
          <a:p>
            <a:r>
              <a:rPr lang="en-US" sz="1050" dirty="0"/>
              <a:t>Vendor Specific Step</a:t>
            </a:r>
          </a:p>
        </p:txBody>
      </p:sp>
      <p:pic>
        <p:nvPicPr>
          <p:cNvPr id="101" name="Picture 100">
            <a:extLst>
              <a:ext uri="{FF2B5EF4-FFF2-40B4-BE49-F238E27FC236}">
                <a16:creationId xmlns:a16="http://schemas.microsoft.com/office/drawing/2014/main" id="{8EDE058A-38E9-4ACE-8C0E-536C9E60F43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544327" y="2031012"/>
            <a:ext cx="182263" cy="182263"/>
          </a:xfrm>
          <a:prstGeom prst="rect">
            <a:avLst/>
          </a:prstGeom>
        </p:spPr>
      </p:pic>
      <p:pic>
        <p:nvPicPr>
          <p:cNvPr id="103" name="Picture 102">
            <a:extLst>
              <a:ext uri="{FF2B5EF4-FFF2-40B4-BE49-F238E27FC236}">
                <a16:creationId xmlns:a16="http://schemas.microsoft.com/office/drawing/2014/main" id="{E036FB21-4086-4DAB-B821-46ECAF3FE69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82015" y="3536049"/>
            <a:ext cx="182263" cy="182263"/>
          </a:xfrm>
          <a:prstGeom prst="rect">
            <a:avLst/>
          </a:prstGeom>
        </p:spPr>
      </p:pic>
      <p:pic>
        <p:nvPicPr>
          <p:cNvPr id="104" name="Picture 103">
            <a:extLst>
              <a:ext uri="{FF2B5EF4-FFF2-40B4-BE49-F238E27FC236}">
                <a16:creationId xmlns:a16="http://schemas.microsoft.com/office/drawing/2014/main" id="{380CADEC-CD08-4B3A-AF14-75603395C57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51667" y="4539246"/>
            <a:ext cx="182263" cy="182263"/>
          </a:xfrm>
          <a:prstGeom prst="rect">
            <a:avLst/>
          </a:prstGeom>
        </p:spPr>
      </p:pic>
      <p:pic>
        <p:nvPicPr>
          <p:cNvPr id="105" name="Picture 104">
            <a:extLst>
              <a:ext uri="{FF2B5EF4-FFF2-40B4-BE49-F238E27FC236}">
                <a16:creationId xmlns:a16="http://schemas.microsoft.com/office/drawing/2014/main" id="{272FE80E-35A0-47BB-A387-C059B87A9F4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71711" y="5834946"/>
            <a:ext cx="182263" cy="182263"/>
          </a:xfrm>
          <a:prstGeom prst="rect">
            <a:avLst/>
          </a:prstGeom>
        </p:spPr>
      </p:pic>
      <p:pic>
        <p:nvPicPr>
          <p:cNvPr id="108" name="Picture 107">
            <a:extLst>
              <a:ext uri="{FF2B5EF4-FFF2-40B4-BE49-F238E27FC236}">
                <a16:creationId xmlns:a16="http://schemas.microsoft.com/office/drawing/2014/main" id="{C0337822-7B78-46C5-8ED8-AD5AAB4F69C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03923" y="6458073"/>
            <a:ext cx="182263" cy="182263"/>
          </a:xfrm>
          <a:prstGeom prst="rect">
            <a:avLst/>
          </a:prstGeom>
        </p:spPr>
      </p:pic>
      <p:pic>
        <p:nvPicPr>
          <p:cNvPr id="109" name="Picture 108">
            <a:extLst>
              <a:ext uri="{FF2B5EF4-FFF2-40B4-BE49-F238E27FC236}">
                <a16:creationId xmlns:a16="http://schemas.microsoft.com/office/drawing/2014/main" id="{8210C39D-9251-4DE3-BDB5-6F6F2006067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59700" y="7053064"/>
            <a:ext cx="182263" cy="182263"/>
          </a:xfrm>
          <a:prstGeom prst="rect">
            <a:avLst/>
          </a:prstGeom>
        </p:spPr>
      </p:pic>
      <p:pic>
        <p:nvPicPr>
          <p:cNvPr id="110" name="Picture 109">
            <a:extLst>
              <a:ext uri="{FF2B5EF4-FFF2-40B4-BE49-F238E27FC236}">
                <a16:creationId xmlns:a16="http://schemas.microsoft.com/office/drawing/2014/main" id="{7F805BF4-6873-44D9-A70B-132F0D2A419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15477" y="7648055"/>
            <a:ext cx="182263" cy="182263"/>
          </a:xfrm>
          <a:prstGeom prst="rect">
            <a:avLst/>
          </a:prstGeom>
        </p:spPr>
      </p:pic>
      <p:pic>
        <p:nvPicPr>
          <p:cNvPr id="112" name="Picture 111">
            <a:extLst>
              <a:ext uri="{FF2B5EF4-FFF2-40B4-BE49-F238E27FC236}">
                <a16:creationId xmlns:a16="http://schemas.microsoft.com/office/drawing/2014/main" id="{8063CC3F-CE92-4F60-B6A0-FFD693FD74E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92254" y="8551610"/>
            <a:ext cx="182263" cy="182263"/>
          </a:xfrm>
          <a:prstGeom prst="rect">
            <a:avLst/>
          </a:prstGeom>
        </p:spPr>
      </p:pic>
      <p:sp>
        <p:nvSpPr>
          <p:cNvPr id="88" name="Rectangle: Rounded Corners 87">
            <a:extLst>
              <a:ext uri="{FF2B5EF4-FFF2-40B4-BE49-F238E27FC236}">
                <a16:creationId xmlns:a16="http://schemas.microsoft.com/office/drawing/2014/main" id="{D511EDFC-4E47-4896-9B5A-B90E5E3B0EF7}"/>
              </a:ext>
            </a:extLst>
          </p:cNvPr>
          <p:cNvSpPr/>
          <p:nvPr/>
        </p:nvSpPr>
        <p:spPr>
          <a:xfrm rot="16200000">
            <a:off x="3756443" y="278858"/>
            <a:ext cx="255489" cy="4557622"/>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TextBox 88">
            <a:extLst>
              <a:ext uri="{FF2B5EF4-FFF2-40B4-BE49-F238E27FC236}">
                <a16:creationId xmlns:a16="http://schemas.microsoft.com/office/drawing/2014/main" id="{CECF1A96-5B34-4845-A679-BCD7DEA77FEC}"/>
              </a:ext>
            </a:extLst>
          </p:cNvPr>
          <p:cNvSpPr txBox="1"/>
          <p:nvPr/>
        </p:nvSpPr>
        <p:spPr>
          <a:xfrm>
            <a:off x="1586099" y="2405973"/>
            <a:ext cx="2561214" cy="276999"/>
          </a:xfrm>
          <a:prstGeom prst="rect">
            <a:avLst/>
          </a:prstGeom>
          <a:noFill/>
        </p:spPr>
        <p:txBody>
          <a:bodyPr wrap="none" rtlCol="0">
            <a:spAutoFit/>
          </a:bodyPr>
          <a:lstStyle/>
          <a:p>
            <a:r>
              <a:rPr lang="en-US" sz="1200" dirty="0">
                <a:solidFill>
                  <a:schemeClr val="bg1"/>
                </a:solidFill>
              </a:rPr>
              <a:t>Work order updated w/ Correlation ID</a:t>
            </a:r>
          </a:p>
        </p:txBody>
      </p:sp>
      <p:pic>
        <p:nvPicPr>
          <p:cNvPr id="90" name="Picture 89">
            <a:extLst>
              <a:ext uri="{FF2B5EF4-FFF2-40B4-BE49-F238E27FC236}">
                <a16:creationId xmlns:a16="http://schemas.microsoft.com/office/drawing/2014/main" id="{03254BEE-D678-4080-85B2-124604DC119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69522" y="2889070"/>
            <a:ext cx="182263" cy="182263"/>
          </a:xfrm>
          <a:prstGeom prst="rect">
            <a:avLst/>
          </a:prstGeom>
        </p:spPr>
      </p:pic>
      <p:grpSp>
        <p:nvGrpSpPr>
          <p:cNvPr id="93" name="Group 92">
            <a:extLst>
              <a:ext uri="{FF2B5EF4-FFF2-40B4-BE49-F238E27FC236}">
                <a16:creationId xmlns:a16="http://schemas.microsoft.com/office/drawing/2014/main" id="{D48EAE27-A730-4901-92C4-3861300827F8}"/>
              </a:ext>
            </a:extLst>
          </p:cNvPr>
          <p:cNvGrpSpPr/>
          <p:nvPr/>
        </p:nvGrpSpPr>
        <p:grpSpPr>
          <a:xfrm>
            <a:off x="241158" y="5667302"/>
            <a:ext cx="335348" cy="246221"/>
            <a:chOff x="447635" y="1676508"/>
            <a:chExt cx="335348" cy="246221"/>
          </a:xfrm>
        </p:grpSpPr>
        <p:sp>
          <p:nvSpPr>
            <p:cNvPr id="102" name="Oval 101">
              <a:extLst>
                <a:ext uri="{FF2B5EF4-FFF2-40B4-BE49-F238E27FC236}">
                  <a16:creationId xmlns:a16="http://schemas.microsoft.com/office/drawing/2014/main" id="{C83DA6B1-4E74-4845-95CD-82C273B50A9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5" name="TextBox 114">
              <a:extLst>
                <a:ext uri="{FF2B5EF4-FFF2-40B4-BE49-F238E27FC236}">
                  <a16:creationId xmlns:a16="http://schemas.microsoft.com/office/drawing/2014/main" id="{B5DE3266-A02E-4C8F-B2BD-76BF8F32797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10</a:t>
              </a:r>
            </a:p>
          </p:txBody>
        </p:sp>
      </p:grpSp>
      <p:grpSp>
        <p:nvGrpSpPr>
          <p:cNvPr id="116" name="Group 115">
            <a:extLst>
              <a:ext uri="{FF2B5EF4-FFF2-40B4-BE49-F238E27FC236}">
                <a16:creationId xmlns:a16="http://schemas.microsoft.com/office/drawing/2014/main" id="{1A81DBF7-4EF3-42E9-9877-3D9B44F4B55A}"/>
              </a:ext>
            </a:extLst>
          </p:cNvPr>
          <p:cNvGrpSpPr/>
          <p:nvPr/>
        </p:nvGrpSpPr>
        <p:grpSpPr>
          <a:xfrm>
            <a:off x="240866" y="6268448"/>
            <a:ext cx="335348" cy="246221"/>
            <a:chOff x="447635" y="1676508"/>
            <a:chExt cx="335348" cy="246221"/>
          </a:xfrm>
        </p:grpSpPr>
        <p:sp>
          <p:nvSpPr>
            <p:cNvPr id="122" name="Oval 121">
              <a:extLst>
                <a:ext uri="{FF2B5EF4-FFF2-40B4-BE49-F238E27FC236}">
                  <a16:creationId xmlns:a16="http://schemas.microsoft.com/office/drawing/2014/main" id="{D7F412A3-130A-4367-A557-3F1040F530F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3" name="TextBox 122">
              <a:extLst>
                <a:ext uri="{FF2B5EF4-FFF2-40B4-BE49-F238E27FC236}">
                  <a16:creationId xmlns:a16="http://schemas.microsoft.com/office/drawing/2014/main" id="{DE5FB4AD-760F-4AF6-9E60-5FD4A5AAE425}"/>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11</a:t>
              </a:r>
            </a:p>
          </p:txBody>
        </p:sp>
      </p:grpSp>
      <p:grpSp>
        <p:nvGrpSpPr>
          <p:cNvPr id="128" name="Group 127">
            <a:extLst>
              <a:ext uri="{FF2B5EF4-FFF2-40B4-BE49-F238E27FC236}">
                <a16:creationId xmlns:a16="http://schemas.microsoft.com/office/drawing/2014/main" id="{2FBE4831-A8B1-41FA-BAEF-186EFA59B639}"/>
              </a:ext>
            </a:extLst>
          </p:cNvPr>
          <p:cNvGrpSpPr/>
          <p:nvPr/>
        </p:nvGrpSpPr>
        <p:grpSpPr>
          <a:xfrm>
            <a:off x="240574" y="6879119"/>
            <a:ext cx="335348" cy="246221"/>
            <a:chOff x="447635" y="1676508"/>
            <a:chExt cx="335348" cy="246221"/>
          </a:xfrm>
        </p:grpSpPr>
        <p:sp>
          <p:nvSpPr>
            <p:cNvPr id="130" name="Oval 129">
              <a:extLst>
                <a:ext uri="{FF2B5EF4-FFF2-40B4-BE49-F238E27FC236}">
                  <a16:creationId xmlns:a16="http://schemas.microsoft.com/office/drawing/2014/main" id="{60E4A059-8284-4F64-95FE-C40AE6C8AFF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31" name="TextBox 130">
              <a:extLst>
                <a:ext uri="{FF2B5EF4-FFF2-40B4-BE49-F238E27FC236}">
                  <a16:creationId xmlns:a16="http://schemas.microsoft.com/office/drawing/2014/main" id="{DCBA0F15-5204-422A-95A7-19AAC2E0D21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12</a:t>
              </a:r>
            </a:p>
          </p:txBody>
        </p:sp>
      </p:grpSp>
      <p:grpSp>
        <p:nvGrpSpPr>
          <p:cNvPr id="132" name="Group 131">
            <a:extLst>
              <a:ext uri="{FF2B5EF4-FFF2-40B4-BE49-F238E27FC236}">
                <a16:creationId xmlns:a16="http://schemas.microsoft.com/office/drawing/2014/main" id="{0FC4A780-5E66-411E-90F1-CD246E2483C9}"/>
              </a:ext>
            </a:extLst>
          </p:cNvPr>
          <p:cNvGrpSpPr/>
          <p:nvPr/>
        </p:nvGrpSpPr>
        <p:grpSpPr>
          <a:xfrm>
            <a:off x="240282" y="7489790"/>
            <a:ext cx="335348" cy="246221"/>
            <a:chOff x="447635" y="1676508"/>
            <a:chExt cx="335348" cy="246221"/>
          </a:xfrm>
        </p:grpSpPr>
        <p:sp>
          <p:nvSpPr>
            <p:cNvPr id="133" name="Oval 132">
              <a:extLst>
                <a:ext uri="{FF2B5EF4-FFF2-40B4-BE49-F238E27FC236}">
                  <a16:creationId xmlns:a16="http://schemas.microsoft.com/office/drawing/2014/main" id="{E1F27C5B-19F9-45AC-BBB3-4DF3F664C39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34" name="TextBox 133">
              <a:extLst>
                <a:ext uri="{FF2B5EF4-FFF2-40B4-BE49-F238E27FC236}">
                  <a16:creationId xmlns:a16="http://schemas.microsoft.com/office/drawing/2014/main" id="{BD297DD3-952F-4ED8-AA57-8395DA4AE091}"/>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13</a:t>
              </a:r>
            </a:p>
          </p:txBody>
        </p:sp>
      </p:grpSp>
    </p:spTree>
    <p:extLst>
      <p:ext uri="{BB962C8B-B14F-4D97-AF65-F5344CB8AC3E}">
        <p14:creationId xmlns:p14="http://schemas.microsoft.com/office/powerpoint/2010/main" val="25889258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1405111470"/>
              </p:ext>
            </p:extLst>
          </p:nvPr>
        </p:nvGraphicFramePr>
        <p:xfrm>
          <a:off x="57152" y="23986"/>
          <a:ext cx="6757983" cy="8188960"/>
        </p:xfrm>
        <a:graphic>
          <a:graphicData uri="http://schemas.openxmlformats.org/drawingml/2006/table">
            <a:tbl>
              <a:tblPr firstRow="1" bandRow="1">
                <a:tableStyleId>{5C22544A-7EE6-4342-B048-85BDC9FD1C3A}</a:tableStyleId>
              </a:tblPr>
              <a:tblGrid>
                <a:gridCol w="571498">
                  <a:extLst>
                    <a:ext uri="{9D8B030D-6E8A-4147-A177-3AD203B41FA5}">
                      <a16:colId xmlns:a16="http://schemas.microsoft.com/office/drawing/2014/main" val="555983829"/>
                    </a:ext>
                  </a:extLst>
                </a:gridCol>
                <a:gridCol w="6186485">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 (Plug and Play Vendor steps for Infrastructure components)</a:t>
                      </a:r>
                    </a:p>
                  </a:txBody>
                  <a:tcPr/>
                </a:tc>
                <a:extLst>
                  <a:ext uri="{0D108BD9-81ED-4DB2-BD59-A6C34878D82A}">
                    <a16:rowId xmlns:a16="http://schemas.microsoft.com/office/drawing/2014/main" val="2798728460"/>
                  </a:ext>
                </a:extLst>
              </a:tr>
              <a:tr h="370840">
                <a:tc>
                  <a:txBody>
                    <a:bodyPr/>
                    <a:lstStyle/>
                    <a:p>
                      <a:r>
                        <a:rPr lang="en-US" dirty="0"/>
                        <a:t>6</a:t>
                      </a:r>
                    </a:p>
                  </a:txBody>
                  <a:tcPr/>
                </a:tc>
                <a:tc>
                  <a:txBody>
                    <a:bodyPr/>
                    <a:lstStyle/>
                    <a:p>
                      <a:r>
                        <a:rPr lang="en-US" b="1" dirty="0">
                          <a:solidFill>
                            <a:srgbClr val="FF0000"/>
                          </a:solidFill>
                        </a:rPr>
                        <a:t>PRE-PLANNING, PRE-PROVISIONING</a:t>
                      </a:r>
                      <a:r>
                        <a:rPr lang="en-US" dirty="0"/>
                        <a:t> – There is data which is programmed into the system for the PNF Plug and Play operation. The user programs the local DHCP IP address(@), the Security Gateway IP@, the CA/RA certificate information, the management plane IP address (the ONAP IP@), the software service IP@ for use by the PNF during the onboarding process. </a:t>
                      </a:r>
                    </a:p>
                    <a:p>
                      <a:r>
                        <a:rPr lang="en-US" dirty="0"/>
                        <a:t>Note: </a:t>
                      </a:r>
                      <a:r>
                        <a:rPr lang="en-US" i="1" dirty="0"/>
                        <a:t>The CU is instantiated ahead of time with the expected DUs that it should be connected to (that is outside the scope of this flow).</a:t>
                      </a:r>
                    </a:p>
                    <a:p>
                      <a:r>
                        <a:rPr lang="en-US" i="0" dirty="0"/>
                        <a:t>Note: The user name &amp; password which the PNF needs to know to contact and get through the </a:t>
                      </a:r>
                      <a:r>
                        <a:rPr lang="en-US" i="0" dirty="0" err="1"/>
                        <a:t>vAAA</a:t>
                      </a:r>
                      <a:r>
                        <a:rPr lang="en-US" i="0" dirty="0"/>
                        <a:t> server before it contacts ONAP.</a:t>
                      </a:r>
                    </a:p>
                  </a:txBody>
                  <a:tcPr/>
                </a:tc>
                <a:extLst>
                  <a:ext uri="{0D108BD9-81ED-4DB2-BD59-A6C34878D82A}">
                    <a16:rowId xmlns:a16="http://schemas.microsoft.com/office/drawing/2014/main" val="3415246332"/>
                  </a:ext>
                </a:extLst>
              </a:tr>
              <a:tr h="432435">
                <a:tc>
                  <a:txBody>
                    <a:bodyPr/>
                    <a:lstStyle/>
                    <a:p>
                      <a:r>
                        <a:rPr lang="en-US" dirty="0"/>
                        <a:t>7</a:t>
                      </a:r>
                    </a:p>
                  </a:txBody>
                  <a:tcPr/>
                </a:tc>
                <a:tc>
                  <a:txBody>
                    <a:bodyPr/>
                    <a:lstStyle/>
                    <a:p>
                      <a:r>
                        <a:rPr lang="en-US" b="1" dirty="0">
                          <a:solidFill>
                            <a:srgbClr val="FF0000"/>
                          </a:solidFill>
                        </a:rPr>
                        <a:t>HW INSTALL</a:t>
                      </a:r>
                      <a:r>
                        <a:rPr lang="en-US" dirty="0"/>
                        <a:t> – The physical hardware is installed at the site. Site licensing, real estate contacts, zoning, and physical hardware of the PNF is installed by technicians. Power, backhaul, and antennas are installed and connected.</a:t>
                      </a:r>
                    </a:p>
                  </a:txBody>
                  <a:tcPr/>
                </a:tc>
                <a:extLst>
                  <a:ext uri="{0D108BD9-81ED-4DB2-BD59-A6C34878D82A}">
                    <a16:rowId xmlns:a16="http://schemas.microsoft.com/office/drawing/2014/main" val="506910207"/>
                  </a:ext>
                </a:extLst>
              </a:tr>
              <a:tr h="1077595">
                <a:tc>
                  <a:txBody>
                    <a:bodyPr/>
                    <a:lstStyle/>
                    <a:p>
                      <a:r>
                        <a:rPr lang="en-US" dirty="0"/>
                        <a:t>8</a:t>
                      </a:r>
                    </a:p>
                  </a:txBody>
                  <a:tcPr/>
                </a:tc>
                <a:tc>
                  <a:txBody>
                    <a:bodyPr/>
                    <a:lstStyle/>
                    <a:p>
                      <a:r>
                        <a:rPr lang="en-US" b="1" dirty="0">
                          <a:solidFill>
                            <a:srgbClr val="FF0000"/>
                          </a:solidFill>
                        </a:rPr>
                        <a:t>INITIAL NETWORK ACCESS </a:t>
                      </a:r>
                      <a:r>
                        <a:rPr lang="en-US" dirty="0"/>
                        <a:t>– A DHCP Discover procedure is executed when the PNF powers on, VLAN Scanning is performed, and IPv4/IPv6 discovery is done. The DHCP Discover message exchange provides an entryway into the network and is designed as an procedure for a network element to be able to find connection to the network from “scratch”. VLAN Scanning and IPv4 vs IPv6 discovery is done as well.</a:t>
                      </a:r>
                    </a:p>
                  </a:txBody>
                  <a:tcPr/>
                </a:tc>
                <a:extLst>
                  <a:ext uri="{0D108BD9-81ED-4DB2-BD59-A6C34878D82A}">
                    <a16:rowId xmlns:a16="http://schemas.microsoft.com/office/drawing/2014/main" val="4231366320"/>
                  </a:ext>
                </a:extLst>
              </a:tr>
              <a:tr h="491490">
                <a:tc>
                  <a:txBody>
                    <a:bodyPr/>
                    <a:lstStyle/>
                    <a:p>
                      <a:r>
                        <a:rPr lang="en-US" dirty="0"/>
                        <a:t>9</a:t>
                      </a:r>
                    </a:p>
                  </a:txBody>
                  <a:tcPr/>
                </a:tc>
                <a:tc>
                  <a:txBody>
                    <a:bodyPr/>
                    <a:lstStyle/>
                    <a:p>
                      <a:r>
                        <a:rPr lang="en-US" b="1" dirty="0">
                          <a:solidFill>
                            <a:srgbClr val="FF0000"/>
                          </a:solidFill>
                        </a:rPr>
                        <a:t>DHCP RESPONSE</a:t>
                      </a:r>
                      <a:r>
                        <a:rPr lang="en-US" dirty="0"/>
                        <a:t> – The DHCP response returns a PNF IP address, the initial EM IP address, Security Gateway IP address (optional), and certificate authority IP address (opt). It is possible the PNF IP address is a temporary IP address used for initial connectivity purposes, and that a permanent PNF IP address will be granted later.</a:t>
                      </a:r>
                    </a:p>
                  </a:txBody>
                  <a:tcPr/>
                </a:tc>
                <a:extLst>
                  <a:ext uri="{0D108BD9-81ED-4DB2-BD59-A6C34878D82A}">
                    <a16:rowId xmlns:a16="http://schemas.microsoft.com/office/drawing/2014/main" val="2476694515"/>
                  </a:ext>
                </a:extLst>
              </a:tr>
              <a:tr h="370840">
                <a:tc>
                  <a:txBody>
                    <a:bodyPr/>
                    <a:lstStyle/>
                    <a:p>
                      <a:r>
                        <a:rPr lang="en-US" dirty="0"/>
                        <a:t>10</a:t>
                      </a:r>
                    </a:p>
                  </a:txBody>
                  <a:tcPr/>
                </a:tc>
                <a:tc>
                  <a:txBody>
                    <a:bodyPr/>
                    <a:lstStyle/>
                    <a:p>
                      <a:r>
                        <a:rPr lang="en-US" b="1" dirty="0">
                          <a:solidFill>
                            <a:srgbClr val="FF0000"/>
                          </a:solidFill>
                        </a:rPr>
                        <a:t>IPSEC TUNNEL</a:t>
                      </a:r>
                      <a:r>
                        <a:rPr lang="en-US" dirty="0"/>
                        <a:t> – An IP Sec Tunnel is established which uses cryptography to provides a secure connection. IPSec has two security services: Authentication header and an encapsulating security payload with tunnel and transport modes.</a:t>
                      </a:r>
                    </a:p>
                  </a:txBody>
                  <a:tcPr/>
                </a:tc>
                <a:extLst>
                  <a:ext uri="{0D108BD9-81ED-4DB2-BD59-A6C34878D82A}">
                    <a16:rowId xmlns:a16="http://schemas.microsoft.com/office/drawing/2014/main" val="1896858435"/>
                  </a:ext>
                </a:extLst>
              </a:tr>
              <a:tr h="370840">
                <a:tc>
                  <a:txBody>
                    <a:bodyPr/>
                    <a:lstStyle/>
                    <a:p>
                      <a:r>
                        <a:rPr lang="en-US" dirty="0"/>
                        <a:t>11</a:t>
                      </a:r>
                    </a:p>
                  </a:txBody>
                  <a:tcPr/>
                </a:tc>
                <a:tc>
                  <a:txBody>
                    <a:bodyPr/>
                    <a:lstStyle/>
                    <a:p>
                      <a:r>
                        <a:rPr lang="en-US" b="1" dirty="0">
                          <a:solidFill>
                            <a:srgbClr val="FF0000"/>
                          </a:solidFill>
                        </a:rPr>
                        <a:t>CERTIFICATE ENROLLMENT </a:t>
                      </a:r>
                      <a:r>
                        <a:rPr lang="en-US" dirty="0"/>
                        <a:t>– The process where the PNF gets a service provider certificate from the Certificate authority. The certificate is then used to authenticate and verify the PNF.</a:t>
                      </a:r>
                    </a:p>
                  </a:txBody>
                  <a:tcPr/>
                </a:tc>
                <a:extLst>
                  <a:ext uri="{0D108BD9-81ED-4DB2-BD59-A6C34878D82A}">
                    <a16:rowId xmlns:a16="http://schemas.microsoft.com/office/drawing/2014/main" val="1055210103"/>
                  </a:ext>
                </a:extLst>
              </a:tr>
              <a:tr h="370840">
                <a:tc>
                  <a:txBody>
                    <a:bodyPr/>
                    <a:lstStyle/>
                    <a:p>
                      <a:r>
                        <a:rPr lang="en-US" dirty="0"/>
                        <a:t>12</a:t>
                      </a:r>
                    </a:p>
                  </a:txBody>
                  <a:tcPr/>
                </a:tc>
                <a:tc>
                  <a:txBody>
                    <a:bodyPr/>
                    <a:lstStyle/>
                    <a:p>
                      <a:r>
                        <a:rPr lang="en-US" b="1" dirty="0">
                          <a:solidFill>
                            <a:srgbClr val="FF0000"/>
                          </a:solidFill>
                        </a:rPr>
                        <a:t>IDENTITY SERVICE</a:t>
                      </a:r>
                      <a:r>
                        <a:rPr lang="en-US" dirty="0"/>
                        <a:t> – The identity service is there to identify the PNF. It also returns the ONAP (DCAE) IP address.</a:t>
                      </a:r>
                    </a:p>
                  </a:txBody>
                  <a:tcPr/>
                </a:tc>
                <a:extLst>
                  <a:ext uri="{0D108BD9-81ED-4DB2-BD59-A6C34878D82A}">
                    <a16:rowId xmlns:a16="http://schemas.microsoft.com/office/drawing/2014/main" val="2998007722"/>
                  </a:ext>
                </a:extLst>
              </a:tr>
              <a:tr h="370840">
                <a:tc>
                  <a:txBody>
                    <a:bodyPr/>
                    <a:lstStyle/>
                    <a:p>
                      <a:r>
                        <a:rPr lang="en-US" dirty="0"/>
                        <a:t>13</a:t>
                      </a:r>
                    </a:p>
                  </a:txBody>
                  <a:tcPr/>
                </a:tc>
                <a:tc>
                  <a:txBody>
                    <a:bodyPr/>
                    <a:lstStyle/>
                    <a:p>
                      <a:r>
                        <a:rPr lang="en-US" b="1" dirty="0">
                          <a:solidFill>
                            <a:srgbClr val="FF0000"/>
                          </a:solidFill>
                        </a:rPr>
                        <a:t>ONAP COMPLIANT SOFTWARE </a:t>
                      </a:r>
                      <a:r>
                        <a:rPr lang="en-US" dirty="0"/>
                        <a:t>– The PNF contacts the initial EM and downloads the ONAP Bootstrap software. This is a software package that is meant to perform the remaining steps of PNF registration and activation onto ONAP</a:t>
                      </a:r>
                    </a:p>
                  </a:txBody>
                  <a:tcPr/>
                </a:tc>
                <a:extLst>
                  <a:ext uri="{0D108BD9-81ED-4DB2-BD59-A6C34878D82A}">
                    <a16:rowId xmlns:a16="http://schemas.microsoft.com/office/drawing/2014/main" val="3405903043"/>
                  </a:ext>
                </a:extLst>
              </a:tr>
              <a:tr h="370840">
                <a:tc>
                  <a:txBody>
                    <a:bodyPr/>
                    <a:lstStyle/>
                    <a:p>
                      <a:r>
                        <a:rPr lang="en-US" dirty="0"/>
                        <a:t>14</a:t>
                      </a:r>
                    </a:p>
                  </a:txBody>
                  <a:tcPr/>
                </a:tc>
                <a:tc>
                  <a:txBody>
                    <a:bodyPr/>
                    <a:lstStyle/>
                    <a:p>
                      <a:r>
                        <a:rPr lang="en-US" b="1" dirty="0">
                          <a:solidFill>
                            <a:srgbClr val="FF0000"/>
                          </a:solidFill>
                        </a:rPr>
                        <a:t>PNF RESET</a:t>
                      </a:r>
                      <a:r>
                        <a:rPr lang="en-US" dirty="0"/>
                        <a:t> – The PNF is reset so that the downloaded ONAP Bootstrap software becomes activated and is then ready to continue to PNF registration</a:t>
                      </a:r>
                    </a:p>
                  </a:txBody>
                  <a:tcPr/>
                </a:tc>
                <a:extLst>
                  <a:ext uri="{0D108BD9-81ED-4DB2-BD59-A6C34878D82A}">
                    <a16:rowId xmlns:a16="http://schemas.microsoft.com/office/drawing/2014/main" val="276157884"/>
                  </a:ext>
                </a:extLst>
              </a:tr>
            </a:tbl>
          </a:graphicData>
        </a:graphic>
      </p:graphicFrame>
      <p:pic>
        <p:nvPicPr>
          <p:cNvPr id="3" name="Picture 2">
            <a:extLst>
              <a:ext uri="{FF2B5EF4-FFF2-40B4-BE49-F238E27FC236}">
                <a16:creationId xmlns:a16="http://schemas.microsoft.com/office/drawing/2014/main" id="{CCCA3928-FAA3-4812-9EB5-EA57E5DAED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7735" y="8893178"/>
            <a:ext cx="182263" cy="182263"/>
          </a:xfrm>
          <a:prstGeom prst="rect">
            <a:avLst/>
          </a:prstGeom>
        </p:spPr>
      </p:pic>
      <p:sp>
        <p:nvSpPr>
          <p:cNvPr id="5" name="TextBox 4">
            <a:extLst>
              <a:ext uri="{FF2B5EF4-FFF2-40B4-BE49-F238E27FC236}">
                <a16:creationId xmlns:a16="http://schemas.microsoft.com/office/drawing/2014/main" id="{95EC5738-3EB3-4E57-88AE-980650DBC8EF}"/>
              </a:ext>
            </a:extLst>
          </p:cNvPr>
          <p:cNvSpPr txBox="1"/>
          <p:nvPr/>
        </p:nvSpPr>
        <p:spPr>
          <a:xfrm>
            <a:off x="1437452" y="8874563"/>
            <a:ext cx="1359668" cy="261610"/>
          </a:xfrm>
          <a:prstGeom prst="rect">
            <a:avLst/>
          </a:prstGeom>
          <a:noFill/>
        </p:spPr>
        <p:txBody>
          <a:bodyPr wrap="none" rtlCol="0">
            <a:spAutoFit/>
          </a:bodyPr>
          <a:lstStyle/>
          <a:p>
            <a:r>
              <a:rPr lang="en-US" sz="1050" dirty="0"/>
              <a:t>Vendor Specific Step</a:t>
            </a:r>
          </a:p>
        </p:txBody>
      </p:sp>
      <p:pic>
        <p:nvPicPr>
          <p:cNvPr id="6" name="Picture 5">
            <a:extLst>
              <a:ext uri="{FF2B5EF4-FFF2-40B4-BE49-F238E27FC236}">
                <a16:creationId xmlns:a16="http://schemas.microsoft.com/office/drawing/2014/main" id="{DE02F5AC-C567-462A-AAC9-7829A08752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150" y="4251454"/>
            <a:ext cx="182263" cy="182263"/>
          </a:xfrm>
          <a:prstGeom prst="rect">
            <a:avLst/>
          </a:prstGeom>
        </p:spPr>
      </p:pic>
      <p:pic>
        <p:nvPicPr>
          <p:cNvPr id="7" name="Picture 6">
            <a:extLst>
              <a:ext uri="{FF2B5EF4-FFF2-40B4-BE49-F238E27FC236}">
                <a16:creationId xmlns:a16="http://schemas.microsoft.com/office/drawing/2014/main" id="{107D1C49-EBCA-4B17-A362-4992E342EC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150" y="468712"/>
            <a:ext cx="182263" cy="182263"/>
          </a:xfrm>
          <a:prstGeom prst="rect">
            <a:avLst/>
          </a:prstGeom>
        </p:spPr>
      </p:pic>
      <p:pic>
        <p:nvPicPr>
          <p:cNvPr id="8" name="Picture 7">
            <a:extLst>
              <a:ext uri="{FF2B5EF4-FFF2-40B4-BE49-F238E27FC236}">
                <a16:creationId xmlns:a16="http://schemas.microsoft.com/office/drawing/2014/main" id="{23CC4897-1791-4CC3-846B-ED8C1821DD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150" y="2405901"/>
            <a:ext cx="182263" cy="182263"/>
          </a:xfrm>
          <a:prstGeom prst="rect">
            <a:avLst/>
          </a:prstGeom>
        </p:spPr>
      </p:pic>
      <p:pic>
        <p:nvPicPr>
          <p:cNvPr id="9" name="Picture 8">
            <a:extLst>
              <a:ext uri="{FF2B5EF4-FFF2-40B4-BE49-F238E27FC236}">
                <a16:creationId xmlns:a16="http://schemas.microsoft.com/office/drawing/2014/main" id="{6E9238A1-E1F0-4DC2-B3E0-7F1F1BC2FC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150" y="3123890"/>
            <a:ext cx="182263" cy="182263"/>
          </a:xfrm>
          <a:prstGeom prst="rect">
            <a:avLst/>
          </a:prstGeom>
        </p:spPr>
      </p:pic>
      <p:pic>
        <p:nvPicPr>
          <p:cNvPr id="10" name="Picture 9">
            <a:extLst>
              <a:ext uri="{FF2B5EF4-FFF2-40B4-BE49-F238E27FC236}">
                <a16:creationId xmlns:a16="http://schemas.microsoft.com/office/drawing/2014/main" id="{6ABA5BD8-82D5-4186-896F-3CA8A4C452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150" y="5137716"/>
            <a:ext cx="182263" cy="182263"/>
          </a:xfrm>
          <a:prstGeom prst="rect">
            <a:avLst/>
          </a:prstGeom>
        </p:spPr>
      </p:pic>
      <p:pic>
        <p:nvPicPr>
          <p:cNvPr id="11" name="Picture 10">
            <a:extLst>
              <a:ext uri="{FF2B5EF4-FFF2-40B4-BE49-F238E27FC236}">
                <a16:creationId xmlns:a16="http://schemas.microsoft.com/office/drawing/2014/main" id="{5AB00701-159E-485B-88ED-8C756A277B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070" y="6542534"/>
            <a:ext cx="182263" cy="182263"/>
          </a:xfrm>
          <a:prstGeom prst="rect">
            <a:avLst/>
          </a:prstGeom>
        </p:spPr>
      </p:pic>
      <p:pic>
        <p:nvPicPr>
          <p:cNvPr id="12" name="Picture 11">
            <a:extLst>
              <a:ext uri="{FF2B5EF4-FFF2-40B4-BE49-F238E27FC236}">
                <a16:creationId xmlns:a16="http://schemas.microsoft.com/office/drawing/2014/main" id="{7E2341B4-EAE2-484C-A330-86C2440FB9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070" y="5841690"/>
            <a:ext cx="182263" cy="182263"/>
          </a:xfrm>
          <a:prstGeom prst="rect">
            <a:avLst/>
          </a:prstGeom>
        </p:spPr>
      </p:pic>
      <p:pic>
        <p:nvPicPr>
          <p:cNvPr id="13" name="Picture 12">
            <a:extLst>
              <a:ext uri="{FF2B5EF4-FFF2-40B4-BE49-F238E27FC236}">
                <a16:creationId xmlns:a16="http://schemas.microsoft.com/office/drawing/2014/main" id="{C07DD047-0F7D-43E3-9408-FE1209117A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070" y="7063036"/>
            <a:ext cx="182263" cy="182263"/>
          </a:xfrm>
          <a:prstGeom prst="rect">
            <a:avLst/>
          </a:prstGeom>
        </p:spPr>
      </p:pic>
      <p:pic>
        <p:nvPicPr>
          <p:cNvPr id="14" name="Picture 13">
            <a:extLst>
              <a:ext uri="{FF2B5EF4-FFF2-40B4-BE49-F238E27FC236}">
                <a16:creationId xmlns:a16="http://schemas.microsoft.com/office/drawing/2014/main" id="{00198286-D863-4126-B883-8D6E2BCC28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070" y="7764076"/>
            <a:ext cx="182263" cy="182263"/>
          </a:xfrm>
          <a:prstGeom prst="rect">
            <a:avLst/>
          </a:prstGeom>
        </p:spPr>
      </p:pic>
    </p:spTree>
    <p:extLst>
      <p:ext uri="{BB962C8B-B14F-4D97-AF65-F5344CB8AC3E}">
        <p14:creationId xmlns:p14="http://schemas.microsoft.com/office/powerpoint/2010/main" val="6824950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Rectangle: Rounded Corners 126">
            <a:extLst>
              <a:ext uri="{FF2B5EF4-FFF2-40B4-BE49-F238E27FC236}">
                <a16:creationId xmlns:a16="http://schemas.microsoft.com/office/drawing/2014/main" id="{19134839-67AD-4537-A64D-4B3A9910C883}"/>
              </a:ext>
            </a:extLst>
          </p:cNvPr>
          <p:cNvSpPr/>
          <p:nvPr/>
        </p:nvSpPr>
        <p:spPr>
          <a:xfrm>
            <a:off x="904340"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Rounded Corners 110">
            <a:extLst>
              <a:ext uri="{FF2B5EF4-FFF2-40B4-BE49-F238E27FC236}">
                <a16:creationId xmlns:a16="http://schemas.microsoft.com/office/drawing/2014/main" id="{BCA22933-61EE-4588-814A-99159C878A85}"/>
              </a:ext>
            </a:extLst>
          </p:cNvPr>
          <p:cNvSpPr/>
          <p:nvPr/>
        </p:nvSpPr>
        <p:spPr>
          <a:xfrm>
            <a:off x="207456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Rectangle: Rounded Corners 125">
            <a:extLst>
              <a:ext uri="{FF2B5EF4-FFF2-40B4-BE49-F238E27FC236}">
                <a16:creationId xmlns:a16="http://schemas.microsoft.com/office/drawing/2014/main" id="{6EA7BF3F-89B2-4A3C-9D0D-236F3A6DD65A}"/>
              </a:ext>
            </a:extLst>
          </p:cNvPr>
          <p:cNvSpPr/>
          <p:nvPr/>
        </p:nvSpPr>
        <p:spPr>
          <a:xfrm>
            <a:off x="324478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5" name="Rectangle: Rounded Corners 134">
            <a:extLst>
              <a:ext uri="{FF2B5EF4-FFF2-40B4-BE49-F238E27FC236}">
                <a16:creationId xmlns:a16="http://schemas.microsoft.com/office/drawing/2014/main" id="{21EF3EDE-396B-4C80-ADB6-0488097E4676}"/>
              </a:ext>
            </a:extLst>
          </p:cNvPr>
          <p:cNvSpPr/>
          <p:nvPr/>
        </p:nvSpPr>
        <p:spPr>
          <a:xfrm>
            <a:off x="5585236"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 name="Rectangle: Rounded Corners 135">
            <a:extLst>
              <a:ext uri="{FF2B5EF4-FFF2-40B4-BE49-F238E27FC236}">
                <a16:creationId xmlns:a16="http://schemas.microsoft.com/office/drawing/2014/main" id="{39E4A27C-3E27-4610-9600-75CBC276A902}"/>
              </a:ext>
            </a:extLst>
          </p:cNvPr>
          <p:cNvSpPr/>
          <p:nvPr/>
        </p:nvSpPr>
        <p:spPr>
          <a:xfrm>
            <a:off x="4415012"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96464" y="565229"/>
            <a:ext cx="712737" cy="560347"/>
            <a:chOff x="928693" y="593233"/>
            <a:chExt cx="712737" cy="560347"/>
          </a:xfrm>
          <a:solidFill>
            <a:srgbClr val="124191"/>
          </a:solidFill>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004888" y="517038"/>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978651" y="718974"/>
              <a:ext cx="617734" cy="276999"/>
            </a:xfrm>
            <a:prstGeom prst="rect">
              <a:avLst/>
            </a:prstGeom>
            <a:noFill/>
          </p:spPr>
          <p:txBody>
            <a:bodyPr wrap="none" rtlCol="0">
              <a:spAutoFit/>
            </a:bodyPr>
            <a:lstStyle/>
            <a:p>
              <a:pPr algn="ctr"/>
              <a:r>
                <a:rPr lang="en-US" sz="1200" b="1" dirty="0">
                  <a:solidFill>
                    <a:schemeClr val="bg1"/>
                  </a:solidFill>
                </a:rPr>
                <a:t>Router</a:t>
              </a:r>
            </a:p>
          </p:txBody>
        </p:sp>
      </p:grpSp>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468029" y="-17858"/>
              <a:ext cx="5928226"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Bootstrapping Steps (for Routers)</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3" name="Group 2">
            <a:extLst>
              <a:ext uri="{FF2B5EF4-FFF2-40B4-BE49-F238E27FC236}">
                <a16:creationId xmlns:a16="http://schemas.microsoft.com/office/drawing/2014/main" id="{44280BF3-5D68-4F67-A4C0-C6390D7DFEFA}"/>
              </a:ext>
            </a:extLst>
          </p:cNvPr>
          <p:cNvGrpSpPr/>
          <p:nvPr/>
        </p:nvGrpSpPr>
        <p:grpSpPr>
          <a:xfrm>
            <a:off x="3033764" y="565229"/>
            <a:ext cx="712737" cy="560347"/>
            <a:chOff x="3024976" y="533187"/>
            <a:chExt cx="712737" cy="560347"/>
          </a:xfrm>
          <a:solidFill>
            <a:srgbClr val="124191"/>
          </a:solidFill>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3101171" y="456992"/>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3088027" y="668017"/>
              <a:ext cx="566565" cy="276999"/>
            </a:xfrm>
            <a:prstGeom prst="rect">
              <a:avLst/>
            </a:prstGeom>
            <a:grpFill/>
          </p:spPr>
          <p:txBody>
            <a:bodyPr wrap="none" rtlCol="0">
              <a:spAutoFit/>
            </a:bodyPr>
            <a:lstStyle/>
            <a:p>
              <a:r>
                <a:rPr lang="en-US" sz="1200" b="1" dirty="0">
                  <a:solidFill>
                    <a:schemeClr val="bg1"/>
                  </a:solidFill>
                </a:rPr>
                <a:t>SEGW</a:t>
              </a:r>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5371064" y="565229"/>
            <a:ext cx="712737" cy="560347"/>
            <a:chOff x="3832410" y="576597"/>
            <a:chExt cx="712737" cy="560347"/>
          </a:xfrm>
          <a:solidFill>
            <a:srgbClr val="124191"/>
          </a:solidFill>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915265" y="624484"/>
              <a:ext cx="553357" cy="461665"/>
            </a:xfrm>
            <a:prstGeom prst="rect">
              <a:avLst/>
            </a:prstGeom>
            <a:grpFill/>
          </p:spPr>
          <p:txBody>
            <a:bodyPr wrap="none" rtlCol="0">
              <a:spAutoFit/>
            </a:bodyPr>
            <a:lstStyle/>
            <a:p>
              <a:pPr algn="ctr"/>
              <a:r>
                <a:rPr lang="en-US" sz="1200" b="1" dirty="0">
                  <a:solidFill>
                    <a:schemeClr val="bg1"/>
                  </a:solidFill>
                </a:rPr>
                <a:t>Initial</a:t>
              </a:r>
            </a:p>
            <a:p>
              <a:pPr algn="ctr"/>
              <a:r>
                <a:rPr lang="en-US" sz="1200" b="1" dirty="0">
                  <a:solidFill>
                    <a:schemeClr val="bg1"/>
                  </a:solidFill>
                </a:rPr>
                <a:t>EM</a:t>
              </a:r>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1865114" y="565229"/>
            <a:ext cx="712737" cy="560347"/>
            <a:chOff x="1839900" y="588837"/>
            <a:chExt cx="712737" cy="560347"/>
          </a:xfrm>
          <a:solidFill>
            <a:srgbClr val="124191"/>
          </a:solidFill>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922612" y="634123"/>
              <a:ext cx="546047" cy="461665"/>
            </a:xfrm>
            <a:prstGeom prst="rect">
              <a:avLst/>
            </a:prstGeom>
            <a:grpFill/>
          </p:spPr>
          <p:txBody>
            <a:bodyPr wrap="none" rtlCol="0">
              <a:spAutoFit/>
            </a:bodyPr>
            <a:lstStyle/>
            <a:p>
              <a:pPr algn="ctr"/>
              <a:r>
                <a:rPr lang="en-US" sz="1200" b="1" dirty="0">
                  <a:solidFill>
                    <a:schemeClr val="bg1"/>
                  </a:solidFill>
                </a:rPr>
                <a:t>Local </a:t>
              </a:r>
            </a:p>
            <a:p>
              <a:pPr algn="ctr"/>
              <a:r>
                <a:rPr lang="en-US" sz="1200" b="1" dirty="0">
                  <a:solidFill>
                    <a:schemeClr val="bg1"/>
                  </a:solidFill>
                </a:rPr>
                <a:t>DHCP</a:t>
              </a:r>
            </a:p>
          </p:txBody>
        </p:sp>
      </p:grpSp>
      <p:pic>
        <p:nvPicPr>
          <p:cNvPr id="57" name="Picture 56">
            <a:extLst>
              <a:ext uri="{FF2B5EF4-FFF2-40B4-BE49-F238E27FC236}">
                <a16:creationId xmlns:a16="http://schemas.microsoft.com/office/drawing/2014/main" id="{68DDD591-436E-4AE7-A18F-4A0192524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72919" y="1122528"/>
            <a:ext cx="581529" cy="581529"/>
          </a:xfrm>
          <a:prstGeom prst="rect">
            <a:avLst/>
          </a:prstGeom>
        </p:spPr>
      </p:pic>
      <p:sp>
        <p:nvSpPr>
          <p:cNvPr id="71" name="Oval 70">
            <a:extLst>
              <a:ext uri="{FF2B5EF4-FFF2-40B4-BE49-F238E27FC236}">
                <a16:creationId xmlns:a16="http://schemas.microsoft.com/office/drawing/2014/main" id="{E3F9FBBB-F6FB-4354-A57B-8AEC65F94950}"/>
              </a:ext>
            </a:extLst>
          </p:cNvPr>
          <p:cNvSpPr/>
          <p:nvPr/>
        </p:nvSpPr>
        <p:spPr>
          <a:xfrm>
            <a:off x="1957271" y="1111403"/>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4" name="Picture 43">
            <a:extLst>
              <a:ext uri="{FF2B5EF4-FFF2-40B4-BE49-F238E27FC236}">
                <a16:creationId xmlns:a16="http://schemas.microsoft.com/office/drawing/2014/main" id="{63E5990C-D2C8-4AC6-B011-37C718B4D6A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2073346" y="1114563"/>
            <a:ext cx="293680" cy="551222"/>
          </a:xfrm>
          <a:prstGeom prst="rect">
            <a:avLst/>
          </a:prstGeom>
        </p:spPr>
      </p:pic>
      <p:sp>
        <p:nvSpPr>
          <p:cNvPr id="72" name="Oval 71">
            <a:extLst>
              <a:ext uri="{FF2B5EF4-FFF2-40B4-BE49-F238E27FC236}">
                <a16:creationId xmlns:a16="http://schemas.microsoft.com/office/drawing/2014/main" id="{710E6966-4DA8-4E19-9669-EA43887EB9BA}"/>
              </a:ext>
            </a:extLst>
          </p:cNvPr>
          <p:cNvSpPr/>
          <p:nvPr/>
        </p:nvSpPr>
        <p:spPr>
          <a:xfrm>
            <a:off x="779129" y="1128600"/>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2">
            <a:extLst>
              <a:ext uri="{FF2B5EF4-FFF2-40B4-BE49-F238E27FC236}">
                <a16:creationId xmlns:a16="http://schemas.microsoft.com/office/drawing/2014/main" id="{95E65566-E71C-433B-A121-ECDEEF9E53AC}"/>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69366" y="1263616"/>
            <a:ext cx="548493" cy="251841"/>
          </a:xfrm>
          <a:prstGeom prst="rect">
            <a:avLst/>
          </a:prstGeom>
          <a:noFill/>
          <a:ln w="9525">
            <a:noFill/>
            <a:miter lim="800000"/>
            <a:headEnd/>
            <a:tailEnd/>
          </a:ln>
        </p:spPr>
      </p:pic>
      <p:sp>
        <p:nvSpPr>
          <p:cNvPr id="73" name="Oval 72">
            <a:extLst>
              <a:ext uri="{FF2B5EF4-FFF2-40B4-BE49-F238E27FC236}">
                <a16:creationId xmlns:a16="http://schemas.microsoft.com/office/drawing/2014/main" id="{03139C84-76EF-4B7C-BAC8-0A317E8AFF83}"/>
              </a:ext>
            </a:extLst>
          </p:cNvPr>
          <p:cNvSpPr/>
          <p:nvPr/>
        </p:nvSpPr>
        <p:spPr>
          <a:xfrm>
            <a:off x="3123806" y="1133633"/>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4" name="Picture 14" descr="\\DML-NAS\DML_Data\1 Live Jobs\Nokia\19044 - Nokia brand Site\MASTER TEMPLATES\Network graphics\PNGs\Network Graphic Final PNGs\O symbol-100x100mm_RGB_4.png">
            <a:extLst>
              <a:ext uri="{FF2B5EF4-FFF2-40B4-BE49-F238E27FC236}">
                <a16:creationId xmlns:a16="http://schemas.microsoft.com/office/drawing/2014/main" id="{DB5DA4CB-687A-4D1D-81D1-C91AF26431FC}"/>
              </a:ext>
            </a:extLst>
          </p:cNvPr>
          <p:cNvPicPr>
            <a:picLocks noChangeAspect="1" noChangeArrowheads="1"/>
          </p:cNvPicPr>
          <p:nvPr/>
        </p:nvPicPr>
        <p:blipFill>
          <a:blip r:embed="rId5" cstate="print">
            <a:clrChange>
              <a:clrFrom>
                <a:srgbClr val="124191"/>
              </a:clrFrom>
              <a:clrTo>
                <a:srgbClr val="124191">
                  <a:alpha val="0"/>
                </a:srgbClr>
              </a:clrTo>
            </a:clrChange>
            <a:extLst>
              <a:ext uri="{28A0092B-C50C-407E-A947-70E740481C1C}">
                <a14:useLocalDpi xmlns:a14="http://schemas.microsoft.com/office/drawing/2010/main" val="0"/>
              </a:ext>
            </a:extLst>
          </a:blip>
          <a:srcRect/>
          <a:stretch>
            <a:fillRect/>
          </a:stretch>
        </p:blipFill>
        <p:spPr bwMode="auto">
          <a:xfrm>
            <a:off x="3170172" y="1178601"/>
            <a:ext cx="451828" cy="45182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Rounded Corners 7">
            <a:extLst>
              <a:ext uri="{FF2B5EF4-FFF2-40B4-BE49-F238E27FC236}">
                <a16:creationId xmlns:a16="http://schemas.microsoft.com/office/drawing/2014/main" id="{0404DC50-61F6-4767-B38D-59AC3E8B379D}"/>
              </a:ext>
            </a:extLst>
          </p:cNvPr>
          <p:cNvSpPr/>
          <p:nvPr/>
        </p:nvSpPr>
        <p:spPr>
          <a:xfrm rot="16200000">
            <a:off x="1205162" y="2704416"/>
            <a:ext cx="886220" cy="23668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Rounded Corners 64">
            <a:extLst>
              <a:ext uri="{FF2B5EF4-FFF2-40B4-BE49-F238E27FC236}">
                <a16:creationId xmlns:a16="http://schemas.microsoft.com/office/drawing/2014/main" id="{67D4BCCF-4725-4F8B-9FB9-FD7B8E306B77}"/>
              </a:ext>
            </a:extLst>
          </p:cNvPr>
          <p:cNvSpPr/>
          <p:nvPr/>
        </p:nvSpPr>
        <p:spPr>
          <a:xfrm rot="16200000">
            <a:off x="1174244" y="3688576"/>
            <a:ext cx="911569" cy="240332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Rounded Corners 66">
            <a:extLst>
              <a:ext uri="{FF2B5EF4-FFF2-40B4-BE49-F238E27FC236}">
                <a16:creationId xmlns:a16="http://schemas.microsoft.com/office/drawing/2014/main" id="{88622D76-CE77-4F26-8C8D-5A81BE5B5401}"/>
              </a:ext>
            </a:extLst>
          </p:cNvPr>
          <p:cNvSpPr/>
          <p:nvPr/>
        </p:nvSpPr>
        <p:spPr>
          <a:xfrm rot="16200000">
            <a:off x="3651205" y="-111179"/>
            <a:ext cx="489884" cy="453370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3F06F27C-7E7D-4D65-A7E7-80212E1024A6}"/>
              </a:ext>
            </a:extLst>
          </p:cNvPr>
          <p:cNvSpPr txBox="1"/>
          <p:nvPr/>
        </p:nvSpPr>
        <p:spPr>
          <a:xfrm>
            <a:off x="420743" y="3420143"/>
            <a:ext cx="2006447" cy="923330"/>
          </a:xfrm>
          <a:prstGeom prst="rect">
            <a:avLst/>
          </a:prstGeom>
          <a:noFill/>
        </p:spPr>
        <p:txBody>
          <a:bodyPr wrap="none" rtlCol="0">
            <a:spAutoFit/>
          </a:bodyPr>
          <a:lstStyle/>
          <a:p>
            <a:r>
              <a:rPr lang="en-US" dirty="0">
                <a:solidFill>
                  <a:srgbClr val="0000CC"/>
                </a:solidFill>
              </a:rPr>
              <a:t>DHCP Discover</a:t>
            </a:r>
          </a:p>
          <a:p>
            <a:r>
              <a:rPr lang="en-US" dirty="0">
                <a:solidFill>
                  <a:srgbClr val="0000CC"/>
                </a:solidFill>
              </a:rPr>
              <a:t>VLAN Scanning</a:t>
            </a:r>
          </a:p>
          <a:p>
            <a:r>
              <a:rPr lang="en-US" dirty="0">
                <a:solidFill>
                  <a:srgbClr val="0000CC"/>
                </a:solidFill>
              </a:rPr>
              <a:t>IPv4/IPv6 discovery</a:t>
            </a:r>
          </a:p>
        </p:txBody>
      </p:sp>
      <p:sp>
        <p:nvSpPr>
          <p:cNvPr id="66" name="TextBox 65">
            <a:extLst>
              <a:ext uri="{FF2B5EF4-FFF2-40B4-BE49-F238E27FC236}">
                <a16:creationId xmlns:a16="http://schemas.microsoft.com/office/drawing/2014/main" id="{E7B35DC3-F1EF-42C1-A1A4-BDEF3D2796B1}"/>
              </a:ext>
            </a:extLst>
          </p:cNvPr>
          <p:cNvSpPr txBox="1"/>
          <p:nvPr/>
        </p:nvSpPr>
        <p:spPr>
          <a:xfrm>
            <a:off x="382667" y="4442806"/>
            <a:ext cx="2524034" cy="800219"/>
          </a:xfrm>
          <a:prstGeom prst="rect">
            <a:avLst/>
          </a:prstGeom>
          <a:noFill/>
        </p:spPr>
        <p:txBody>
          <a:bodyPr wrap="square" rtlCol="0">
            <a:spAutoFit/>
          </a:bodyPr>
          <a:lstStyle/>
          <a:p>
            <a:r>
              <a:rPr lang="en-US" dirty="0">
                <a:solidFill>
                  <a:srgbClr val="0000CC"/>
                </a:solidFill>
              </a:rPr>
              <a:t>DHCP Response</a:t>
            </a:r>
            <a:endParaRPr lang="en-US" sz="1400" dirty="0">
              <a:solidFill>
                <a:srgbClr val="0000CC"/>
              </a:solidFill>
            </a:endParaRPr>
          </a:p>
          <a:p>
            <a:r>
              <a:rPr lang="en-US" sz="1400" dirty="0">
                <a:solidFill>
                  <a:srgbClr val="0000CC"/>
                </a:solidFill>
              </a:rPr>
              <a:t>Router IP@(m)*, Initial EM IP@ (m), SEGW IP@(opt)</a:t>
            </a:r>
            <a:endParaRPr lang="en-US" dirty="0">
              <a:solidFill>
                <a:srgbClr val="0000CC"/>
              </a:solidFill>
            </a:endParaRPr>
          </a:p>
        </p:txBody>
      </p:sp>
      <p:sp>
        <p:nvSpPr>
          <p:cNvPr id="58" name="Rectangle: Rounded Corners 57">
            <a:extLst>
              <a:ext uri="{FF2B5EF4-FFF2-40B4-BE49-F238E27FC236}">
                <a16:creationId xmlns:a16="http://schemas.microsoft.com/office/drawing/2014/main" id="{7090E028-6BAC-4A04-BF06-57118AA2AF45}"/>
              </a:ext>
            </a:extLst>
          </p:cNvPr>
          <p:cNvSpPr/>
          <p:nvPr/>
        </p:nvSpPr>
        <p:spPr>
          <a:xfrm rot="16200000">
            <a:off x="809586" y="2481991"/>
            <a:ext cx="474973" cy="11644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extBox 58">
            <a:extLst>
              <a:ext uri="{FF2B5EF4-FFF2-40B4-BE49-F238E27FC236}">
                <a16:creationId xmlns:a16="http://schemas.microsoft.com/office/drawing/2014/main" id="{FCAB7E6B-7D1D-467C-832A-CA29B915AA40}"/>
              </a:ext>
            </a:extLst>
          </p:cNvPr>
          <p:cNvSpPr txBox="1"/>
          <p:nvPr/>
        </p:nvSpPr>
        <p:spPr>
          <a:xfrm>
            <a:off x="420743" y="2876262"/>
            <a:ext cx="1144288" cy="369332"/>
          </a:xfrm>
          <a:prstGeom prst="rect">
            <a:avLst/>
          </a:prstGeom>
          <a:noFill/>
        </p:spPr>
        <p:txBody>
          <a:bodyPr wrap="none" rtlCol="0">
            <a:spAutoFit/>
          </a:bodyPr>
          <a:lstStyle/>
          <a:p>
            <a:r>
              <a:rPr lang="en-US" dirty="0">
                <a:solidFill>
                  <a:srgbClr val="0000CC"/>
                </a:solidFill>
              </a:rPr>
              <a:t>HW Install</a:t>
            </a:r>
          </a:p>
        </p:txBody>
      </p:sp>
      <p:cxnSp>
        <p:nvCxnSpPr>
          <p:cNvPr id="69" name="Straight Arrow Connector 68">
            <a:extLst>
              <a:ext uri="{FF2B5EF4-FFF2-40B4-BE49-F238E27FC236}">
                <a16:creationId xmlns:a16="http://schemas.microsoft.com/office/drawing/2014/main" id="{A2F8D4C2-4E7F-449B-A954-23455EE3DABA}"/>
              </a:ext>
            </a:extLst>
          </p:cNvPr>
          <p:cNvCxnSpPr>
            <a:cxnSpLocks/>
          </p:cNvCxnSpPr>
          <p:nvPr/>
        </p:nvCxnSpPr>
        <p:spPr>
          <a:xfrm flipH="1">
            <a:off x="1212272" y="4442253"/>
            <a:ext cx="81855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00527804-9C4C-415A-BCED-3879F8530949}"/>
              </a:ext>
            </a:extLst>
          </p:cNvPr>
          <p:cNvCxnSpPr>
            <a:cxnSpLocks/>
          </p:cNvCxnSpPr>
          <p:nvPr/>
        </p:nvCxnSpPr>
        <p:spPr>
          <a:xfrm flipH="1">
            <a:off x="1254795" y="3434381"/>
            <a:ext cx="81855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81" name="Picture 80">
            <a:extLst>
              <a:ext uri="{FF2B5EF4-FFF2-40B4-BE49-F238E27FC236}">
                <a16:creationId xmlns:a16="http://schemas.microsoft.com/office/drawing/2014/main" id="{32394EDF-B81E-44D6-BBD7-68530BFE782D}"/>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907900" y="1944715"/>
            <a:ext cx="214111" cy="297065"/>
          </a:xfrm>
          <a:prstGeom prst="rect">
            <a:avLst/>
          </a:prstGeom>
        </p:spPr>
      </p:pic>
      <p:pic>
        <p:nvPicPr>
          <p:cNvPr id="83" name="Picture 82">
            <a:extLst>
              <a:ext uri="{FF2B5EF4-FFF2-40B4-BE49-F238E27FC236}">
                <a16:creationId xmlns:a16="http://schemas.microsoft.com/office/drawing/2014/main" id="{7161D807-CDCF-46AD-A2C5-85AD72B3E1F1}"/>
              </a:ext>
            </a:extLst>
          </p:cNvPr>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63500" y="2762489"/>
            <a:ext cx="233087" cy="303686"/>
          </a:xfrm>
          <a:prstGeom prst="rect">
            <a:avLst/>
          </a:prstGeom>
        </p:spPr>
      </p:pic>
      <p:sp>
        <p:nvSpPr>
          <p:cNvPr id="98" name="Oval 97">
            <a:extLst>
              <a:ext uri="{FF2B5EF4-FFF2-40B4-BE49-F238E27FC236}">
                <a16:creationId xmlns:a16="http://schemas.microsoft.com/office/drawing/2014/main" id="{2F216853-903D-431E-90E4-CAF3AEE94A9E}"/>
              </a:ext>
            </a:extLst>
          </p:cNvPr>
          <p:cNvSpPr/>
          <p:nvPr/>
        </p:nvSpPr>
        <p:spPr>
          <a:xfrm>
            <a:off x="332110" y="3300999"/>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8</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0" name="Rectangle: Rounded Corners 119">
            <a:extLst>
              <a:ext uri="{FF2B5EF4-FFF2-40B4-BE49-F238E27FC236}">
                <a16:creationId xmlns:a16="http://schemas.microsoft.com/office/drawing/2014/main" id="{182764AA-538B-4277-90D3-1A6CAB3E8ECE}"/>
              </a:ext>
            </a:extLst>
          </p:cNvPr>
          <p:cNvSpPr/>
          <p:nvPr/>
        </p:nvSpPr>
        <p:spPr>
          <a:xfrm rot="16200000">
            <a:off x="684829" y="7502654"/>
            <a:ext cx="712688" cy="11644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TextBox 120">
            <a:extLst>
              <a:ext uri="{FF2B5EF4-FFF2-40B4-BE49-F238E27FC236}">
                <a16:creationId xmlns:a16="http://schemas.microsoft.com/office/drawing/2014/main" id="{757EA647-3BB6-4B43-9122-9596F7FFE113}"/>
              </a:ext>
            </a:extLst>
          </p:cNvPr>
          <p:cNvSpPr txBox="1"/>
          <p:nvPr/>
        </p:nvSpPr>
        <p:spPr>
          <a:xfrm>
            <a:off x="398826" y="7781352"/>
            <a:ext cx="1276503" cy="584775"/>
          </a:xfrm>
          <a:prstGeom prst="rect">
            <a:avLst/>
          </a:prstGeom>
          <a:noFill/>
        </p:spPr>
        <p:txBody>
          <a:bodyPr wrap="none" rtlCol="0">
            <a:spAutoFit/>
          </a:bodyPr>
          <a:lstStyle/>
          <a:p>
            <a:r>
              <a:rPr lang="en-US" dirty="0">
                <a:solidFill>
                  <a:srgbClr val="0000CC"/>
                </a:solidFill>
              </a:rPr>
              <a:t>PNF Restart</a:t>
            </a:r>
          </a:p>
          <a:p>
            <a:r>
              <a:rPr lang="en-US" sz="1400" dirty="0">
                <a:solidFill>
                  <a:srgbClr val="0000CC"/>
                </a:solidFill>
              </a:rPr>
              <a:t>Activates SW</a:t>
            </a:r>
          </a:p>
        </p:txBody>
      </p:sp>
      <p:sp>
        <p:nvSpPr>
          <p:cNvPr id="124" name="Oval 123">
            <a:extLst>
              <a:ext uri="{FF2B5EF4-FFF2-40B4-BE49-F238E27FC236}">
                <a16:creationId xmlns:a16="http://schemas.microsoft.com/office/drawing/2014/main" id="{54E52425-2C36-4E49-9270-894FBB2D4516}"/>
              </a:ext>
            </a:extLst>
          </p:cNvPr>
          <p:cNvSpPr/>
          <p:nvPr/>
        </p:nvSpPr>
        <p:spPr>
          <a:xfrm>
            <a:off x="332110" y="2678198"/>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7</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5" name="Oval 124">
            <a:extLst>
              <a:ext uri="{FF2B5EF4-FFF2-40B4-BE49-F238E27FC236}">
                <a16:creationId xmlns:a16="http://schemas.microsoft.com/office/drawing/2014/main" id="{D965E79D-E31C-4764-85DD-DDEF0EBB1FF1}"/>
              </a:ext>
            </a:extLst>
          </p:cNvPr>
          <p:cNvSpPr/>
          <p:nvPr/>
        </p:nvSpPr>
        <p:spPr>
          <a:xfrm>
            <a:off x="332110" y="4318238"/>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9</a:t>
            </a:r>
          </a:p>
        </p:txBody>
      </p:sp>
      <p:sp>
        <p:nvSpPr>
          <p:cNvPr id="84" name="Rectangle: Rounded Corners 83">
            <a:extLst>
              <a:ext uri="{FF2B5EF4-FFF2-40B4-BE49-F238E27FC236}">
                <a16:creationId xmlns:a16="http://schemas.microsoft.com/office/drawing/2014/main" id="{A0892D84-B909-4FAF-B7FE-F0E7781B0D1F}"/>
              </a:ext>
            </a:extLst>
          </p:cNvPr>
          <p:cNvSpPr/>
          <p:nvPr/>
        </p:nvSpPr>
        <p:spPr>
          <a:xfrm rot="16200000">
            <a:off x="3075915" y="4455068"/>
            <a:ext cx="474973" cy="575365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TextBox 84">
            <a:extLst>
              <a:ext uri="{FF2B5EF4-FFF2-40B4-BE49-F238E27FC236}">
                <a16:creationId xmlns:a16="http://schemas.microsoft.com/office/drawing/2014/main" id="{9F8A4A45-9528-4ABE-AC16-3F4D2CEA3A3A}"/>
              </a:ext>
            </a:extLst>
          </p:cNvPr>
          <p:cNvSpPr txBox="1"/>
          <p:nvPr/>
        </p:nvSpPr>
        <p:spPr>
          <a:xfrm>
            <a:off x="474517" y="7121631"/>
            <a:ext cx="2648802" cy="369332"/>
          </a:xfrm>
          <a:prstGeom prst="rect">
            <a:avLst/>
          </a:prstGeom>
          <a:noFill/>
        </p:spPr>
        <p:txBody>
          <a:bodyPr wrap="none" rtlCol="0">
            <a:spAutoFit/>
          </a:bodyPr>
          <a:lstStyle/>
          <a:p>
            <a:pPr marL="230188" lvl="0" indent="-230188" defTabSz="457200" fontAlgn="base">
              <a:defRPr/>
            </a:pPr>
            <a:r>
              <a:rPr lang="en-US" dirty="0">
                <a:solidFill>
                  <a:srgbClr val="0000CC"/>
                </a:solidFill>
              </a:rPr>
              <a:t>ONAP Compliant Software</a:t>
            </a:r>
          </a:p>
        </p:txBody>
      </p:sp>
      <p:sp>
        <p:nvSpPr>
          <p:cNvPr id="106" name="Rectangle: Rounded Corners 105">
            <a:extLst>
              <a:ext uri="{FF2B5EF4-FFF2-40B4-BE49-F238E27FC236}">
                <a16:creationId xmlns:a16="http://schemas.microsoft.com/office/drawing/2014/main" id="{CF9555C4-64FD-46B1-B5C5-DBFCD00891BE}"/>
              </a:ext>
            </a:extLst>
          </p:cNvPr>
          <p:cNvSpPr/>
          <p:nvPr/>
        </p:nvSpPr>
        <p:spPr>
          <a:xfrm rot="16200000">
            <a:off x="3087104" y="3856122"/>
            <a:ext cx="474973" cy="573127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TextBox 106">
            <a:extLst>
              <a:ext uri="{FF2B5EF4-FFF2-40B4-BE49-F238E27FC236}">
                <a16:creationId xmlns:a16="http://schemas.microsoft.com/office/drawing/2014/main" id="{89DEDCCA-DA12-4C97-91A8-883F0E5872B9}"/>
              </a:ext>
            </a:extLst>
          </p:cNvPr>
          <p:cNvSpPr txBox="1"/>
          <p:nvPr/>
        </p:nvSpPr>
        <p:spPr>
          <a:xfrm>
            <a:off x="434602" y="6513829"/>
            <a:ext cx="5381997" cy="369332"/>
          </a:xfrm>
          <a:prstGeom prst="rect">
            <a:avLst/>
          </a:prstGeom>
          <a:noFill/>
        </p:spPr>
        <p:txBody>
          <a:bodyPr wrap="square" rtlCol="0">
            <a:spAutoFit/>
          </a:bodyPr>
          <a:lstStyle/>
          <a:p>
            <a:r>
              <a:rPr lang="en-US" dirty="0">
                <a:solidFill>
                  <a:srgbClr val="0000CC"/>
                </a:solidFill>
              </a:rPr>
              <a:t> Identity Service (Identifies NE), Gives ONAP IP@</a:t>
            </a:r>
          </a:p>
        </p:txBody>
      </p:sp>
      <p:cxnSp>
        <p:nvCxnSpPr>
          <p:cNvPr id="87" name="Straight Arrow Connector 86">
            <a:extLst>
              <a:ext uri="{FF2B5EF4-FFF2-40B4-BE49-F238E27FC236}">
                <a16:creationId xmlns:a16="http://schemas.microsoft.com/office/drawing/2014/main" id="{4E8DBB2E-7010-4EC1-BB1C-2A3E1507BCCF}"/>
              </a:ext>
            </a:extLst>
          </p:cNvPr>
          <p:cNvCxnSpPr>
            <a:cxnSpLocks/>
          </p:cNvCxnSpPr>
          <p:nvPr/>
        </p:nvCxnSpPr>
        <p:spPr>
          <a:xfrm flipH="1">
            <a:off x="1194752" y="7105142"/>
            <a:ext cx="439047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0C57BA9D-A3B8-4FAD-AE75-CA6138FBBDC1}"/>
              </a:ext>
            </a:extLst>
          </p:cNvPr>
          <p:cNvCxnSpPr>
            <a:cxnSpLocks/>
          </p:cNvCxnSpPr>
          <p:nvPr/>
        </p:nvCxnSpPr>
        <p:spPr>
          <a:xfrm flipH="1">
            <a:off x="1194752" y="6479052"/>
            <a:ext cx="4390483"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7" name="Rectangle: Rounded Corners 116">
            <a:extLst>
              <a:ext uri="{FF2B5EF4-FFF2-40B4-BE49-F238E27FC236}">
                <a16:creationId xmlns:a16="http://schemas.microsoft.com/office/drawing/2014/main" id="{165B7ED5-C6D9-4116-AB97-E741B5426A5D}"/>
              </a:ext>
            </a:extLst>
          </p:cNvPr>
          <p:cNvSpPr/>
          <p:nvPr/>
        </p:nvSpPr>
        <p:spPr>
          <a:xfrm rot="16200000">
            <a:off x="2527725" y="3748371"/>
            <a:ext cx="474973" cy="467369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TextBox 117">
            <a:extLst>
              <a:ext uri="{FF2B5EF4-FFF2-40B4-BE49-F238E27FC236}">
                <a16:creationId xmlns:a16="http://schemas.microsoft.com/office/drawing/2014/main" id="{3803CB4C-D1FA-4F5F-B7DA-E301BE55F4F8}"/>
              </a:ext>
            </a:extLst>
          </p:cNvPr>
          <p:cNvSpPr txBox="1"/>
          <p:nvPr/>
        </p:nvSpPr>
        <p:spPr>
          <a:xfrm>
            <a:off x="441661" y="5902450"/>
            <a:ext cx="4660396" cy="369332"/>
          </a:xfrm>
          <a:prstGeom prst="rect">
            <a:avLst/>
          </a:prstGeom>
          <a:noFill/>
        </p:spPr>
        <p:txBody>
          <a:bodyPr wrap="square" rtlCol="0">
            <a:spAutoFit/>
          </a:bodyPr>
          <a:lstStyle/>
          <a:p>
            <a:r>
              <a:rPr lang="en-US" dirty="0">
                <a:solidFill>
                  <a:srgbClr val="0000CC"/>
                </a:solidFill>
              </a:rPr>
              <a:t>Certificate Enrollment (optional)</a:t>
            </a:r>
          </a:p>
        </p:txBody>
      </p:sp>
      <p:cxnSp>
        <p:nvCxnSpPr>
          <p:cNvPr id="119" name="Straight Arrow Connector 118">
            <a:extLst>
              <a:ext uri="{FF2B5EF4-FFF2-40B4-BE49-F238E27FC236}">
                <a16:creationId xmlns:a16="http://schemas.microsoft.com/office/drawing/2014/main" id="{A018B227-D37A-42D0-BC03-E9C59646D3C4}"/>
              </a:ext>
            </a:extLst>
          </p:cNvPr>
          <p:cNvCxnSpPr>
            <a:cxnSpLocks/>
          </p:cNvCxnSpPr>
          <p:nvPr/>
        </p:nvCxnSpPr>
        <p:spPr>
          <a:xfrm flipH="1">
            <a:off x="1194753" y="5847549"/>
            <a:ext cx="3220259"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98CD8A9D-2ADB-4ED6-A3C5-321722DE9C34}"/>
              </a:ext>
            </a:extLst>
          </p:cNvPr>
          <p:cNvSpPr txBox="1"/>
          <p:nvPr/>
        </p:nvSpPr>
        <p:spPr>
          <a:xfrm>
            <a:off x="1729159" y="1967444"/>
            <a:ext cx="3327374" cy="369332"/>
          </a:xfrm>
          <a:prstGeom prst="rect">
            <a:avLst/>
          </a:prstGeom>
          <a:noFill/>
        </p:spPr>
        <p:txBody>
          <a:bodyPr wrap="square" rtlCol="0">
            <a:spAutoFit/>
          </a:bodyPr>
          <a:lstStyle/>
          <a:p>
            <a:r>
              <a:rPr lang="en-US" dirty="0">
                <a:solidFill>
                  <a:srgbClr val="0000CC"/>
                </a:solidFill>
              </a:rPr>
              <a:t>Preplanning, Pre-provisioning</a:t>
            </a:r>
          </a:p>
        </p:txBody>
      </p:sp>
      <p:pic>
        <p:nvPicPr>
          <p:cNvPr id="70" name="Picture 69">
            <a:extLst>
              <a:ext uri="{FF2B5EF4-FFF2-40B4-BE49-F238E27FC236}">
                <a16:creationId xmlns:a16="http://schemas.microsoft.com/office/drawing/2014/main" id="{137246A2-93B7-4684-B700-ECA072B4B2D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38567" y="1122528"/>
            <a:ext cx="581529" cy="581529"/>
          </a:xfrm>
          <a:prstGeom prst="rect">
            <a:avLst/>
          </a:prstGeom>
        </p:spPr>
      </p:pic>
      <p:grpSp>
        <p:nvGrpSpPr>
          <p:cNvPr id="75" name="Group 74">
            <a:extLst>
              <a:ext uri="{FF2B5EF4-FFF2-40B4-BE49-F238E27FC236}">
                <a16:creationId xmlns:a16="http://schemas.microsoft.com/office/drawing/2014/main" id="{998255C4-1DB8-47B7-B148-E0A3B008AAD2}"/>
              </a:ext>
            </a:extLst>
          </p:cNvPr>
          <p:cNvGrpSpPr/>
          <p:nvPr/>
        </p:nvGrpSpPr>
        <p:grpSpPr>
          <a:xfrm>
            <a:off x="4202414" y="565229"/>
            <a:ext cx="712737" cy="560347"/>
            <a:chOff x="3832410" y="576597"/>
            <a:chExt cx="712737" cy="560347"/>
          </a:xfrm>
          <a:solidFill>
            <a:srgbClr val="124191"/>
          </a:solidFill>
        </p:grpSpPr>
        <p:sp>
          <p:nvSpPr>
            <p:cNvPr id="77" name="Rectangle: Rounded Corners 76">
              <a:extLst>
                <a:ext uri="{FF2B5EF4-FFF2-40B4-BE49-F238E27FC236}">
                  <a16:creationId xmlns:a16="http://schemas.microsoft.com/office/drawing/2014/main" id="{97BE804D-1BA6-41AE-BAA7-DD91FEF26284}"/>
                </a:ext>
              </a:extLst>
            </p:cNvPr>
            <p:cNvSpPr/>
            <p:nvPr/>
          </p:nvSpPr>
          <p:spPr>
            <a:xfrm rot="16200000">
              <a:off x="3908605" y="500402"/>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TextBox 77">
              <a:extLst>
                <a:ext uri="{FF2B5EF4-FFF2-40B4-BE49-F238E27FC236}">
                  <a16:creationId xmlns:a16="http://schemas.microsoft.com/office/drawing/2014/main" id="{17D9F06D-14A0-45AB-BF3C-F714256D15B2}"/>
                </a:ext>
              </a:extLst>
            </p:cNvPr>
            <p:cNvSpPr txBox="1"/>
            <p:nvPr/>
          </p:nvSpPr>
          <p:spPr>
            <a:xfrm>
              <a:off x="3880094" y="719738"/>
              <a:ext cx="604654" cy="276999"/>
            </a:xfrm>
            <a:prstGeom prst="rect">
              <a:avLst/>
            </a:prstGeom>
            <a:grpFill/>
          </p:spPr>
          <p:txBody>
            <a:bodyPr wrap="none" rtlCol="0">
              <a:spAutoFit/>
            </a:bodyPr>
            <a:lstStyle/>
            <a:p>
              <a:pPr algn="ctr"/>
              <a:r>
                <a:rPr lang="en-US" sz="1200" b="1" dirty="0">
                  <a:solidFill>
                    <a:schemeClr val="bg1"/>
                  </a:solidFill>
                </a:rPr>
                <a:t>CA/RA</a:t>
              </a:r>
            </a:p>
          </p:txBody>
        </p:sp>
      </p:grpSp>
      <p:pic>
        <p:nvPicPr>
          <p:cNvPr id="1026" name="Picture 2" descr="C:\Users\cheung\AppData\Local\Temp\SNAGHTML4704bc6.PNG">
            <a:extLst>
              <a:ext uri="{FF2B5EF4-FFF2-40B4-BE49-F238E27FC236}">
                <a16:creationId xmlns:a16="http://schemas.microsoft.com/office/drawing/2014/main" id="{3FCFD72C-8A5A-4742-84F7-23D9C80AB42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98003" y="7115886"/>
            <a:ext cx="516952" cy="432024"/>
          </a:xfrm>
          <a:prstGeom prst="rect">
            <a:avLst/>
          </a:prstGeom>
          <a:noFill/>
          <a:extLst>
            <a:ext uri="{909E8E84-426E-40DD-AFC4-6F175D3DCCD1}">
              <a14:hiddenFill xmlns:a14="http://schemas.microsoft.com/office/drawing/2010/main">
                <a:solidFill>
                  <a:srgbClr val="FFFFFF"/>
                </a:solidFill>
              </a14:hiddenFill>
            </a:ext>
          </a:extLst>
        </p:spPr>
      </p:pic>
      <p:pic>
        <p:nvPicPr>
          <p:cNvPr id="95" name="Picture 2" descr="C:\Users\cheung\AppData\Local\Temp\SNAGHTML9555ea3.PNG">
            <a:extLst>
              <a:ext uri="{FF2B5EF4-FFF2-40B4-BE49-F238E27FC236}">
                <a16:creationId xmlns:a16="http://schemas.microsoft.com/office/drawing/2014/main" id="{68C60EEF-3BD9-4965-97C3-91815E96FD2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220" y="7950654"/>
            <a:ext cx="296202" cy="292522"/>
          </a:xfrm>
          <a:prstGeom prst="rect">
            <a:avLst/>
          </a:prstGeom>
          <a:noFill/>
          <a:extLst>
            <a:ext uri="{909E8E84-426E-40DD-AFC4-6F175D3DCCD1}">
              <a14:hiddenFill xmlns:a14="http://schemas.microsoft.com/office/drawing/2010/main">
                <a:solidFill>
                  <a:srgbClr val="FFFFFF"/>
                </a:solidFill>
              </a14:hiddenFill>
            </a:ext>
          </a:extLst>
        </p:spPr>
      </p:pic>
      <p:sp>
        <p:nvSpPr>
          <p:cNvPr id="96" name="Rectangle: Rounded Corners 95">
            <a:extLst>
              <a:ext uri="{FF2B5EF4-FFF2-40B4-BE49-F238E27FC236}">
                <a16:creationId xmlns:a16="http://schemas.microsoft.com/office/drawing/2014/main" id="{292FD412-EFB8-4E5F-925F-07501EAA2302}"/>
              </a:ext>
            </a:extLst>
          </p:cNvPr>
          <p:cNvSpPr/>
          <p:nvPr/>
        </p:nvSpPr>
        <p:spPr>
          <a:xfrm rot="16200000">
            <a:off x="1498822" y="4259114"/>
            <a:ext cx="255489" cy="241024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TextBox 96">
            <a:extLst>
              <a:ext uri="{FF2B5EF4-FFF2-40B4-BE49-F238E27FC236}">
                <a16:creationId xmlns:a16="http://schemas.microsoft.com/office/drawing/2014/main" id="{8710B447-7DFA-45DB-9F5A-C20B66212D6A}"/>
              </a:ext>
            </a:extLst>
          </p:cNvPr>
          <p:cNvSpPr txBox="1"/>
          <p:nvPr/>
        </p:nvSpPr>
        <p:spPr>
          <a:xfrm>
            <a:off x="402164" y="5312541"/>
            <a:ext cx="1508746" cy="276999"/>
          </a:xfrm>
          <a:prstGeom prst="rect">
            <a:avLst/>
          </a:prstGeom>
          <a:noFill/>
        </p:spPr>
        <p:txBody>
          <a:bodyPr wrap="none" rtlCol="0">
            <a:spAutoFit/>
          </a:bodyPr>
          <a:lstStyle/>
          <a:p>
            <a:r>
              <a:rPr lang="en-US" sz="1200" dirty="0">
                <a:solidFill>
                  <a:schemeClr val="bg1"/>
                </a:solidFill>
              </a:rPr>
              <a:t>*Temporary PNF IP@</a:t>
            </a:r>
          </a:p>
        </p:txBody>
      </p:sp>
      <p:sp>
        <p:nvSpPr>
          <p:cNvPr id="114" name="Oval 113">
            <a:extLst>
              <a:ext uri="{FF2B5EF4-FFF2-40B4-BE49-F238E27FC236}">
                <a16:creationId xmlns:a16="http://schemas.microsoft.com/office/drawing/2014/main" id="{B3A33008-576E-4B75-BB64-ADAB1F0A2E02}"/>
              </a:ext>
            </a:extLst>
          </p:cNvPr>
          <p:cNvSpPr/>
          <p:nvPr/>
        </p:nvSpPr>
        <p:spPr>
          <a:xfrm>
            <a:off x="1593397" y="1824139"/>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6</a:t>
            </a:r>
          </a:p>
        </p:txBody>
      </p:sp>
      <p:grpSp>
        <p:nvGrpSpPr>
          <p:cNvPr id="79" name="Group 78">
            <a:extLst>
              <a:ext uri="{FF2B5EF4-FFF2-40B4-BE49-F238E27FC236}">
                <a16:creationId xmlns:a16="http://schemas.microsoft.com/office/drawing/2014/main" id="{A143704D-6B62-47A1-A89D-62FA0B02CB83}"/>
              </a:ext>
            </a:extLst>
          </p:cNvPr>
          <p:cNvGrpSpPr/>
          <p:nvPr/>
        </p:nvGrpSpPr>
        <p:grpSpPr>
          <a:xfrm>
            <a:off x="250975" y="7688706"/>
            <a:ext cx="335348" cy="246221"/>
            <a:chOff x="447635" y="1676508"/>
            <a:chExt cx="335348" cy="246221"/>
          </a:xfrm>
        </p:grpSpPr>
        <p:sp>
          <p:nvSpPr>
            <p:cNvPr id="80" name="Oval 79">
              <a:extLst>
                <a:ext uri="{FF2B5EF4-FFF2-40B4-BE49-F238E27FC236}">
                  <a16:creationId xmlns:a16="http://schemas.microsoft.com/office/drawing/2014/main" id="{3D883E19-DA59-4333-9211-4A35D2BA3BE5}"/>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2" name="TextBox 81">
              <a:extLst>
                <a:ext uri="{FF2B5EF4-FFF2-40B4-BE49-F238E27FC236}">
                  <a16:creationId xmlns:a16="http://schemas.microsoft.com/office/drawing/2014/main" id="{C30FDB06-6A5D-4058-B704-95249C23A29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14</a:t>
              </a:r>
            </a:p>
          </p:txBody>
        </p:sp>
      </p:grpSp>
      <p:pic>
        <p:nvPicPr>
          <p:cNvPr id="92" name="Picture 91">
            <a:extLst>
              <a:ext uri="{FF2B5EF4-FFF2-40B4-BE49-F238E27FC236}">
                <a16:creationId xmlns:a16="http://schemas.microsoft.com/office/drawing/2014/main" id="{6FC39A9B-89FF-421C-A9A0-F6A694CE3E2C}"/>
              </a:ext>
            </a:extLst>
          </p:cNvPr>
          <p:cNvPicPr>
            <a:picLocks noChangeAspect="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3220" y="5952744"/>
            <a:ext cx="278522" cy="278522"/>
          </a:xfrm>
          <a:prstGeom prst="rect">
            <a:avLst/>
          </a:prstGeom>
        </p:spPr>
      </p:pic>
      <p:pic>
        <p:nvPicPr>
          <p:cNvPr id="94" name="Picture 93">
            <a:extLst>
              <a:ext uri="{FF2B5EF4-FFF2-40B4-BE49-F238E27FC236}">
                <a16:creationId xmlns:a16="http://schemas.microsoft.com/office/drawing/2014/main" id="{628966DD-D50A-433B-8DA0-878CED1480C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337735" y="8893178"/>
            <a:ext cx="182263" cy="182263"/>
          </a:xfrm>
          <a:prstGeom prst="rect">
            <a:avLst/>
          </a:prstGeom>
        </p:spPr>
      </p:pic>
      <p:sp>
        <p:nvSpPr>
          <p:cNvPr id="99" name="TextBox 98">
            <a:extLst>
              <a:ext uri="{FF2B5EF4-FFF2-40B4-BE49-F238E27FC236}">
                <a16:creationId xmlns:a16="http://schemas.microsoft.com/office/drawing/2014/main" id="{69798E1F-B078-40C6-B50A-EB7D9058BCB6}"/>
              </a:ext>
            </a:extLst>
          </p:cNvPr>
          <p:cNvSpPr txBox="1"/>
          <p:nvPr/>
        </p:nvSpPr>
        <p:spPr>
          <a:xfrm>
            <a:off x="1437452" y="8874563"/>
            <a:ext cx="1359668" cy="261610"/>
          </a:xfrm>
          <a:prstGeom prst="rect">
            <a:avLst/>
          </a:prstGeom>
          <a:noFill/>
        </p:spPr>
        <p:txBody>
          <a:bodyPr wrap="none" rtlCol="0">
            <a:spAutoFit/>
          </a:bodyPr>
          <a:lstStyle/>
          <a:p>
            <a:r>
              <a:rPr lang="en-US" sz="1050" dirty="0"/>
              <a:t>Vendor Specific Step</a:t>
            </a:r>
          </a:p>
        </p:txBody>
      </p:sp>
      <p:pic>
        <p:nvPicPr>
          <p:cNvPr id="101" name="Picture 100">
            <a:extLst>
              <a:ext uri="{FF2B5EF4-FFF2-40B4-BE49-F238E27FC236}">
                <a16:creationId xmlns:a16="http://schemas.microsoft.com/office/drawing/2014/main" id="{8EDE058A-38E9-4ACE-8C0E-536C9E60F43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544327" y="2031012"/>
            <a:ext cx="182263" cy="182263"/>
          </a:xfrm>
          <a:prstGeom prst="rect">
            <a:avLst/>
          </a:prstGeom>
        </p:spPr>
      </p:pic>
      <p:pic>
        <p:nvPicPr>
          <p:cNvPr id="103" name="Picture 102">
            <a:extLst>
              <a:ext uri="{FF2B5EF4-FFF2-40B4-BE49-F238E27FC236}">
                <a16:creationId xmlns:a16="http://schemas.microsoft.com/office/drawing/2014/main" id="{E036FB21-4086-4DAB-B821-46ECAF3FE69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82015" y="3536049"/>
            <a:ext cx="182263" cy="182263"/>
          </a:xfrm>
          <a:prstGeom prst="rect">
            <a:avLst/>
          </a:prstGeom>
        </p:spPr>
      </p:pic>
      <p:pic>
        <p:nvPicPr>
          <p:cNvPr id="104" name="Picture 103">
            <a:extLst>
              <a:ext uri="{FF2B5EF4-FFF2-40B4-BE49-F238E27FC236}">
                <a16:creationId xmlns:a16="http://schemas.microsoft.com/office/drawing/2014/main" id="{380CADEC-CD08-4B3A-AF14-75603395C57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51667" y="4539246"/>
            <a:ext cx="182263" cy="182263"/>
          </a:xfrm>
          <a:prstGeom prst="rect">
            <a:avLst/>
          </a:prstGeom>
        </p:spPr>
      </p:pic>
      <p:pic>
        <p:nvPicPr>
          <p:cNvPr id="108" name="Picture 107">
            <a:extLst>
              <a:ext uri="{FF2B5EF4-FFF2-40B4-BE49-F238E27FC236}">
                <a16:creationId xmlns:a16="http://schemas.microsoft.com/office/drawing/2014/main" id="{C0337822-7B78-46C5-8ED8-AD5AAB4F69C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03923" y="6000873"/>
            <a:ext cx="182263" cy="182263"/>
          </a:xfrm>
          <a:prstGeom prst="rect">
            <a:avLst/>
          </a:prstGeom>
        </p:spPr>
      </p:pic>
      <p:pic>
        <p:nvPicPr>
          <p:cNvPr id="109" name="Picture 108">
            <a:extLst>
              <a:ext uri="{FF2B5EF4-FFF2-40B4-BE49-F238E27FC236}">
                <a16:creationId xmlns:a16="http://schemas.microsoft.com/office/drawing/2014/main" id="{8210C39D-9251-4DE3-BDB5-6F6F2006067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59700" y="6633964"/>
            <a:ext cx="182263" cy="182263"/>
          </a:xfrm>
          <a:prstGeom prst="rect">
            <a:avLst/>
          </a:prstGeom>
        </p:spPr>
      </p:pic>
      <p:pic>
        <p:nvPicPr>
          <p:cNvPr id="110" name="Picture 109">
            <a:extLst>
              <a:ext uri="{FF2B5EF4-FFF2-40B4-BE49-F238E27FC236}">
                <a16:creationId xmlns:a16="http://schemas.microsoft.com/office/drawing/2014/main" id="{7F805BF4-6873-44D9-A70B-132F0D2A419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15477" y="7241655"/>
            <a:ext cx="182263" cy="182263"/>
          </a:xfrm>
          <a:prstGeom prst="rect">
            <a:avLst/>
          </a:prstGeom>
        </p:spPr>
      </p:pic>
      <p:pic>
        <p:nvPicPr>
          <p:cNvPr id="112" name="Picture 111">
            <a:extLst>
              <a:ext uri="{FF2B5EF4-FFF2-40B4-BE49-F238E27FC236}">
                <a16:creationId xmlns:a16="http://schemas.microsoft.com/office/drawing/2014/main" id="{8063CC3F-CE92-4F60-B6A0-FFD693FD74E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92254" y="8221410"/>
            <a:ext cx="182263" cy="182263"/>
          </a:xfrm>
          <a:prstGeom prst="rect">
            <a:avLst/>
          </a:prstGeom>
        </p:spPr>
      </p:pic>
      <p:sp>
        <p:nvSpPr>
          <p:cNvPr id="88" name="Rectangle: Rounded Corners 87">
            <a:extLst>
              <a:ext uri="{FF2B5EF4-FFF2-40B4-BE49-F238E27FC236}">
                <a16:creationId xmlns:a16="http://schemas.microsoft.com/office/drawing/2014/main" id="{D511EDFC-4E47-4896-9B5A-B90E5E3B0EF7}"/>
              </a:ext>
            </a:extLst>
          </p:cNvPr>
          <p:cNvSpPr/>
          <p:nvPr/>
        </p:nvSpPr>
        <p:spPr>
          <a:xfrm rot="16200000">
            <a:off x="3756443" y="278858"/>
            <a:ext cx="255489" cy="4557622"/>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TextBox 88">
            <a:extLst>
              <a:ext uri="{FF2B5EF4-FFF2-40B4-BE49-F238E27FC236}">
                <a16:creationId xmlns:a16="http://schemas.microsoft.com/office/drawing/2014/main" id="{CECF1A96-5B34-4845-A679-BCD7DEA77FEC}"/>
              </a:ext>
            </a:extLst>
          </p:cNvPr>
          <p:cNvSpPr txBox="1"/>
          <p:nvPr/>
        </p:nvSpPr>
        <p:spPr>
          <a:xfrm>
            <a:off x="1586099" y="2405973"/>
            <a:ext cx="317716" cy="276999"/>
          </a:xfrm>
          <a:prstGeom prst="rect">
            <a:avLst/>
          </a:prstGeom>
          <a:noFill/>
        </p:spPr>
        <p:txBody>
          <a:bodyPr wrap="none" rtlCol="0">
            <a:spAutoFit/>
          </a:bodyPr>
          <a:lstStyle/>
          <a:p>
            <a:r>
              <a:rPr lang="en-US" sz="1200" dirty="0">
                <a:solidFill>
                  <a:schemeClr val="bg1"/>
                </a:solidFill>
              </a:rPr>
              <a:t>ID</a:t>
            </a:r>
          </a:p>
        </p:txBody>
      </p:sp>
      <p:pic>
        <p:nvPicPr>
          <p:cNvPr id="90" name="Picture 89">
            <a:extLst>
              <a:ext uri="{FF2B5EF4-FFF2-40B4-BE49-F238E27FC236}">
                <a16:creationId xmlns:a16="http://schemas.microsoft.com/office/drawing/2014/main" id="{03254BEE-D678-4080-85B2-124604DC119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69522" y="2889070"/>
            <a:ext cx="182263" cy="182263"/>
          </a:xfrm>
          <a:prstGeom prst="rect">
            <a:avLst/>
          </a:prstGeom>
        </p:spPr>
      </p:pic>
      <p:grpSp>
        <p:nvGrpSpPr>
          <p:cNvPr id="116" name="Group 115">
            <a:extLst>
              <a:ext uri="{FF2B5EF4-FFF2-40B4-BE49-F238E27FC236}">
                <a16:creationId xmlns:a16="http://schemas.microsoft.com/office/drawing/2014/main" id="{1A81DBF7-4EF3-42E9-9877-3D9B44F4B55A}"/>
              </a:ext>
            </a:extLst>
          </p:cNvPr>
          <p:cNvGrpSpPr/>
          <p:nvPr/>
        </p:nvGrpSpPr>
        <p:grpSpPr>
          <a:xfrm>
            <a:off x="240866" y="5811248"/>
            <a:ext cx="335348" cy="246221"/>
            <a:chOff x="447635" y="1676508"/>
            <a:chExt cx="335348" cy="246221"/>
          </a:xfrm>
        </p:grpSpPr>
        <p:sp>
          <p:nvSpPr>
            <p:cNvPr id="122" name="Oval 121">
              <a:extLst>
                <a:ext uri="{FF2B5EF4-FFF2-40B4-BE49-F238E27FC236}">
                  <a16:creationId xmlns:a16="http://schemas.microsoft.com/office/drawing/2014/main" id="{D7F412A3-130A-4367-A557-3F1040F530F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3" name="TextBox 122">
              <a:extLst>
                <a:ext uri="{FF2B5EF4-FFF2-40B4-BE49-F238E27FC236}">
                  <a16:creationId xmlns:a16="http://schemas.microsoft.com/office/drawing/2014/main" id="{DE5FB4AD-760F-4AF6-9E60-5FD4A5AAE425}"/>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11</a:t>
              </a:r>
            </a:p>
          </p:txBody>
        </p:sp>
      </p:grpSp>
      <p:grpSp>
        <p:nvGrpSpPr>
          <p:cNvPr id="128" name="Group 127">
            <a:extLst>
              <a:ext uri="{FF2B5EF4-FFF2-40B4-BE49-F238E27FC236}">
                <a16:creationId xmlns:a16="http://schemas.microsoft.com/office/drawing/2014/main" id="{2FBE4831-A8B1-41FA-BAEF-186EFA59B639}"/>
              </a:ext>
            </a:extLst>
          </p:cNvPr>
          <p:cNvGrpSpPr/>
          <p:nvPr/>
        </p:nvGrpSpPr>
        <p:grpSpPr>
          <a:xfrm>
            <a:off x="240574" y="6460019"/>
            <a:ext cx="335348" cy="246221"/>
            <a:chOff x="447635" y="1676508"/>
            <a:chExt cx="335348" cy="246221"/>
          </a:xfrm>
        </p:grpSpPr>
        <p:sp>
          <p:nvSpPr>
            <p:cNvPr id="130" name="Oval 129">
              <a:extLst>
                <a:ext uri="{FF2B5EF4-FFF2-40B4-BE49-F238E27FC236}">
                  <a16:creationId xmlns:a16="http://schemas.microsoft.com/office/drawing/2014/main" id="{60E4A059-8284-4F64-95FE-C40AE6C8AFF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31" name="TextBox 130">
              <a:extLst>
                <a:ext uri="{FF2B5EF4-FFF2-40B4-BE49-F238E27FC236}">
                  <a16:creationId xmlns:a16="http://schemas.microsoft.com/office/drawing/2014/main" id="{DCBA0F15-5204-422A-95A7-19AAC2E0D21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12</a:t>
              </a:r>
            </a:p>
          </p:txBody>
        </p:sp>
      </p:grpSp>
      <p:grpSp>
        <p:nvGrpSpPr>
          <p:cNvPr id="132" name="Group 131">
            <a:extLst>
              <a:ext uri="{FF2B5EF4-FFF2-40B4-BE49-F238E27FC236}">
                <a16:creationId xmlns:a16="http://schemas.microsoft.com/office/drawing/2014/main" id="{0FC4A780-5E66-411E-90F1-CD246E2483C9}"/>
              </a:ext>
            </a:extLst>
          </p:cNvPr>
          <p:cNvGrpSpPr/>
          <p:nvPr/>
        </p:nvGrpSpPr>
        <p:grpSpPr>
          <a:xfrm>
            <a:off x="240282" y="7083390"/>
            <a:ext cx="335348" cy="246221"/>
            <a:chOff x="447635" y="1676508"/>
            <a:chExt cx="335348" cy="246221"/>
          </a:xfrm>
        </p:grpSpPr>
        <p:sp>
          <p:nvSpPr>
            <p:cNvPr id="133" name="Oval 132">
              <a:extLst>
                <a:ext uri="{FF2B5EF4-FFF2-40B4-BE49-F238E27FC236}">
                  <a16:creationId xmlns:a16="http://schemas.microsoft.com/office/drawing/2014/main" id="{E1F27C5B-19F9-45AC-BBB3-4DF3F664C39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34" name="TextBox 133">
              <a:extLst>
                <a:ext uri="{FF2B5EF4-FFF2-40B4-BE49-F238E27FC236}">
                  <a16:creationId xmlns:a16="http://schemas.microsoft.com/office/drawing/2014/main" id="{BD297DD3-952F-4ED8-AA57-8395DA4AE091}"/>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13</a:t>
              </a:r>
            </a:p>
          </p:txBody>
        </p:sp>
      </p:grpSp>
      <p:sp>
        <p:nvSpPr>
          <p:cNvPr id="100" name="Rectangle: Rounded Corners 99">
            <a:extLst>
              <a:ext uri="{FF2B5EF4-FFF2-40B4-BE49-F238E27FC236}">
                <a16:creationId xmlns:a16="http://schemas.microsoft.com/office/drawing/2014/main" id="{551FB1DD-A379-4FEF-A602-50BAA7A2A81F}"/>
              </a:ext>
            </a:extLst>
          </p:cNvPr>
          <p:cNvSpPr/>
          <p:nvPr/>
        </p:nvSpPr>
        <p:spPr>
          <a:xfrm rot="16200000">
            <a:off x="908870" y="7941791"/>
            <a:ext cx="255489" cy="117355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7" name="TextBox 136">
            <a:extLst>
              <a:ext uri="{FF2B5EF4-FFF2-40B4-BE49-F238E27FC236}">
                <a16:creationId xmlns:a16="http://schemas.microsoft.com/office/drawing/2014/main" id="{EDAA3260-E7FA-4D4F-8775-11E0C46B7262}"/>
              </a:ext>
            </a:extLst>
          </p:cNvPr>
          <p:cNvSpPr txBox="1"/>
          <p:nvPr/>
        </p:nvSpPr>
        <p:spPr>
          <a:xfrm>
            <a:off x="430556" y="8376875"/>
            <a:ext cx="1266757" cy="276999"/>
          </a:xfrm>
          <a:prstGeom prst="rect">
            <a:avLst/>
          </a:prstGeom>
          <a:noFill/>
        </p:spPr>
        <p:txBody>
          <a:bodyPr wrap="none" rtlCol="0">
            <a:spAutoFit/>
          </a:bodyPr>
          <a:lstStyle/>
          <a:p>
            <a:r>
              <a:rPr lang="en-US" sz="1200" dirty="0">
                <a:solidFill>
                  <a:schemeClr val="bg1"/>
                </a:solidFill>
              </a:rPr>
              <a:t>ONAP Flag = True</a:t>
            </a:r>
          </a:p>
        </p:txBody>
      </p:sp>
    </p:spTree>
    <p:extLst>
      <p:ext uri="{BB962C8B-B14F-4D97-AF65-F5344CB8AC3E}">
        <p14:creationId xmlns:p14="http://schemas.microsoft.com/office/powerpoint/2010/main" val="22592919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2841727286"/>
              </p:ext>
            </p:extLst>
          </p:nvPr>
        </p:nvGraphicFramePr>
        <p:xfrm>
          <a:off x="57152" y="23986"/>
          <a:ext cx="6757983" cy="7480300"/>
        </p:xfrm>
        <a:graphic>
          <a:graphicData uri="http://schemas.openxmlformats.org/drawingml/2006/table">
            <a:tbl>
              <a:tblPr firstRow="1" bandRow="1">
                <a:tableStyleId>{5C22544A-7EE6-4342-B048-85BDC9FD1C3A}</a:tableStyleId>
              </a:tblPr>
              <a:tblGrid>
                <a:gridCol w="571498">
                  <a:extLst>
                    <a:ext uri="{9D8B030D-6E8A-4147-A177-3AD203B41FA5}">
                      <a16:colId xmlns:a16="http://schemas.microsoft.com/office/drawing/2014/main" val="555983829"/>
                    </a:ext>
                  </a:extLst>
                </a:gridCol>
                <a:gridCol w="6186485">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 (Plug and Play Vendor steps for Infrastructure components)</a:t>
                      </a:r>
                    </a:p>
                  </a:txBody>
                  <a:tcPr/>
                </a:tc>
                <a:extLst>
                  <a:ext uri="{0D108BD9-81ED-4DB2-BD59-A6C34878D82A}">
                    <a16:rowId xmlns:a16="http://schemas.microsoft.com/office/drawing/2014/main" val="2798728460"/>
                  </a:ext>
                </a:extLst>
              </a:tr>
              <a:tr h="370840">
                <a:tc>
                  <a:txBody>
                    <a:bodyPr/>
                    <a:lstStyle/>
                    <a:p>
                      <a:r>
                        <a:rPr lang="en-US" dirty="0"/>
                        <a:t>6</a:t>
                      </a:r>
                    </a:p>
                  </a:txBody>
                  <a:tcPr/>
                </a:tc>
                <a:tc>
                  <a:txBody>
                    <a:bodyPr/>
                    <a:lstStyle/>
                    <a:p>
                      <a:r>
                        <a:rPr lang="en-US" b="1" dirty="0">
                          <a:solidFill>
                            <a:srgbClr val="FF0000"/>
                          </a:solidFill>
                        </a:rPr>
                        <a:t>PRE-PLANNING, PRE-PROVISIONING</a:t>
                      </a:r>
                      <a:r>
                        <a:rPr lang="en-US" dirty="0"/>
                        <a:t> – There is data which is programmed into the system for the PNF Plug and Play operation. The user programs the local DHCP IP address(@), the Security Gateway IP@, the CA/RA certificate information, the management plane IP address (the ONAP IP@), the software service IP@ for use by the PNF during the onboarding process. </a:t>
                      </a:r>
                    </a:p>
                    <a:p>
                      <a:r>
                        <a:rPr lang="en-US" dirty="0"/>
                        <a:t>Note: </a:t>
                      </a:r>
                      <a:r>
                        <a:rPr lang="en-US" i="1" dirty="0"/>
                        <a:t>The CU is instantiated ahead of time with the expected DUs that it should be connected to (that is outside the scope of this flow).</a:t>
                      </a:r>
                    </a:p>
                    <a:p>
                      <a:r>
                        <a:rPr lang="en-US" i="0" dirty="0"/>
                        <a:t>Note: The user name &amp; password which the PNF needs to know to contact and get through the </a:t>
                      </a:r>
                      <a:r>
                        <a:rPr lang="en-US" i="0" dirty="0" err="1"/>
                        <a:t>vAAA</a:t>
                      </a:r>
                      <a:r>
                        <a:rPr lang="en-US" i="0" dirty="0"/>
                        <a:t> server before it contacts ONAP.</a:t>
                      </a:r>
                    </a:p>
                  </a:txBody>
                  <a:tcPr/>
                </a:tc>
                <a:extLst>
                  <a:ext uri="{0D108BD9-81ED-4DB2-BD59-A6C34878D82A}">
                    <a16:rowId xmlns:a16="http://schemas.microsoft.com/office/drawing/2014/main" val="3415246332"/>
                  </a:ext>
                </a:extLst>
              </a:tr>
              <a:tr h="432435">
                <a:tc>
                  <a:txBody>
                    <a:bodyPr/>
                    <a:lstStyle/>
                    <a:p>
                      <a:r>
                        <a:rPr lang="en-US" dirty="0"/>
                        <a:t>7</a:t>
                      </a:r>
                    </a:p>
                  </a:txBody>
                  <a:tcPr/>
                </a:tc>
                <a:tc>
                  <a:txBody>
                    <a:bodyPr/>
                    <a:lstStyle/>
                    <a:p>
                      <a:r>
                        <a:rPr lang="en-US" b="1" dirty="0">
                          <a:solidFill>
                            <a:srgbClr val="FF0000"/>
                          </a:solidFill>
                        </a:rPr>
                        <a:t>HW INSTALL</a:t>
                      </a:r>
                      <a:r>
                        <a:rPr lang="en-US" dirty="0"/>
                        <a:t> – The physical hardware is installed at the site. Site licensing, real estate contacts, zoning, and physical hardware of the PNF is installed by technicians. Power, backhaul, and antennas are installed and connected.</a:t>
                      </a:r>
                    </a:p>
                  </a:txBody>
                  <a:tcPr/>
                </a:tc>
                <a:extLst>
                  <a:ext uri="{0D108BD9-81ED-4DB2-BD59-A6C34878D82A}">
                    <a16:rowId xmlns:a16="http://schemas.microsoft.com/office/drawing/2014/main" val="506910207"/>
                  </a:ext>
                </a:extLst>
              </a:tr>
              <a:tr h="1077595">
                <a:tc>
                  <a:txBody>
                    <a:bodyPr/>
                    <a:lstStyle/>
                    <a:p>
                      <a:r>
                        <a:rPr lang="en-US" dirty="0"/>
                        <a:t>8</a:t>
                      </a:r>
                    </a:p>
                  </a:txBody>
                  <a:tcPr/>
                </a:tc>
                <a:tc>
                  <a:txBody>
                    <a:bodyPr/>
                    <a:lstStyle/>
                    <a:p>
                      <a:r>
                        <a:rPr lang="en-US" b="1" dirty="0">
                          <a:solidFill>
                            <a:srgbClr val="FF0000"/>
                          </a:solidFill>
                        </a:rPr>
                        <a:t>INITIAL NETWORK ACCESS </a:t>
                      </a:r>
                      <a:r>
                        <a:rPr lang="en-US" dirty="0"/>
                        <a:t>– A DHCP Discover procedure is executed when the PNF powers on, VLAN Scanning is performed, and IPv4/IPv6 discovery is done. The DHCP Discover message exchange provides an entryway into the network and is designed as an procedure for a network element to be able to find connection to the network from “scratch”. VLAN Scanning and IPv4 vs IPv6 discovery is done as well.</a:t>
                      </a:r>
                    </a:p>
                  </a:txBody>
                  <a:tcPr/>
                </a:tc>
                <a:extLst>
                  <a:ext uri="{0D108BD9-81ED-4DB2-BD59-A6C34878D82A}">
                    <a16:rowId xmlns:a16="http://schemas.microsoft.com/office/drawing/2014/main" val="4231366320"/>
                  </a:ext>
                </a:extLst>
              </a:tr>
              <a:tr h="491490">
                <a:tc>
                  <a:txBody>
                    <a:bodyPr/>
                    <a:lstStyle/>
                    <a:p>
                      <a:r>
                        <a:rPr lang="en-US" dirty="0"/>
                        <a:t>9</a:t>
                      </a:r>
                    </a:p>
                  </a:txBody>
                  <a:tcPr/>
                </a:tc>
                <a:tc>
                  <a:txBody>
                    <a:bodyPr/>
                    <a:lstStyle/>
                    <a:p>
                      <a:r>
                        <a:rPr lang="en-US" b="1" dirty="0">
                          <a:solidFill>
                            <a:srgbClr val="FF0000"/>
                          </a:solidFill>
                        </a:rPr>
                        <a:t>DHCP RESPONSE</a:t>
                      </a:r>
                      <a:r>
                        <a:rPr lang="en-US" dirty="0"/>
                        <a:t> – The DHCP response returns a PNF IP address, the initial EM IP address, Security Gateway IP address (optional), and certificate authority IP address (opt). It is possible the PNF IP address is a temporary IP address used for initial connectivity purposes, and that a permanent PNF IP address will be granted later.</a:t>
                      </a:r>
                    </a:p>
                  </a:txBody>
                  <a:tcPr/>
                </a:tc>
                <a:extLst>
                  <a:ext uri="{0D108BD9-81ED-4DB2-BD59-A6C34878D82A}">
                    <a16:rowId xmlns:a16="http://schemas.microsoft.com/office/drawing/2014/main" val="2476694515"/>
                  </a:ext>
                </a:extLst>
              </a:tr>
              <a:tr h="370840">
                <a:tc>
                  <a:txBody>
                    <a:bodyPr/>
                    <a:lstStyle/>
                    <a:p>
                      <a:r>
                        <a:rPr lang="en-US" dirty="0"/>
                        <a:t>11</a:t>
                      </a:r>
                    </a:p>
                  </a:txBody>
                  <a:tcPr/>
                </a:tc>
                <a:tc>
                  <a:txBody>
                    <a:bodyPr/>
                    <a:lstStyle/>
                    <a:p>
                      <a:r>
                        <a:rPr lang="en-US" b="1" dirty="0">
                          <a:solidFill>
                            <a:srgbClr val="FF0000"/>
                          </a:solidFill>
                        </a:rPr>
                        <a:t>CERTIFICATE ENROLLMENT </a:t>
                      </a:r>
                      <a:r>
                        <a:rPr lang="en-US" dirty="0"/>
                        <a:t>– The process where the PNF gets a service provider certificate from the Certificate authority. The certificate is then used to authenticate and verify the PNF.</a:t>
                      </a:r>
                    </a:p>
                  </a:txBody>
                  <a:tcPr/>
                </a:tc>
                <a:extLst>
                  <a:ext uri="{0D108BD9-81ED-4DB2-BD59-A6C34878D82A}">
                    <a16:rowId xmlns:a16="http://schemas.microsoft.com/office/drawing/2014/main" val="1055210103"/>
                  </a:ext>
                </a:extLst>
              </a:tr>
              <a:tr h="370840">
                <a:tc>
                  <a:txBody>
                    <a:bodyPr/>
                    <a:lstStyle/>
                    <a:p>
                      <a:r>
                        <a:rPr lang="en-US" dirty="0"/>
                        <a:t>12</a:t>
                      </a:r>
                    </a:p>
                  </a:txBody>
                  <a:tcPr/>
                </a:tc>
                <a:tc>
                  <a:txBody>
                    <a:bodyPr/>
                    <a:lstStyle/>
                    <a:p>
                      <a:r>
                        <a:rPr lang="en-US" b="1" dirty="0">
                          <a:solidFill>
                            <a:srgbClr val="FF0000"/>
                          </a:solidFill>
                        </a:rPr>
                        <a:t>IDENTITY SERVICE</a:t>
                      </a:r>
                      <a:r>
                        <a:rPr lang="en-US" dirty="0"/>
                        <a:t> – The identity service is there to identify the PNF. It also returns the ONAP (DCAE) IP address.</a:t>
                      </a:r>
                    </a:p>
                  </a:txBody>
                  <a:tcPr/>
                </a:tc>
                <a:extLst>
                  <a:ext uri="{0D108BD9-81ED-4DB2-BD59-A6C34878D82A}">
                    <a16:rowId xmlns:a16="http://schemas.microsoft.com/office/drawing/2014/main" val="2998007722"/>
                  </a:ext>
                </a:extLst>
              </a:tr>
              <a:tr h="370840">
                <a:tc>
                  <a:txBody>
                    <a:bodyPr/>
                    <a:lstStyle/>
                    <a:p>
                      <a:r>
                        <a:rPr lang="en-US" dirty="0"/>
                        <a:t>13</a:t>
                      </a:r>
                    </a:p>
                  </a:txBody>
                  <a:tcPr/>
                </a:tc>
                <a:tc>
                  <a:txBody>
                    <a:bodyPr/>
                    <a:lstStyle/>
                    <a:p>
                      <a:r>
                        <a:rPr lang="en-US" b="1" dirty="0">
                          <a:solidFill>
                            <a:srgbClr val="FF0000"/>
                          </a:solidFill>
                        </a:rPr>
                        <a:t>ONAP COMPLIANT SOFTWARE </a:t>
                      </a:r>
                      <a:r>
                        <a:rPr lang="en-US" dirty="0"/>
                        <a:t>– The PNF contacts the initial EM and downloads the ONAP Bootstrap software. This is a software package that is meant to perform the remaining steps of PNF registration and activation onto ONAP</a:t>
                      </a:r>
                    </a:p>
                  </a:txBody>
                  <a:tcPr/>
                </a:tc>
                <a:extLst>
                  <a:ext uri="{0D108BD9-81ED-4DB2-BD59-A6C34878D82A}">
                    <a16:rowId xmlns:a16="http://schemas.microsoft.com/office/drawing/2014/main" val="3405903043"/>
                  </a:ext>
                </a:extLst>
              </a:tr>
              <a:tr h="370840">
                <a:tc>
                  <a:txBody>
                    <a:bodyPr/>
                    <a:lstStyle/>
                    <a:p>
                      <a:r>
                        <a:rPr lang="en-US" dirty="0"/>
                        <a:t>14</a:t>
                      </a:r>
                    </a:p>
                  </a:txBody>
                  <a:tcPr/>
                </a:tc>
                <a:tc>
                  <a:txBody>
                    <a:bodyPr/>
                    <a:lstStyle/>
                    <a:p>
                      <a:r>
                        <a:rPr lang="en-US" b="1" dirty="0">
                          <a:solidFill>
                            <a:srgbClr val="FF0000"/>
                          </a:solidFill>
                        </a:rPr>
                        <a:t>PNF RESET</a:t>
                      </a:r>
                      <a:r>
                        <a:rPr lang="en-US" dirty="0"/>
                        <a:t> – The PNF is reset so that the downloaded ONAP Bootstrap software becomes activated and is then ready to continue to PNF registration</a:t>
                      </a:r>
                    </a:p>
                  </a:txBody>
                  <a:tcPr/>
                </a:tc>
                <a:extLst>
                  <a:ext uri="{0D108BD9-81ED-4DB2-BD59-A6C34878D82A}">
                    <a16:rowId xmlns:a16="http://schemas.microsoft.com/office/drawing/2014/main" val="276157884"/>
                  </a:ext>
                </a:extLst>
              </a:tr>
            </a:tbl>
          </a:graphicData>
        </a:graphic>
      </p:graphicFrame>
      <p:pic>
        <p:nvPicPr>
          <p:cNvPr id="3" name="Picture 2">
            <a:extLst>
              <a:ext uri="{FF2B5EF4-FFF2-40B4-BE49-F238E27FC236}">
                <a16:creationId xmlns:a16="http://schemas.microsoft.com/office/drawing/2014/main" id="{CCCA3928-FAA3-4812-9EB5-EA57E5DAED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7735" y="8893178"/>
            <a:ext cx="182263" cy="182263"/>
          </a:xfrm>
          <a:prstGeom prst="rect">
            <a:avLst/>
          </a:prstGeom>
        </p:spPr>
      </p:pic>
      <p:sp>
        <p:nvSpPr>
          <p:cNvPr id="5" name="TextBox 4">
            <a:extLst>
              <a:ext uri="{FF2B5EF4-FFF2-40B4-BE49-F238E27FC236}">
                <a16:creationId xmlns:a16="http://schemas.microsoft.com/office/drawing/2014/main" id="{95EC5738-3EB3-4E57-88AE-980650DBC8EF}"/>
              </a:ext>
            </a:extLst>
          </p:cNvPr>
          <p:cNvSpPr txBox="1"/>
          <p:nvPr/>
        </p:nvSpPr>
        <p:spPr>
          <a:xfrm>
            <a:off x="1437452" y="8874563"/>
            <a:ext cx="1359668" cy="261610"/>
          </a:xfrm>
          <a:prstGeom prst="rect">
            <a:avLst/>
          </a:prstGeom>
          <a:noFill/>
        </p:spPr>
        <p:txBody>
          <a:bodyPr wrap="none" rtlCol="0">
            <a:spAutoFit/>
          </a:bodyPr>
          <a:lstStyle/>
          <a:p>
            <a:r>
              <a:rPr lang="en-US" sz="1050" dirty="0"/>
              <a:t>Vendor Specific Step</a:t>
            </a:r>
          </a:p>
        </p:txBody>
      </p:sp>
      <p:pic>
        <p:nvPicPr>
          <p:cNvPr id="6" name="Picture 5">
            <a:extLst>
              <a:ext uri="{FF2B5EF4-FFF2-40B4-BE49-F238E27FC236}">
                <a16:creationId xmlns:a16="http://schemas.microsoft.com/office/drawing/2014/main" id="{DE02F5AC-C567-462A-AAC9-7829A08752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150" y="4251454"/>
            <a:ext cx="182263" cy="182263"/>
          </a:xfrm>
          <a:prstGeom prst="rect">
            <a:avLst/>
          </a:prstGeom>
        </p:spPr>
      </p:pic>
      <p:pic>
        <p:nvPicPr>
          <p:cNvPr id="7" name="Picture 6">
            <a:extLst>
              <a:ext uri="{FF2B5EF4-FFF2-40B4-BE49-F238E27FC236}">
                <a16:creationId xmlns:a16="http://schemas.microsoft.com/office/drawing/2014/main" id="{107D1C49-EBCA-4B17-A362-4992E342EC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150" y="468712"/>
            <a:ext cx="182263" cy="182263"/>
          </a:xfrm>
          <a:prstGeom prst="rect">
            <a:avLst/>
          </a:prstGeom>
        </p:spPr>
      </p:pic>
      <p:pic>
        <p:nvPicPr>
          <p:cNvPr id="8" name="Picture 7">
            <a:extLst>
              <a:ext uri="{FF2B5EF4-FFF2-40B4-BE49-F238E27FC236}">
                <a16:creationId xmlns:a16="http://schemas.microsoft.com/office/drawing/2014/main" id="{23CC4897-1791-4CC3-846B-ED8C1821DD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150" y="2405901"/>
            <a:ext cx="182263" cy="182263"/>
          </a:xfrm>
          <a:prstGeom prst="rect">
            <a:avLst/>
          </a:prstGeom>
        </p:spPr>
      </p:pic>
      <p:pic>
        <p:nvPicPr>
          <p:cNvPr id="9" name="Picture 8">
            <a:extLst>
              <a:ext uri="{FF2B5EF4-FFF2-40B4-BE49-F238E27FC236}">
                <a16:creationId xmlns:a16="http://schemas.microsoft.com/office/drawing/2014/main" id="{6E9238A1-E1F0-4DC2-B3E0-7F1F1BC2FC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150" y="3123890"/>
            <a:ext cx="182263" cy="182263"/>
          </a:xfrm>
          <a:prstGeom prst="rect">
            <a:avLst/>
          </a:prstGeom>
        </p:spPr>
      </p:pic>
      <p:pic>
        <p:nvPicPr>
          <p:cNvPr id="11" name="Picture 10">
            <a:extLst>
              <a:ext uri="{FF2B5EF4-FFF2-40B4-BE49-F238E27FC236}">
                <a16:creationId xmlns:a16="http://schemas.microsoft.com/office/drawing/2014/main" id="{5AB00701-159E-485B-88ED-8C756A277B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070" y="5842441"/>
            <a:ext cx="182263" cy="182263"/>
          </a:xfrm>
          <a:prstGeom prst="rect">
            <a:avLst/>
          </a:prstGeom>
        </p:spPr>
      </p:pic>
      <p:pic>
        <p:nvPicPr>
          <p:cNvPr id="12" name="Picture 11">
            <a:extLst>
              <a:ext uri="{FF2B5EF4-FFF2-40B4-BE49-F238E27FC236}">
                <a16:creationId xmlns:a16="http://schemas.microsoft.com/office/drawing/2014/main" id="{7E2341B4-EAE2-484C-A330-86C2440FB9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070" y="5141597"/>
            <a:ext cx="182263" cy="182263"/>
          </a:xfrm>
          <a:prstGeom prst="rect">
            <a:avLst/>
          </a:prstGeom>
        </p:spPr>
      </p:pic>
      <p:pic>
        <p:nvPicPr>
          <p:cNvPr id="13" name="Picture 12">
            <a:extLst>
              <a:ext uri="{FF2B5EF4-FFF2-40B4-BE49-F238E27FC236}">
                <a16:creationId xmlns:a16="http://schemas.microsoft.com/office/drawing/2014/main" id="{C07DD047-0F7D-43E3-9408-FE1209117A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070" y="6362943"/>
            <a:ext cx="182263" cy="182263"/>
          </a:xfrm>
          <a:prstGeom prst="rect">
            <a:avLst/>
          </a:prstGeom>
        </p:spPr>
      </p:pic>
      <p:pic>
        <p:nvPicPr>
          <p:cNvPr id="14" name="Picture 13">
            <a:extLst>
              <a:ext uri="{FF2B5EF4-FFF2-40B4-BE49-F238E27FC236}">
                <a16:creationId xmlns:a16="http://schemas.microsoft.com/office/drawing/2014/main" id="{00198286-D863-4126-B883-8D6E2BCC28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070" y="7063983"/>
            <a:ext cx="182263" cy="182263"/>
          </a:xfrm>
          <a:prstGeom prst="rect">
            <a:avLst/>
          </a:prstGeom>
        </p:spPr>
      </p:pic>
    </p:spTree>
    <p:extLst>
      <p:ext uri="{BB962C8B-B14F-4D97-AF65-F5344CB8AC3E}">
        <p14:creationId xmlns:p14="http://schemas.microsoft.com/office/powerpoint/2010/main" val="31413807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98DB0EC6-DAEF-463E-B44D-637B0EAC9B25}"/>
              </a:ext>
            </a:extLst>
          </p:cNvPr>
          <p:cNvGrpSpPr/>
          <p:nvPr/>
        </p:nvGrpSpPr>
        <p:grpSpPr>
          <a:xfrm>
            <a:off x="2235745" y="577351"/>
            <a:ext cx="712737" cy="8317267"/>
            <a:chOff x="2235745" y="577351"/>
            <a:chExt cx="712737" cy="8317267"/>
          </a:xfrm>
        </p:grpSpPr>
        <p:sp>
          <p:nvSpPr>
            <p:cNvPr id="110" name="Rectangle: Rounded Corners 109">
              <a:extLst>
                <a:ext uri="{FF2B5EF4-FFF2-40B4-BE49-F238E27FC236}">
                  <a16:creationId xmlns:a16="http://schemas.microsoft.com/office/drawing/2014/main" id="{B0E49233-91CB-4CE9-9D46-7C9ED916E331}"/>
                </a:ext>
              </a:extLst>
            </p:cNvPr>
            <p:cNvSpPr/>
            <p:nvPr/>
          </p:nvSpPr>
          <p:spPr>
            <a:xfrm>
              <a:off x="2445285"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2235745" y="577351"/>
              <a:ext cx="712737" cy="545835"/>
              <a:chOff x="1830064" y="707579"/>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35756"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2019677" y="819453"/>
                <a:ext cx="360996" cy="254425"/>
              </a:xfrm>
              <a:prstGeom prst="rect">
                <a:avLst/>
              </a:prstGeom>
              <a:noFill/>
            </p:spPr>
            <p:txBody>
              <a:bodyPr wrap="none" rtlCol="0">
                <a:spAutoFit/>
              </a:bodyPr>
              <a:lstStyle/>
              <a:p>
                <a:r>
                  <a:rPr lang="en-US" sz="1200" b="1" dirty="0">
                    <a:solidFill>
                      <a:schemeClr val="bg1"/>
                    </a:solidFill>
                  </a:rPr>
                  <a:t>SO</a:t>
                </a:r>
              </a:p>
            </p:txBody>
          </p:sp>
        </p:grpSp>
        <p:grpSp>
          <p:nvGrpSpPr>
            <p:cNvPr id="71" name="Group 70">
              <a:extLst>
                <a:ext uri="{FF2B5EF4-FFF2-40B4-BE49-F238E27FC236}">
                  <a16:creationId xmlns:a16="http://schemas.microsoft.com/office/drawing/2014/main" id="{888C499D-C793-4F2E-B368-34C3ED4C3229}"/>
                </a:ext>
              </a:extLst>
            </p:cNvPr>
            <p:cNvGrpSpPr/>
            <p:nvPr/>
          </p:nvGrpSpPr>
          <p:grpSpPr>
            <a:xfrm>
              <a:off x="2321597" y="1123416"/>
              <a:ext cx="581529" cy="581529"/>
              <a:chOff x="4055304" y="1123306"/>
              <a:chExt cx="581529" cy="581529"/>
            </a:xfrm>
          </p:grpSpPr>
          <p:pic>
            <p:nvPicPr>
              <p:cNvPr id="72" name="Picture 71">
                <a:extLst>
                  <a:ext uri="{FF2B5EF4-FFF2-40B4-BE49-F238E27FC236}">
                    <a16:creationId xmlns:a16="http://schemas.microsoft.com/office/drawing/2014/main" id="{757C0F65-9CFE-4BE7-9240-9B3E8AE089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73" name="Group 72">
                <a:extLst>
                  <a:ext uri="{FF2B5EF4-FFF2-40B4-BE49-F238E27FC236}">
                    <a16:creationId xmlns:a16="http://schemas.microsoft.com/office/drawing/2014/main" id="{572DDEB0-D819-4930-8F83-70DF23048174}"/>
                  </a:ext>
                </a:extLst>
              </p:cNvPr>
              <p:cNvGrpSpPr/>
              <p:nvPr/>
            </p:nvGrpSpPr>
            <p:grpSpPr>
              <a:xfrm>
                <a:off x="4185586" y="1536711"/>
                <a:ext cx="331700" cy="90532"/>
                <a:chOff x="1524814" y="5809921"/>
                <a:chExt cx="945329" cy="225343"/>
              </a:xfrm>
            </p:grpSpPr>
            <p:pic>
              <p:nvPicPr>
                <p:cNvPr id="74" name="Picture 73">
                  <a:extLst>
                    <a:ext uri="{FF2B5EF4-FFF2-40B4-BE49-F238E27FC236}">
                      <a16:creationId xmlns:a16="http://schemas.microsoft.com/office/drawing/2014/main" id="{34DDCC53-F7A3-44B9-AE43-ECBD7C040854}"/>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75" name="Picture 74">
                  <a:extLst>
                    <a:ext uri="{FF2B5EF4-FFF2-40B4-BE49-F238E27FC236}">
                      <a16:creationId xmlns:a16="http://schemas.microsoft.com/office/drawing/2014/main" id="{EF98238C-590E-4901-9AE3-74A614F2C3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8" name="Group 7">
            <a:extLst>
              <a:ext uri="{FF2B5EF4-FFF2-40B4-BE49-F238E27FC236}">
                <a16:creationId xmlns:a16="http://schemas.microsoft.com/office/drawing/2014/main" id="{1055DB6E-4051-4A4E-913A-A66D1A51286C}"/>
              </a:ext>
            </a:extLst>
          </p:cNvPr>
          <p:cNvGrpSpPr/>
          <p:nvPr/>
        </p:nvGrpSpPr>
        <p:grpSpPr>
          <a:xfrm>
            <a:off x="3805950" y="576597"/>
            <a:ext cx="712737" cy="8318021"/>
            <a:chOff x="3805950" y="576597"/>
            <a:chExt cx="712737" cy="8318021"/>
          </a:xfrm>
        </p:grpSpPr>
        <p:sp>
          <p:nvSpPr>
            <p:cNvPr id="113" name="Rectangle: Rounded Corners 112">
              <a:extLst>
                <a:ext uri="{FF2B5EF4-FFF2-40B4-BE49-F238E27FC236}">
                  <a16:creationId xmlns:a16="http://schemas.microsoft.com/office/drawing/2014/main" id="{1A81B27C-9D10-4E09-BE83-0667C50EE190}"/>
                </a:ext>
              </a:extLst>
            </p:cNvPr>
            <p:cNvSpPr/>
            <p:nvPr/>
          </p:nvSpPr>
          <p:spPr>
            <a:xfrm>
              <a:off x="4015260"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3805950" y="576597"/>
              <a:ext cx="712737" cy="560347"/>
              <a:chOff x="1839900"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964870" y="730814"/>
                <a:ext cx="463588" cy="276999"/>
              </a:xfrm>
              <a:prstGeom prst="rect">
                <a:avLst/>
              </a:prstGeom>
              <a:noFill/>
            </p:spPr>
            <p:txBody>
              <a:bodyPr wrap="none" rtlCol="0">
                <a:spAutoFit/>
              </a:bodyPr>
              <a:lstStyle/>
              <a:p>
                <a:r>
                  <a:rPr lang="en-US" sz="1200" b="1" dirty="0">
                    <a:solidFill>
                      <a:schemeClr val="bg1"/>
                    </a:solidFill>
                  </a:rPr>
                  <a:t>OOF</a:t>
                </a:r>
              </a:p>
            </p:txBody>
          </p:sp>
        </p:grpSp>
        <p:grpSp>
          <p:nvGrpSpPr>
            <p:cNvPr id="76" name="Group 75">
              <a:extLst>
                <a:ext uri="{FF2B5EF4-FFF2-40B4-BE49-F238E27FC236}">
                  <a16:creationId xmlns:a16="http://schemas.microsoft.com/office/drawing/2014/main" id="{2E44306D-4175-4D0A-974C-FB91A22D033F}"/>
                </a:ext>
              </a:extLst>
            </p:cNvPr>
            <p:cNvGrpSpPr/>
            <p:nvPr/>
          </p:nvGrpSpPr>
          <p:grpSpPr>
            <a:xfrm>
              <a:off x="3874261" y="1152231"/>
              <a:ext cx="581529" cy="581529"/>
              <a:chOff x="4055304" y="1123306"/>
              <a:chExt cx="581529" cy="581529"/>
            </a:xfrm>
          </p:grpSpPr>
          <p:pic>
            <p:nvPicPr>
              <p:cNvPr id="78" name="Picture 77">
                <a:extLst>
                  <a:ext uri="{FF2B5EF4-FFF2-40B4-BE49-F238E27FC236}">
                    <a16:creationId xmlns:a16="http://schemas.microsoft.com/office/drawing/2014/main" id="{F8A50837-D983-4C3C-A270-37FB647CA8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79" name="Group 78">
                <a:extLst>
                  <a:ext uri="{FF2B5EF4-FFF2-40B4-BE49-F238E27FC236}">
                    <a16:creationId xmlns:a16="http://schemas.microsoft.com/office/drawing/2014/main" id="{0CF83BEE-005A-4B8D-AF6E-4C0DBFEDE9FB}"/>
                  </a:ext>
                </a:extLst>
              </p:cNvPr>
              <p:cNvGrpSpPr/>
              <p:nvPr/>
            </p:nvGrpSpPr>
            <p:grpSpPr>
              <a:xfrm>
                <a:off x="4185586" y="1536711"/>
                <a:ext cx="331700" cy="90532"/>
                <a:chOff x="1524814" y="5809921"/>
                <a:chExt cx="945329" cy="225343"/>
              </a:xfrm>
            </p:grpSpPr>
            <p:pic>
              <p:nvPicPr>
                <p:cNvPr id="80" name="Picture 79">
                  <a:extLst>
                    <a:ext uri="{FF2B5EF4-FFF2-40B4-BE49-F238E27FC236}">
                      <a16:creationId xmlns:a16="http://schemas.microsoft.com/office/drawing/2014/main" id="{9CF69C95-236B-40A5-9251-167B277E70F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81" name="Picture 80">
                  <a:extLst>
                    <a:ext uri="{FF2B5EF4-FFF2-40B4-BE49-F238E27FC236}">
                      <a16:creationId xmlns:a16="http://schemas.microsoft.com/office/drawing/2014/main" id="{BD94FBAF-253A-4AE2-AE11-F8A20D1818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875310"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Rounded Corners 111">
            <a:extLst>
              <a:ext uri="{FF2B5EF4-FFF2-40B4-BE49-F238E27FC236}">
                <a16:creationId xmlns:a16="http://schemas.microsoft.com/office/drawing/2014/main" id="{FDABA230-F172-46A5-888C-942BD24EA529}"/>
              </a:ext>
            </a:extLst>
          </p:cNvPr>
          <p:cNvSpPr/>
          <p:nvPr/>
        </p:nvSpPr>
        <p:spPr>
          <a:xfrm>
            <a:off x="5585236"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586837" y="-17858"/>
              <a:ext cx="5755908"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Service Instantiation Process (Part 1)</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 name="Group 1">
            <a:extLst>
              <a:ext uri="{FF2B5EF4-FFF2-40B4-BE49-F238E27FC236}">
                <a16:creationId xmlns:a16="http://schemas.microsoft.com/office/drawing/2014/main" id="{327B53BA-BCAB-448A-AA7A-55F932B01187}"/>
              </a:ext>
            </a:extLst>
          </p:cNvPr>
          <p:cNvGrpSpPr/>
          <p:nvPr/>
        </p:nvGrpSpPr>
        <p:grpSpPr>
          <a:xfrm>
            <a:off x="590192" y="562839"/>
            <a:ext cx="856987" cy="560347"/>
            <a:chOff x="822421" y="579475"/>
            <a:chExt cx="85698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822421" y="635565"/>
              <a:ext cx="856987" cy="461665"/>
            </a:xfrm>
            <a:prstGeom prst="rect">
              <a:avLst/>
            </a:prstGeom>
            <a:noFill/>
          </p:spPr>
          <p:txBody>
            <a:bodyPr wrap="square" rtlCol="0">
              <a:spAutoFit/>
            </a:bodyPr>
            <a:lstStyle/>
            <a:p>
              <a:pPr algn="ctr"/>
              <a:r>
                <a:rPr lang="en-US" sz="1200" b="1" dirty="0">
                  <a:solidFill>
                    <a:schemeClr val="bg1"/>
                  </a:solidFill>
                </a:rPr>
                <a:t>BSS / OSS / VID</a:t>
              </a:r>
            </a:p>
          </p:txBody>
        </p:sp>
      </p:grpSp>
      <p:grpSp>
        <p:nvGrpSpPr>
          <p:cNvPr id="21" name="Group 20">
            <a:extLst>
              <a:ext uri="{FF2B5EF4-FFF2-40B4-BE49-F238E27FC236}">
                <a16:creationId xmlns:a16="http://schemas.microsoft.com/office/drawing/2014/main" id="{2037B129-B768-4930-A539-C972E00A158B}"/>
              </a:ext>
            </a:extLst>
          </p:cNvPr>
          <p:cNvGrpSpPr/>
          <p:nvPr/>
        </p:nvGrpSpPr>
        <p:grpSpPr>
          <a:xfrm>
            <a:off x="5376154" y="576597"/>
            <a:ext cx="712737"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sp>
        <p:nvSpPr>
          <p:cNvPr id="124" name="Rectangle: Rounded Corners 123">
            <a:extLst>
              <a:ext uri="{FF2B5EF4-FFF2-40B4-BE49-F238E27FC236}">
                <a16:creationId xmlns:a16="http://schemas.microsoft.com/office/drawing/2014/main" id="{08C90B53-51D0-49B7-BC36-43E9921A6F25}"/>
              </a:ext>
            </a:extLst>
          </p:cNvPr>
          <p:cNvSpPr/>
          <p:nvPr/>
        </p:nvSpPr>
        <p:spPr>
          <a:xfrm rot="16200000">
            <a:off x="1628094" y="1456644"/>
            <a:ext cx="502009" cy="2807708"/>
          </a:xfrm>
          <a:prstGeom prst="roundRect">
            <a:avLst/>
          </a:prstGeom>
          <a:solidFill>
            <a:srgbClr val="D8D9DA"/>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23794E5E-B3B9-4E40-B66D-42C738E013DE}"/>
              </a:ext>
            </a:extLst>
          </p:cNvPr>
          <p:cNvSpPr txBox="1"/>
          <p:nvPr/>
        </p:nvSpPr>
        <p:spPr>
          <a:xfrm>
            <a:off x="469797" y="2606282"/>
            <a:ext cx="2395788" cy="507831"/>
          </a:xfrm>
          <a:prstGeom prst="rect">
            <a:avLst/>
          </a:prstGeom>
          <a:noFill/>
        </p:spPr>
        <p:txBody>
          <a:bodyPr wrap="square" rtlCol="0">
            <a:spAutoFit/>
          </a:bodyPr>
          <a:lstStyle/>
          <a:p>
            <a:r>
              <a:rPr lang="en-US" sz="1600" dirty="0">
                <a:solidFill>
                  <a:srgbClr val="0000CC"/>
                </a:solidFill>
              </a:rPr>
              <a:t>Service Instantiation</a:t>
            </a:r>
            <a:endParaRPr lang="en-US" dirty="0">
              <a:solidFill>
                <a:srgbClr val="0000CC"/>
              </a:solidFill>
            </a:endParaRPr>
          </a:p>
          <a:p>
            <a:r>
              <a:rPr lang="en-US" sz="1100" dirty="0">
                <a:solidFill>
                  <a:srgbClr val="0000CC"/>
                </a:solidFill>
              </a:rPr>
              <a:t>(Correlation ID)</a:t>
            </a:r>
          </a:p>
        </p:txBody>
      </p:sp>
      <p:sp>
        <p:nvSpPr>
          <p:cNvPr id="137" name="Rectangle: Rounded Corners 136">
            <a:extLst>
              <a:ext uri="{FF2B5EF4-FFF2-40B4-BE49-F238E27FC236}">
                <a16:creationId xmlns:a16="http://schemas.microsoft.com/office/drawing/2014/main" id="{49780469-704E-4C79-8921-6841E9C497BE}"/>
              </a:ext>
            </a:extLst>
          </p:cNvPr>
          <p:cNvSpPr/>
          <p:nvPr/>
        </p:nvSpPr>
        <p:spPr>
          <a:xfrm rot="16200000">
            <a:off x="1610388" y="1979592"/>
            <a:ext cx="535237" cy="2809897"/>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TextBox 137">
            <a:extLst>
              <a:ext uri="{FF2B5EF4-FFF2-40B4-BE49-F238E27FC236}">
                <a16:creationId xmlns:a16="http://schemas.microsoft.com/office/drawing/2014/main" id="{2411BB6E-1B92-47D2-9377-74428FE43136}"/>
              </a:ext>
            </a:extLst>
          </p:cNvPr>
          <p:cNvSpPr txBox="1"/>
          <p:nvPr/>
        </p:nvSpPr>
        <p:spPr>
          <a:xfrm>
            <a:off x="469872" y="3085663"/>
            <a:ext cx="2579552" cy="600164"/>
          </a:xfrm>
          <a:prstGeom prst="rect">
            <a:avLst/>
          </a:prstGeom>
          <a:noFill/>
        </p:spPr>
        <p:txBody>
          <a:bodyPr wrap="none" rtlCol="0">
            <a:spAutoFit/>
          </a:bodyPr>
          <a:lstStyle/>
          <a:p>
            <a:r>
              <a:rPr lang="en-US" sz="1100" dirty="0">
                <a:solidFill>
                  <a:schemeClr val="bg1"/>
                </a:solidFill>
              </a:rPr>
              <a:t>Decomposition 5G DU Service</a:t>
            </a:r>
          </a:p>
          <a:p>
            <a:r>
              <a:rPr lang="en-US" sz="1100" dirty="0">
                <a:solidFill>
                  <a:schemeClr val="bg1"/>
                </a:solidFill>
              </a:rPr>
              <a:t>DU resource Type assumes SO has info to </a:t>
            </a:r>
          </a:p>
          <a:p>
            <a:r>
              <a:rPr lang="en-US" sz="1100" dirty="0">
                <a:solidFill>
                  <a:schemeClr val="bg1"/>
                </a:solidFill>
              </a:rPr>
              <a:t>determine PNF SDC model w/ Location</a:t>
            </a:r>
          </a:p>
        </p:txBody>
      </p:sp>
      <p:grpSp>
        <p:nvGrpSpPr>
          <p:cNvPr id="150" name="Group 149">
            <a:extLst>
              <a:ext uri="{FF2B5EF4-FFF2-40B4-BE49-F238E27FC236}">
                <a16:creationId xmlns:a16="http://schemas.microsoft.com/office/drawing/2014/main" id="{1AF224AD-E795-45C9-8D2E-DEB61F3ECA74}"/>
              </a:ext>
            </a:extLst>
          </p:cNvPr>
          <p:cNvGrpSpPr/>
          <p:nvPr/>
        </p:nvGrpSpPr>
        <p:grpSpPr>
          <a:xfrm>
            <a:off x="261054" y="2697805"/>
            <a:ext cx="335348" cy="246221"/>
            <a:chOff x="447635" y="1676508"/>
            <a:chExt cx="335348" cy="246221"/>
          </a:xfrm>
        </p:grpSpPr>
        <p:sp>
          <p:nvSpPr>
            <p:cNvPr id="151" name="Oval 150">
              <a:extLst>
                <a:ext uri="{FF2B5EF4-FFF2-40B4-BE49-F238E27FC236}">
                  <a16:creationId xmlns:a16="http://schemas.microsoft.com/office/drawing/2014/main" id="{4658755D-AFC6-462B-88B8-A447BD60F11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52" name="TextBox 151">
              <a:extLst>
                <a:ext uri="{FF2B5EF4-FFF2-40B4-BE49-F238E27FC236}">
                  <a16:creationId xmlns:a16="http://schemas.microsoft.com/office/drawing/2014/main" id="{01CE903D-DC34-40A5-BE21-66D9295DEEB4}"/>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16</a:t>
              </a:r>
            </a:p>
          </p:txBody>
        </p:sp>
      </p:grpSp>
      <p:sp>
        <p:nvSpPr>
          <p:cNvPr id="128" name="Rectangle: Rounded Corners 127">
            <a:extLst>
              <a:ext uri="{FF2B5EF4-FFF2-40B4-BE49-F238E27FC236}">
                <a16:creationId xmlns:a16="http://schemas.microsoft.com/office/drawing/2014/main" id="{CA09ABF0-2576-41CF-9636-0503BA0D6538}"/>
              </a:ext>
            </a:extLst>
          </p:cNvPr>
          <p:cNvSpPr/>
          <p:nvPr/>
        </p:nvSpPr>
        <p:spPr>
          <a:xfrm rot="16200000">
            <a:off x="790957" y="1385337"/>
            <a:ext cx="489884"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TextBox 141">
            <a:extLst>
              <a:ext uri="{FF2B5EF4-FFF2-40B4-BE49-F238E27FC236}">
                <a16:creationId xmlns:a16="http://schemas.microsoft.com/office/drawing/2014/main" id="{265539F2-098F-4176-8B5C-9996EF294654}"/>
              </a:ext>
            </a:extLst>
          </p:cNvPr>
          <p:cNvSpPr txBox="1"/>
          <p:nvPr/>
        </p:nvSpPr>
        <p:spPr>
          <a:xfrm>
            <a:off x="455781" y="1806610"/>
            <a:ext cx="1251457" cy="338554"/>
          </a:xfrm>
          <a:prstGeom prst="rect">
            <a:avLst/>
          </a:prstGeom>
          <a:noFill/>
        </p:spPr>
        <p:txBody>
          <a:bodyPr wrap="square" rtlCol="0">
            <a:spAutoFit/>
          </a:bodyPr>
          <a:lstStyle/>
          <a:p>
            <a:r>
              <a:rPr lang="en-US" sz="1600" dirty="0">
                <a:solidFill>
                  <a:srgbClr val="0000CC"/>
                </a:solidFill>
              </a:rPr>
              <a:t>Work Order</a:t>
            </a:r>
          </a:p>
        </p:txBody>
      </p:sp>
      <p:sp>
        <p:nvSpPr>
          <p:cNvPr id="164" name="Rectangle: Rounded Corners 163">
            <a:extLst>
              <a:ext uri="{FF2B5EF4-FFF2-40B4-BE49-F238E27FC236}">
                <a16:creationId xmlns:a16="http://schemas.microsoft.com/office/drawing/2014/main" id="{3C00CAC9-2A2C-4ED9-A93B-030112531A8D}"/>
              </a:ext>
            </a:extLst>
          </p:cNvPr>
          <p:cNvSpPr/>
          <p:nvPr/>
        </p:nvSpPr>
        <p:spPr>
          <a:xfrm rot="16200000">
            <a:off x="3113189" y="2626697"/>
            <a:ext cx="372154" cy="26707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6ED03C34-EA6E-436B-96DF-705572CBA370}"/>
              </a:ext>
            </a:extLst>
          </p:cNvPr>
          <p:cNvSpPr txBox="1"/>
          <p:nvPr/>
        </p:nvSpPr>
        <p:spPr>
          <a:xfrm>
            <a:off x="1977438" y="3785669"/>
            <a:ext cx="2672614" cy="338554"/>
          </a:xfrm>
          <a:prstGeom prst="rect">
            <a:avLst/>
          </a:prstGeom>
          <a:noFill/>
        </p:spPr>
        <p:txBody>
          <a:bodyPr wrap="square" rtlCol="0">
            <a:spAutoFit/>
          </a:bodyPr>
          <a:lstStyle/>
          <a:p>
            <a:r>
              <a:rPr lang="en-US" sz="1600" dirty="0">
                <a:solidFill>
                  <a:srgbClr val="0000CC"/>
                </a:solidFill>
              </a:rPr>
              <a:t>Homing (OOF Sniro) / NoOp</a:t>
            </a:r>
          </a:p>
        </p:txBody>
      </p:sp>
      <p:sp>
        <p:nvSpPr>
          <p:cNvPr id="168" name="Rectangle: Rounded Corners 167">
            <a:extLst>
              <a:ext uri="{FF2B5EF4-FFF2-40B4-BE49-F238E27FC236}">
                <a16:creationId xmlns:a16="http://schemas.microsoft.com/office/drawing/2014/main" id="{A5E86F8F-32B2-4927-9FAF-E631C156720E}"/>
              </a:ext>
            </a:extLst>
          </p:cNvPr>
          <p:cNvSpPr/>
          <p:nvPr/>
        </p:nvSpPr>
        <p:spPr>
          <a:xfrm rot="16200000">
            <a:off x="2285225" y="3948438"/>
            <a:ext cx="489884"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9" name="TextBox 168">
            <a:extLst>
              <a:ext uri="{FF2B5EF4-FFF2-40B4-BE49-F238E27FC236}">
                <a16:creationId xmlns:a16="http://schemas.microsoft.com/office/drawing/2014/main" id="{005533CD-A747-4F10-B5A9-EC580CAF483E}"/>
              </a:ext>
            </a:extLst>
          </p:cNvPr>
          <p:cNvSpPr txBox="1"/>
          <p:nvPr/>
        </p:nvSpPr>
        <p:spPr>
          <a:xfrm>
            <a:off x="1973021" y="4255383"/>
            <a:ext cx="1207013" cy="523220"/>
          </a:xfrm>
          <a:prstGeom prst="rect">
            <a:avLst/>
          </a:prstGeom>
          <a:noFill/>
        </p:spPr>
        <p:txBody>
          <a:bodyPr wrap="square" rtlCol="0">
            <a:spAutoFit/>
          </a:bodyPr>
          <a:lstStyle/>
          <a:p>
            <a:r>
              <a:rPr lang="en-US" sz="1400" dirty="0">
                <a:solidFill>
                  <a:srgbClr val="0000CC"/>
                </a:solidFill>
              </a:rPr>
              <a:t>Resource level flow RLF</a:t>
            </a:r>
          </a:p>
        </p:txBody>
      </p:sp>
      <p:sp>
        <p:nvSpPr>
          <p:cNvPr id="173" name="Rectangle: Rounded Corners 172">
            <a:extLst>
              <a:ext uri="{FF2B5EF4-FFF2-40B4-BE49-F238E27FC236}">
                <a16:creationId xmlns:a16="http://schemas.microsoft.com/office/drawing/2014/main" id="{4A7E3634-A523-413B-8B9D-3108C7738EDA}"/>
              </a:ext>
            </a:extLst>
          </p:cNvPr>
          <p:cNvSpPr/>
          <p:nvPr/>
        </p:nvSpPr>
        <p:spPr>
          <a:xfrm rot="16200000">
            <a:off x="3870475" y="3338893"/>
            <a:ext cx="458429" cy="42715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4" name="TextBox 173">
            <a:extLst>
              <a:ext uri="{FF2B5EF4-FFF2-40B4-BE49-F238E27FC236}">
                <a16:creationId xmlns:a16="http://schemas.microsoft.com/office/drawing/2014/main" id="{F82B50F5-F6B9-492A-8E7A-896058EFB738}"/>
              </a:ext>
            </a:extLst>
          </p:cNvPr>
          <p:cNvSpPr txBox="1"/>
          <p:nvPr/>
        </p:nvSpPr>
        <p:spPr>
          <a:xfrm>
            <a:off x="1992291" y="5212334"/>
            <a:ext cx="4246674" cy="500137"/>
          </a:xfrm>
          <a:prstGeom prst="rect">
            <a:avLst/>
          </a:prstGeom>
          <a:noFill/>
        </p:spPr>
        <p:txBody>
          <a:bodyPr wrap="square" rtlCol="0">
            <a:spAutoFit/>
          </a:bodyPr>
          <a:lstStyle/>
          <a:p>
            <a:r>
              <a:rPr lang="en-US" sz="1600" dirty="0">
                <a:solidFill>
                  <a:srgbClr val="0000CC"/>
                </a:solidFill>
              </a:rPr>
              <a:t>Check A&amp;AI Entry (PNF has A&amp;AI entry)</a:t>
            </a:r>
            <a:endParaRPr lang="en-US" dirty="0">
              <a:solidFill>
                <a:srgbClr val="0000CC"/>
              </a:solidFill>
            </a:endParaRPr>
          </a:p>
          <a:p>
            <a:r>
              <a:rPr lang="en-US" sz="1050" dirty="0">
                <a:solidFill>
                  <a:srgbClr val="0000CC"/>
                </a:solidFill>
              </a:rPr>
              <a:t>(If found associate w/ svc instance object go to wait state)</a:t>
            </a:r>
          </a:p>
        </p:txBody>
      </p:sp>
      <p:sp>
        <p:nvSpPr>
          <p:cNvPr id="176" name="Rectangle: Rounded Corners 175">
            <a:extLst>
              <a:ext uri="{FF2B5EF4-FFF2-40B4-BE49-F238E27FC236}">
                <a16:creationId xmlns:a16="http://schemas.microsoft.com/office/drawing/2014/main" id="{9403602E-542F-4FB9-8BB4-4A94A73D8BF4}"/>
              </a:ext>
            </a:extLst>
          </p:cNvPr>
          <p:cNvSpPr/>
          <p:nvPr/>
        </p:nvSpPr>
        <p:spPr>
          <a:xfrm rot="16200000">
            <a:off x="2285226" y="7139573"/>
            <a:ext cx="489884"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7" name="TextBox 176">
            <a:extLst>
              <a:ext uri="{FF2B5EF4-FFF2-40B4-BE49-F238E27FC236}">
                <a16:creationId xmlns:a16="http://schemas.microsoft.com/office/drawing/2014/main" id="{E681C275-133D-4530-83F1-54B4CBE8218D}"/>
              </a:ext>
            </a:extLst>
          </p:cNvPr>
          <p:cNvSpPr txBox="1"/>
          <p:nvPr/>
        </p:nvSpPr>
        <p:spPr>
          <a:xfrm>
            <a:off x="1947995" y="7428715"/>
            <a:ext cx="1232040" cy="523220"/>
          </a:xfrm>
          <a:prstGeom prst="rect">
            <a:avLst/>
          </a:prstGeom>
          <a:noFill/>
        </p:spPr>
        <p:txBody>
          <a:bodyPr wrap="square" rtlCol="0">
            <a:spAutoFit/>
          </a:bodyPr>
          <a:lstStyle/>
          <a:p>
            <a:r>
              <a:rPr lang="en-US" sz="1400" dirty="0">
                <a:solidFill>
                  <a:srgbClr val="0000CC"/>
                </a:solidFill>
              </a:rPr>
              <a:t>RLF thread terminates</a:t>
            </a:r>
          </a:p>
        </p:txBody>
      </p:sp>
      <p:sp>
        <p:nvSpPr>
          <p:cNvPr id="179" name="Rectangle: Rounded Corners 178">
            <a:extLst>
              <a:ext uri="{FF2B5EF4-FFF2-40B4-BE49-F238E27FC236}">
                <a16:creationId xmlns:a16="http://schemas.microsoft.com/office/drawing/2014/main" id="{D39506CE-5D78-4D35-88E8-F0145F36F894}"/>
              </a:ext>
            </a:extLst>
          </p:cNvPr>
          <p:cNvSpPr/>
          <p:nvPr/>
        </p:nvSpPr>
        <p:spPr>
          <a:xfrm rot="16200000">
            <a:off x="3357483" y="6573417"/>
            <a:ext cx="247952" cy="3065011"/>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0" name="TextBox 179">
            <a:extLst>
              <a:ext uri="{FF2B5EF4-FFF2-40B4-BE49-F238E27FC236}">
                <a16:creationId xmlns:a16="http://schemas.microsoft.com/office/drawing/2014/main" id="{1F4CC13E-9555-4718-A521-F29EEF5D4E28}"/>
              </a:ext>
            </a:extLst>
          </p:cNvPr>
          <p:cNvSpPr txBox="1"/>
          <p:nvPr/>
        </p:nvSpPr>
        <p:spPr>
          <a:xfrm>
            <a:off x="1901178" y="7957091"/>
            <a:ext cx="3152626" cy="276999"/>
          </a:xfrm>
          <a:prstGeom prst="rect">
            <a:avLst/>
          </a:prstGeom>
          <a:noFill/>
        </p:spPr>
        <p:txBody>
          <a:bodyPr wrap="square" rtlCol="0">
            <a:spAutoFit/>
          </a:bodyPr>
          <a:lstStyle/>
          <a:p>
            <a:r>
              <a:rPr lang="en-US" sz="1200" dirty="0">
                <a:solidFill>
                  <a:schemeClr val="bg1"/>
                </a:solidFill>
              </a:rPr>
              <a:t>Pending on PNF VES event with  Correlation ID</a:t>
            </a:r>
          </a:p>
        </p:txBody>
      </p:sp>
      <p:sp>
        <p:nvSpPr>
          <p:cNvPr id="183" name="Rectangle: Rounded Corners 182">
            <a:extLst>
              <a:ext uri="{FF2B5EF4-FFF2-40B4-BE49-F238E27FC236}">
                <a16:creationId xmlns:a16="http://schemas.microsoft.com/office/drawing/2014/main" id="{89A0D667-2D5D-4625-BEC7-71CF715AADB9}"/>
              </a:ext>
            </a:extLst>
          </p:cNvPr>
          <p:cNvSpPr/>
          <p:nvPr/>
        </p:nvSpPr>
        <p:spPr>
          <a:xfrm rot="16200000">
            <a:off x="3911368" y="4338324"/>
            <a:ext cx="376641" cy="427158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id="{647CE20F-28E2-412E-801B-A8069255AE4C}"/>
              </a:ext>
            </a:extLst>
          </p:cNvPr>
          <p:cNvSpPr txBox="1"/>
          <p:nvPr/>
        </p:nvSpPr>
        <p:spPr>
          <a:xfrm>
            <a:off x="1963897" y="6311309"/>
            <a:ext cx="4272722" cy="338554"/>
          </a:xfrm>
          <a:prstGeom prst="rect">
            <a:avLst/>
          </a:prstGeom>
          <a:noFill/>
        </p:spPr>
        <p:txBody>
          <a:bodyPr wrap="square" rtlCol="0">
            <a:spAutoFit/>
          </a:bodyPr>
          <a:lstStyle/>
          <a:p>
            <a:r>
              <a:rPr lang="en-US" sz="1600" dirty="0">
                <a:solidFill>
                  <a:srgbClr val="0000CC"/>
                </a:solidFill>
              </a:rPr>
              <a:t>Create A&amp;AI Entry with Correlation ID &amp; no IP@</a:t>
            </a:r>
          </a:p>
        </p:txBody>
      </p:sp>
      <p:sp>
        <p:nvSpPr>
          <p:cNvPr id="193" name="Rectangle: Rounded Corners 192">
            <a:extLst>
              <a:ext uri="{FF2B5EF4-FFF2-40B4-BE49-F238E27FC236}">
                <a16:creationId xmlns:a16="http://schemas.microsoft.com/office/drawing/2014/main" id="{1BD14737-2D1A-4A70-83F7-4E284B13D5A8}"/>
              </a:ext>
            </a:extLst>
          </p:cNvPr>
          <p:cNvSpPr/>
          <p:nvPr/>
        </p:nvSpPr>
        <p:spPr>
          <a:xfrm rot="16200000">
            <a:off x="2285226" y="6574944"/>
            <a:ext cx="489884"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4" name="TextBox 193">
            <a:extLst>
              <a:ext uri="{FF2B5EF4-FFF2-40B4-BE49-F238E27FC236}">
                <a16:creationId xmlns:a16="http://schemas.microsoft.com/office/drawing/2014/main" id="{8F23E6B0-819B-43B9-9536-64D1ACCA0508}"/>
              </a:ext>
            </a:extLst>
          </p:cNvPr>
          <p:cNvSpPr txBox="1"/>
          <p:nvPr/>
        </p:nvSpPr>
        <p:spPr>
          <a:xfrm>
            <a:off x="1979548" y="6877953"/>
            <a:ext cx="1123510" cy="523220"/>
          </a:xfrm>
          <a:prstGeom prst="rect">
            <a:avLst/>
          </a:prstGeom>
          <a:noFill/>
        </p:spPr>
        <p:txBody>
          <a:bodyPr wrap="square" rtlCol="0">
            <a:spAutoFit/>
          </a:bodyPr>
          <a:lstStyle/>
          <a:p>
            <a:r>
              <a:rPr lang="en-US" sz="1400" dirty="0">
                <a:solidFill>
                  <a:srgbClr val="0000CC"/>
                </a:solidFill>
              </a:rPr>
              <a:t>Subscribe </a:t>
            </a:r>
          </a:p>
          <a:p>
            <a:r>
              <a:rPr lang="en-US" sz="1400" dirty="0">
                <a:solidFill>
                  <a:srgbClr val="0000CC"/>
                </a:solidFill>
              </a:rPr>
              <a:t>VES event</a:t>
            </a:r>
          </a:p>
        </p:txBody>
      </p:sp>
      <p:grpSp>
        <p:nvGrpSpPr>
          <p:cNvPr id="68" name="Group 67">
            <a:extLst>
              <a:ext uri="{FF2B5EF4-FFF2-40B4-BE49-F238E27FC236}">
                <a16:creationId xmlns:a16="http://schemas.microsoft.com/office/drawing/2014/main" id="{3DC84D26-49F0-45AD-9F61-624312E93441}"/>
              </a:ext>
            </a:extLst>
          </p:cNvPr>
          <p:cNvGrpSpPr/>
          <p:nvPr/>
        </p:nvGrpSpPr>
        <p:grpSpPr>
          <a:xfrm>
            <a:off x="760051" y="850712"/>
            <a:ext cx="612104" cy="737157"/>
            <a:chOff x="1321162" y="1011891"/>
            <a:chExt cx="612104" cy="737157"/>
          </a:xfrm>
        </p:grpSpPr>
        <p:pic>
          <p:nvPicPr>
            <p:cNvPr id="69" name="Picture 2" descr="Computer Basics : What is Computer? - BlazeTechTeam - A Daily Dose ">
              <a:extLst>
                <a:ext uri="{FF2B5EF4-FFF2-40B4-BE49-F238E27FC236}">
                  <a16:creationId xmlns:a16="http://schemas.microsoft.com/office/drawing/2014/main" id="{1B00AB24-E985-4EC3-8822-8E3E48621C60}"/>
                </a:ext>
              </a:extLst>
            </p:cNvPr>
            <p:cNvPicPr>
              <a:picLocks noChangeAspect="1" noChangeArrowheads="1"/>
            </p:cNvPicPr>
            <p:nvPr/>
          </p:nvPicPr>
          <p:blipFill>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321162" y="1136944"/>
              <a:ext cx="612104" cy="612104"/>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69">
              <a:extLst>
                <a:ext uri="{FF2B5EF4-FFF2-40B4-BE49-F238E27FC236}">
                  <a16:creationId xmlns:a16="http://schemas.microsoft.com/office/drawing/2014/main" id="{04033FC2-EFEB-4BAB-AAB4-5C237B92540B}"/>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19067" y="1011891"/>
              <a:ext cx="214111" cy="297065"/>
            </a:xfrm>
            <a:prstGeom prst="rect">
              <a:avLst/>
            </a:prstGeom>
          </p:spPr>
        </p:pic>
      </p:grpSp>
      <p:grpSp>
        <p:nvGrpSpPr>
          <p:cNvPr id="10" name="Group 9">
            <a:extLst>
              <a:ext uri="{FF2B5EF4-FFF2-40B4-BE49-F238E27FC236}">
                <a16:creationId xmlns:a16="http://schemas.microsoft.com/office/drawing/2014/main" id="{5ED44C12-9B35-4B21-BD76-CD3E8ED56731}"/>
              </a:ext>
            </a:extLst>
          </p:cNvPr>
          <p:cNvGrpSpPr/>
          <p:nvPr/>
        </p:nvGrpSpPr>
        <p:grpSpPr>
          <a:xfrm>
            <a:off x="2390787" y="8384637"/>
            <a:ext cx="449943" cy="422046"/>
            <a:chOff x="2390787" y="8313197"/>
            <a:chExt cx="449943" cy="422046"/>
          </a:xfrm>
        </p:grpSpPr>
        <p:sp>
          <p:nvSpPr>
            <p:cNvPr id="181" name="Hexagon 180">
              <a:extLst>
                <a:ext uri="{FF2B5EF4-FFF2-40B4-BE49-F238E27FC236}">
                  <a16:creationId xmlns:a16="http://schemas.microsoft.com/office/drawing/2014/main" id="{2E2E27F1-0D0D-44A8-AAA3-91A17931FA08}"/>
                </a:ext>
              </a:extLst>
            </p:cNvPr>
            <p:cNvSpPr/>
            <p:nvPr/>
          </p:nvSpPr>
          <p:spPr>
            <a:xfrm>
              <a:off x="2390787" y="8313197"/>
              <a:ext cx="449943" cy="42204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2" name="Picture 81">
              <a:extLst>
                <a:ext uri="{FF2B5EF4-FFF2-40B4-BE49-F238E27FC236}">
                  <a16:creationId xmlns:a16="http://schemas.microsoft.com/office/drawing/2014/main" id="{38A8DC89-6AB9-436C-BB08-7A72AD8298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19772" y="8322176"/>
              <a:ext cx="389794" cy="389794"/>
            </a:xfrm>
            <a:prstGeom prst="rect">
              <a:avLst/>
            </a:prstGeom>
          </p:spPr>
        </p:pic>
      </p:grpSp>
      <p:grpSp>
        <p:nvGrpSpPr>
          <p:cNvPr id="83" name="Group 82">
            <a:extLst>
              <a:ext uri="{FF2B5EF4-FFF2-40B4-BE49-F238E27FC236}">
                <a16:creationId xmlns:a16="http://schemas.microsoft.com/office/drawing/2014/main" id="{ABE1D56A-ADD6-401E-80FA-B9F9D35C3830}"/>
              </a:ext>
            </a:extLst>
          </p:cNvPr>
          <p:cNvGrpSpPr/>
          <p:nvPr/>
        </p:nvGrpSpPr>
        <p:grpSpPr>
          <a:xfrm>
            <a:off x="258449" y="1696116"/>
            <a:ext cx="335348" cy="246221"/>
            <a:chOff x="447635" y="1676508"/>
            <a:chExt cx="335348" cy="246221"/>
          </a:xfrm>
        </p:grpSpPr>
        <p:sp>
          <p:nvSpPr>
            <p:cNvPr id="84" name="Oval 83">
              <a:extLst>
                <a:ext uri="{FF2B5EF4-FFF2-40B4-BE49-F238E27FC236}">
                  <a16:creationId xmlns:a16="http://schemas.microsoft.com/office/drawing/2014/main" id="{6ABA1EE4-F741-4D00-B40E-F4C42D7A405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5" name="TextBox 84">
              <a:extLst>
                <a:ext uri="{FF2B5EF4-FFF2-40B4-BE49-F238E27FC236}">
                  <a16:creationId xmlns:a16="http://schemas.microsoft.com/office/drawing/2014/main" id="{E88DDBD6-611C-4CD1-AC5B-DB139104DD9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15</a:t>
              </a:r>
            </a:p>
          </p:txBody>
        </p:sp>
      </p:grpSp>
      <p:grpSp>
        <p:nvGrpSpPr>
          <p:cNvPr id="86" name="Group 85">
            <a:extLst>
              <a:ext uri="{FF2B5EF4-FFF2-40B4-BE49-F238E27FC236}">
                <a16:creationId xmlns:a16="http://schemas.microsoft.com/office/drawing/2014/main" id="{0540122F-07F1-4264-935C-76DE92B27C9F}"/>
              </a:ext>
            </a:extLst>
          </p:cNvPr>
          <p:cNvGrpSpPr/>
          <p:nvPr/>
        </p:nvGrpSpPr>
        <p:grpSpPr>
          <a:xfrm>
            <a:off x="1750877" y="4310647"/>
            <a:ext cx="335348" cy="246221"/>
            <a:chOff x="447635" y="1676508"/>
            <a:chExt cx="335348" cy="246221"/>
          </a:xfrm>
        </p:grpSpPr>
        <p:sp>
          <p:nvSpPr>
            <p:cNvPr id="87" name="Oval 86">
              <a:extLst>
                <a:ext uri="{FF2B5EF4-FFF2-40B4-BE49-F238E27FC236}">
                  <a16:creationId xmlns:a16="http://schemas.microsoft.com/office/drawing/2014/main" id="{A0376926-1E33-4A37-8BEF-BF4B05BB34C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8" name="TextBox 87">
              <a:extLst>
                <a:ext uri="{FF2B5EF4-FFF2-40B4-BE49-F238E27FC236}">
                  <a16:creationId xmlns:a16="http://schemas.microsoft.com/office/drawing/2014/main" id="{4BD22658-212F-4D9B-ADCE-23504122AE4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18</a:t>
              </a:r>
            </a:p>
          </p:txBody>
        </p:sp>
      </p:grpSp>
      <p:grpSp>
        <p:nvGrpSpPr>
          <p:cNvPr id="89" name="Group 88">
            <a:extLst>
              <a:ext uri="{FF2B5EF4-FFF2-40B4-BE49-F238E27FC236}">
                <a16:creationId xmlns:a16="http://schemas.microsoft.com/office/drawing/2014/main" id="{A6898618-B60D-4736-AB47-24D1B754D737}"/>
              </a:ext>
            </a:extLst>
          </p:cNvPr>
          <p:cNvGrpSpPr/>
          <p:nvPr/>
        </p:nvGrpSpPr>
        <p:grpSpPr>
          <a:xfrm>
            <a:off x="1750877" y="3816549"/>
            <a:ext cx="335348" cy="246221"/>
            <a:chOff x="447635" y="1676508"/>
            <a:chExt cx="335348" cy="246221"/>
          </a:xfrm>
        </p:grpSpPr>
        <p:sp>
          <p:nvSpPr>
            <p:cNvPr id="90" name="Oval 89">
              <a:extLst>
                <a:ext uri="{FF2B5EF4-FFF2-40B4-BE49-F238E27FC236}">
                  <a16:creationId xmlns:a16="http://schemas.microsoft.com/office/drawing/2014/main" id="{1E6C3581-C156-47AA-8C20-BE43B4770C50}"/>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1" name="TextBox 90">
              <a:extLst>
                <a:ext uri="{FF2B5EF4-FFF2-40B4-BE49-F238E27FC236}">
                  <a16:creationId xmlns:a16="http://schemas.microsoft.com/office/drawing/2014/main" id="{40B2CA37-31DD-4B7B-82C5-ECE923256909}"/>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17</a:t>
              </a:r>
            </a:p>
          </p:txBody>
        </p:sp>
      </p:grpSp>
      <p:grpSp>
        <p:nvGrpSpPr>
          <p:cNvPr id="92" name="Group 91">
            <a:extLst>
              <a:ext uri="{FF2B5EF4-FFF2-40B4-BE49-F238E27FC236}">
                <a16:creationId xmlns:a16="http://schemas.microsoft.com/office/drawing/2014/main" id="{35135A63-4EBC-4503-9A23-C66634B96F3F}"/>
              </a:ext>
            </a:extLst>
          </p:cNvPr>
          <p:cNvGrpSpPr/>
          <p:nvPr/>
        </p:nvGrpSpPr>
        <p:grpSpPr>
          <a:xfrm>
            <a:off x="1750877" y="6352716"/>
            <a:ext cx="335348" cy="246221"/>
            <a:chOff x="447635" y="1676508"/>
            <a:chExt cx="335348" cy="246221"/>
          </a:xfrm>
        </p:grpSpPr>
        <p:sp>
          <p:nvSpPr>
            <p:cNvPr id="93" name="Oval 92">
              <a:extLst>
                <a:ext uri="{FF2B5EF4-FFF2-40B4-BE49-F238E27FC236}">
                  <a16:creationId xmlns:a16="http://schemas.microsoft.com/office/drawing/2014/main" id="{538B68B5-58E9-45C4-A751-F6CC52F34B6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4" name="TextBox 93">
              <a:extLst>
                <a:ext uri="{FF2B5EF4-FFF2-40B4-BE49-F238E27FC236}">
                  <a16:creationId xmlns:a16="http://schemas.microsoft.com/office/drawing/2014/main" id="{E54B90B8-9D39-4D4C-BBFA-956607001CBA}"/>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20</a:t>
              </a:r>
            </a:p>
          </p:txBody>
        </p:sp>
      </p:grpSp>
      <p:grpSp>
        <p:nvGrpSpPr>
          <p:cNvPr id="95" name="Group 94">
            <a:extLst>
              <a:ext uri="{FF2B5EF4-FFF2-40B4-BE49-F238E27FC236}">
                <a16:creationId xmlns:a16="http://schemas.microsoft.com/office/drawing/2014/main" id="{4D11E2B6-213A-4249-90BF-70C7A053C1C4}"/>
              </a:ext>
            </a:extLst>
          </p:cNvPr>
          <p:cNvGrpSpPr/>
          <p:nvPr/>
        </p:nvGrpSpPr>
        <p:grpSpPr>
          <a:xfrm>
            <a:off x="1750877" y="5286671"/>
            <a:ext cx="335348" cy="246221"/>
            <a:chOff x="447635" y="1676508"/>
            <a:chExt cx="335348" cy="246221"/>
          </a:xfrm>
        </p:grpSpPr>
        <p:sp>
          <p:nvSpPr>
            <p:cNvPr id="96" name="Oval 95">
              <a:extLst>
                <a:ext uri="{FF2B5EF4-FFF2-40B4-BE49-F238E27FC236}">
                  <a16:creationId xmlns:a16="http://schemas.microsoft.com/office/drawing/2014/main" id="{A5EEA44B-E97F-494A-9EE1-4E1F293E612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7" name="TextBox 96">
              <a:extLst>
                <a:ext uri="{FF2B5EF4-FFF2-40B4-BE49-F238E27FC236}">
                  <a16:creationId xmlns:a16="http://schemas.microsoft.com/office/drawing/2014/main" id="{A5B63275-B84A-4C1A-B8F1-4723B1CDD55F}"/>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19</a:t>
              </a:r>
            </a:p>
          </p:txBody>
        </p:sp>
      </p:grpSp>
      <p:grpSp>
        <p:nvGrpSpPr>
          <p:cNvPr id="98" name="Group 97">
            <a:extLst>
              <a:ext uri="{FF2B5EF4-FFF2-40B4-BE49-F238E27FC236}">
                <a16:creationId xmlns:a16="http://schemas.microsoft.com/office/drawing/2014/main" id="{0EF0D3A8-2AF4-481F-8848-1B2F4AF9EE66}"/>
              </a:ext>
            </a:extLst>
          </p:cNvPr>
          <p:cNvGrpSpPr/>
          <p:nvPr/>
        </p:nvGrpSpPr>
        <p:grpSpPr>
          <a:xfrm>
            <a:off x="1750877" y="7503062"/>
            <a:ext cx="335348" cy="246221"/>
            <a:chOff x="447635" y="1676508"/>
            <a:chExt cx="335348" cy="246221"/>
          </a:xfrm>
        </p:grpSpPr>
        <p:sp>
          <p:nvSpPr>
            <p:cNvPr id="99" name="Oval 98">
              <a:extLst>
                <a:ext uri="{FF2B5EF4-FFF2-40B4-BE49-F238E27FC236}">
                  <a16:creationId xmlns:a16="http://schemas.microsoft.com/office/drawing/2014/main" id="{1E4BFC6D-0399-488F-8430-5E8E9076135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0" name="TextBox 99">
              <a:extLst>
                <a:ext uri="{FF2B5EF4-FFF2-40B4-BE49-F238E27FC236}">
                  <a16:creationId xmlns:a16="http://schemas.microsoft.com/office/drawing/2014/main" id="{D68B7601-E776-45D6-BF03-7BAFDC2296C8}"/>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22</a:t>
              </a:r>
            </a:p>
          </p:txBody>
        </p:sp>
      </p:grpSp>
      <p:grpSp>
        <p:nvGrpSpPr>
          <p:cNvPr id="101" name="Group 100">
            <a:extLst>
              <a:ext uri="{FF2B5EF4-FFF2-40B4-BE49-F238E27FC236}">
                <a16:creationId xmlns:a16="http://schemas.microsoft.com/office/drawing/2014/main" id="{075D7D92-58A6-4002-A778-1199C5F8F8EF}"/>
              </a:ext>
            </a:extLst>
          </p:cNvPr>
          <p:cNvGrpSpPr/>
          <p:nvPr/>
        </p:nvGrpSpPr>
        <p:grpSpPr>
          <a:xfrm>
            <a:off x="1750877" y="7027013"/>
            <a:ext cx="335348" cy="246221"/>
            <a:chOff x="447635" y="1676508"/>
            <a:chExt cx="335348" cy="246221"/>
          </a:xfrm>
        </p:grpSpPr>
        <p:sp>
          <p:nvSpPr>
            <p:cNvPr id="102" name="Oval 101">
              <a:extLst>
                <a:ext uri="{FF2B5EF4-FFF2-40B4-BE49-F238E27FC236}">
                  <a16:creationId xmlns:a16="http://schemas.microsoft.com/office/drawing/2014/main" id="{44E6C1C8-BD00-4EBA-B90C-ADE0AAB6D68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3" name="TextBox 102">
              <a:extLst>
                <a:ext uri="{FF2B5EF4-FFF2-40B4-BE49-F238E27FC236}">
                  <a16:creationId xmlns:a16="http://schemas.microsoft.com/office/drawing/2014/main" id="{39DE57F5-E3D2-4649-97E7-CAE19A49B56F}"/>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21</a:t>
              </a:r>
            </a:p>
          </p:txBody>
        </p:sp>
      </p:grpSp>
      <p:cxnSp>
        <p:nvCxnSpPr>
          <p:cNvPr id="104" name="Straight Arrow Connector 103">
            <a:extLst>
              <a:ext uri="{FF2B5EF4-FFF2-40B4-BE49-F238E27FC236}">
                <a16:creationId xmlns:a16="http://schemas.microsoft.com/office/drawing/2014/main" id="{6CC37E07-4401-410A-ADF9-676D49197367}"/>
              </a:ext>
            </a:extLst>
          </p:cNvPr>
          <p:cNvCxnSpPr>
            <a:cxnSpLocks/>
          </p:cNvCxnSpPr>
          <p:nvPr/>
        </p:nvCxnSpPr>
        <p:spPr>
          <a:xfrm flipH="1">
            <a:off x="2771559" y="5239120"/>
            <a:ext cx="281254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36F15DE0-C0F9-476E-9612-579EE89E7DB7}"/>
              </a:ext>
            </a:extLst>
          </p:cNvPr>
          <p:cNvCxnSpPr>
            <a:cxnSpLocks/>
          </p:cNvCxnSpPr>
          <p:nvPr/>
        </p:nvCxnSpPr>
        <p:spPr>
          <a:xfrm flipH="1">
            <a:off x="2755032" y="6285795"/>
            <a:ext cx="281254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9ECBDA76-55E8-4539-92AF-20320E51855C}"/>
              </a:ext>
            </a:extLst>
          </p:cNvPr>
          <p:cNvCxnSpPr>
            <a:cxnSpLocks/>
          </p:cNvCxnSpPr>
          <p:nvPr/>
        </p:nvCxnSpPr>
        <p:spPr>
          <a:xfrm flipH="1">
            <a:off x="2769777" y="3775988"/>
            <a:ext cx="1245483"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9E29C6A7-83D6-49CF-877C-FCCFF6394FE2}"/>
              </a:ext>
            </a:extLst>
          </p:cNvPr>
          <p:cNvCxnSpPr>
            <a:cxnSpLocks/>
          </p:cNvCxnSpPr>
          <p:nvPr/>
        </p:nvCxnSpPr>
        <p:spPr>
          <a:xfrm flipH="1">
            <a:off x="1202059" y="2610626"/>
            <a:ext cx="1217713"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08" name="Rectangle: Rounded Corners 107">
            <a:extLst>
              <a:ext uri="{FF2B5EF4-FFF2-40B4-BE49-F238E27FC236}">
                <a16:creationId xmlns:a16="http://schemas.microsoft.com/office/drawing/2014/main" id="{56D56B43-F59F-4E2F-95AF-2550F6424B12}"/>
              </a:ext>
            </a:extLst>
          </p:cNvPr>
          <p:cNvSpPr/>
          <p:nvPr/>
        </p:nvSpPr>
        <p:spPr>
          <a:xfrm rot="16200000">
            <a:off x="850830" y="1789495"/>
            <a:ext cx="356294" cy="1146390"/>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TextBox 108">
            <a:extLst>
              <a:ext uri="{FF2B5EF4-FFF2-40B4-BE49-F238E27FC236}">
                <a16:creationId xmlns:a16="http://schemas.microsoft.com/office/drawing/2014/main" id="{DE1A59E3-2D41-46ED-86CE-31BED2544D3D}"/>
              </a:ext>
            </a:extLst>
          </p:cNvPr>
          <p:cNvSpPr txBox="1"/>
          <p:nvPr/>
        </p:nvSpPr>
        <p:spPr>
          <a:xfrm>
            <a:off x="395600" y="2132810"/>
            <a:ext cx="986167" cy="430887"/>
          </a:xfrm>
          <a:prstGeom prst="rect">
            <a:avLst/>
          </a:prstGeom>
          <a:noFill/>
        </p:spPr>
        <p:txBody>
          <a:bodyPr wrap="none" rtlCol="0">
            <a:spAutoFit/>
          </a:bodyPr>
          <a:lstStyle/>
          <a:p>
            <a:r>
              <a:rPr lang="en-US" sz="1100" dirty="0">
                <a:solidFill>
                  <a:schemeClr val="bg1"/>
                </a:solidFill>
              </a:rPr>
              <a:t>CorrelationID,</a:t>
            </a:r>
          </a:p>
          <a:p>
            <a:r>
              <a:rPr lang="en-US" sz="1100" dirty="0">
                <a:solidFill>
                  <a:schemeClr val="bg1"/>
                </a:solidFill>
              </a:rPr>
              <a:t>location</a:t>
            </a:r>
          </a:p>
        </p:txBody>
      </p:sp>
      <p:sp>
        <p:nvSpPr>
          <p:cNvPr id="3" name="Left Bracket 2">
            <a:extLst>
              <a:ext uri="{FF2B5EF4-FFF2-40B4-BE49-F238E27FC236}">
                <a16:creationId xmlns:a16="http://schemas.microsoft.com/office/drawing/2014/main" id="{2362D6DE-F71A-4A52-85E1-12EA5B806DA3}"/>
              </a:ext>
            </a:extLst>
          </p:cNvPr>
          <p:cNvSpPr/>
          <p:nvPr/>
        </p:nvSpPr>
        <p:spPr>
          <a:xfrm>
            <a:off x="1365551" y="4837483"/>
            <a:ext cx="588567" cy="3547154"/>
          </a:xfrm>
          <a:prstGeom prst="leftBracket">
            <a:avLst/>
          </a:prstGeom>
          <a:ln w="19050">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114" name="Group 113">
            <a:extLst>
              <a:ext uri="{FF2B5EF4-FFF2-40B4-BE49-F238E27FC236}">
                <a16:creationId xmlns:a16="http://schemas.microsoft.com/office/drawing/2014/main" id="{85A82B6D-1F07-442A-868F-6E7A683D2D80}"/>
              </a:ext>
            </a:extLst>
          </p:cNvPr>
          <p:cNvGrpSpPr/>
          <p:nvPr/>
        </p:nvGrpSpPr>
        <p:grpSpPr>
          <a:xfrm>
            <a:off x="5441757" y="1143609"/>
            <a:ext cx="581529" cy="581529"/>
            <a:chOff x="4055304" y="1123306"/>
            <a:chExt cx="581529" cy="581529"/>
          </a:xfrm>
        </p:grpSpPr>
        <p:pic>
          <p:nvPicPr>
            <p:cNvPr id="115" name="Picture 114">
              <a:extLst>
                <a:ext uri="{FF2B5EF4-FFF2-40B4-BE49-F238E27FC236}">
                  <a16:creationId xmlns:a16="http://schemas.microsoft.com/office/drawing/2014/main" id="{AFA8F827-C403-4128-81CD-8C90B3BE87A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16" name="Group 115">
              <a:extLst>
                <a:ext uri="{FF2B5EF4-FFF2-40B4-BE49-F238E27FC236}">
                  <a16:creationId xmlns:a16="http://schemas.microsoft.com/office/drawing/2014/main" id="{DE15D20F-29BE-44D2-B87E-B0E57BC8F0FA}"/>
                </a:ext>
              </a:extLst>
            </p:cNvPr>
            <p:cNvGrpSpPr/>
            <p:nvPr/>
          </p:nvGrpSpPr>
          <p:grpSpPr>
            <a:xfrm>
              <a:off x="4185586" y="1536711"/>
              <a:ext cx="331700" cy="90532"/>
              <a:chOff x="1524814" y="5809921"/>
              <a:chExt cx="945329" cy="225343"/>
            </a:xfrm>
          </p:grpSpPr>
          <p:pic>
            <p:nvPicPr>
              <p:cNvPr id="117" name="Picture 116">
                <a:extLst>
                  <a:ext uri="{FF2B5EF4-FFF2-40B4-BE49-F238E27FC236}">
                    <a16:creationId xmlns:a16="http://schemas.microsoft.com/office/drawing/2014/main" id="{D3EB3D24-6492-4C34-9507-C015A4EB4FAC}"/>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18" name="Picture 117">
                <a:extLst>
                  <a:ext uri="{FF2B5EF4-FFF2-40B4-BE49-F238E27FC236}">
                    <a16:creationId xmlns:a16="http://schemas.microsoft.com/office/drawing/2014/main" id="{46DC1C95-A2A9-40E5-BCCD-41ED00A7EB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sp>
        <p:nvSpPr>
          <p:cNvPr id="4" name="Rectangle 3">
            <a:extLst>
              <a:ext uri="{FF2B5EF4-FFF2-40B4-BE49-F238E27FC236}">
                <a16:creationId xmlns:a16="http://schemas.microsoft.com/office/drawing/2014/main" id="{377E9CB9-463B-4DEF-BD12-ACF37271FA0D}"/>
              </a:ext>
            </a:extLst>
          </p:cNvPr>
          <p:cNvSpPr/>
          <p:nvPr/>
        </p:nvSpPr>
        <p:spPr>
          <a:xfrm>
            <a:off x="1614387" y="4959809"/>
            <a:ext cx="4978727" cy="826872"/>
          </a:xfrm>
          <a:prstGeom prst="rect">
            <a:avLst/>
          </a:prstGeom>
          <a:noFill/>
          <a:ln>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Rectangle 118">
            <a:extLst>
              <a:ext uri="{FF2B5EF4-FFF2-40B4-BE49-F238E27FC236}">
                <a16:creationId xmlns:a16="http://schemas.microsoft.com/office/drawing/2014/main" id="{6F5F016D-69A6-460B-99BF-7BA9F37044A9}"/>
              </a:ext>
            </a:extLst>
          </p:cNvPr>
          <p:cNvSpPr/>
          <p:nvPr/>
        </p:nvSpPr>
        <p:spPr>
          <a:xfrm>
            <a:off x="1614387" y="5908525"/>
            <a:ext cx="4978727" cy="877869"/>
          </a:xfrm>
          <a:prstGeom prst="rect">
            <a:avLst/>
          </a:prstGeom>
          <a:noFill/>
          <a:ln>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04214B0C-2E75-444D-A7A4-419410A54DB2}"/>
              </a:ext>
            </a:extLst>
          </p:cNvPr>
          <p:cNvGrpSpPr/>
          <p:nvPr/>
        </p:nvGrpSpPr>
        <p:grpSpPr>
          <a:xfrm>
            <a:off x="1594231" y="4931844"/>
            <a:ext cx="2097817" cy="276999"/>
            <a:chOff x="1572141" y="4865160"/>
            <a:chExt cx="642121" cy="276999"/>
          </a:xfrm>
        </p:grpSpPr>
        <p:sp>
          <p:nvSpPr>
            <p:cNvPr id="5" name="Rectangle 4">
              <a:extLst>
                <a:ext uri="{FF2B5EF4-FFF2-40B4-BE49-F238E27FC236}">
                  <a16:creationId xmlns:a16="http://schemas.microsoft.com/office/drawing/2014/main" id="{DD39BB40-FFAD-48D8-9FBC-01CF6729D7F8}"/>
                </a:ext>
              </a:extLst>
            </p:cNvPr>
            <p:cNvSpPr/>
            <p:nvPr/>
          </p:nvSpPr>
          <p:spPr>
            <a:xfrm>
              <a:off x="1602424" y="4920045"/>
              <a:ext cx="611838" cy="175990"/>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D5ACAEFD-6AE1-4E58-8EBA-C9C9FA3840E4}"/>
                </a:ext>
              </a:extLst>
            </p:cNvPr>
            <p:cNvSpPr txBox="1"/>
            <p:nvPr/>
          </p:nvSpPr>
          <p:spPr>
            <a:xfrm>
              <a:off x="1572141" y="4865160"/>
              <a:ext cx="471017" cy="276999"/>
            </a:xfrm>
            <a:prstGeom prst="rect">
              <a:avLst/>
            </a:prstGeom>
            <a:noFill/>
          </p:spPr>
          <p:txBody>
            <a:bodyPr wrap="none" rtlCol="0">
              <a:spAutoFit/>
            </a:bodyPr>
            <a:lstStyle/>
            <a:p>
              <a:r>
                <a:rPr lang="en-US" sz="1200" dirty="0">
                  <a:solidFill>
                    <a:schemeClr val="bg1"/>
                  </a:solidFill>
                </a:rPr>
                <a:t>ALT: A&amp;AI Entry exists</a:t>
              </a:r>
            </a:p>
          </p:txBody>
        </p:sp>
      </p:grpSp>
      <p:grpSp>
        <p:nvGrpSpPr>
          <p:cNvPr id="136" name="Group 135">
            <a:extLst>
              <a:ext uri="{FF2B5EF4-FFF2-40B4-BE49-F238E27FC236}">
                <a16:creationId xmlns:a16="http://schemas.microsoft.com/office/drawing/2014/main" id="{A1A4D513-D011-42B8-9F92-0707D5DFDAD1}"/>
              </a:ext>
            </a:extLst>
          </p:cNvPr>
          <p:cNvGrpSpPr/>
          <p:nvPr/>
        </p:nvGrpSpPr>
        <p:grpSpPr>
          <a:xfrm>
            <a:off x="5288430" y="7309267"/>
            <a:ext cx="995891" cy="461665"/>
            <a:chOff x="5247748" y="5639745"/>
            <a:chExt cx="995891" cy="461665"/>
          </a:xfrm>
        </p:grpSpPr>
        <p:sp>
          <p:nvSpPr>
            <p:cNvPr id="139" name="Rectangle: Rounded Corners 138">
              <a:extLst>
                <a:ext uri="{FF2B5EF4-FFF2-40B4-BE49-F238E27FC236}">
                  <a16:creationId xmlns:a16="http://schemas.microsoft.com/office/drawing/2014/main" id="{9A5ADDEE-0182-4A48-9E71-E397C8AE3B92}"/>
                </a:ext>
              </a:extLst>
            </p:cNvPr>
            <p:cNvSpPr/>
            <p:nvPr/>
          </p:nvSpPr>
          <p:spPr>
            <a:xfrm rot="16200000">
              <a:off x="5527990" y="5434605"/>
              <a:ext cx="395967" cy="89824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14CDE96D-4E4E-47D1-8C91-9DF548A2476A}"/>
                </a:ext>
              </a:extLst>
            </p:cNvPr>
            <p:cNvSpPr txBox="1"/>
            <p:nvPr/>
          </p:nvSpPr>
          <p:spPr>
            <a:xfrm>
              <a:off x="5247748" y="5639745"/>
              <a:ext cx="995891" cy="461665"/>
            </a:xfrm>
            <a:prstGeom prst="rect">
              <a:avLst/>
            </a:prstGeom>
            <a:noFill/>
          </p:spPr>
          <p:txBody>
            <a:bodyPr wrap="square" rtlCol="0">
              <a:spAutoFit/>
            </a:bodyPr>
            <a:lstStyle/>
            <a:p>
              <a:r>
                <a:rPr lang="en-US" sz="1200" dirty="0">
                  <a:solidFill>
                    <a:schemeClr val="bg1"/>
                  </a:solidFill>
                </a:rPr>
                <a:t>Inactive PNF A&amp;AI entry</a:t>
              </a:r>
            </a:p>
          </p:txBody>
        </p:sp>
      </p:grpSp>
      <p:sp>
        <p:nvSpPr>
          <p:cNvPr id="141" name="Rectangle: Rounded Corners 140">
            <a:extLst>
              <a:ext uri="{FF2B5EF4-FFF2-40B4-BE49-F238E27FC236}">
                <a16:creationId xmlns:a16="http://schemas.microsoft.com/office/drawing/2014/main" id="{CCEAAF5F-DC4A-45F8-AB5F-2F6EC8BA6494}"/>
              </a:ext>
            </a:extLst>
          </p:cNvPr>
          <p:cNvSpPr/>
          <p:nvPr/>
        </p:nvSpPr>
        <p:spPr>
          <a:xfrm rot="16200000">
            <a:off x="164364" y="6531686"/>
            <a:ext cx="2395755" cy="185117"/>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Resource Level Flow</a:t>
            </a:r>
          </a:p>
        </p:txBody>
      </p:sp>
      <p:grpSp>
        <p:nvGrpSpPr>
          <p:cNvPr id="11" name="Group 10">
            <a:extLst>
              <a:ext uri="{FF2B5EF4-FFF2-40B4-BE49-F238E27FC236}">
                <a16:creationId xmlns:a16="http://schemas.microsoft.com/office/drawing/2014/main" id="{0D22628E-54B2-4349-8760-4FD2A153B9EB}"/>
              </a:ext>
            </a:extLst>
          </p:cNvPr>
          <p:cNvGrpSpPr/>
          <p:nvPr/>
        </p:nvGrpSpPr>
        <p:grpSpPr>
          <a:xfrm>
            <a:off x="1533385" y="1718544"/>
            <a:ext cx="2756125" cy="762398"/>
            <a:chOff x="1533385" y="1547090"/>
            <a:chExt cx="2756125" cy="762398"/>
          </a:xfrm>
        </p:grpSpPr>
        <p:pic>
          <p:nvPicPr>
            <p:cNvPr id="148" name="Picture 2" descr="C:\Users\cheung\AppData\Local\Temp\SNAGHTML31cda19.PNG">
              <a:extLst>
                <a:ext uri="{FF2B5EF4-FFF2-40B4-BE49-F238E27FC236}">
                  <a16:creationId xmlns:a16="http://schemas.microsoft.com/office/drawing/2014/main" id="{02DFFBA9-040B-444B-99C3-433B282AA08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33385" y="1547090"/>
              <a:ext cx="756792" cy="762398"/>
            </a:xfrm>
            <a:prstGeom prst="rect">
              <a:avLst/>
            </a:prstGeom>
            <a:noFill/>
            <a:extLst>
              <a:ext uri="{909E8E84-426E-40DD-AFC4-6F175D3DCCD1}">
                <a14:hiddenFill xmlns:a14="http://schemas.microsoft.com/office/drawing/2010/main">
                  <a:solidFill>
                    <a:srgbClr val="FFFFFF"/>
                  </a:solidFill>
                </a14:hiddenFill>
              </a:ext>
            </a:extLst>
          </p:spPr>
        </p:pic>
        <p:grpSp>
          <p:nvGrpSpPr>
            <p:cNvPr id="149" name="Group 148">
              <a:extLst>
                <a:ext uri="{FF2B5EF4-FFF2-40B4-BE49-F238E27FC236}">
                  <a16:creationId xmlns:a16="http://schemas.microsoft.com/office/drawing/2014/main" id="{859BB0EB-6AC8-4819-A71F-0078F2705BCC}"/>
                </a:ext>
              </a:extLst>
            </p:cNvPr>
            <p:cNvGrpSpPr/>
            <p:nvPr/>
          </p:nvGrpSpPr>
          <p:grpSpPr>
            <a:xfrm>
              <a:off x="2324113" y="1693890"/>
              <a:ext cx="1965397" cy="461665"/>
              <a:chOff x="3502200" y="1864484"/>
              <a:chExt cx="1965397" cy="461665"/>
            </a:xfrm>
          </p:grpSpPr>
          <p:sp>
            <p:nvSpPr>
              <p:cNvPr id="153" name="Rectangle: Rounded Corners 152">
                <a:extLst>
                  <a:ext uri="{FF2B5EF4-FFF2-40B4-BE49-F238E27FC236}">
                    <a16:creationId xmlns:a16="http://schemas.microsoft.com/office/drawing/2014/main" id="{7C2BEC4C-34D1-43CA-8C69-63868FC32E3B}"/>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4" name="TextBox 153">
                <a:extLst>
                  <a:ext uri="{FF2B5EF4-FFF2-40B4-BE49-F238E27FC236}">
                    <a16:creationId xmlns:a16="http://schemas.microsoft.com/office/drawing/2014/main" id="{E4BFF521-4859-48F6-8DB4-10FA9437E08C}"/>
                  </a:ext>
                </a:extLst>
              </p:cNvPr>
              <p:cNvSpPr txBox="1"/>
              <p:nvPr/>
            </p:nvSpPr>
            <p:spPr>
              <a:xfrm>
                <a:off x="3502200" y="1864484"/>
                <a:ext cx="1878848"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5G Dedicated SO Workflow</a:t>
                </a:r>
              </a:p>
            </p:txBody>
          </p:sp>
        </p:grpSp>
      </p:grpSp>
      <p:sp>
        <p:nvSpPr>
          <p:cNvPr id="120" name="Rectangle: Rounded Corners 119">
            <a:extLst>
              <a:ext uri="{FF2B5EF4-FFF2-40B4-BE49-F238E27FC236}">
                <a16:creationId xmlns:a16="http://schemas.microsoft.com/office/drawing/2014/main" id="{E500C7BD-258B-46DE-97B0-32126DF41DBD}"/>
              </a:ext>
            </a:extLst>
          </p:cNvPr>
          <p:cNvSpPr/>
          <p:nvPr/>
        </p:nvSpPr>
        <p:spPr>
          <a:xfrm rot="16200000">
            <a:off x="2469355" y="8232412"/>
            <a:ext cx="274491" cy="146192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TextBox 120">
            <a:extLst>
              <a:ext uri="{FF2B5EF4-FFF2-40B4-BE49-F238E27FC236}">
                <a16:creationId xmlns:a16="http://schemas.microsoft.com/office/drawing/2014/main" id="{38188996-7A07-45E0-8C15-27A33FA1B941}"/>
              </a:ext>
            </a:extLst>
          </p:cNvPr>
          <p:cNvSpPr txBox="1"/>
          <p:nvPr/>
        </p:nvSpPr>
        <p:spPr>
          <a:xfrm>
            <a:off x="1856600" y="8823621"/>
            <a:ext cx="1380571" cy="276999"/>
          </a:xfrm>
          <a:prstGeom prst="rect">
            <a:avLst/>
          </a:prstGeom>
          <a:noFill/>
        </p:spPr>
        <p:txBody>
          <a:bodyPr wrap="none" rtlCol="0">
            <a:spAutoFit/>
          </a:bodyPr>
          <a:lstStyle/>
          <a:p>
            <a:r>
              <a:rPr lang="en-US" sz="1200" dirty="0">
                <a:solidFill>
                  <a:schemeClr val="bg1"/>
                </a:solidFill>
              </a:rPr>
              <a:t>Wait up to 2 weeks</a:t>
            </a:r>
          </a:p>
        </p:txBody>
      </p:sp>
      <p:grpSp>
        <p:nvGrpSpPr>
          <p:cNvPr id="143" name="Group 142">
            <a:extLst>
              <a:ext uri="{FF2B5EF4-FFF2-40B4-BE49-F238E27FC236}">
                <a16:creationId xmlns:a16="http://schemas.microsoft.com/office/drawing/2014/main" id="{8B3528F5-5100-4B0C-B7A5-D93AD920DFCF}"/>
              </a:ext>
            </a:extLst>
          </p:cNvPr>
          <p:cNvGrpSpPr/>
          <p:nvPr/>
        </p:nvGrpSpPr>
        <p:grpSpPr>
          <a:xfrm>
            <a:off x="1584167" y="5853330"/>
            <a:ext cx="2086738" cy="276999"/>
            <a:chOff x="1572141" y="4865160"/>
            <a:chExt cx="638730" cy="276999"/>
          </a:xfrm>
        </p:grpSpPr>
        <p:sp>
          <p:nvSpPr>
            <p:cNvPr id="144" name="Rectangle 143">
              <a:extLst>
                <a:ext uri="{FF2B5EF4-FFF2-40B4-BE49-F238E27FC236}">
                  <a16:creationId xmlns:a16="http://schemas.microsoft.com/office/drawing/2014/main" id="{666898A7-6BE4-473C-9CBF-1773151042A7}"/>
                </a:ext>
              </a:extLst>
            </p:cNvPr>
            <p:cNvSpPr/>
            <p:nvPr/>
          </p:nvSpPr>
          <p:spPr>
            <a:xfrm>
              <a:off x="1602424" y="4920045"/>
              <a:ext cx="608447" cy="175990"/>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5" name="TextBox 154">
              <a:extLst>
                <a:ext uri="{FF2B5EF4-FFF2-40B4-BE49-F238E27FC236}">
                  <a16:creationId xmlns:a16="http://schemas.microsoft.com/office/drawing/2014/main" id="{78A1F648-8E61-4D04-A5AB-04EE71EFF8C3}"/>
                </a:ext>
              </a:extLst>
            </p:cNvPr>
            <p:cNvSpPr txBox="1"/>
            <p:nvPr/>
          </p:nvSpPr>
          <p:spPr>
            <a:xfrm>
              <a:off x="1572141" y="4865160"/>
              <a:ext cx="507581" cy="276999"/>
            </a:xfrm>
            <a:prstGeom prst="rect">
              <a:avLst/>
            </a:prstGeom>
            <a:noFill/>
          </p:spPr>
          <p:txBody>
            <a:bodyPr wrap="none" rtlCol="0">
              <a:spAutoFit/>
            </a:bodyPr>
            <a:lstStyle/>
            <a:p>
              <a:r>
                <a:rPr lang="en-US" sz="1200" dirty="0">
                  <a:solidFill>
                    <a:schemeClr val="bg1"/>
                  </a:solidFill>
                </a:rPr>
                <a:t>ALT: A&amp;AI Entry missing</a:t>
              </a:r>
            </a:p>
          </p:txBody>
        </p:sp>
      </p:grpSp>
      <p:grpSp>
        <p:nvGrpSpPr>
          <p:cNvPr id="129" name="Group 128">
            <a:extLst>
              <a:ext uri="{FF2B5EF4-FFF2-40B4-BE49-F238E27FC236}">
                <a16:creationId xmlns:a16="http://schemas.microsoft.com/office/drawing/2014/main" id="{E04C87EF-875D-4E73-9EDF-7E8A955A9D2B}"/>
              </a:ext>
            </a:extLst>
          </p:cNvPr>
          <p:cNvGrpSpPr/>
          <p:nvPr/>
        </p:nvGrpSpPr>
        <p:grpSpPr>
          <a:xfrm>
            <a:off x="5548732" y="6887857"/>
            <a:ext cx="426535" cy="544200"/>
            <a:chOff x="293654" y="3250954"/>
            <a:chExt cx="441930" cy="563842"/>
          </a:xfrm>
        </p:grpSpPr>
        <p:sp>
          <p:nvSpPr>
            <p:cNvPr id="133" name="Rectangle: Rounded Corners 132">
              <a:extLst>
                <a:ext uri="{FF2B5EF4-FFF2-40B4-BE49-F238E27FC236}">
                  <a16:creationId xmlns:a16="http://schemas.microsoft.com/office/drawing/2014/main" id="{97097A30-F6AC-4A1E-B7EF-0FBF88CEC805}"/>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Rectangle: Rounded Corners 133">
              <a:extLst>
                <a:ext uri="{FF2B5EF4-FFF2-40B4-BE49-F238E27FC236}">
                  <a16:creationId xmlns:a16="http://schemas.microsoft.com/office/drawing/2014/main" id="{10AA7DA8-CF36-43BB-B782-A437B013B84C}"/>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5" name="Picture 2">
              <a:extLst>
                <a:ext uri="{FF2B5EF4-FFF2-40B4-BE49-F238E27FC236}">
                  <a16:creationId xmlns:a16="http://schemas.microsoft.com/office/drawing/2014/main" id="{79783422-A2B7-40E6-A5BE-0609F4990BA5}"/>
                </a:ext>
              </a:extLst>
            </p:cNvPr>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spTree>
    <p:extLst>
      <p:ext uri="{BB962C8B-B14F-4D97-AF65-F5344CB8AC3E}">
        <p14:creationId xmlns:p14="http://schemas.microsoft.com/office/powerpoint/2010/main" val="21163196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1269348" y="86380"/>
              <a:ext cx="4344458"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PnP: SO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55EE05C-4AD3-4F6A-843A-40FD93A061D0}"/>
              </a:ext>
            </a:extLst>
          </p:cNvPr>
          <p:cNvSpPr/>
          <p:nvPr/>
        </p:nvSpPr>
        <p:spPr>
          <a:xfrm>
            <a:off x="99752" y="767729"/>
            <a:ext cx="4897677" cy="7068625"/>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03318348-75B1-411B-BDC4-1A3EAF704C3E}"/>
              </a:ext>
            </a:extLst>
          </p:cNvPr>
          <p:cNvSpPr/>
          <p:nvPr/>
        </p:nvSpPr>
        <p:spPr>
          <a:xfrm>
            <a:off x="101840" y="7899162"/>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C14E3138-317A-4C13-9021-B8D9965A5BC8}"/>
              </a:ext>
            </a:extLst>
          </p:cNvPr>
          <p:cNvSpPr txBox="1"/>
          <p:nvPr/>
        </p:nvSpPr>
        <p:spPr>
          <a:xfrm>
            <a:off x="121580" y="7999916"/>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E252A5D7-3067-4E2E-9AA7-76032BF75310}"/>
              </a:ext>
            </a:extLst>
          </p:cNvPr>
          <p:cNvSpPr txBox="1"/>
          <p:nvPr/>
        </p:nvSpPr>
        <p:spPr>
          <a:xfrm>
            <a:off x="121580" y="767729"/>
            <a:ext cx="4662906" cy="5786199"/>
          </a:xfrm>
          <a:prstGeom prst="rect">
            <a:avLst/>
          </a:prstGeom>
          <a:noFill/>
        </p:spPr>
        <p:txBody>
          <a:bodyPr wrap="square" rtlCol="0">
            <a:spAutoFit/>
          </a:bodyPr>
          <a:lstStyle/>
          <a:p>
            <a:r>
              <a:rPr lang="en-US"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marL="342900" indent="-342900">
              <a:buAutoNum type="arabicParenBoth"/>
            </a:pPr>
            <a:r>
              <a:rPr lang="en-US" sz="1600" b="1" dirty="0">
                <a:solidFill>
                  <a:srgbClr val="0000CC"/>
                </a:solidFill>
              </a:rPr>
              <a:t>PNF WORKFLOW </a:t>
            </a:r>
            <a:r>
              <a:rPr lang="en-US" sz="1600" dirty="0"/>
              <a:t>– Coded in Beijing but needs yet to be integrated, tested, and accepted. Note: One PNF workflow (SO) that has two entry points: (1) instantiate &amp; wait (Step 16) (2) Update (Step 34). One BPMN. </a:t>
            </a:r>
          </a:p>
          <a:p>
            <a:pPr marL="342900" indent="-342900">
              <a:buAutoNum type="arabicParenBoth"/>
            </a:pPr>
            <a:r>
              <a:rPr lang="en-US" sz="1600" b="1" dirty="0">
                <a:solidFill>
                  <a:srgbClr val="0000CC"/>
                </a:solidFill>
              </a:rPr>
              <a:t>SO TO PNF Controller INTERACTION </a:t>
            </a:r>
            <a:r>
              <a:rPr lang="en-US" sz="1600" dirty="0"/>
              <a:t>– SO calls SDN-R (Generic API call </a:t>
            </a:r>
            <a:r>
              <a:rPr lang="en-US" sz="1600" b="1" u="sng" dirty="0"/>
              <a:t>vs</a:t>
            </a:r>
            <a:r>
              <a:rPr lang="en-US" sz="1600" dirty="0"/>
              <a:t> REST call (?)). How should SO recognize which controller to use. List of operations.</a:t>
            </a:r>
          </a:p>
          <a:p>
            <a:pPr marL="342900" indent="-342900">
              <a:buAutoNum type="arabicParenBoth"/>
            </a:pPr>
            <a:r>
              <a:rPr lang="en-US" sz="1600" b="1" dirty="0">
                <a:solidFill>
                  <a:srgbClr val="0000CC"/>
                </a:solidFill>
              </a:rPr>
              <a:t>PNF WORKFLOW ENHANCEMENTS</a:t>
            </a:r>
            <a:r>
              <a:rPr lang="en-US" sz="1600" dirty="0">
                <a:solidFill>
                  <a:srgbClr val="0000CC"/>
                </a:solidFill>
              </a:rPr>
              <a:t> </a:t>
            </a:r>
            <a:r>
              <a:rPr lang="en-US" sz="1600" dirty="0"/>
              <a:t>–Investigate the use of a Generic PNF workflow (will it work for 5G PNF). Investigate if enhancements (customizations) are needed to the PNF Workflow. </a:t>
            </a:r>
          </a:p>
          <a:p>
            <a:pPr marL="342900" indent="-342900">
              <a:buAutoNum type="arabicParenBoth"/>
            </a:pPr>
            <a:r>
              <a:rPr lang="en-US" sz="1600" b="1" dirty="0">
                <a:solidFill>
                  <a:srgbClr val="0000CC"/>
                </a:solidFill>
              </a:rPr>
              <a:t>MODEL DRIVEN </a:t>
            </a:r>
            <a:r>
              <a:rPr lang="en-US" sz="1600" dirty="0"/>
              <a:t>– SO not yet model driven. Need to solve vis-à-vis a SO work flow specific to service &amp; resource use case. </a:t>
            </a:r>
            <a:r>
              <a:rPr lang="en-US" sz="1600" i="1" dirty="0"/>
              <a:t>Controller type</a:t>
            </a:r>
            <a:r>
              <a:rPr lang="en-US" sz="1600" dirty="0"/>
              <a:t> to be used w/ PNF should be modeled in SDC. </a:t>
            </a:r>
          </a:p>
          <a:p>
            <a:pPr marL="342900" indent="-342900">
              <a:buAutoNum type="arabicParenBoth"/>
            </a:pPr>
            <a:r>
              <a:rPr lang="en-US" sz="1600" b="1" dirty="0">
                <a:solidFill>
                  <a:srgbClr val="0000CC"/>
                </a:solidFill>
              </a:rPr>
              <a:t>DFX (Design for Excellence) </a:t>
            </a:r>
            <a:r>
              <a:rPr lang="en-US" sz="1600" dirty="0"/>
              <a:t>– Resilience, Performance, Scalability, Stability, Multi-</a:t>
            </a:r>
            <a:r>
              <a:rPr lang="en-US" sz="1600" dirty="0" err="1"/>
              <a:t>tentants</a:t>
            </a:r>
            <a:r>
              <a:rPr lang="en-US" sz="1600" dirty="0"/>
              <a:t> (multi-tenants access). Multi-site (single instances of SO).</a:t>
            </a:r>
          </a:p>
        </p:txBody>
      </p:sp>
      <p:sp>
        <p:nvSpPr>
          <p:cNvPr id="12" name="TextBox 11">
            <a:extLst>
              <a:ext uri="{FF2B5EF4-FFF2-40B4-BE49-F238E27FC236}">
                <a16:creationId xmlns:a16="http://schemas.microsoft.com/office/drawing/2014/main" id="{74FC6399-731D-4D2A-B2CA-B40CB30B527F}"/>
              </a:ext>
            </a:extLst>
          </p:cNvPr>
          <p:cNvSpPr txBox="1"/>
          <p:nvPr/>
        </p:nvSpPr>
        <p:spPr>
          <a:xfrm>
            <a:off x="217137" y="8462832"/>
            <a:ext cx="4662906" cy="400110"/>
          </a:xfrm>
          <a:prstGeom prst="rect">
            <a:avLst/>
          </a:prstGeom>
          <a:noFill/>
        </p:spPr>
        <p:txBody>
          <a:bodyPr wrap="square" rtlCol="0">
            <a:spAutoFit/>
          </a:bodyPr>
          <a:lstStyle/>
          <a:p>
            <a:r>
              <a:rPr lang="en-US" sz="2000" dirty="0"/>
              <a:t>SO, SDN-R, SDC, AAI</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pic>
        <p:nvPicPr>
          <p:cNvPr id="15" name="Picture 2" descr="C:\Users\cheung\AppData\Local\Temp\SNAGHTML31cda19.PNG">
            <a:extLst>
              <a:ext uri="{FF2B5EF4-FFF2-40B4-BE49-F238E27FC236}">
                <a16:creationId xmlns:a16="http://schemas.microsoft.com/office/drawing/2014/main" id="{9C66F90B-8202-45ED-BAF5-15193ADBD3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4481" y="793129"/>
            <a:ext cx="1697557" cy="1710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5337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04F077D-6FA5-4FAD-BA59-DA42AC5C9D0B}"/>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81457D47-1496-44ED-8DE7-2F10A550E36A}"/>
              </a:ext>
            </a:extLst>
          </p:cNvPr>
          <p:cNvSpPr txBox="1"/>
          <p:nvPr/>
        </p:nvSpPr>
        <p:spPr>
          <a:xfrm>
            <a:off x="766802" y="86380"/>
            <a:ext cx="5349541"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Casablanca R3 Summary Overview</a:t>
            </a:r>
          </a:p>
        </p:txBody>
      </p:sp>
      <p:sp>
        <p:nvSpPr>
          <p:cNvPr id="7" name="Rectangle 6">
            <a:extLst>
              <a:ext uri="{FF2B5EF4-FFF2-40B4-BE49-F238E27FC236}">
                <a16:creationId xmlns:a16="http://schemas.microsoft.com/office/drawing/2014/main" id="{DF48758C-58BF-4D6F-B0AE-DA049096AC61}"/>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2" name="Table 1">
            <a:extLst>
              <a:ext uri="{FF2B5EF4-FFF2-40B4-BE49-F238E27FC236}">
                <a16:creationId xmlns:a16="http://schemas.microsoft.com/office/drawing/2014/main" id="{F7BCEE8E-956D-4FC5-9C48-919C1E3A3A49}"/>
              </a:ext>
            </a:extLst>
          </p:cNvPr>
          <p:cNvGraphicFramePr>
            <a:graphicFrameLocks noGrp="1"/>
          </p:cNvGraphicFramePr>
          <p:nvPr>
            <p:extLst>
              <p:ext uri="{D42A27DB-BD31-4B8C-83A1-F6EECF244321}">
                <p14:modId xmlns:p14="http://schemas.microsoft.com/office/powerpoint/2010/main" val="3439214783"/>
              </p:ext>
            </p:extLst>
          </p:nvPr>
        </p:nvGraphicFramePr>
        <p:xfrm>
          <a:off x="127000" y="1308637"/>
          <a:ext cx="6555948" cy="4730898"/>
        </p:xfrm>
        <a:graphic>
          <a:graphicData uri="http://schemas.openxmlformats.org/drawingml/2006/table">
            <a:tbl>
              <a:tblPr firstRow="1" bandRow="1">
                <a:tableStyleId>{5C22544A-7EE6-4342-B048-85BDC9FD1C3A}</a:tableStyleId>
              </a:tblPr>
              <a:tblGrid>
                <a:gridCol w="2070826">
                  <a:extLst>
                    <a:ext uri="{9D8B030D-6E8A-4147-A177-3AD203B41FA5}">
                      <a16:colId xmlns:a16="http://schemas.microsoft.com/office/drawing/2014/main" val="3496891749"/>
                    </a:ext>
                  </a:extLst>
                </a:gridCol>
                <a:gridCol w="629326">
                  <a:extLst>
                    <a:ext uri="{9D8B030D-6E8A-4147-A177-3AD203B41FA5}">
                      <a16:colId xmlns:a16="http://schemas.microsoft.com/office/drawing/2014/main" val="3173435847"/>
                    </a:ext>
                  </a:extLst>
                </a:gridCol>
                <a:gridCol w="3855796">
                  <a:extLst>
                    <a:ext uri="{9D8B030D-6E8A-4147-A177-3AD203B41FA5}">
                      <a16:colId xmlns:a16="http://schemas.microsoft.com/office/drawing/2014/main" val="2231558891"/>
                    </a:ext>
                  </a:extLst>
                </a:gridCol>
              </a:tblGrid>
              <a:tr h="632086">
                <a:tc>
                  <a:txBody>
                    <a:bodyPr/>
                    <a:lstStyle/>
                    <a:p>
                      <a:r>
                        <a:rPr lang="en-US" dirty="0"/>
                        <a:t>TOPIC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ICON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9717065"/>
                  </a:ext>
                </a:extLst>
              </a:tr>
              <a:tr h="632086">
                <a:tc>
                  <a:txBody>
                    <a:bodyPr/>
                    <a:lstStyle/>
                    <a:p>
                      <a:r>
                        <a:rPr lang="en-US" b="1" dirty="0">
                          <a:solidFill>
                            <a:srgbClr val="0000CC"/>
                          </a:solidFill>
                        </a:rPr>
                        <a:t>PNF Registration Handler (PRH) Improvements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New VES Event domain for PNF registration with corresponding support in VES collector, DMaaP and PRH.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399462"/>
                  </a:ext>
                </a:extLst>
              </a:tr>
              <a:tr h="632086">
                <a:tc>
                  <a:txBody>
                    <a:bodyPr/>
                    <a:lstStyle/>
                    <a:p>
                      <a:r>
                        <a:rPr lang="en-US" b="1" dirty="0">
                          <a:solidFill>
                            <a:srgbClr val="0000CC"/>
                          </a:solidFill>
                        </a:rPr>
                        <a:t>SO Workflow enhancements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Introduction of dedicated 5G use case work-flow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986519"/>
                  </a:ext>
                </a:extLst>
              </a:tr>
              <a:tr h="632086">
                <a:tc>
                  <a:txBody>
                    <a:bodyPr/>
                    <a:lstStyle/>
                    <a:p>
                      <a:r>
                        <a:rPr lang="en-US" b="1" dirty="0">
                          <a:solidFill>
                            <a:srgbClr val="0000CC"/>
                          </a:solidFill>
                        </a:rPr>
                        <a:t>Service Configuration Improvement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Service configuration improvements from PNF Controller (APP-Cr, SDN-Cr) to PNF after PNF registration to PRH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47314"/>
                  </a:ext>
                </a:extLst>
              </a:tr>
              <a:tr h="632086">
                <a:tc>
                  <a:txBody>
                    <a:bodyPr/>
                    <a:lstStyle/>
                    <a:p>
                      <a:r>
                        <a:rPr lang="en-US" b="1" dirty="0">
                          <a:solidFill>
                            <a:srgbClr val="0000CC"/>
                          </a:solidFill>
                        </a:rPr>
                        <a:t>Security Enhancements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Authentication, Certificates, User name &amp; password and intra-ONAP security.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5152877"/>
                  </a:ext>
                </a:extLst>
              </a:tr>
              <a:tr h="632086">
                <a:tc>
                  <a:txBody>
                    <a:bodyPr/>
                    <a:lstStyle/>
                    <a:p>
                      <a:r>
                        <a:rPr lang="en-US" b="1" dirty="0">
                          <a:solidFill>
                            <a:srgbClr val="0000CC"/>
                          </a:solidFill>
                        </a:rPr>
                        <a:t>Modeling enhancements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Modeling enhancements to support 5G PNF in ONAP. Inheritance, and PNF characteristics for sharing. Focusing on PNF connectivity. PNF-SDK.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101825"/>
                  </a:ext>
                </a:extLst>
              </a:tr>
              <a:tr h="632086">
                <a:tc>
                  <a:txBody>
                    <a:bodyPr/>
                    <a:lstStyle/>
                    <a:p>
                      <a:r>
                        <a:rPr lang="en-US" b="1" dirty="0">
                          <a:solidFill>
                            <a:srgbClr val="0000CC"/>
                          </a:solidFill>
                        </a:rPr>
                        <a:t>PNF Onboarding / Package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Defining </a:t>
                      </a:r>
                      <a:r>
                        <a:rPr lang="en-US" i="1" dirty="0"/>
                        <a:t>PNF Onboarding Package</a:t>
                      </a:r>
                      <a:r>
                        <a:rPr lang="en-US" dirty="0"/>
                        <a:t>. Extending framework to work with PNFs. Defining PNF Package framework.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322781"/>
                  </a:ext>
                </a:extLst>
              </a:tr>
            </a:tbl>
          </a:graphicData>
        </a:graphic>
      </p:graphicFrame>
      <p:pic>
        <p:nvPicPr>
          <p:cNvPr id="9" name="Picture 4" descr="C:\Users\cheung\AppData\Local\Temp\SNAGHTML3186096.PNG">
            <a:extLst>
              <a:ext uri="{FF2B5EF4-FFF2-40B4-BE49-F238E27FC236}">
                <a16:creationId xmlns:a16="http://schemas.microsoft.com/office/drawing/2014/main" id="{17094C47-5DD0-41D3-A85F-23FDDA2FC5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949750"/>
            <a:ext cx="599693" cy="60738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31cda19.PNG">
            <a:extLst>
              <a:ext uri="{FF2B5EF4-FFF2-40B4-BE49-F238E27FC236}">
                <a16:creationId xmlns:a16="http://schemas.microsoft.com/office/drawing/2014/main" id="{B3BCF10F-48FE-45ED-8B6C-07042D1DA2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2673454"/>
            <a:ext cx="600075" cy="60452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C:\Users\cheung\AppData\Local\Temp\SNAGHTML2fc206a.PNG">
            <a:extLst>
              <a:ext uri="{FF2B5EF4-FFF2-40B4-BE49-F238E27FC236}">
                <a16:creationId xmlns:a16="http://schemas.microsoft.com/office/drawing/2014/main" id="{8E5DEAA8-811B-4F38-A222-D07F1B5D93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3352143"/>
            <a:ext cx="600075" cy="59563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C:\Users\cheung\AppData\Local\Temp\SNAGHTML300ad1f.PNG">
            <a:extLst>
              <a:ext uri="{FF2B5EF4-FFF2-40B4-BE49-F238E27FC236}">
                <a16:creationId xmlns:a16="http://schemas.microsoft.com/office/drawing/2014/main" id="{38AA556C-56A5-4954-8FA7-358981828C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4008815"/>
            <a:ext cx="600075" cy="59712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cheung\AppData\Local\Temp\SNAGHTML3175198.PNG">
            <a:extLst>
              <a:ext uri="{FF2B5EF4-FFF2-40B4-BE49-F238E27FC236}">
                <a16:creationId xmlns:a16="http://schemas.microsoft.com/office/drawing/2014/main" id="{64397E75-3B7E-4BCC-9DD4-742289A26CA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800" y="4668801"/>
            <a:ext cx="600075" cy="59855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C:\Users\cheung\AppData\Local\Temp\SNAGHTML2ee0250.PNG">
            <a:extLst>
              <a:ext uri="{FF2B5EF4-FFF2-40B4-BE49-F238E27FC236}">
                <a16:creationId xmlns:a16="http://schemas.microsoft.com/office/drawing/2014/main" id="{122979C2-7C61-44BC-A6CD-DEAF419392E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9800" y="5380073"/>
            <a:ext cx="600075" cy="601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53321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4149165742"/>
              </p:ext>
            </p:extLst>
          </p:nvPr>
        </p:nvGraphicFramePr>
        <p:xfrm>
          <a:off x="57152" y="-3"/>
          <a:ext cx="6757983" cy="9126220"/>
        </p:xfrm>
        <a:graphic>
          <a:graphicData uri="http://schemas.openxmlformats.org/drawingml/2006/table">
            <a:tbl>
              <a:tblPr firstRow="1" bandRow="1">
                <a:tableStyleId>{5C22544A-7EE6-4342-B048-85BDC9FD1C3A}</a:tableStyleId>
              </a:tblPr>
              <a:tblGrid>
                <a:gridCol w="414336">
                  <a:extLst>
                    <a:ext uri="{9D8B030D-6E8A-4147-A177-3AD203B41FA5}">
                      <a16:colId xmlns:a16="http://schemas.microsoft.com/office/drawing/2014/main" val="555983829"/>
                    </a:ext>
                  </a:extLst>
                </a:gridCol>
                <a:gridCol w="6343647">
                  <a:extLst>
                    <a:ext uri="{9D8B030D-6E8A-4147-A177-3AD203B41FA5}">
                      <a16:colId xmlns:a16="http://schemas.microsoft.com/office/drawing/2014/main" val="3468207131"/>
                    </a:ext>
                  </a:extLst>
                </a:gridCol>
              </a:tblGrid>
              <a:tr h="370840">
                <a:tc>
                  <a:txBody>
                    <a:bodyPr/>
                    <a:lstStyle/>
                    <a:p>
                      <a:r>
                        <a:rPr lang="en-US" dirty="0"/>
                        <a:t>#</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15</a:t>
                      </a:r>
                    </a:p>
                  </a:txBody>
                  <a:tcPr/>
                </a:tc>
                <a:tc>
                  <a:txBody>
                    <a:bodyPr/>
                    <a:lstStyle/>
                    <a:p>
                      <a:r>
                        <a:rPr lang="en-US" b="1" dirty="0">
                          <a:solidFill>
                            <a:srgbClr val="FF0000"/>
                          </a:solidFill>
                        </a:rPr>
                        <a:t>WORK ORDER </a:t>
                      </a:r>
                      <a:r>
                        <a:rPr lang="en-US" dirty="0"/>
                        <a:t>– The work order (AT&amp;T work order process) determines which PNF to use for this Service/work order. BSS is told the correlation ID. Typically, the PNF will be known before the PNF comes on-line. Orchestrated with a equipment order (to vendor) and location value for the PNF.</a:t>
                      </a:r>
                    </a:p>
                  </a:txBody>
                  <a:tcPr/>
                </a:tc>
                <a:extLst>
                  <a:ext uri="{0D108BD9-81ED-4DB2-BD59-A6C34878D82A}">
                    <a16:rowId xmlns:a16="http://schemas.microsoft.com/office/drawing/2014/main" val="1155582517"/>
                  </a:ext>
                </a:extLst>
              </a:tr>
              <a:tr h="370840">
                <a:tc>
                  <a:txBody>
                    <a:bodyPr/>
                    <a:lstStyle/>
                    <a:p>
                      <a:r>
                        <a:rPr lang="en-US" dirty="0"/>
                        <a:t>16</a:t>
                      </a:r>
                    </a:p>
                  </a:txBody>
                  <a:tcPr/>
                </a:tc>
                <a:tc>
                  <a:txBody>
                    <a:bodyPr/>
                    <a:lstStyle/>
                    <a:p>
                      <a:r>
                        <a:rPr lang="en-US" b="1" dirty="0">
                          <a:solidFill>
                            <a:srgbClr val="FF0000"/>
                          </a:solidFill>
                        </a:rPr>
                        <a:t>SERVICE INSTANTIATION</a:t>
                      </a:r>
                      <a:r>
                        <a:rPr lang="en-US" dirty="0"/>
                        <a:t> – The user on the VID creates a service instantiation providing a correlation ID. The service is decomposed for a 5G DU PNF. The DU resource types assumes that there is enough information to determine the PNF SDC model. The configuration parameter is provided manually (as part of service instantiation data).</a:t>
                      </a:r>
                    </a:p>
                  </a:txBody>
                  <a:tcPr/>
                </a:tc>
                <a:extLst>
                  <a:ext uri="{0D108BD9-81ED-4DB2-BD59-A6C34878D82A}">
                    <a16:rowId xmlns:a16="http://schemas.microsoft.com/office/drawing/2014/main" val="3415246332"/>
                  </a:ext>
                </a:extLst>
              </a:tr>
              <a:tr h="370840">
                <a:tc>
                  <a:txBody>
                    <a:bodyPr/>
                    <a:lstStyle/>
                    <a:p>
                      <a:r>
                        <a:rPr lang="en-US" dirty="0"/>
                        <a:t>17</a:t>
                      </a:r>
                    </a:p>
                  </a:txBody>
                  <a:tcPr/>
                </a:tc>
                <a:tc>
                  <a:txBody>
                    <a:bodyPr/>
                    <a:lstStyle/>
                    <a:p>
                      <a:r>
                        <a:rPr lang="en-US" b="1" dirty="0">
                          <a:solidFill>
                            <a:srgbClr val="FF0000"/>
                          </a:solidFill>
                        </a:rPr>
                        <a:t>HOMING</a:t>
                      </a:r>
                      <a:r>
                        <a:rPr lang="en-US" dirty="0"/>
                        <a:t> – The SO instantiation is homed with the OOF. Dependencies stated on PNF. The homing latency constraints are based on CPE address (location). As part of the service definition a latency needs to be less than [x]. This is a service constraint. Homing dependencies should come from SDC or VID. PNF homes to a CU. [FUTURE] Homing identifies the place where a VNF is instantiated. For PNF there is no “cloud” resources needed (CU); ONAP instantiations/data-centers want to define which ONAP instantiation takes care of a PNF [FUTURE].</a:t>
                      </a:r>
                    </a:p>
                  </a:txBody>
                  <a:tcPr/>
                </a:tc>
                <a:extLst>
                  <a:ext uri="{0D108BD9-81ED-4DB2-BD59-A6C34878D82A}">
                    <a16:rowId xmlns:a16="http://schemas.microsoft.com/office/drawing/2014/main" val="506910207"/>
                  </a:ext>
                </a:extLst>
              </a:tr>
              <a:tr h="370840">
                <a:tc>
                  <a:txBody>
                    <a:bodyPr/>
                    <a:lstStyle/>
                    <a:p>
                      <a:r>
                        <a:rPr lang="en-US" dirty="0"/>
                        <a:t>18</a:t>
                      </a:r>
                    </a:p>
                  </a:txBody>
                  <a:tcPr/>
                </a:tc>
                <a:tc>
                  <a:txBody>
                    <a:bodyPr/>
                    <a:lstStyle/>
                    <a:p>
                      <a:r>
                        <a:rPr lang="en-US" b="1" dirty="0">
                          <a:solidFill>
                            <a:srgbClr val="FF0000"/>
                          </a:solidFill>
                        </a:rPr>
                        <a:t>RESOURCE LEVEL FLOW (RLF)</a:t>
                      </a:r>
                      <a:r>
                        <a:rPr lang="en-US" dirty="0"/>
                        <a:t>- The resource level flow thread starts. This thread is responsible for carrying out the creation of an A&amp;AI entry in the following steps (steps 18 through 21).</a:t>
                      </a:r>
                    </a:p>
                  </a:txBody>
                  <a:tcPr/>
                </a:tc>
                <a:extLst>
                  <a:ext uri="{0D108BD9-81ED-4DB2-BD59-A6C34878D82A}">
                    <a16:rowId xmlns:a16="http://schemas.microsoft.com/office/drawing/2014/main" val="1896858435"/>
                  </a:ext>
                </a:extLst>
              </a:tr>
              <a:tr h="370840">
                <a:tc>
                  <a:txBody>
                    <a:bodyPr/>
                    <a:lstStyle/>
                    <a:p>
                      <a:r>
                        <a:rPr lang="en-US" dirty="0"/>
                        <a:t>19</a:t>
                      </a:r>
                    </a:p>
                  </a:txBody>
                  <a:tcPr/>
                </a:tc>
                <a:tc>
                  <a:txBody>
                    <a:bodyPr/>
                    <a:lstStyle/>
                    <a:p>
                      <a:r>
                        <a:rPr lang="en-US" b="1" dirty="0">
                          <a:solidFill>
                            <a:srgbClr val="FF0000"/>
                          </a:solidFill>
                        </a:rPr>
                        <a:t>CHECK A&amp;AI ENTRY</a:t>
                      </a:r>
                      <a:r>
                        <a:rPr lang="en-US" dirty="0"/>
                        <a:t> – The RLF thread in SO checks the A&amp;AI entry for the PNF. If SO discovers that there is an A&amp;AI entry with both the </a:t>
                      </a:r>
                      <a:r>
                        <a:rPr lang="en-US" dirty="0" err="1"/>
                        <a:t>correlationID</a:t>
                      </a:r>
                      <a:r>
                        <a:rPr lang="en-US" dirty="0"/>
                        <a:t> and the PNF IP@ then it can continue. If found it can associate it with the service instance.</a:t>
                      </a:r>
                    </a:p>
                  </a:txBody>
                  <a:tcPr/>
                </a:tc>
                <a:extLst>
                  <a:ext uri="{0D108BD9-81ED-4DB2-BD59-A6C34878D82A}">
                    <a16:rowId xmlns:a16="http://schemas.microsoft.com/office/drawing/2014/main" val="1055210103"/>
                  </a:ext>
                </a:extLst>
              </a:tr>
              <a:tr h="370840">
                <a:tc>
                  <a:txBody>
                    <a:bodyPr/>
                    <a:lstStyle/>
                    <a:p>
                      <a:r>
                        <a:rPr lang="en-US" dirty="0"/>
                        <a:t>20</a:t>
                      </a:r>
                    </a:p>
                  </a:txBody>
                  <a:tcPr/>
                </a:tc>
                <a:tc>
                  <a:txBody>
                    <a:bodyPr/>
                    <a:lstStyle/>
                    <a:p>
                      <a:r>
                        <a:rPr lang="en-US" b="1" dirty="0">
                          <a:solidFill>
                            <a:srgbClr val="FF0000"/>
                          </a:solidFill>
                        </a:rPr>
                        <a:t>CREATE A&amp;AI ENTRY</a:t>
                      </a:r>
                      <a:r>
                        <a:rPr lang="en-US" dirty="0"/>
                        <a:t> – A&amp;AI entry created by SO for PNF using the available information and the correlation ID. This is done in anticipation of the PnP PNF VES event. </a:t>
                      </a:r>
                    </a:p>
                  </a:txBody>
                  <a:tcPr/>
                </a:tc>
                <a:extLst>
                  <a:ext uri="{0D108BD9-81ED-4DB2-BD59-A6C34878D82A}">
                    <a16:rowId xmlns:a16="http://schemas.microsoft.com/office/drawing/2014/main" val="3731244473"/>
                  </a:ext>
                </a:extLst>
              </a:tr>
              <a:tr h="370840">
                <a:tc>
                  <a:txBody>
                    <a:bodyPr/>
                    <a:lstStyle/>
                    <a:p>
                      <a:r>
                        <a:rPr lang="en-US" dirty="0"/>
                        <a:t>21</a:t>
                      </a:r>
                    </a:p>
                  </a:txBody>
                  <a:tcPr/>
                </a:tc>
                <a:tc>
                  <a:txBody>
                    <a:bodyPr/>
                    <a:lstStyle/>
                    <a:p>
                      <a:r>
                        <a:rPr lang="en-US" b="1" dirty="0">
                          <a:solidFill>
                            <a:srgbClr val="FF0000"/>
                          </a:solidFill>
                        </a:rPr>
                        <a:t>CREATE </a:t>
                      </a:r>
                      <a:r>
                        <a:rPr lang="en-US" b="1" dirty="0" err="1">
                          <a:solidFill>
                            <a:srgbClr val="FF0000"/>
                          </a:solidFill>
                        </a:rPr>
                        <a:t>DMaaP</a:t>
                      </a:r>
                      <a:r>
                        <a:rPr lang="en-US" b="1" dirty="0">
                          <a:solidFill>
                            <a:srgbClr val="FF0000"/>
                          </a:solidFill>
                        </a:rPr>
                        <a:t> TOPIC LISTENER</a:t>
                      </a:r>
                      <a:r>
                        <a:rPr lang="en-US" dirty="0"/>
                        <a:t> – The RLF thread (process) subscribes to the </a:t>
                      </a:r>
                      <a:r>
                        <a:rPr lang="en-US" dirty="0" err="1"/>
                        <a:t>DMaaP</a:t>
                      </a:r>
                      <a:r>
                        <a:rPr lang="en-US" dirty="0"/>
                        <a:t> Topic that will complete the service instantiation. It allows ONAP to intercept the VES event that will eventually come from the PNF when it reaches a point in the PNF Plug and Play process that it is ready to contact ONAP. The RLF specific resource thread indicates that it cares about the VES event with this correlation ID. Essentially it activates a “listener” of the PNF VES event. DCAE is the normal VES event Listener which creates a </a:t>
                      </a:r>
                      <a:r>
                        <a:rPr lang="en-US" dirty="0" err="1"/>
                        <a:t>DMaaP</a:t>
                      </a:r>
                      <a:r>
                        <a:rPr lang="en-US" dirty="0"/>
                        <a:t> Topic. SO saves the state information looks and sees if it is one of the </a:t>
                      </a:r>
                      <a:r>
                        <a:rPr lang="en-US" dirty="0" err="1"/>
                        <a:t>DMaaP</a:t>
                      </a:r>
                      <a:r>
                        <a:rPr lang="en-US" dirty="0"/>
                        <a:t> topics it is waiting for.</a:t>
                      </a:r>
                    </a:p>
                  </a:txBody>
                  <a:tcPr/>
                </a:tc>
                <a:extLst>
                  <a:ext uri="{0D108BD9-81ED-4DB2-BD59-A6C34878D82A}">
                    <a16:rowId xmlns:a16="http://schemas.microsoft.com/office/drawing/2014/main" val="2177176773"/>
                  </a:ext>
                </a:extLst>
              </a:tr>
              <a:tr h="370840">
                <a:tc>
                  <a:txBody>
                    <a:bodyPr/>
                    <a:lstStyle/>
                    <a:p>
                      <a:r>
                        <a:rPr lang="en-US" dirty="0"/>
                        <a:t>22</a:t>
                      </a:r>
                    </a:p>
                  </a:txBody>
                  <a:tcPr/>
                </a:tc>
                <a:tc>
                  <a:txBody>
                    <a:bodyPr/>
                    <a:lstStyle/>
                    <a:p>
                      <a:r>
                        <a:rPr lang="en-US" b="1" dirty="0">
                          <a:solidFill>
                            <a:srgbClr val="FF0000"/>
                          </a:solidFill>
                        </a:rPr>
                        <a:t>RLF THREAD TERMINATES</a:t>
                      </a:r>
                      <a:r>
                        <a:rPr lang="en-US" dirty="0"/>
                        <a:t> – The Resource Level Flow (RLF) thread in SO terminates. When the VES event is received at a later point in time, it can be processed accordingly. Additionally, these steps 15-22 prepare ONAP with the pre-requisite information so that when the VES event comes from the PNF it will not be discarded. This is denoted by stopwatch icon       . At a later step in the PNF Plug and Play this thread becomes relevant again at the other stopwatch icon. The RLF thread/process stops processing and wait for an asynchronous event (to avoid a long running event). Writes a process, </a:t>
                      </a:r>
                      <a:r>
                        <a:rPr lang="en-US" dirty="0" err="1"/>
                        <a:t>kamunda</a:t>
                      </a:r>
                      <a:r>
                        <a:rPr lang="en-US" dirty="0"/>
                        <a:t> handler for an event that rehydrates it. (this reuses the SO rainy day handling)</a:t>
                      </a:r>
                    </a:p>
                  </a:txBody>
                  <a:tcPr/>
                </a:tc>
                <a:extLst>
                  <a:ext uri="{0D108BD9-81ED-4DB2-BD59-A6C34878D82A}">
                    <a16:rowId xmlns:a16="http://schemas.microsoft.com/office/drawing/2014/main" val="3112279302"/>
                  </a:ext>
                </a:extLst>
              </a:tr>
            </a:tbl>
          </a:graphicData>
        </a:graphic>
      </p:graphicFrame>
      <p:grpSp>
        <p:nvGrpSpPr>
          <p:cNvPr id="2" name="Group 1">
            <a:extLst>
              <a:ext uri="{FF2B5EF4-FFF2-40B4-BE49-F238E27FC236}">
                <a16:creationId xmlns:a16="http://schemas.microsoft.com/office/drawing/2014/main" id="{20BCC734-C6CB-4FDA-BECF-EA59A289A649}"/>
              </a:ext>
            </a:extLst>
          </p:cNvPr>
          <p:cNvGrpSpPr/>
          <p:nvPr/>
        </p:nvGrpSpPr>
        <p:grpSpPr>
          <a:xfrm>
            <a:off x="1668575" y="8246679"/>
            <a:ext cx="183676" cy="172288"/>
            <a:chOff x="2390787" y="8284169"/>
            <a:chExt cx="449943" cy="422046"/>
          </a:xfrm>
        </p:grpSpPr>
        <p:sp>
          <p:nvSpPr>
            <p:cNvPr id="3" name="Hexagon 2">
              <a:extLst>
                <a:ext uri="{FF2B5EF4-FFF2-40B4-BE49-F238E27FC236}">
                  <a16:creationId xmlns:a16="http://schemas.microsoft.com/office/drawing/2014/main" id="{CEC9DE4D-1353-48E6-BD7C-094A587441BD}"/>
                </a:ext>
              </a:extLst>
            </p:cNvPr>
            <p:cNvSpPr/>
            <p:nvPr/>
          </p:nvSpPr>
          <p:spPr>
            <a:xfrm>
              <a:off x="2390787" y="8284169"/>
              <a:ext cx="449943" cy="42204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01768CC-FF33-46E4-9930-A3B0682698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9772" y="8293148"/>
              <a:ext cx="389794" cy="389794"/>
            </a:xfrm>
            <a:prstGeom prst="rect">
              <a:avLst/>
            </a:prstGeom>
          </p:spPr>
        </p:pic>
      </p:grpSp>
    </p:spTree>
    <p:extLst>
      <p:ext uri="{BB962C8B-B14F-4D97-AF65-F5344CB8AC3E}">
        <p14:creationId xmlns:p14="http://schemas.microsoft.com/office/powerpoint/2010/main" val="30052731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8" name="Group 167">
            <a:extLst>
              <a:ext uri="{FF2B5EF4-FFF2-40B4-BE49-F238E27FC236}">
                <a16:creationId xmlns:a16="http://schemas.microsoft.com/office/drawing/2014/main" id="{C45C1BC1-CDFE-4EB7-BD92-F8814DA55601}"/>
              </a:ext>
            </a:extLst>
          </p:cNvPr>
          <p:cNvGrpSpPr/>
          <p:nvPr/>
        </p:nvGrpSpPr>
        <p:grpSpPr>
          <a:xfrm>
            <a:off x="3650035" y="586742"/>
            <a:ext cx="712737" cy="8318021"/>
            <a:chOff x="5009964" y="576597"/>
            <a:chExt cx="712737" cy="8318021"/>
          </a:xfrm>
        </p:grpSpPr>
        <p:sp>
          <p:nvSpPr>
            <p:cNvPr id="169" name="Rectangle: Rounded Corners 168">
              <a:extLst>
                <a:ext uri="{FF2B5EF4-FFF2-40B4-BE49-F238E27FC236}">
                  <a16:creationId xmlns:a16="http://schemas.microsoft.com/office/drawing/2014/main" id="{64CB061E-BA9B-4030-8FB8-44B4DED1111A}"/>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0" name="Group 169">
              <a:extLst>
                <a:ext uri="{FF2B5EF4-FFF2-40B4-BE49-F238E27FC236}">
                  <a16:creationId xmlns:a16="http://schemas.microsoft.com/office/drawing/2014/main" id="{3764F18C-D633-44F6-8137-87A43C66B8BA}"/>
                </a:ext>
              </a:extLst>
            </p:cNvPr>
            <p:cNvGrpSpPr/>
            <p:nvPr/>
          </p:nvGrpSpPr>
          <p:grpSpPr>
            <a:xfrm>
              <a:off x="5009964" y="576597"/>
              <a:ext cx="712737" cy="560347"/>
              <a:chOff x="2836155" y="582717"/>
              <a:chExt cx="712737" cy="560347"/>
            </a:xfrm>
          </p:grpSpPr>
          <p:sp>
            <p:nvSpPr>
              <p:cNvPr id="183" name="Rectangle: Rounded Corners 182">
                <a:extLst>
                  <a:ext uri="{FF2B5EF4-FFF2-40B4-BE49-F238E27FC236}">
                    <a16:creationId xmlns:a16="http://schemas.microsoft.com/office/drawing/2014/main" id="{97B62766-1E8B-4305-93E9-1743D7EA2D5E}"/>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id="{E4C8CB84-373D-40D9-8A8C-BB9D08E516C3}"/>
                  </a:ext>
                </a:extLst>
              </p:cNvPr>
              <p:cNvSpPr txBox="1"/>
              <p:nvPr/>
            </p:nvSpPr>
            <p:spPr>
              <a:xfrm>
                <a:off x="2942618" y="72689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nvGrpSpPr>
            <p:cNvPr id="178" name="Group 177">
              <a:extLst>
                <a:ext uri="{FF2B5EF4-FFF2-40B4-BE49-F238E27FC236}">
                  <a16:creationId xmlns:a16="http://schemas.microsoft.com/office/drawing/2014/main" id="{7AA05B9B-3702-4109-88CD-E08781B9F212}"/>
                </a:ext>
              </a:extLst>
            </p:cNvPr>
            <p:cNvGrpSpPr/>
            <p:nvPr/>
          </p:nvGrpSpPr>
          <p:grpSpPr>
            <a:xfrm>
              <a:off x="5083513" y="1122944"/>
              <a:ext cx="581529" cy="581529"/>
              <a:chOff x="4055304" y="1123306"/>
              <a:chExt cx="581529" cy="581529"/>
            </a:xfrm>
          </p:grpSpPr>
          <p:pic>
            <p:nvPicPr>
              <p:cNvPr id="179" name="Picture 178">
                <a:extLst>
                  <a:ext uri="{FF2B5EF4-FFF2-40B4-BE49-F238E27FC236}">
                    <a16:creationId xmlns:a16="http://schemas.microsoft.com/office/drawing/2014/main" id="{E83C80D9-1CCE-4E42-A36F-98B0C1A8CA6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80" name="Group 179">
                <a:extLst>
                  <a:ext uri="{FF2B5EF4-FFF2-40B4-BE49-F238E27FC236}">
                    <a16:creationId xmlns:a16="http://schemas.microsoft.com/office/drawing/2014/main" id="{EF65B768-801E-41ED-91D2-1A65DD4447E2}"/>
                  </a:ext>
                </a:extLst>
              </p:cNvPr>
              <p:cNvGrpSpPr/>
              <p:nvPr/>
            </p:nvGrpSpPr>
            <p:grpSpPr>
              <a:xfrm>
                <a:off x="4185586" y="1536711"/>
                <a:ext cx="331700" cy="90532"/>
                <a:chOff x="1524814" y="5809921"/>
                <a:chExt cx="945329" cy="225343"/>
              </a:xfrm>
            </p:grpSpPr>
            <p:pic>
              <p:nvPicPr>
                <p:cNvPr id="181" name="Picture 180">
                  <a:extLst>
                    <a:ext uri="{FF2B5EF4-FFF2-40B4-BE49-F238E27FC236}">
                      <a16:creationId xmlns:a16="http://schemas.microsoft.com/office/drawing/2014/main" id="{DEA0A5A9-2D8D-42E5-AA83-9B0BCE09B8A8}"/>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82" name="Picture 181">
                  <a:extLst>
                    <a:ext uri="{FF2B5EF4-FFF2-40B4-BE49-F238E27FC236}">
                      <a16:creationId xmlns:a16="http://schemas.microsoft.com/office/drawing/2014/main" id="{FCB520E3-9D22-47BA-8D41-38930FE9F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717463" y="-17858"/>
              <a:ext cx="5476860"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PNF Registration Steps</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99" name="Rectangle: Rounded Corners 198">
            <a:extLst>
              <a:ext uri="{FF2B5EF4-FFF2-40B4-BE49-F238E27FC236}">
                <a16:creationId xmlns:a16="http://schemas.microsoft.com/office/drawing/2014/main" id="{112E3E41-CD66-4119-A377-A1A7BF98A79E}"/>
              </a:ext>
            </a:extLst>
          </p:cNvPr>
          <p:cNvSpPr/>
          <p:nvPr/>
        </p:nvSpPr>
        <p:spPr>
          <a:xfrm>
            <a:off x="505457"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6468EA91-E530-458A-8B5B-0B5174BFE1FC}"/>
              </a:ext>
            </a:extLst>
          </p:cNvPr>
          <p:cNvGrpSpPr/>
          <p:nvPr/>
        </p:nvGrpSpPr>
        <p:grpSpPr>
          <a:xfrm>
            <a:off x="4496507" y="549320"/>
            <a:ext cx="861133" cy="8345298"/>
            <a:chOff x="4966407" y="549320"/>
            <a:chExt cx="861133" cy="8345298"/>
          </a:xfrm>
        </p:grpSpPr>
        <p:sp>
          <p:nvSpPr>
            <p:cNvPr id="173" name="Rectangle: Rounded Corners 172">
              <a:extLst>
                <a:ext uri="{FF2B5EF4-FFF2-40B4-BE49-F238E27FC236}">
                  <a16:creationId xmlns:a16="http://schemas.microsoft.com/office/drawing/2014/main" id="{D3A72CC3-3360-4F5A-8105-0C31D148C449}"/>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037B129-B768-4930-A539-C972E00A158B}"/>
                </a:ext>
              </a:extLst>
            </p:cNvPr>
            <p:cNvGrpSpPr/>
            <p:nvPr/>
          </p:nvGrpSpPr>
          <p:grpSpPr>
            <a:xfrm>
              <a:off x="4966407" y="549320"/>
              <a:ext cx="861133" cy="587624"/>
              <a:chOff x="2792598" y="555440"/>
              <a:chExt cx="861133" cy="587624"/>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792598" y="555440"/>
                <a:ext cx="861133" cy="561692"/>
              </a:xfrm>
              <a:prstGeom prst="rect">
                <a:avLst/>
              </a:prstGeom>
              <a:noFill/>
            </p:spPr>
            <p:txBody>
              <a:bodyPr wrap="none" rtlCol="0">
                <a:spAutoFit/>
              </a:bodyPr>
              <a:lstStyle/>
              <a:p>
                <a:pPr algn="ctr"/>
                <a:r>
                  <a:rPr lang="en-US" sz="1050" b="1" dirty="0">
                    <a:solidFill>
                      <a:schemeClr val="bg1"/>
                    </a:solidFill>
                  </a:rPr>
                  <a:t>PNF</a:t>
                </a:r>
              </a:p>
              <a:p>
                <a:pPr algn="ctr"/>
                <a:r>
                  <a:rPr lang="en-US" sz="1000" b="1" dirty="0">
                    <a:solidFill>
                      <a:schemeClr val="bg1"/>
                    </a:solidFill>
                  </a:rPr>
                  <a:t>Registration </a:t>
                </a:r>
              </a:p>
              <a:p>
                <a:pPr algn="ctr"/>
                <a:r>
                  <a:rPr lang="en-US" sz="1000" b="1" dirty="0">
                    <a:solidFill>
                      <a:schemeClr val="bg1"/>
                    </a:solidFill>
                  </a:rPr>
                  <a:t>Handler</a:t>
                </a:r>
                <a:endParaRPr lang="en-US" sz="1050" b="1" dirty="0">
                  <a:solidFill>
                    <a:schemeClr val="bg1"/>
                  </a:solidFill>
                </a:endParaRPr>
              </a:p>
            </p:txBody>
          </p:sp>
        </p:grpSp>
        <p:grpSp>
          <p:nvGrpSpPr>
            <p:cNvPr id="143" name="Group 142">
              <a:extLst>
                <a:ext uri="{FF2B5EF4-FFF2-40B4-BE49-F238E27FC236}">
                  <a16:creationId xmlns:a16="http://schemas.microsoft.com/office/drawing/2014/main" id="{C1E828A2-51AF-4677-AFC6-DC9E159CAA61}"/>
                </a:ext>
              </a:extLst>
            </p:cNvPr>
            <p:cNvGrpSpPr/>
            <p:nvPr/>
          </p:nvGrpSpPr>
          <p:grpSpPr>
            <a:xfrm>
              <a:off x="5083513" y="1122944"/>
              <a:ext cx="581529" cy="581529"/>
              <a:chOff x="4055304" y="1123306"/>
              <a:chExt cx="581529" cy="581529"/>
            </a:xfrm>
          </p:grpSpPr>
          <p:pic>
            <p:nvPicPr>
              <p:cNvPr id="144" name="Picture 143">
                <a:extLst>
                  <a:ext uri="{FF2B5EF4-FFF2-40B4-BE49-F238E27FC236}">
                    <a16:creationId xmlns:a16="http://schemas.microsoft.com/office/drawing/2014/main" id="{B609EEFD-C048-490B-A976-9FC33345C57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45" name="Group 144">
                <a:extLst>
                  <a:ext uri="{FF2B5EF4-FFF2-40B4-BE49-F238E27FC236}">
                    <a16:creationId xmlns:a16="http://schemas.microsoft.com/office/drawing/2014/main" id="{2B2CF139-8090-4689-AEC5-AD0FFD402659}"/>
                  </a:ext>
                </a:extLst>
              </p:cNvPr>
              <p:cNvGrpSpPr/>
              <p:nvPr/>
            </p:nvGrpSpPr>
            <p:grpSpPr>
              <a:xfrm>
                <a:off x="4185586" y="1536711"/>
                <a:ext cx="331700" cy="90532"/>
                <a:chOff x="1524814" y="5809921"/>
                <a:chExt cx="945329" cy="225343"/>
              </a:xfrm>
            </p:grpSpPr>
            <p:pic>
              <p:nvPicPr>
                <p:cNvPr id="146" name="Picture 145">
                  <a:extLst>
                    <a:ext uri="{FF2B5EF4-FFF2-40B4-BE49-F238E27FC236}">
                      <a16:creationId xmlns:a16="http://schemas.microsoft.com/office/drawing/2014/main" id="{36FB9452-6FF6-4C81-BBC2-3D279A67DBE5}"/>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50" name="Picture 149">
                  <a:extLst>
                    <a:ext uri="{FF2B5EF4-FFF2-40B4-BE49-F238E27FC236}">
                      <a16:creationId xmlns:a16="http://schemas.microsoft.com/office/drawing/2014/main" id="{3D5840EB-9F8F-43B6-8EFE-F113714D50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11" name="Group 10">
            <a:extLst>
              <a:ext uri="{FF2B5EF4-FFF2-40B4-BE49-F238E27FC236}">
                <a16:creationId xmlns:a16="http://schemas.microsoft.com/office/drawing/2014/main" id="{733458E0-3B39-4AF5-8D06-B0D361A208E9}"/>
              </a:ext>
            </a:extLst>
          </p:cNvPr>
          <p:cNvGrpSpPr/>
          <p:nvPr/>
        </p:nvGrpSpPr>
        <p:grpSpPr>
          <a:xfrm>
            <a:off x="5963579" y="576597"/>
            <a:ext cx="712737" cy="8318021"/>
            <a:chOff x="5963579" y="576597"/>
            <a:chExt cx="712737" cy="8318021"/>
          </a:xfrm>
        </p:grpSpPr>
        <p:sp>
          <p:nvSpPr>
            <p:cNvPr id="172" name="Rectangle: Rounded Corners 171">
              <a:extLst>
                <a:ext uri="{FF2B5EF4-FFF2-40B4-BE49-F238E27FC236}">
                  <a16:creationId xmlns:a16="http://schemas.microsoft.com/office/drawing/2014/main" id="{879662F4-B2FD-4544-AABF-D27123BB521E}"/>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8" name="Group 157">
              <a:extLst>
                <a:ext uri="{FF2B5EF4-FFF2-40B4-BE49-F238E27FC236}">
                  <a16:creationId xmlns:a16="http://schemas.microsoft.com/office/drawing/2014/main" id="{21D43AEB-2D52-4D75-BB14-2F9D2E1E7455}"/>
                </a:ext>
              </a:extLst>
            </p:cNvPr>
            <p:cNvGrpSpPr/>
            <p:nvPr/>
          </p:nvGrpSpPr>
          <p:grpSpPr>
            <a:xfrm>
              <a:off x="5963579" y="576597"/>
              <a:ext cx="712737" cy="560347"/>
              <a:chOff x="2836155" y="582717"/>
              <a:chExt cx="712737" cy="560347"/>
            </a:xfrm>
          </p:grpSpPr>
          <p:sp>
            <p:nvSpPr>
              <p:cNvPr id="160" name="Rectangle: Rounded Corners 159">
                <a:extLst>
                  <a:ext uri="{FF2B5EF4-FFF2-40B4-BE49-F238E27FC236}">
                    <a16:creationId xmlns:a16="http://schemas.microsoft.com/office/drawing/2014/main" id="{B66231EA-9425-44F8-A1D6-BA0DC8D5D792}"/>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TextBox 160">
                <a:extLst>
                  <a:ext uri="{FF2B5EF4-FFF2-40B4-BE49-F238E27FC236}">
                    <a16:creationId xmlns:a16="http://schemas.microsoft.com/office/drawing/2014/main" id="{56A75832-1795-48F5-9AFD-4C508F7D637A}"/>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grpSp>
          <p:nvGrpSpPr>
            <p:cNvPr id="151" name="Group 150">
              <a:extLst>
                <a:ext uri="{FF2B5EF4-FFF2-40B4-BE49-F238E27FC236}">
                  <a16:creationId xmlns:a16="http://schemas.microsoft.com/office/drawing/2014/main" id="{03FB10A5-98C8-46D0-B32B-26855C08DA2B}"/>
                </a:ext>
              </a:extLst>
            </p:cNvPr>
            <p:cNvGrpSpPr/>
            <p:nvPr/>
          </p:nvGrpSpPr>
          <p:grpSpPr>
            <a:xfrm>
              <a:off x="6021694" y="1122944"/>
              <a:ext cx="581529" cy="581529"/>
              <a:chOff x="4055304" y="1123306"/>
              <a:chExt cx="581529" cy="581529"/>
            </a:xfrm>
          </p:grpSpPr>
          <p:pic>
            <p:nvPicPr>
              <p:cNvPr id="152" name="Picture 151">
                <a:extLst>
                  <a:ext uri="{FF2B5EF4-FFF2-40B4-BE49-F238E27FC236}">
                    <a16:creationId xmlns:a16="http://schemas.microsoft.com/office/drawing/2014/main" id="{14F70C15-A57A-4738-B859-4CB76199825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53" name="Group 152">
                <a:extLst>
                  <a:ext uri="{FF2B5EF4-FFF2-40B4-BE49-F238E27FC236}">
                    <a16:creationId xmlns:a16="http://schemas.microsoft.com/office/drawing/2014/main" id="{3B47C816-1446-48C6-A4A6-310F5DB2AF3E}"/>
                  </a:ext>
                </a:extLst>
              </p:cNvPr>
              <p:cNvGrpSpPr/>
              <p:nvPr/>
            </p:nvGrpSpPr>
            <p:grpSpPr>
              <a:xfrm>
                <a:off x="4185586" y="1536711"/>
                <a:ext cx="331700" cy="90532"/>
                <a:chOff x="1524814" y="5809921"/>
                <a:chExt cx="945329" cy="225343"/>
              </a:xfrm>
            </p:grpSpPr>
            <p:pic>
              <p:nvPicPr>
                <p:cNvPr id="154" name="Picture 153">
                  <a:extLst>
                    <a:ext uri="{FF2B5EF4-FFF2-40B4-BE49-F238E27FC236}">
                      <a16:creationId xmlns:a16="http://schemas.microsoft.com/office/drawing/2014/main" id="{DD61AE3A-E484-45CB-BB52-24C16A09C26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55" name="Picture 154">
                  <a:extLst>
                    <a:ext uri="{FF2B5EF4-FFF2-40B4-BE49-F238E27FC236}">
                      <a16:creationId xmlns:a16="http://schemas.microsoft.com/office/drawing/2014/main" id="{3E02B6FB-D308-4ED8-89DF-53EFF55CC0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2" name="Group 1">
            <a:extLst>
              <a:ext uri="{FF2B5EF4-FFF2-40B4-BE49-F238E27FC236}">
                <a16:creationId xmlns:a16="http://schemas.microsoft.com/office/drawing/2014/main" id="{327B53BA-BCAB-448A-AA7A-55F932B01187}"/>
              </a:ext>
            </a:extLst>
          </p:cNvPr>
          <p:cNvGrpSpPr/>
          <p:nvPr/>
        </p:nvGrpSpPr>
        <p:grpSpPr>
          <a:xfrm>
            <a:off x="288168" y="562839"/>
            <a:ext cx="712737" cy="560347"/>
            <a:chOff x="897769" y="579475"/>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10798" y="635565"/>
              <a:ext cx="479618" cy="461665"/>
            </a:xfrm>
            <a:prstGeom prst="rect">
              <a:avLst/>
            </a:prstGeom>
            <a:noFill/>
          </p:spPr>
          <p:txBody>
            <a:bodyPr wrap="none" rtlCol="0">
              <a:spAutoFit/>
            </a:bodyPr>
            <a:lstStyle/>
            <a:p>
              <a:pPr algn="ctr"/>
              <a:r>
                <a:rPr lang="en-US" sz="1200" b="1" dirty="0">
                  <a:solidFill>
                    <a:schemeClr val="bg1"/>
                  </a:solidFill>
                </a:rPr>
                <a:t>PNF</a:t>
              </a:r>
            </a:p>
            <a:p>
              <a:r>
                <a:rPr lang="en-US" sz="1200" b="1" dirty="0">
                  <a:solidFill>
                    <a:schemeClr val="bg1"/>
                  </a:solidFill>
                </a:rPr>
                <a:t>(DU)</a:t>
              </a:r>
            </a:p>
          </p:txBody>
        </p:sp>
      </p:grpSp>
      <p:sp>
        <p:nvSpPr>
          <p:cNvPr id="72" name="Oval 71">
            <a:extLst>
              <a:ext uri="{FF2B5EF4-FFF2-40B4-BE49-F238E27FC236}">
                <a16:creationId xmlns:a16="http://schemas.microsoft.com/office/drawing/2014/main" id="{710E6966-4DA8-4E19-9669-EA43887EB9BA}"/>
              </a:ext>
            </a:extLst>
          </p:cNvPr>
          <p:cNvSpPr/>
          <p:nvPr/>
        </p:nvSpPr>
        <p:spPr>
          <a:xfrm>
            <a:off x="401757" y="1128600"/>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2">
            <a:extLst>
              <a:ext uri="{FF2B5EF4-FFF2-40B4-BE49-F238E27FC236}">
                <a16:creationId xmlns:a16="http://schemas.microsoft.com/office/drawing/2014/main" id="{95E65566-E71C-433B-A121-ECDEEF9E53AC}"/>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04694" y="1263616"/>
            <a:ext cx="548493" cy="251841"/>
          </a:xfrm>
          <a:prstGeom prst="rect">
            <a:avLst/>
          </a:prstGeom>
          <a:noFill/>
          <a:ln w="9525">
            <a:noFill/>
            <a:miter lim="800000"/>
            <a:headEnd/>
            <a:tailEnd/>
          </a:ln>
        </p:spPr>
      </p:pic>
      <p:sp>
        <p:nvSpPr>
          <p:cNvPr id="107" name="Rectangle: Rounded Corners 106">
            <a:extLst>
              <a:ext uri="{FF2B5EF4-FFF2-40B4-BE49-F238E27FC236}">
                <a16:creationId xmlns:a16="http://schemas.microsoft.com/office/drawing/2014/main" id="{2747A2AF-AB91-4B13-93F2-1572726553B1}"/>
              </a:ext>
            </a:extLst>
          </p:cNvPr>
          <p:cNvSpPr/>
          <p:nvPr/>
        </p:nvSpPr>
        <p:spPr>
          <a:xfrm rot="16200000">
            <a:off x="5508643" y="6239172"/>
            <a:ext cx="340178" cy="213023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TextBox 105">
            <a:extLst>
              <a:ext uri="{FF2B5EF4-FFF2-40B4-BE49-F238E27FC236}">
                <a16:creationId xmlns:a16="http://schemas.microsoft.com/office/drawing/2014/main" id="{E46F8902-6D06-4FF1-9FC3-85A15D51665C}"/>
              </a:ext>
            </a:extLst>
          </p:cNvPr>
          <p:cNvSpPr txBox="1"/>
          <p:nvPr/>
        </p:nvSpPr>
        <p:spPr>
          <a:xfrm>
            <a:off x="4572429" y="7102480"/>
            <a:ext cx="1900713" cy="369332"/>
          </a:xfrm>
          <a:prstGeom prst="rect">
            <a:avLst/>
          </a:prstGeom>
          <a:noFill/>
        </p:spPr>
        <p:txBody>
          <a:bodyPr wrap="none" rtlCol="0">
            <a:spAutoFit/>
          </a:bodyPr>
          <a:lstStyle/>
          <a:p>
            <a:r>
              <a:rPr lang="en-US" dirty="0">
                <a:solidFill>
                  <a:srgbClr val="0000CC"/>
                </a:solidFill>
              </a:rPr>
              <a:t>Update PNF Entry </a:t>
            </a:r>
          </a:p>
        </p:txBody>
      </p:sp>
      <p:cxnSp>
        <p:nvCxnSpPr>
          <p:cNvPr id="110" name="Straight Arrow Connector 109">
            <a:extLst>
              <a:ext uri="{FF2B5EF4-FFF2-40B4-BE49-F238E27FC236}">
                <a16:creationId xmlns:a16="http://schemas.microsoft.com/office/drawing/2014/main" id="{26EEB767-471F-4682-90D4-24E67AA046AB}"/>
              </a:ext>
            </a:extLst>
          </p:cNvPr>
          <p:cNvCxnSpPr>
            <a:cxnSpLocks/>
          </p:cNvCxnSpPr>
          <p:nvPr/>
        </p:nvCxnSpPr>
        <p:spPr>
          <a:xfrm>
            <a:off x="5100706" y="7132319"/>
            <a:ext cx="106510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0" name="Rectangle: Rounded Corners 69">
            <a:extLst>
              <a:ext uri="{FF2B5EF4-FFF2-40B4-BE49-F238E27FC236}">
                <a16:creationId xmlns:a16="http://schemas.microsoft.com/office/drawing/2014/main" id="{C442948E-3803-4249-A4E1-F72101619DD7}"/>
              </a:ext>
            </a:extLst>
          </p:cNvPr>
          <p:cNvSpPr/>
          <p:nvPr/>
        </p:nvSpPr>
        <p:spPr>
          <a:xfrm rot="16200000">
            <a:off x="2505332" y="1075470"/>
            <a:ext cx="530549" cy="511691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TextBox 125">
            <a:extLst>
              <a:ext uri="{FF2B5EF4-FFF2-40B4-BE49-F238E27FC236}">
                <a16:creationId xmlns:a16="http://schemas.microsoft.com/office/drawing/2014/main" id="{29BD774C-35CB-4198-9306-1D1322078FB4}"/>
              </a:ext>
            </a:extLst>
          </p:cNvPr>
          <p:cNvSpPr txBox="1"/>
          <p:nvPr/>
        </p:nvSpPr>
        <p:spPr>
          <a:xfrm>
            <a:off x="193105" y="3349814"/>
            <a:ext cx="4601324" cy="584775"/>
          </a:xfrm>
          <a:prstGeom prst="rect">
            <a:avLst/>
          </a:prstGeom>
          <a:noFill/>
        </p:spPr>
        <p:txBody>
          <a:bodyPr wrap="none" rtlCol="0">
            <a:spAutoFit/>
          </a:bodyPr>
          <a:lstStyle/>
          <a:p>
            <a:r>
              <a:rPr lang="en-US" dirty="0">
                <a:solidFill>
                  <a:srgbClr val="0000CC"/>
                </a:solidFill>
              </a:rPr>
              <a:t>PNF Registration (VES Event) (periodic) [Ignore]</a:t>
            </a:r>
          </a:p>
          <a:p>
            <a:r>
              <a:rPr lang="en-US" sz="1400" dirty="0">
                <a:solidFill>
                  <a:srgbClr val="0000CC"/>
                </a:solidFill>
              </a:rPr>
              <a:t>PNF ID, PNF IP@, Vendor Name</a:t>
            </a:r>
          </a:p>
        </p:txBody>
      </p:sp>
      <p:cxnSp>
        <p:nvCxnSpPr>
          <p:cNvPr id="127" name="Straight Arrow Connector 126">
            <a:extLst>
              <a:ext uri="{FF2B5EF4-FFF2-40B4-BE49-F238E27FC236}">
                <a16:creationId xmlns:a16="http://schemas.microsoft.com/office/drawing/2014/main" id="{7830809D-072F-4AE2-97F9-A68445F72C9B}"/>
              </a:ext>
            </a:extLst>
          </p:cNvPr>
          <p:cNvCxnSpPr>
            <a:cxnSpLocks/>
          </p:cNvCxnSpPr>
          <p:nvPr/>
        </p:nvCxnSpPr>
        <p:spPr>
          <a:xfrm flipH="1">
            <a:off x="825473" y="3368785"/>
            <a:ext cx="3038782"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64" name="Group 63">
            <a:extLst>
              <a:ext uri="{FF2B5EF4-FFF2-40B4-BE49-F238E27FC236}">
                <a16:creationId xmlns:a16="http://schemas.microsoft.com/office/drawing/2014/main" id="{50D3ECB4-00FB-45EA-AD88-CA31FCFB297F}"/>
              </a:ext>
            </a:extLst>
          </p:cNvPr>
          <p:cNvGrpSpPr/>
          <p:nvPr/>
        </p:nvGrpSpPr>
        <p:grpSpPr>
          <a:xfrm>
            <a:off x="-34854" y="3363023"/>
            <a:ext cx="335348" cy="246221"/>
            <a:chOff x="447635" y="1676508"/>
            <a:chExt cx="335348" cy="246221"/>
          </a:xfrm>
        </p:grpSpPr>
        <p:sp>
          <p:nvSpPr>
            <p:cNvPr id="65" name="Oval 64">
              <a:extLst>
                <a:ext uri="{FF2B5EF4-FFF2-40B4-BE49-F238E27FC236}">
                  <a16:creationId xmlns:a16="http://schemas.microsoft.com/office/drawing/2014/main" id="{4A48697D-18D0-4B4A-A7A5-83CC8CD9E2ED}"/>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6" name="TextBox 65">
              <a:extLst>
                <a:ext uri="{FF2B5EF4-FFF2-40B4-BE49-F238E27FC236}">
                  <a16:creationId xmlns:a16="http://schemas.microsoft.com/office/drawing/2014/main" id="{8CD6AE1E-A3D2-48EF-9A96-45E1DAC88FA0}"/>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26</a:t>
              </a:r>
            </a:p>
          </p:txBody>
        </p:sp>
      </p:grpSp>
      <p:grpSp>
        <p:nvGrpSpPr>
          <p:cNvPr id="80" name="Group 79">
            <a:extLst>
              <a:ext uri="{FF2B5EF4-FFF2-40B4-BE49-F238E27FC236}">
                <a16:creationId xmlns:a16="http://schemas.microsoft.com/office/drawing/2014/main" id="{64A0CDBD-4E1B-4A9E-8BFA-21CF4FA4407F}"/>
              </a:ext>
            </a:extLst>
          </p:cNvPr>
          <p:cNvGrpSpPr/>
          <p:nvPr/>
        </p:nvGrpSpPr>
        <p:grpSpPr>
          <a:xfrm>
            <a:off x="4378301" y="7105156"/>
            <a:ext cx="335348" cy="246221"/>
            <a:chOff x="447635" y="1676508"/>
            <a:chExt cx="335348" cy="246221"/>
          </a:xfrm>
        </p:grpSpPr>
        <p:sp>
          <p:nvSpPr>
            <p:cNvPr id="81" name="Oval 80">
              <a:extLst>
                <a:ext uri="{FF2B5EF4-FFF2-40B4-BE49-F238E27FC236}">
                  <a16:creationId xmlns:a16="http://schemas.microsoft.com/office/drawing/2014/main" id="{4BFC7321-D59F-4B4F-9B5D-3261470EF40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2" name="TextBox 81">
              <a:extLst>
                <a:ext uri="{FF2B5EF4-FFF2-40B4-BE49-F238E27FC236}">
                  <a16:creationId xmlns:a16="http://schemas.microsoft.com/office/drawing/2014/main" id="{5F599035-B10F-4F91-AA7D-D8C461279EF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30</a:t>
              </a:r>
            </a:p>
          </p:txBody>
        </p:sp>
      </p:grpSp>
      <p:sp>
        <p:nvSpPr>
          <p:cNvPr id="100" name="Rectangle: Rounded Corners 99">
            <a:extLst>
              <a:ext uri="{FF2B5EF4-FFF2-40B4-BE49-F238E27FC236}">
                <a16:creationId xmlns:a16="http://schemas.microsoft.com/office/drawing/2014/main" id="{0E0C7147-64E2-4799-A394-C78006C37F01}"/>
              </a:ext>
            </a:extLst>
          </p:cNvPr>
          <p:cNvSpPr/>
          <p:nvPr/>
        </p:nvSpPr>
        <p:spPr>
          <a:xfrm rot="16200000">
            <a:off x="5492952" y="6607658"/>
            <a:ext cx="371561" cy="213023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TextBox 100">
            <a:extLst>
              <a:ext uri="{FF2B5EF4-FFF2-40B4-BE49-F238E27FC236}">
                <a16:creationId xmlns:a16="http://schemas.microsoft.com/office/drawing/2014/main" id="{5C1150AF-9738-4173-BB8B-3ADB123741AE}"/>
              </a:ext>
            </a:extLst>
          </p:cNvPr>
          <p:cNvSpPr txBox="1"/>
          <p:nvPr/>
        </p:nvSpPr>
        <p:spPr>
          <a:xfrm>
            <a:off x="4599259" y="7429854"/>
            <a:ext cx="1897744" cy="461665"/>
          </a:xfrm>
          <a:prstGeom prst="rect">
            <a:avLst/>
          </a:prstGeom>
          <a:noFill/>
        </p:spPr>
        <p:txBody>
          <a:bodyPr wrap="square" rtlCol="0">
            <a:spAutoFit/>
          </a:bodyPr>
          <a:lstStyle/>
          <a:p>
            <a:r>
              <a:rPr lang="en-US" sz="1200" dirty="0">
                <a:solidFill>
                  <a:schemeClr val="bg1"/>
                </a:solidFill>
              </a:rPr>
              <a:t>Update A&amp;AI Entry with PNF IP address</a:t>
            </a:r>
          </a:p>
        </p:txBody>
      </p:sp>
      <p:sp>
        <p:nvSpPr>
          <p:cNvPr id="88" name="Rectangle: Rounded Corners 87">
            <a:extLst>
              <a:ext uri="{FF2B5EF4-FFF2-40B4-BE49-F238E27FC236}">
                <a16:creationId xmlns:a16="http://schemas.microsoft.com/office/drawing/2014/main" id="{FD0C906A-0264-498C-B2E6-28017516BC58}"/>
              </a:ext>
            </a:extLst>
          </p:cNvPr>
          <p:cNvSpPr/>
          <p:nvPr/>
        </p:nvSpPr>
        <p:spPr>
          <a:xfrm rot="16200000">
            <a:off x="2077381" y="586921"/>
            <a:ext cx="376731" cy="407873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TextBox 88">
            <a:extLst>
              <a:ext uri="{FF2B5EF4-FFF2-40B4-BE49-F238E27FC236}">
                <a16:creationId xmlns:a16="http://schemas.microsoft.com/office/drawing/2014/main" id="{E55BD1B4-DCFC-4D09-95E1-907D08EBC64C}"/>
              </a:ext>
            </a:extLst>
          </p:cNvPr>
          <p:cNvSpPr txBox="1"/>
          <p:nvPr/>
        </p:nvSpPr>
        <p:spPr>
          <a:xfrm>
            <a:off x="178270" y="2430206"/>
            <a:ext cx="3042179" cy="369332"/>
          </a:xfrm>
          <a:prstGeom prst="rect">
            <a:avLst/>
          </a:prstGeom>
          <a:noFill/>
        </p:spPr>
        <p:txBody>
          <a:bodyPr wrap="none" rtlCol="0">
            <a:spAutoFit/>
          </a:bodyPr>
          <a:lstStyle/>
          <a:p>
            <a:r>
              <a:rPr lang="en-US" dirty="0">
                <a:solidFill>
                  <a:srgbClr val="0000CC"/>
                </a:solidFill>
              </a:rPr>
              <a:t>Authenticates PNF Connection</a:t>
            </a:r>
          </a:p>
        </p:txBody>
      </p:sp>
      <p:grpSp>
        <p:nvGrpSpPr>
          <p:cNvPr id="91" name="Group 90">
            <a:extLst>
              <a:ext uri="{FF2B5EF4-FFF2-40B4-BE49-F238E27FC236}">
                <a16:creationId xmlns:a16="http://schemas.microsoft.com/office/drawing/2014/main" id="{5E83FFBF-00DF-4CBC-A503-6E262975FB3F}"/>
              </a:ext>
            </a:extLst>
          </p:cNvPr>
          <p:cNvGrpSpPr/>
          <p:nvPr/>
        </p:nvGrpSpPr>
        <p:grpSpPr>
          <a:xfrm>
            <a:off x="-43904" y="2394946"/>
            <a:ext cx="335348" cy="246221"/>
            <a:chOff x="447635" y="1676508"/>
            <a:chExt cx="335348" cy="246221"/>
          </a:xfrm>
        </p:grpSpPr>
        <p:sp>
          <p:nvSpPr>
            <p:cNvPr id="97" name="Oval 96">
              <a:extLst>
                <a:ext uri="{FF2B5EF4-FFF2-40B4-BE49-F238E27FC236}">
                  <a16:creationId xmlns:a16="http://schemas.microsoft.com/office/drawing/2014/main" id="{159777AB-080B-4F5F-9616-A199A8077BB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2" name="TextBox 101">
              <a:extLst>
                <a:ext uri="{FF2B5EF4-FFF2-40B4-BE49-F238E27FC236}">
                  <a16:creationId xmlns:a16="http://schemas.microsoft.com/office/drawing/2014/main" id="{A5B239BE-ABBF-4F30-BA81-C1E8B28FC6D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25</a:t>
              </a:r>
            </a:p>
          </p:txBody>
        </p:sp>
      </p:grpSp>
      <p:sp>
        <p:nvSpPr>
          <p:cNvPr id="116" name="Rectangle: Rounded Corners 115">
            <a:extLst>
              <a:ext uri="{FF2B5EF4-FFF2-40B4-BE49-F238E27FC236}">
                <a16:creationId xmlns:a16="http://schemas.microsoft.com/office/drawing/2014/main" id="{99FFB26F-D084-4D17-8D6E-D02645A57B16}"/>
              </a:ext>
            </a:extLst>
          </p:cNvPr>
          <p:cNvSpPr/>
          <p:nvPr/>
        </p:nvSpPr>
        <p:spPr>
          <a:xfrm rot="16200000">
            <a:off x="2155390" y="889216"/>
            <a:ext cx="215736" cy="408371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TextBox 116">
            <a:extLst>
              <a:ext uri="{FF2B5EF4-FFF2-40B4-BE49-F238E27FC236}">
                <a16:creationId xmlns:a16="http://schemas.microsoft.com/office/drawing/2014/main" id="{C4219E0D-1B66-4077-B10D-E9C15A1CC489}"/>
              </a:ext>
            </a:extLst>
          </p:cNvPr>
          <p:cNvSpPr txBox="1"/>
          <p:nvPr/>
        </p:nvSpPr>
        <p:spPr>
          <a:xfrm>
            <a:off x="191406" y="2780022"/>
            <a:ext cx="1517851" cy="276999"/>
          </a:xfrm>
          <a:prstGeom prst="rect">
            <a:avLst/>
          </a:prstGeom>
          <a:noFill/>
        </p:spPr>
        <p:txBody>
          <a:bodyPr wrap="none" rtlCol="0">
            <a:spAutoFit/>
          </a:bodyPr>
          <a:lstStyle/>
          <a:p>
            <a:r>
              <a:rPr lang="en-US" sz="1200" dirty="0">
                <a:solidFill>
                  <a:schemeClr val="bg1"/>
                </a:solidFill>
              </a:rPr>
              <a:t>HTTP, TLS Certificates</a:t>
            </a:r>
          </a:p>
        </p:txBody>
      </p:sp>
      <p:pic>
        <p:nvPicPr>
          <p:cNvPr id="118" name="Picture 117">
            <a:extLst>
              <a:ext uri="{FF2B5EF4-FFF2-40B4-BE49-F238E27FC236}">
                <a16:creationId xmlns:a16="http://schemas.microsoft.com/office/drawing/2014/main" id="{7E1E1F6F-D824-4BF3-95F2-5FA0BFA7273D}"/>
              </a:ext>
            </a:extLst>
          </p:cNvPr>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1702" y="2630071"/>
            <a:ext cx="278522" cy="278522"/>
          </a:xfrm>
          <a:prstGeom prst="rect">
            <a:avLst/>
          </a:prstGeom>
        </p:spPr>
      </p:pic>
      <p:sp>
        <p:nvSpPr>
          <p:cNvPr id="174" name="Rectangle: Rounded Corners 173">
            <a:extLst>
              <a:ext uri="{FF2B5EF4-FFF2-40B4-BE49-F238E27FC236}">
                <a16:creationId xmlns:a16="http://schemas.microsoft.com/office/drawing/2014/main" id="{11D5A691-9B37-418C-8D02-0E9942CE51A3}"/>
              </a:ext>
            </a:extLst>
          </p:cNvPr>
          <p:cNvSpPr/>
          <p:nvPr/>
        </p:nvSpPr>
        <p:spPr>
          <a:xfrm rot="16200000">
            <a:off x="5368331" y="3395797"/>
            <a:ext cx="392744" cy="242183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5" name="TextBox 174">
            <a:extLst>
              <a:ext uri="{FF2B5EF4-FFF2-40B4-BE49-F238E27FC236}">
                <a16:creationId xmlns:a16="http://schemas.microsoft.com/office/drawing/2014/main" id="{A41FE85B-CDBC-4B5A-B8C9-87A257D46331}"/>
              </a:ext>
            </a:extLst>
          </p:cNvPr>
          <p:cNvSpPr txBox="1"/>
          <p:nvPr/>
        </p:nvSpPr>
        <p:spPr>
          <a:xfrm>
            <a:off x="4379475" y="4419376"/>
            <a:ext cx="1710596" cy="369332"/>
          </a:xfrm>
          <a:prstGeom prst="rect">
            <a:avLst/>
          </a:prstGeom>
          <a:noFill/>
        </p:spPr>
        <p:txBody>
          <a:bodyPr wrap="none" rtlCol="0">
            <a:spAutoFit/>
          </a:bodyPr>
          <a:lstStyle/>
          <a:p>
            <a:r>
              <a:rPr lang="en-US" dirty="0">
                <a:solidFill>
                  <a:srgbClr val="0000CC"/>
                </a:solidFill>
              </a:rPr>
              <a:t>Inventory Query</a:t>
            </a:r>
          </a:p>
        </p:txBody>
      </p:sp>
      <p:grpSp>
        <p:nvGrpSpPr>
          <p:cNvPr id="177" name="Group 176">
            <a:extLst>
              <a:ext uri="{FF2B5EF4-FFF2-40B4-BE49-F238E27FC236}">
                <a16:creationId xmlns:a16="http://schemas.microsoft.com/office/drawing/2014/main" id="{9669A7B3-D050-40E0-AA42-599836FE4679}"/>
              </a:ext>
            </a:extLst>
          </p:cNvPr>
          <p:cNvGrpSpPr/>
          <p:nvPr/>
        </p:nvGrpSpPr>
        <p:grpSpPr>
          <a:xfrm>
            <a:off x="4142323" y="4416901"/>
            <a:ext cx="335348" cy="246221"/>
            <a:chOff x="447635" y="1676508"/>
            <a:chExt cx="335348" cy="246221"/>
          </a:xfrm>
        </p:grpSpPr>
        <p:sp>
          <p:nvSpPr>
            <p:cNvPr id="186" name="Oval 185">
              <a:extLst>
                <a:ext uri="{FF2B5EF4-FFF2-40B4-BE49-F238E27FC236}">
                  <a16:creationId xmlns:a16="http://schemas.microsoft.com/office/drawing/2014/main" id="{704B5B1D-7E0B-4688-8499-14AFC5DA96D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87" name="TextBox 186">
              <a:extLst>
                <a:ext uri="{FF2B5EF4-FFF2-40B4-BE49-F238E27FC236}">
                  <a16:creationId xmlns:a16="http://schemas.microsoft.com/office/drawing/2014/main" id="{7419FC8E-618E-4D6A-A377-10099716522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27</a:t>
              </a:r>
            </a:p>
          </p:txBody>
        </p:sp>
      </p:grpSp>
      <p:cxnSp>
        <p:nvCxnSpPr>
          <p:cNvPr id="176" name="Straight Arrow Connector 175">
            <a:extLst>
              <a:ext uri="{FF2B5EF4-FFF2-40B4-BE49-F238E27FC236}">
                <a16:creationId xmlns:a16="http://schemas.microsoft.com/office/drawing/2014/main" id="{18DD0DF2-D861-4AEE-B6D1-72249E6830B9}"/>
              </a:ext>
            </a:extLst>
          </p:cNvPr>
          <p:cNvCxnSpPr>
            <a:cxnSpLocks/>
          </p:cNvCxnSpPr>
          <p:nvPr/>
        </p:nvCxnSpPr>
        <p:spPr>
          <a:xfrm>
            <a:off x="5071418" y="4406790"/>
            <a:ext cx="111496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6" name="Rectangle: Rounded Corners 155">
            <a:extLst>
              <a:ext uri="{FF2B5EF4-FFF2-40B4-BE49-F238E27FC236}">
                <a16:creationId xmlns:a16="http://schemas.microsoft.com/office/drawing/2014/main" id="{53B741D1-2CC3-46AA-B568-5A5004F8AB2A}"/>
              </a:ext>
            </a:extLst>
          </p:cNvPr>
          <p:cNvSpPr/>
          <p:nvPr/>
        </p:nvSpPr>
        <p:spPr>
          <a:xfrm rot="16200000">
            <a:off x="4340534" y="7254367"/>
            <a:ext cx="392744" cy="179094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7" name="TextBox 196">
            <a:extLst>
              <a:ext uri="{FF2B5EF4-FFF2-40B4-BE49-F238E27FC236}">
                <a16:creationId xmlns:a16="http://schemas.microsoft.com/office/drawing/2014/main" id="{3A090292-5B90-490F-B495-FD46D0A8D58B}"/>
              </a:ext>
            </a:extLst>
          </p:cNvPr>
          <p:cNvSpPr txBox="1"/>
          <p:nvPr/>
        </p:nvSpPr>
        <p:spPr>
          <a:xfrm>
            <a:off x="3713259" y="7953468"/>
            <a:ext cx="1330084" cy="369332"/>
          </a:xfrm>
          <a:prstGeom prst="rect">
            <a:avLst/>
          </a:prstGeom>
          <a:noFill/>
        </p:spPr>
        <p:txBody>
          <a:bodyPr wrap="square" rtlCol="0">
            <a:spAutoFit/>
          </a:bodyPr>
          <a:lstStyle/>
          <a:p>
            <a:r>
              <a:rPr lang="en-US" dirty="0">
                <a:solidFill>
                  <a:srgbClr val="0000CC"/>
                </a:solidFill>
              </a:rPr>
              <a:t>PNF Ready</a:t>
            </a:r>
          </a:p>
        </p:txBody>
      </p:sp>
      <p:grpSp>
        <p:nvGrpSpPr>
          <p:cNvPr id="200" name="Group 199">
            <a:extLst>
              <a:ext uri="{FF2B5EF4-FFF2-40B4-BE49-F238E27FC236}">
                <a16:creationId xmlns:a16="http://schemas.microsoft.com/office/drawing/2014/main" id="{90F855A7-3E4C-4102-8245-992326D70FCB}"/>
              </a:ext>
            </a:extLst>
          </p:cNvPr>
          <p:cNvGrpSpPr/>
          <p:nvPr/>
        </p:nvGrpSpPr>
        <p:grpSpPr>
          <a:xfrm>
            <a:off x="3398146" y="8005701"/>
            <a:ext cx="335348" cy="246221"/>
            <a:chOff x="447635" y="1676508"/>
            <a:chExt cx="335348" cy="246221"/>
          </a:xfrm>
        </p:grpSpPr>
        <p:sp>
          <p:nvSpPr>
            <p:cNvPr id="201" name="Oval 200">
              <a:extLst>
                <a:ext uri="{FF2B5EF4-FFF2-40B4-BE49-F238E27FC236}">
                  <a16:creationId xmlns:a16="http://schemas.microsoft.com/office/drawing/2014/main" id="{B8C78115-9C6A-417B-ABF5-107B519E8F5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02" name="TextBox 201">
              <a:extLst>
                <a:ext uri="{FF2B5EF4-FFF2-40B4-BE49-F238E27FC236}">
                  <a16:creationId xmlns:a16="http://schemas.microsoft.com/office/drawing/2014/main" id="{B50B0256-5336-482B-8278-D358D75B3AF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31</a:t>
              </a:r>
            </a:p>
          </p:txBody>
        </p:sp>
      </p:grpSp>
      <p:sp>
        <p:nvSpPr>
          <p:cNvPr id="5" name="Rectangle: Rounded Corners 4">
            <a:extLst>
              <a:ext uri="{FF2B5EF4-FFF2-40B4-BE49-F238E27FC236}">
                <a16:creationId xmlns:a16="http://schemas.microsoft.com/office/drawing/2014/main" id="{38267AE1-42B7-4B15-8C90-9FEF48A8F987}"/>
              </a:ext>
            </a:extLst>
          </p:cNvPr>
          <p:cNvSpPr/>
          <p:nvPr/>
        </p:nvSpPr>
        <p:spPr>
          <a:xfrm>
            <a:off x="106569" y="3911325"/>
            <a:ext cx="235807" cy="1810531"/>
          </a:xfrm>
          <a:prstGeom prst="round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2D68D34A-B468-46ED-9EEE-D7EB8C5C3374}"/>
              </a:ext>
            </a:extLst>
          </p:cNvPr>
          <p:cNvGrpSpPr/>
          <p:nvPr/>
        </p:nvGrpSpPr>
        <p:grpSpPr>
          <a:xfrm>
            <a:off x="102917" y="4702622"/>
            <a:ext cx="240718" cy="659280"/>
            <a:chOff x="102917" y="4814922"/>
            <a:chExt cx="240718" cy="333439"/>
          </a:xfrm>
        </p:grpSpPr>
        <p:cxnSp>
          <p:nvCxnSpPr>
            <p:cNvPr id="195" name="Straight Arrow Connector 194">
              <a:extLst>
                <a:ext uri="{FF2B5EF4-FFF2-40B4-BE49-F238E27FC236}">
                  <a16:creationId xmlns:a16="http://schemas.microsoft.com/office/drawing/2014/main" id="{F047F6F2-BB49-4044-92B9-5E2F1F6CC6D6}"/>
                </a:ext>
              </a:extLst>
            </p:cNvPr>
            <p:cNvCxnSpPr>
              <a:cxnSpLocks/>
            </p:cNvCxnSpPr>
            <p:nvPr/>
          </p:nvCxnSpPr>
          <p:spPr>
            <a:xfrm rot="16200000">
              <a:off x="-59992" y="4977831"/>
              <a:ext cx="325817" cy="0"/>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6" name="Straight Arrow Connector 195">
              <a:extLst>
                <a:ext uri="{FF2B5EF4-FFF2-40B4-BE49-F238E27FC236}">
                  <a16:creationId xmlns:a16="http://schemas.microsoft.com/office/drawing/2014/main" id="{9A6A4E23-FB20-414F-B110-00946864C056}"/>
                </a:ext>
              </a:extLst>
            </p:cNvPr>
            <p:cNvCxnSpPr>
              <a:cxnSpLocks/>
            </p:cNvCxnSpPr>
            <p:nvPr/>
          </p:nvCxnSpPr>
          <p:spPr>
            <a:xfrm rot="16200000" flipH="1">
              <a:off x="180726" y="4985453"/>
              <a:ext cx="325817" cy="0"/>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35" name="Rectangle: Rounded Corners 134">
            <a:extLst>
              <a:ext uri="{FF2B5EF4-FFF2-40B4-BE49-F238E27FC236}">
                <a16:creationId xmlns:a16="http://schemas.microsoft.com/office/drawing/2014/main" id="{5198E999-112D-4735-ABF5-29CF70AB930E}"/>
              </a:ext>
            </a:extLst>
          </p:cNvPr>
          <p:cNvSpPr/>
          <p:nvPr/>
        </p:nvSpPr>
        <p:spPr>
          <a:xfrm rot="16200000">
            <a:off x="5422629" y="3679015"/>
            <a:ext cx="284147" cy="2421832"/>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 name="TextBox 135">
            <a:extLst>
              <a:ext uri="{FF2B5EF4-FFF2-40B4-BE49-F238E27FC236}">
                <a16:creationId xmlns:a16="http://schemas.microsoft.com/office/drawing/2014/main" id="{3388DAD1-13CD-48D8-A922-A8988FFD5690}"/>
              </a:ext>
            </a:extLst>
          </p:cNvPr>
          <p:cNvSpPr txBox="1"/>
          <p:nvPr/>
        </p:nvSpPr>
        <p:spPr>
          <a:xfrm>
            <a:off x="4379475" y="4760440"/>
            <a:ext cx="1047082" cy="261610"/>
          </a:xfrm>
          <a:prstGeom prst="rect">
            <a:avLst/>
          </a:prstGeom>
          <a:noFill/>
        </p:spPr>
        <p:txBody>
          <a:bodyPr wrap="none" rtlCol="0">
            <a:spAutoFit/>
          </a:bodyPr>
          <a:lstStyle/>
          <a:p>
            <a:r>
              <a:rPr lang="en-US" sz="1100" dirty="0">
                <a:solidFill>
                  <a:schemeClr val="bg1"/>
                </a:solidFill>
              </a:rPr>
              <a:t>PNF Not Found</a:t>
            </a:r>
          </a:p>
        </p:txBody>
      </p:sp>
      <p:sp>
        <p:nvSpPr>
          <p:cNvPr id="137" name="Rectangle: Rounded Corners 136">
            <a:extLst>
              <a:ext uri="{FF2B5EF4-FFF2-40B4-BE49-F238E27FC236}">
                <a16:creationId xmlns:a16="http://schemas.microsoft.com/office/drawing/2014/main" id="{79332993-B5C5-40DB-A11E-737877FF3C95}"/>
              </a:ext>
            </a:extLst>
          </p:cNvPr>
          <p:cNvSpPr/>
          <p:nvPr/>
        </p:nvSpPr>
        <p:spPr>
          <a:xfrm rot="16200000">
            <a:off x="4625069" y="3496613"/>
            <a:ext cx="284147" cy="1123850"/>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7" name="TextBox 156">
            <a:extLst>
              <a:ext uri="{FF2B5EF4-FFF2-40B4-BE49-F238E27FC236}">
                <a16:creationId xmlns:a16="http://schemas.microsoft.com/office/drawing/2014/main" id="{271107D9-466B-4610-AD55-9B278B30B913}"/>
              </a:ext>
            </a:extLst>
          </p:cNvPr>
          <p:cNvSpPr txBox="1"/>
          <p:nvPr/>
        </p:nvSpPr>
        <p:spPr>
          <a:xfrm>
            <a:off x="4181550" y="3929047"/>
            <a:ext cx="1109599" cy="261610"/>
          </a:xfrm>
          <a:prstGeom prst="rect">
            <a:avLst/>
          </a:prstGeom>
          <a:noFill/>
        </p:spPr>
        <p:txBody>
          <a:bodyPr wrap="none" rtlCol="0">
            <a:spAutoFit/>
          </a:bodyPr>
          <a:lstStyle/>
          <a:p>
            <a:r>
              <a:rPr lang="en-US" sz="1100" dirty="0">
                <a:solidFill>
                  <a:schemeClr val="bg1"/>
                </a:solidFill>
              </a:rPr>
              <a:t>Event Collection</a:t>
            </a:r>
          </a:p>
        </p:txBody>
      </p:sp>
      <p:sp>
        <p:nvSpPr>
          <p:cNvPr id="147" name="Rectangle: Rounded Corners 146">
            <a:extLst>
              <a:ext uri="{FF2B5EF4-FFF2-40B4-BE49-F238E27FC236}">
                <a16:creationId xmlns:a16="http://schemas.microsoft.com/office/drawing/2014/main" id="{33582564-1951-4B45-9F38-10CA46DF1D62}"/>
              </a:ext>
            </a:extLst>
          </p:cNvPr>
          <p:cNvSpPr/>
          <p:nvPr/>
        </p:nvSpPr>
        <p:spPr>
          <a:xfrm rot="16200000">
            <a:off x="2515321" y="3416387"/>
            <a:ext cx="489205" cy="51382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8" name="TextBox 147">
            <a:extLst>
              <a:ext uri="{FF2B5EF4-FFF2-40B4-BE49-F238E27FC236}">
                <a16:creationId xmlns:a16="http://schemas.microsoft.com/office/drawing/2014/main" id="{C301EC2A-BA48-4F47-B8B2-18838CFAE881}"/>
              </a:ext>
            </a:extLst>
          </p:cNvPr>
          <p:cNvSpPr txBox="1"/>
          <p:nvPr/>
        </p:nvSpPr>
        <p:spPr>
          <a:xfrm>
            <a:off x="214716" y="5807733"/>
            <a:ext cx="4467120" cy="369332"/>
          </a:xfrm>
          <a:prstGeom prst="rect">
            <a:avLst/>
          </a:prstGeom>
          <a:noFill/>
        </p:spPr>
        <p:txBody>
          <a:bodyPr wrap="none" rtlCol="0">
            <a:spAutoFit/>
          </a:bodyPr>
          <a:lstStyle/>
          <a:p>
            <a:r>
              <a:rPr lang="en-US" dirty="0">
                <a:solidFill>
                  <a:srgbClr val="0000CC"/>
                </a:solidFill>
              </a:rPr>
              <a:t>PNF Registration (VES Event) (periodic) [Keep]</a:t>
            </a:r>
          </a:p>
        </p:txBody>
      </p:sp>
      <p:cxnSp>
        <p:nvCxnSpPr>
          <p:cNvPr id="149" name="Straight Arrow Connector 148">
            <a:extLst>
              <a:ext uri="{FF2B5EF4-FFF2-40B4-BE49-F238E27FC236}">
                <a16:creationId xmlns:a16="http://schemas.microsoft.com/office/drawing/2014/main" id="{9D86101E-696C-4B17-96C5-9F18A8575045}"/>
              </a:ext>
            </a:extLst>
          </p:cNvPr>
          <p:cNvCxnSpPr>
            <a:cxnSpLocks/>
          </p:cNvCxnSpPr>
          <p:nvPr/>
        </p:nvCxnSpPr>
        <p:spPr>
          <a:xfrm flipH="1">
            <a:off x="811033" y="5741055"/>
            <a:ext cx="3943251"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63" name="Group 162">
            <a:extLst>
              <a:ext uri="{FF2B5EF4-FFF2-40B4-BE49-F238E27FC236}">
                <a16:creationId xmlns:a16="http://schemas.microsoft.com/office/drawing/2014/main" id="{16DB06A6-C71A-4896-AAE3-261961CEA2AB}"/>
              </a:ext>
            </a:extLst>
          </p:cNvPr>
          <p:cNvGrpSpPr/>
          <p:nvPr/>
        </p:nvGrpSpPr>
        <p:grpSpPr>
          <a:xfrm>
            <a:off x="-30761" y="5820576"/>
            <a:ext cx="335348" cy="246221"/>
            <a:chOff x="447635" y="1676508"/>
            <a:chExt cx="335348" cy="246221"/>
          </a:xfrm>
        </p:grpSpPr>
        <p:sp>
          <p:nvSpPr>
            <p:cNvPr id="164" name="Oval 163">
              <a:extLst>
                <a:ext uri="{FF2B5EF4-FFF2-40B4-BE49-F238E27FC236}">
                  <a16:creationId xmlns:a16="http://schemas.microsoft.com/office/drawing/2014/main" id="{30FCE7C2-C184-4927-AB37-EB0B612489F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88" name="TextBox 187">
              <a:extLst>
                <a:ext uri="{FF2B5EF4-FFF2-40B4-BE49-F238E27FC236}">
                  <a16:creationId xmlns:a16="http://schemas.microsoft.com/office/drawing/2014/main" id="{10D7B1D4-DBB7-4F0C-9AA9-09984405E7A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28</a:t>
              </a:r>
            </a:p>
          </p:txBody>
        </p:sp>
      </p:grpSp>
      <p:sp>
        <p:nvSpPr>
          <p:cNvPr id="190" name="Rectangle: Rounded Corners 189">
            <a:extLst>
              <a:ext uri="{FF2B5EF4-FFF2-40B4-BE49-F238E27FC236}">
                <a16:creationId xmlns:a16="http://schemas.microsoft.com/office/drawing/2014/main" id="{B06C976D-1095-4BF4-9FA9-27DC8E648114}"/>
              </a:ext>
            </a:extLst>
          </p:cNvPr>
          <p:cNvSpPr/>
          <p:nvPr/>
        </p:nvSpPr>
        <p:spPr>
          <a:xfrm rot="16200000">
            <a:off x="5482360" y="5756728"/>
            <a:ext cx="392744" cy="213023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TextBox 92">
            <a:extLst>
              <a:ext uri="{FF2B5EF4-FFF2-40B4-BE49-F238E27FC236}">
                <a16:creationId xmlns:a16="http://schemas.microsoft.com/office/drawing/2014/main" id="{F8473B91-C287-4809-9005-4A8B5673D9DC}"/>
              </a:ext>
            </a:extLst>
          </p:cNvPr>
          <p:cNvSpPr txBox="1"/>
          <p:nvPr/>
        </p:nvSpPr>
        <p:spPr>
          <a:xfrm>
            <a:off x="4572429" y="6647012"/>
            <a:ext cx="1710596" cy="369332"/>
          </a:xfrm>
          <a:prstGeom prst="rect">
            <a:avLst/>
          </a:prstGeom>
          <a:noFill/>
        </p:spPr>
        <p:txBody>
          <a:bodyPr wrap="none" rtlCol="0">
            <a:spAutoFit/>
          </a:bodyPr>
          <a:lstStyle/>
          <a:p>
            <a:r>
              <a:rPr lang="en-US" dirty="0">
                <a:solidFill>
                  <a:srgbClr val="0000CC"/>
                </a:solidFill>
              </a:rPr>
              <a:t>Inventory Query</a:t>
            </a:r>
          </a:p>
        </p:txBody>
      </p:sp>
      <p:grpSp>
        <p:nvGrpSpPr>
          <p:cNvPr id="95" name="Group 94">
            <a:extLst>
              <a:ext uri="{FF2B5EF4-FFF2-40B4-BE49-F238E27FC236}">
                <a16:creationId xmlns:a16="http://schemas.microsoft.com/office/drawing/2014/main" id="{83C9ABAF-0284-40F8-8A37-EA0266685304}"/>
              </a:ext>
            </a:extLst>
          </p:cNvPr>
          <p:cNvGrpSpPr/>
          <p:nvPr/>
        </p:nvGrpSpPr>
        <p:grpSpPr>
          <a:xfrm>
            <a:off x="4378301" y="6688983"/>
            <a:ext cx="335348" cy="246221"/>
            <a:chOff x="447635" y="1676508"/>
            <a:chExt cx="335348" cy="246221"/>
          </a:xfrm>
        </p:grpSpPr>
        <p:sp>
          <p:nvSpPr>
            <p:cNvPr id="98" name="Oval 97">
              <a:extLst>
                <a:ext uri="{FF2B5EF4-FFF2-40B4-BE49-F238E27FC236}">
                  <a16:creationId xmlns:a16="http://schemas.microsoft.com/office/drawing/2014/main" id="{CF0211C2-0B13-4A2B-8C7E-C5BA105A222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9" name="TextBox 98">
              <a:extLst>
                <a:ext uri="{FF2B5EF4-FFF2-40B4-BE49-F238E27FC236}">
                  <a16:creationId xmlns:a16="http://schemas.microsoft.com/office/drawing/2014/main" id="{3FD02902-2AB9-4A14-8808-876DB75045CA}"/>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29</a:t>
              </a:r>
            </a:p>
          </p:txBody>
        </p:sp>
      </p:grpSp>
      <p:cxnSp>
        <p:nvCxnSpPr>
          <p:cNvPr id="191" name="Straight Arrow Connector 190">
            <a:extLst>
              <a:ext uri="{FF2B5EF4-FFF2-40B4-BE49-F238E27FC236}">
                <a16:creationId xmlns:a16="http://schemas.microsoft.com/office/drawing/2014/main" id="{7A240D31-1978-4B86-BA34-8EB7E4EF1824}"/>
              </a:ext>
            </a:extLst>
          </p:cNvPr>
          <p:cNvCxnSpPr>
            <a:cxnSpLocks/>
          </p:cNvCxnSpPr>
          <p:nvPr/>
        </p:nvCxnSpPr>
        <p:spPr>
          <a:xfrm>
            <a:off x="5071418" y="6634997"/>
            <a:ext cx="1080558"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2" name="Rectangle: Rounded Corners 191">
            <a:extLst>
              <a:ext uri="{FF2B5EF4-FFF2-40B4-BE49-F238E27FC236}">
                <a16:creationId xmlns:a16="http://schemas.microsoft.com/office/drawing/2014/main" id="{BF7FA2D3-E19C-4B51-86FE-930B0AD83EB6}"/>
              </a:ext>
            </a:extLst>
          </p:cNvPr>
          <p:cNvSpPr/>
          <p:nvPr/>
        </p:nvSpPr>
        <p:spPr>
          <a:xfrm rot="16200000">
            <a:off x="5290610" y="4061070"/>
            <a:ext cx="271732" cy="2724060"/>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3" name="TextBox 192">
            <a:extLst>
              <a:ext uri="{FF2B5EF4-FFF2-40B4-BE49-F238E27FC236}">
                <a16:creationId xmlns:a16="http://schemas.microsoft.com/office/drawing/2014/main" id="{41189805-9E8A-40F0-A95D-BBCCF5F22A6F}"/>
              </a:ext>
            </a:extLst>
          </p:cNvPr>
          <p:cNvSpPr txBox="1"/>
          <p:nvPr/>
        </p:nvSpPr>
        <p:spPr>
          <a:xfrm>
            <a:off x="4049934" y="5287235"/>
            <a:ext cx="2940448" cy="261610"/>
          </a:xfrm>
          <a:prstGeom prst="rect">
            <a:avLst/>
          </a:prstGeom>
          <a:noFill/>
        </p:spPr>
        <p:txBody>
          <a:bodyPr wrap="square" rtlCol="0">
            <a:spAutoFit/>
          </a:bodyPr>
          <a:lstStyle/>
          <a:p>
            <a:r>
              <a:rPr lang="en-US" sz="1100" dirty="0">
                <a:solidFill>
                  <a:schemeClr val="bg1"/>
                </a:solidFill>
              </a:rPr>
              <a:t>Service Instantiation Process Flow (step 19)</a:t>
            </a:r>
          </a:p>
        </p:txBody>
      </p:sp>
      <p:grpSp>
        <p:nvGrpSpPr>
          <p:cNvPr id="23" name="Group 22">
            <a:extLst>
              <a:ext uri="{FF2B5EF4-FFF2-40B4-BE49-F238E27FC236}">
                <a16:creationId xmlns:a16="http://schemas.microsoft.com/office/drawing/2014/main" id="{974B67F4-ACAE-4EF3-919A-8395B27CBC16}"/>
              </a:ext>
            </a:extLst>
          </p:cNvPr>
          <p:cNvGrpSpPr/>
          <p:nvPr/>
        </p:nvGrpSpPr>
        <p:grpSpPr>
          <a:xfrm>
            <a:off x="3641433" y="5207317"/>
            <a:ext cx="449943" cy="422046"/>
            <a:chOff x="4014140" y="5200884"/>
            <a:chExt cx="449943" cy="422046"/>
          </a:xfrm>
        </p:grpSpPr>
        <p:sp>
          <p:nvSpPr>
            <p:cNvPr id="9" name="Hexagon 8">
              <a:extLst>
                <a:ext uri="{FF2B5EF4-FFF2-40B4-BE49-F238E27FC236}">
                  <a16:creationId xmlns:a16="http://schemas.microsoft.com/office/drawing/2014/main" id="{44A16D76-3359-4D5B-97A4-250088FEBF03}"/>
                </a:ext>
              </a:extLst>
            </p:cNvPr>
            <p:cNvSpPr/>
            <p:nvPr/>
          </p:nvSpPr>
          <p:spPr>
            <a:xfrm>
              <a:off x="4014140" y="5200884"/>
              <a:ext cx="449943" cy="42204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2" name="Picture 161">
              <a:extLst>
                <a:ext uri="{FF2B5EF4-FFF2-40B4-BE49-F238E27FC236}">
                  <a16:creationId xmlns:a16="http://schemas.microsoft.com/office/drawing/2014/main" id="{6B5F8CEF-FB44-4387-AB41-54D74040A27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43221" y="5225711"/>
              <a:ext cx="389794" cy="389794"/>
            </a:xfrm>
            <a:prstGeom prst="rect">
              <a:avLst/>
            </a:prstGeom>
          </p:spPr>
        </p:pic>
      </p:grpSp>
      <p:sp>
        <p:nvSpPr>
          <p:cNvPr id="159" name="Rectangle: Rounded Corners 158">
            <a:extLst>
              <a:ext uri="{FF2B5EF4-FFF2-40B4-BE49-F238E27FC236}">
                <a16:creationId xmlns:a16="http://schemas.microsoft.com/office/drawing/2014/main" id="{D9B78F08-FF81-44E9-83CC-81DA10D5A79B}"/>
              </a:ext>
            </a:extLst>
          </p:cNvPr>
          <p:cNvSpPr/>
          <p:nvPr/>
        </p:nvSpPr>
        <p:spPr>
          <a:xfrm rot="16200000">
            <a:off x="4625069" y="5817212"/>
            <a:ext cx="284147" cy="1123850"/>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4" name="TextBox 193">
            <a:extLst>
              <a:ext uri="{FF2B5EF4-FFF2-40B4-BE49-F238E27FC236}">
                <a16:creationId xmlns:a16="http://schemas.microsoft.com/office/drawing/2014/main" id="{CCDF24B2-235C-494D-BFFC-7B9D82A754A4}"/>
              </a:ext>
            </a:extLst>
          </p:cNvPr>
          <p:cNvSpPr txBox="1"/>
          <p:nvPr/>
        </p:nvSpPr>
        <p:spPr>
          <a:xfrm>
            <a:off x="4187899" y="6249646"/>
            <a:ext cx="1109599" cy="261610"/>
          </a:xfrm>
          <a:prstGeom prst="rect">
            <a:avLst/>
          </a:prstGeom>
          <a:noFill/>
        </p:spPr>
        <p:txBody>
          <a:bodyPr wrap="none" rtlCol="0">
            <a:spAutoFit/>
          </a:bodyPr>
          <a:lstStyle/>
          <a:p>
            <a:r>
              <a:rPr lang="en-US" sz="1100" dirty="0">
                <a:solidFill>
                  <a:schemeClr val="bg1"/>
                </a:solidFill>
              </a:rPr>
              <a:t>Event Collection</a:t>
            </a:r>
          </a:p>
        </p:txBody>
      </p:sp>
      <p:sp>
        <p:nvSpPr>
          <p:cNvPr id="7" name="TextBox 6">
            <a:extLst>
              <a:ext uri="{FF2B5EF4-FFF2-40B4-BE49-F238E27FC236}">
                <a16:creationId xmlns:a16="http://schemas.microsoft.com/office/drawing/2014/main" id="{43FEF5C5-7008-45E2-A3C1-80F38759F419}"/>
              </a:ext>
            </a:extLst>
          </p:cNvPr>
          <p:cNvSpPr txBox="1"/>
          <p:nvPr/>
        </p:nvSpPr>
        <p:spPr>
          <a:xfrm>
            <a:off x="3121422" y="3116417"/>
            <a:ext cx="584327" cy="276999"/>
          </a:xfrm>
          <a:prstGeom prst="rect">
            <a:avLst/>
          </a:prstGeom>
          <a:noFill/>
        </p:spPr>
        <p:txBody>
          <a:bodyPr wrap="none" rtlCol="0">
            <a:spAutoFit/>
          </a:bodyPr>
          <a:lstStyle/>
          <a:p>
            <a:r>
              <a:rPr lang="en-US" sz="1200" dirty="0">
                <a:solidFill>
                  <a:srgbClr val="FF0000"/>
                </a:solidFill>
              </a:rPr>
              <a:t>HTTPS</a:t>
            </a:r>
          </a:p>
        </p:txBody>
      </p:sp>
      <p:sp>
        <p:nvSpPr>
          <p:cNvPr id="166" name="TextBox 165">
            <a:extLst>
              <a:ext uri="{FF2B5EF4-FFF2-40B4-BE49-F238E27FC236}">
                <a16:creationId xmlns:a16="http://schemas.microsoft.com/office/drawing/2014/main" id="{AA736234-8902-4557-A925-8022483AED06}"/>
              </a:ext>
            </a:extLst>
          </p:cNvPr>
          <p:cNvSpPr txBox="1"/>
          <p:nvPr/>
        </p:nvSpPr>
        <p:spPr>
          <a:xfrm>
            <a:off x="3121422" y="5500836"/>
            <a:ext cx="584327" cy="276999"/>
          </a:xfrm>
          <a:prstGeom prst="rect">
            <a:avLst/>
          </a:prstGeom>
          <a:noFill/>
        </p:spPr>
        <p:txBody>
          <a:bodyPr wrap="none" rtlCol="0">
            <a:spAutoFit/>
          </a:bodyPr>
          <a:lstStyle/>
          <a:p>
            <a:r>
              <a:rPr lang="en-US" sz="1200" dirty="0">
                <a:solidFill>
                  <a:srgbClr val="FF0000"/>
                </a:solidFill>
              </a:rPr>
              <a:t>HTTPS</a:t>
            </a:r>
          </a:p>
        </p:txBody>
      </p:sp>
      <p:pic>
        <p:nvPicPr>
          <p:cNvPr id="208" name="Picture 8" descr="C:\Users\cheung\AppData\Local\Temp\SNAGHTML300ad1f.PNG">
            <a:extLst>
              <a:ext uri="{FF2B5EF4-FFF2-40B4-BE49-F238E27FC236}">
                <a16:creationId xmlns:a16="http://schemas.microsoft.com/office/drawing/2014/main" id="{EDE2D8FA-9D58-473A-9A0F-5B816A064F7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9763" y="1790845"/>
            <a:ext cx="756792" cy="753072"/>
          </a:xfrm>
          <a:prstGeom prst="rect">
            <a:avLst/>
          </a:prstGeom>
          <a:noFill/>
          <a:extLst>
            <a:ext uri="{909E8E84-426E-40DD-AFC4-6F175D3DCCD1}">
              <a14:hiddenFill xmlns:a14="http://schemas.microsoft.com/office/drawing/2010/main">
                <a:solidFill>
                  <a:srgbClr val="FFFFFF"/>
                </a:solidFill>
              </a14:hiddenFill>
            </a:ext>
          </a:extLst>
        </p:spPr>
      </p:pic>
      <p:grpSp>
        <p:nvGrpSpPr>
          <p:cNvPr id="211" name="Group 210">
            <a:extLst>
              <a:ext uri="{FF2B5EF4-FFF2-40B4-BE49-F238E27FC236}">
                <a16:creationId xmlns:a16="http://schemas.microsoft.com/office/drawing/2014/main" id="{1767EEB3-9C29-455C-B6C0-6028877DCF48}"/>
              </a:ext>
            </a:extLst>
          </p:cNvPr>
          <p:cNvGrpSpPr/>
          <p:nvPr/>
        </p:nvGrpSpPr>
        <p:grpSpPr>
          <a:xfrm>
            <a:off x="2694439" y="1940849"/>
            <a:ext cx="1965397" cy="461665"/>
            <a:chOff x="3502200" y="1864484"/>
            <a:chExt cx="1965397" cy="461665"/>
          </a:xfrm>
        </p:grpSpPr>
        <p:sp>
          <p:nvSpPr>
            <p:cNvPr id="212" name="Rectangle: Rounded Corners 211">
              <a:extLst>
                <a:ext uri="{FF2B5EF4-FFF2-40B4-BE49-F238E27FC236}">
                  <a16:creationId xmlns:a16="http://schemas.microsoft.com/office/drawing/2014/main" id="{84045C18-7D5D-43ED-BD40-90F8BE061C53}"/>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3" name="TextBox 212">
              <a:extLst>
                <a:ext uri="{FF2B5EF4-FFF2-40B4-BE49-F238E27FC236}">
                  <a16:creationId xmlns:a16="http://schemas.microsoft.com/office/drawing/2014/main" id="{3BAD53A2-DDEC-4A44-8D6B-4A39826CA027}"/>
                </a:ext>
              </a:extLst>
            </p:cNvPr>
            <p:cNvSpPr txBox="1"/>
            <p:nvPr/>
          </p:nvSpPr>
          <p:spPr>
            <a:xfrm>
              <a:off x="3502200" y="1864484"/>
              <a:ext cx="1645194"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Security Enhancements</a:t>
              </a:r>
            </a:p>
          </p:txBody>
        </p:sp>
      </p:grpSp>
      <p:grpSp>
        <p:nvGrpSpPr>
          <p:cNvPr id="214" name="Group 213">
            <a:extLst>
              <a:ext uri="{FF2B5EF4-FFF2-40B4-BE49-F238E27FC236}">
                <a16:creationId xmlns:a16="http://schemas.microsoft.com/office/drawing/2014/main" id="{199A3742-6478-4B60-B6C9-0F055D9E677F}"/>
              </a:ext>
            </a:extLst>
          </p:cNvPr>
          <p:cNvGrpSpPr/>
          <p:nvPr/>
        </p:nvGrpSpPr>
        <p:grpSpPr>
          <a:xfrm>
            <a:off x="4846019" y="3421771"/>
            <a:ext cx="1965397" cy="461665"/>
            <a:chOff x="3502200" y="1864484"/>
            <a:chExt cx="1965397" cy="461665"/>
          </a:xfrm>
        </p:grpSpPr>
        <p:sp>
          <p:nvSpPr>
            <p:cNvPr id="215" name="Rectangle: Rounded Corners 214">
              <a:extLst>
                <a:ext uri="{FF2B5EF4-FFF2-40B4-BE49-F238E27FC236}">
                  <a16:creationId xmlns:a16="http://schemas.microsoft.com/office/drawing/2014/main" id="{85430F7B-D3D6-4441-A3EE-952041B8ECCE}"/>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6" name="TextBox 215">
              <a:extLst>
                <a:ext uri="{FF2B5EF4-FFF2-40B4-BE49-F238E27FC236}">
                  <a16:creationId xmlns:a16="http://schemas.microsoft.com/office/drawing/2014/main" id="{A52C6572-7EE7-4197-BFDF-3B7EE52C1002}"/>
                </a:ext>
              </a:extLst>
            </p:cNvPr>
            <p:cNvSpPr txBox="1"/>
            <p:nvPr/>
          </p:nvSpPr>
          <p:spPr>
            <a:xfrm>
              <a:off x="3502200" y="1864484"/>
              <a:ext cx="1900457"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PRH VES Dedicated Domain</a:t>
              </a:r>
            </a:p>
          </p:txBody>
        </p:sp>
      </p:grpSp>
      <p:pic>
        <p:nvPicPr>
          <p:cNvPr id="205" name="Picture 4" descr="C:\Users\cheung\AppData\Local\Temp\SNAGHTML3186096.PNG">
            <a:extLst>
              <a:ext uri="{FF2B5EF4-FFF2-40B4-BE49-F238E27FC236}">
                <a16:creationId xmlns:a16="http://schemas.microsoft.com/office/drawing/2014/main" id="{7F8CA634-CAF5-4E99-948D-C1A5BC346D2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30925" y="2912190"/>
            <a:ext cx="756310" cy="766005"/>
          </a:xfrm>
          <a:prstGeom prst="rect">
            <a:avLst/>
          </a:prstGeom>
          <a:noFill/>
          <a:extLst>
            <a:ext uri="{909E8E84-426E-40DD-AFC4-6F175D3DCCD1}">
              <a14:hiddenFill xmlns:a14="http://schemas.microsoft.com/office/drawing/2010/main">
                <a:solidFill>
                  <a:srgbClr val="FFFFFF"/>
                </a:solidFill>
              </a14:hiddenFill>
            </a:ext>
          </a:extLst>
        </p:spPr>
      </p:pic>
      <p:cxnSp>
        <p:nvCxnSpPr>
          <p:cNvPr id="124" name="Straight Arrow Connector 123">
            <a:extLst>
              <a:ext uri="{FF2B5EF4-FFF2-40B4-BE49-F238E27FC236}">
                <a16:creationId xmlns:a16="http://schemas.microsoft.com/office/drawing/2014/main" id="{5A0E90C6-87C2-4C68-8A6E-D4420FB77FE3}"/>
              </a:ext>
            </a:extLst>
          </p:cNvPr>
          <p:cNvCxnSpPr>
            <a:cxnSpLocks/>
          </p:cNvCxnSpPr>
          <p:nvPr/>
        </p:nvCxnSpPr>
        <p:spPr>
          <a:xfrm flipH="1">
            <a:off x="4181389" y="7953468"/>
            <a:ext cx="57289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0" name="Rectangle: Rounded Corners 129">
            <a:extLst>
              <a:ext uri="{FF2B5EF4-FFF2-40B4-BE49-F238E27FC236}">
                <a16:creationId xmlns:a16="http://schemas.microsoft.com/office/drawing/2014/main" id="{8CC00E62-BA6C-4C42-8869-5F96A4577574}"/>
              </a:ext>
            </a:extLst>
          </p:cNvPr>
          <p:cNvSpPr/>
          <p:nvPr/>
        </p:nvSpPr>
        <p:spPr>
          <a:xfrm rot="16200000">
            <a:off x="4422293" y="7568214"/>
            <a:ext cx="226435" cy="178209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1" name="TextBox 130">
            <a:extLst>
              <a:ext uri="{FF2B5EF4-FFF2-40B4-BE49-F238E27FC236}">
                <a16:creationId xmlns:a16="http://schemas.microsoft.com/office/drawing/2014/main" id="{57AB047F-E826-4AB4-A31F-5369B29306A2}"/>
              </a:ext>
            </a:extLst>
          </p:cNvPr>
          <p:cNvSpPr txBox="1"/>
          <p:nvPr/>
        </p:nvSpPr>
        <p:spPr>
          <a:xfrm>
            <a:off x="3627145" y="8325286"/>
            <a:ext cx="1651414" cy="261610"/>
          </a:xfrm>
          <a:prstGeom prst="rect">
            <a:avLst/>
          </a:prstGeom>
          <a:noFill/>
        </p:spPr>
        <p:txBody>
          <a:bodyPr wrap="none" rtlCol="0">
            <a:spAutoFit/>
          </a:bodyPr>
          <a:lstStyle/>
          <a:p>
            <a:r>
              <a:rPr lang="en-US" sz="1100" dirty="0">
                <a:solidFill>
                  <a:schemeClr val="bg1"/>
                </a:solidFill>
              </a:rPr>
              <a:t>PNF_READY DMaaP Topic</a:t>
            </a:r>
          </a:p>
        </p:txBody>
      </p:sp>
      <p:grpSp>
        <p:nvGrpSpPr>
          <p:cNvPr id="132" name="Group 131">
            <a:extLst>
              <a:ext uri="{FF2B5EF4-FFF2-40B4-BE49-F238E27FC236}">
                <a16:creationId xmlns:a16="http://schemas.microsoft.com/office/drawing/2014/main" id="{5C514319-70E1-48E3-9F7F-2E448FB5AC89}"/>
              </a:ext>
            </a:extLst>
          </p:cNvPr>
          <p:cNvGrpSpPr/>
          <p:nvPr/>
        </p:nvGrpSpPr>
        <p:grpSpPr>
          <a:xfrm>
            <a:off x="6143996" y="7679186"/>
            <a:ext cx="352620" cy="449895"/>
            <a:chOff x="293654" y="3250954"/>
            <a:chExt cx="441930" cy="563842"/>
          </a:xfrm>
        </p:grpSpPr>
        <p:sp>
          <p:nvSpPr>
            <p:cNvPr id="165" name="Rectangle: Rounded Corners 164">
              <a:extLst>
                <a:ext uri="{FF2B5EF4-FFF2-40B4-BE49-F238E27FC236}">
                  <a16:creationId xmlns:a16="http://schemas.microsoft.com/office/drawing/2014/main" id="{B4B5F289-E798-4E74-B5F3-27B09919772C}"/>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7" name="Rectangle: Rounded Corners 166">
              <a:extLst>
                <a:ext uri="{FF2B5EF4-FFF2-40B4-BE49-F238E27FC236}">
                  <a16:creationId xmlns:a16="http://schemas.microsoft.com/office/drawing/2014/main" id="{A041FEA7-26BF-4EDD-A49E-D40C380D83C4}"/>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1" name="Picture 2">
              <a:extLst>
                <a:ext uri="{FF2B5EF4-FFF2-40B4-BE49-F238E27FC236}">
                  <a16:creationId xmlns:a16="http://schemas.microsoft.com/office/drawing/2014/main" id="{6FBFFE7B-151B-4850-9BB4-AD26662CF392}"/>
                </a:ext>
              </a:extLst>
            </p:cNvPr>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grpSp>
        <p:nvGrpSpPr>
          <p:cNvPr id="185" name="Group 184">
            <a:extLst>
              <a:ext uri="{FF2B5EF4-FFF2-40B4-BE49-F238E27FC236}">
                <a16:creationId xmlns:a16="http://schemas.microsoft.com/office/drawing/2014/main" id="{D7BD441F-6654-41DC-B21B-D13CF3E15C9F}"/>
              </a:ext>
            </a:extLst>
          </p:cNvPr>
          <p:cNvGrpSpPr/>
          <p:nvPr/>
        </p:nvGrpSpPr>
        <p:grpSpPr>
          <a:xfrm>
            <a:off x="5887100" y="8059848"/>
            <a:ext cx="995891" cy="461665"/>
            <a:chOff x="5247748" y="5639745"/>
            <a:chExt cx="995891" cy="461665"/>
          </a:xfrm>
        </p:grpSpPr>
        <p:sp>
          <p:nvSpPr>
            <p:cNvPr id="189" name="Rectangle: Rounded Corners 188">
              <a:extLst>
                <a:ext uri="{FF2B5EF4-FFF2-40B4-BE49-F238E27FC236}">
                  <a16:creationId xmlns:a16="http://schemas.microsoft.com/office/drawing/2014/main" id="{BA7EDA7F-ED1B-4862-B38F-6B9149EB57A5}"/>
                </a:ext>
              </a:extLst>
            </p:cNvPr>
            <p:cNvSpPr/>
            <p:nvPr/>
          </p:nvSpPr>
          <p:spPr>
            <a:xfrm rot="16200000">
              <a:off x="5527990" y="5434605"/>
              <a:ext cx="395967" cy="89824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8" name="TextBox 197">
              <a:extLst>
                <a:ext uri="{FF2B5EF4-FFF2-40B4-BE49-F238E27FC236}">
                  <a16:creationId xmlns:a16="http://schemas.microsoft.com/office/drawing/2014/main" id="{C25FA27B-121C-4F37-93BE-3176DDB5424E}"/>
                </a:ext>
              </a:extLst>
            </p:cNvPr>
            <p:cNvSpPr txBox="1"/>
            <p:nvPr/>
          </p:nvSpPr>
          <p:spPr>
            <a:xfrm>
              <a:off x="5247748" y="5639745"/>
              <a:ext cx="995891" cy="461665"/>
            </a:xfrm>
            <a:prstGeom prst="rect">
              <a:avLst/>
            </a:prstGeom>
            <a:noFill/>
          </p:spPr>
          <p:txBody>
            <a:bodyPr wrap="square" rtlCol="0">
              <a:spAutoFit/>
            </a:bodyPr>
            <a:lstStyle/>
            <a:p>
              <a:r>
                <a:rPr lang="en-US" sz="1200" dirty="0">
                  <a:solidFill>
                    <a:schemeClr val="bg1"/>
                  </a:solidFill>
                </a:rPr>
                <a:t>PNF A&amp;AI entry</a:t>
              </a:r>
            </a:p>
          </p:txBody>
        </p:sp>
      </p:grpSp>
    </p:spTree>
    <p:extLst>
      <p:ext uri="{BB962C8B-B14F-4D97-AF65-F5344CB8AC3E}">
        <p14:creationId xmlns:p14="http://schemas.microsoft.com/office/powerpoint/2010/main" val="24363743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BC1430A2-CDAC-4536-AF35-33D3687A6AB5}"/>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A7D5815F-76C1-482A-8DA8-732780A74A27}"/>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9D9A08D8-6DF3-4763-8E59-41469B89F604}"/>
                </a:ext>
              </a:extLst>
            </p:cNvPr>
            <p:cNvSpPr txBox="1"/>
            <p:nvPr/>
          </p:nvSpPr>
          <p:spPr>
            <a:xfrm>
              <a:off x="717463" y="-17858"/>
              <a:ext cx="5476860" cy="491271"/>
            </a:xfrm>
            <a:prstGeom prst="rect">
              <a:avLst/>
            </a:prstGeom>
            <a:noFill/>
          </p:spPr>
          <p:txBody>
            <a:bodyPr wrap="square" rtlCol="0">
              <a:spAutoFit/>
            </a:bodyPr>
            <a:lstStyle/>
            <a:p>
              <a:pPr algn="ctr"/>
              <a:r>
                <a:rPr lang="en-US" sz="2800" dirty="0" err="1">
                  <a:solidFill>
                    <a:schemeClr val="bg1"/>
                  </a:solidFill>
                  <a:latin typeface="Nokia Pure Headline" pitchFamily="34" charset="0"/>
                </a:rPr>
                <a:t>pnfRegistration</a:t>
              </a:r>
              <a:r>
                <a:rPr lang="en-US" sz="2800" dirty="0">
                  <a:solidFill>
                    <a:schemeClr val="bg1"/>
                  </a:solidFill>
                  <a:latin typeface="Nokia Pure Headline" pitchFamily="34" charset="0"/>
                </a:rPr>
                <a:t> VES Event</a:t>
              </a:r>
            </a:p>
          </p:txBody>
        </p:sp>
        <p:sp>
          <p:nvSpPr>
            <p:cNvPr id="8" name="Rectangle 7">
              <a:extLst>
                <a:ext uri="{FF2B5EF4-FFF2-40B4-BE49-F238E27FC236}">
                  <a16:creationId xmlns:a16="http://schemas.microsoft.com/office/drawing/2014/main" id="{8332B990-E302-430E-B41B-F3B9D12336A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12" name="Table 11">
            <a:extLst>
              <a:ext uri="{FF2B5EF4-FFF2-40B4-BE49-F238E27FC236}">
                <a16:creationId xmlns:a16="http://schemas.microsoft.com/office/drawing/2014/main" id="{F23D428E-D7F0-425D-9DDA-C84C30AB67A9}"/>
              </a:ext>
            </a:extLst>
          </p:cNvPr>
          <p:cNvGraphicFramePr>
            <a:graphicFrameLocks noGrp="1"/>
          </p:cNvGraphicFramePr>
          <p:nvPr>
            <p:extLst/>
          </p:nvPr>
        </p:nvGraphicFramePr>
        <p:xfrm>
          <a:off x="80211" y="643574"/>
          <a:ext cx="6721642" cy="7412155"/>
        </p:xfrm>
        <a:graphic>
          <a:graphicData uri="http://schemas.openxmlformats.org/drawingml/2006/table">
            <a:tbl>
              <a:tblPr firstRow="1" firstCol="1" bandRow="1">
                <a:tableStyleId>{5C22544A-7EE6-4342-B048-85BDC9FD1C3A}</a:tableStyleId>
              </a:tblPr>
              <a:tblGrid>
                <a:gridCol w="959111">
                  <a:extLst>
                    <a:ext uri="{9D8B030D-6E8A-4147-A177-3AD203B41FA5}">
                      <a16:colId xmlns:a16="http://schemas.microsoft.com/office/drawing/2014/main" val="3180031410"/>
                    </a:ext>
                  </a:extLst>
                </a:gridCol>
                <a:gridCol w="440248">
                  <a:extLst>
                    <a:ext uri="{9D8B030D-6E8A-4147-A177-3AD203B41FA5}">
                      <a16:colId xmlns:a16="http://schemas.microsoft.com/office/drawing/2014/main" val="1836657036"/>
                    </a:ext>
                  </a:extLst>
                </a:gridCol>
                <a:gridCol w="345910">
                  <a:extLst>
                    <a:ext uri="{9D8B030D-6E8A-4147-A177-3AD203B41FA5}">
                      <a16:colId xmlns:a16="http://schemas.microsoft.com/office/drawing/2014/main" val="2436816193"/>
                    </a:ext>
                  </a:extLst>
                </a:gridCol>
                <a:gridCol w="4976373">
                  <a:extLst>
                    <a:ext uri="{9D8B030D-6E8A-4147-A177-3AD203B41FA5}">
                      <a16:colId xmlns:a16="http://schemas.microsoft.com/office/drawing/2014/main" val="2151970761"/>
                    </a:ext>
                  </a:extLst>
                </a:gridCol>
              </a:tblGrid>
              <a:tr h="162560">
                <a:tc>
                  <a:txBody>
                    <a:bodyPr/>
                    <a:lstStyle/>
                    <a:p>
                      <a:pPr algn="just">
                        <a:spcAft>
                          <a:spcPts val="0"/>
                        </a:spcAft>
                      </a:pPr>
                      <a:r>
                        <a:rPr lang="en-US" sz="1100" dirty="0">
                          <a:effectLst/>
                        </a:rPr>
                        <a:t>Field</a:t>
                      </a:r>
                      <a:endParaRPr lang="en-US"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rPr>
                        <a:t>Type</a:t>
                      </a:r>
                      <a:endParaRPr lang="en-US"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rPr>
                        <a:t>Required?</a:t>
                      </a:r>
                      <a:endParaRPr lang="en-US"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rPr>
                        <a:t>Description</a:t>
                      </a:r>
                      <a:endParaRPr lang="en-US" sz="1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0008" marR="30008" marT="0" marB="0"/>
                </a:tc>
                <a:extLst>
                  <a:ext uri="{0D108BD9-81ED-4DB2-BD59-A6C34878D82A}">
                    <a16:rowId xmlns:a16="http://schemas.microsoft.com/office/drawing/2014/main" val="3228409351"/>
                  </a:ext>
                </a:extLst>
              </a:tr>
              <a:tr h="196465">
                <a:tc>
                  <a:txBody>
                    <a:bodyPr/>
                    <a:lstStyle/>
                    <a:p>
                      <a:pPr algn="just">
                        <a:spcAft>
                          <a:spcPts val="0"/>
                        </a:spcAft>
                      </a:pPr>
                      <a:r>
                        <a:rPr lang="en-US" sz="1100" dirty="0">
                          <a:effectLst/>
                          <a:latin typeface="+mn-lt"/>
                        </a:rPr>
                        <a:t>version</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number</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Version of the event header (currently: 3.0)  </a:t>
                      </a:r>
                      <a:r>
                        <a:rPr lang="en-US" sz="1100" dirty="0">
                          <a:solidFill>
                            <a:srgbClr val="FF0000"/>
                          </a:solidFill>
                          <a:effectLst/>
                          <a:latin typeface="+mn-lt"/>
                        </a:rPr>
                        <a:t>3.0</a:t>
                      </a:r>
                      <a:endParaRPr lang="en-US" sz="1100" dirty="0">
                        <a:solidFill>
                          <a:srgbClr val="FF0000"/>
                        </a:solidFill>
                        <a:effectLst/>
                        <a:latin typeface="+mn-lt"/>
                        <a:ea typeface="Times New Roman" panose="02020603050405020304" pitchFamily="18" charset="0"/>
                        <a:cs typeface="Times New Roman" panose="02020603050405020304" pitchFamily="18" charset="0"/>
                      </a:endParaRPr>
                    </a:p>
                  </a:txBody>
                  <a:tcPr marL="30008" marR="30008" marT="0" marB="0"/>
                </a:tc>
                <a:extLst>
                  <a:ext uri="{0D108BD9-81ED-4DB2-BD59-A6C34878D82A}">
                    <a16:rowId xmlns:a16="http://schemas.microsoft.com/office/drawing/2014/main" val="45189541"/>
                  </a:ext>
                </a:extLst>
              </a:tr>
              <a:tr h="162560">
                <a:tc>
                  <a:txBody>
                    <a:bodyPr/>
                    <a:lstStyle/>
                    <a:p>
                      <a:pPr algn="just">
                        <a:spcAft>
                          <a:spcPts val="0"/>
                        </a:spcAft>
                      </a:pPr>
                      <a:r>
                        <a:rPr lang="en-US" sz="1100" dirty="0">
                          <a:effectLst/>
                          <a:latin typeface="+mn-lt"/>
                        </a:rPr>
                        <a:t>eventName</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string</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spcAft>
                          <a:spcPts val="0"/>
                        </a:spcAft>
                      </a:pPr>
                      <a:r>
                        <a:rPr lang="en-US" sz="1100" dirty="0" err="1">
                          <a:solidFill>
                            <a:srgbClr val="FF0000"/>
                          </a:solidFill>
                          <a:effectLst/>
                          <a:latin typeface="+mn-lt"/>
                          <a:ea typeface="Times New Roman" panose="02020603050405020304" pitchFamily="18" charset="0"/>
                          <a:cs typeface="Times New Roman" panose="02020603050405020304" pitchFamily="18" charset="0"/>
                        </a:rPr>
                        <a:t>pnfRegistration_</a:t>
                      </a:r>
                      <a:r>
                        <a:rPr lang="en-US" sz="1100" i="1" dirty="0" err="1">
                          <a:solidFill>
                            <a:srgbClr val="FF0000"/>
                          </a:solidFill>
                          <a:effectLst/>
                          <a:latin typeface="+mn-lt"/>
                          <a:ea typeface="Times New Roman" panose="02020603050405020304" pitchFamily="18" charset="0"/>
                          <a:cs typeface="Times New Roman" panose="02020603050405020304" pitchFamily="18" charset="0"/>
                        </a:rPr>
                        <a:t>vendor</a:t>
                      </a:r>
                      <a:r>
                        <a:rPr lang="en-US" sz="1100" dirty="0" err="1">
                          <a:solidFill>
                            <a:srgbClr val="FF0000"/>
                          </a:solidFill>
                          <a:effectLst/>
                          <a:latin typeface="+mn-lt"/>
                          <a:ea typeface="Times New Roman" panose="02020603050405020304" pitchFamily="18" charset="0"/>
                          <a:cs typeface="Times New Roman" panose="02020603050405020304" pitchFamily="18" charset="0"/>
                        </a:rPr>
                        <a:t>_</a:t>
                      </a:r>
                      <a:r>
                        <a:rPr lang="en-US" sz="1100" i="1" dirty="0" err="1">
                          <a:solidFill>
                            <a:srgbClr val="FF0000"/>
                          </a:solidFill>
                          <a:effectLst/>
                          <a:latin typeface="+mn-lt"/>
                          <a:ea typeface="Times New Roman" panose="02020603050405020304" pitchFamily="18" charset="0"/>
                          <a:cs typeface="Times New Roman" panose="02020603050405020304" pitchFamily="18" charset="0"/>
                        </a:rPr>
                        <a:t>pnfName</a:t>
                      </a:r>
                      <a:r>
                        <a:rPr lang="en-US" sz="1100" dirty="0">
                          <a:solidFill>
                            <a:srgbClr val="FF0000"/>
                          </a:solidFill>
                          <a:effectLst/>
                          <a:latin typeface="+mn-lt"/>
                          <a:ea typeface="Times New Roman" panose="02020603050405020304" pitchFamily="18" charset="0"/>
                          <a:cs typeface="Times New Roman" panose="02020603050405020304" pitchFamily="18" charset="0"/>
                        </a:rPr>
                        <a:t> where </a:t>
                      </a:r>
                      <a:r>
                        <a:rPr lang="en-US" sz="1100" i="1" dirty="0">
                          <a:solidFill>
                            <a:srgbClr val="FF0000"/>
                          </a:solidFill>
                          <a:effectLst/>
                          <a:latin typeface="+mn-lt"/>
                          <a:ea typeface="Times New Roman" panose="02020603050405020304" pitchFamily="18" charset="0"/>
                          <a:cs typeface="Times New Roman" panose="02020603050405020304" pitchFamily="18" charset="0"/>
                        </a:rPr>
                        <a:t>pnfName</a:t>
                      </a:r>
                      <a:r>
                        <a:rPr lang="en-US" sz="1100" dirty="0">
                          <a:solidFill>
                            <a:srgbClr val="FF0000"/>
                          </a:solidFill>
                          <a:effectLst/>
                          <a:latin typeface="+mn-lt"/>
                          <a:ea typeface="Times New Roman" panose="02020603050405020304" pitchFamily="18" charset="0"/>
                          <a:cs typeface="Times New Roman" panose="02020603050405020304" pitchFamily="18" charset="0"/>
                        </a:rPr>
                        <a:t> is specified by the vendor and is a PNF type; e.g. pnfRegistration_Nokia_5gDu</a:t>
                      </a:r>
                    </a:p>
                  </a:txBody>
                  <a:tcPr marL="30008" marR="30008" marT="0" marB="0"/>
                </a:tc>
                <a:extLst>
                  <a:ext uri="{0D108BD9-81ED-4DB2-BD59-A6C34878D82A}">
                    <a16:rowId xmlns:a16="http://schemas.microsoft.com/office/drawing/2014/main" val="2256474102"/>
                  </a:ext>
                </a:extLst>
              </a:tr>
              <a:tr h="366757">
                <a:tc>
                  <a:txBody>
                    <a:bodyPr/>
                    <a:lstStyle/>
                    <a:p>
                      <a:pPr algn="just">
                        <a:spcAft>
                          <a:spcPts val="0"/>
                        </a:spcAft>
                      </a:pPr>
                      <a:r>
                        <a:rPr lang="en-US" sz="1100" dirty="0">
                          <a:effectLst/>
                          <a:latin typeface="+mn-lt"/>
                        </a:rPr>
                        <a:t>domain</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string</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spcAft>
                          <a:spcPts val="0"/>
                        </a:spcAft>
                      </a:pPr>
                      <a:r>
                        <a:rPr lang="en-US" sz="1100" dirty="0">
                          <a:effectLst/>
                          <a:latin typeface="+mn-lt"/>
                        </a:rPr>
                        <a:t>Event domain enumeration: ‘fault’, ‘heartbeat’, ‘measurementsForVfScaling’, ‘mobileFlow’, ‘other’, ‘sipSignaling’, ‘stateChange’, ‘syslog’, ‘thresholdCrossingAlert’, ‘voiceQuality’, </a:t>
                      </a:r>
                      <a:r>
                        <a:rPr lang="en-US" sz="1100" dirty="0">
                          <a:solidFill>
                            <a:srgbClr val="FF0000"/>
                          </a:solidFill>
                          <a:effectLst/>
                          <a:latin typeface="+mn-lt"/>
                        </a:rPr>
                        <a:t>‘</a:t>
                      </a:r>
                      <a:r>
                        <a:rPr lang="en-US" sz="1100" dirty="0" err="1">
                          <a:solidFill>
                            <a:srgbClr val="FF0000"/>
                          </a:solidFill>
                          <a:effectLst/>
                          <a:latin typeface="+mn-lt"/>
                        </a:rPr>
                        <a:t>pnfRegistration</a:t>
                      </a:r>
                      <a:r>
                        <a:rPr lang="en-US" sz="1100" dirty="0">
                          <a:solidFill>
                            <a:srgbClr val="FF0000"/>
                          </a:solidFill>
                          <a:effectLst/>
                          <a:latin typeface="+mn-lt"/>
                        </a:rPr>
                        <a:t>’</a:t>
                      </a:r>
                      <a:endParaRPr lang="en-US" sz="1100" dirty="0">
                        <a:solidFill>
                          <a:srgbClr val="FF0000"/>
                        </a:solidFill>
                        <a:effectLst/>
                        <a:latin typeface="+mn-lt"/>
                        <a:ea typeface="Times New Roman" panose="02020603050405020304" pitchFamily="18" charset="0"/>
                        <a:cs typeface="Times New Roman" panose="02020603050405020304" pitchFamily="18" charset="0"/>
                      </a:endParaRPr>
                    </a:p>
                  </a:txBody>
                  <a:tcPr marL="30008" marR="30008" marT="0" marB="0"/>
                </a:tc>
                <a:extLst>
                  <a:ext uri="{0D108BD9-81ED-4DB2-BD59-A6C34878D82A}">
                    <a16:rowId xmlns:a16="http://schemas.microsoft.com/office/drawing/2014/main" val="1201923094"/>
                  </a:ext>
                </a:extLst>
              </a:tr>
              <a:tr h="325120">
                <a:tc>
                  <a:txBody>
                    <a:bodyPr/>
                    <a:lstStyle/>
                    <a:p>
                      <a:pPr algn="just">
                        <a:spcAft>
                          <a:spcPts val="0"/>
                        </a:spcAft>
                      </a:pPr>
                      <a:r>
                        <a:rPr lang="en-US" sz="1100" dirty="0">
                          <a:effectLst/>
                          <a:latin typeface="+mn-lt"/>
                        </a:rPr>
                        <a:t>eventId</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string</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Event key that is unique to the event source</a:t>
                      </a:r>
                    </a:p>
                    <a:p>
                      <a:pPr algn="just">
                        <a:spcAft>
                          <a:spcPts val="0"/>
                        </a:spcAft>
                      </a:pPr>
                      <a:r>
                        <a:rPr lang="en-US" sz="1100" dirty="0" err="1">
                          <a:solidFill>
                            <a:srgbClr val="FF0000"/>
                          </a:solidFill>
                          <a:effectLst/>
                          <a:latin typeface="+mn-lt"/>
                        </a:rPr>
                        <a:t>registration_</a:t>
                      </a:r>
                      <a:r>
                        <a:rPr lang="en-US" sz="1100" i="1" dirty="0" err="1">
                          <a:solidFill>
                            <a:srgbClr val="FF0000"/>
                          </a:solidFill>
                          <a:effectLst/>
                          <a:latin typeface="+mn-lt"/>
                        </a:rPr>
                        <a:t>yyyyyyyy</a:t>
                      </a:r>
                      <a:r>
                        <a:rPr lang="en-US" sz="1100" dirty="0">
                          <a:solidFill>
                            <a:srgbClr val="FF0000"/>
                          </a:solidFill>
                          <a:effectLst/>
                          <a:latin typeface="+mn-lt"/>
                        </a:rPr>
                        <a:t> where </a:t>
                      </a:r>
                      <a:r>
                        <a:rPr lang="en-US" sz="1100" i="1" dirty="0" err="1">
                          <a:solidFill>
                            <a:srgbClr val="FF0000"/>
                          </a:solidFill>
                          <a:effectLst/>
                          <a:latin typeface="+mn-lt"/>
                        </a:rPr>
                        <a:t>yyyyyyyy</a:t>
                      </a:r>
                      <a:r>
                        <a:rPr lang="en-US" sz="1100" i="1" dirty="0">
                          <a:solidFill>
                            <a:srgbClr val="FF0000"/>
                          </a:solidFill>
                          <a:effectLst/>
                          <a:latin typeface="+mn-lt"/>
                        </a:rPr>
                        <a:t> </a:t>
                      </a:r>
                      <a:r>
                        <a:rPr lang="en-US" sz="1100" dirty="0">
                          <a:solidFill>
                            <a:srgbClr val="FF0000"/>
                          </a:solidFill>
                          <a:effectLst/>
                          <a:latin typeface="+mn-lt"/>
                        </a:rPr>
                        <a:t>is an integer starting at 0 and incremented by 1 for every </a:t>
                      </a:r>
                      <a:r>
                        <a:rPr lang="en-US" sz="1100" dirty="0" err="1">
                          <a:solidFill>
                            <a:srgbClr val="FF0000"/>
                          </a:solidFill>
                          <a:effectLst/>
                          <a:latin typeface="+mn-lt"/>
                        </a:rPr>
                        <a:t>pnfRegistration</a:t>
                      </a:r>
                      <a:r>
                        <a:rPr lang="en-US" sz="1100" dirty="0">
                          <a:solidFill>
                            <a:srgbClr val="FF0000"/>
                          </a:solidFill>
                          <a:effectLst/>
                          <a:latin typeface="+mn-lt"/>
                        </a:rPr>
                        <a:t> event sent by this PNF</a:t>
                      </a:r>
                      <a:endParaRPr lang="en-US" sz="1100" dirty="0">
                        <a:solidFill>
                          <a:srgbClr val="FF0000"/>
                        </a:solidFill>
                        <a:effectLst/>
                        <a:latin typeface="+mn-lt"/>
                        <a:ea typeface="Times New Roman" panose="02020603050405020304" pitchFamily="18" charset="0"/>
                        <a:cs typeface="Times New Roman" panose="02020603050405020304" pitchFamily="18" charset="0"/>
                      </a:endParaRPr>
                    </a:p>
                  </a:txBody>
                  <a:tcPr marL="30008" marR="30008" marT="0" marB="0"/>
                </a:tc>
                <a:extLst>
                  <a:ext uri="{0D108BD9-81ED-4DB2-BD59-A6C34878D82A}">
                    <a16:rowId xmlns:a16="http://schemas.microsoft.com/office/drawing/2014/main" val="720014696"/>
                  </a:ext>
                </a:extLst>
              </a:tr>
              <a:tr h="220055">
                <a:tc>
                  <a:txBody>
                    <a:bodyPr/>
                    <a:lstStyle/>
                    <a:p>
                      <a:pPr algn="just">
                        <a:spcAft>
                          <a:spcPts val="0"/>
                        </a:spcAft>
                      </a:pPr>
                      <a:r>
                        <a:rPr lang="en-US" sz="1100" dirty="0">
                          <a:effectLst/>
                          <a:latin typeface="+mn-lt"/>
                        </a:rPr>
                        <a:t>eventType</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string</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No</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err="1">
                          <a:solidFill>
                            <a:srgbClr val="FF0000"/>
                          </a:solidFill>
                          <a:effectLst/>
                          <a:latin typeface="+mn-lt"/>
                        </a:rPr>
                        <a:t>pnfRegistration</a:t>
                      </a:r>
                      <a:endParaRPr lang="en-US" sz="1100" dirty="0">
                        <a:solidFill>
                          <a:srgbClr val="FF0000"/>
                        </a:solidFill>
                        <a:effectLst/>
                        <a:latin typeface="+mn-lt"/>
                        <a:ea typeface="Times New Roman" panose="02020603050405020304" pitchFamily="18" charset="0"/>
                        <a:cs typeface="Times New Roman" panose="02020603050405020304" pitchFamily="18" charset="0"/>
                      </a:endParaRPr>
                    </a:p>
                  </a:txBody>
                  <a:tcPr marL="30008" marR="30008" marT="0" marB="0"/>
                </a:tc>
                <a:extLst>
                  <a:ext uri="{0D108BD9-81ED-4DB2-BD59-A6C34878D82A}">
                    <a16:rowId xmlns:a16="http://schemas.microsoft.com/office/drawing/2014/main" val="1667887191"/>
                  </a:ext>
                </a:extLst>
              </a:tr>
              <a:tr h="220055">
                <a:tc>
                  <a:txBody>
                    <a:bodyPr/>
                    <a:lstStyle/>
                    <a:p>
                      <a:pPr algn="just">
                        <a:spcAft>
                          <a:spcPts val="0"/>
                        </a:spcAft>
                      </a:pPr>
                      <a:r>
                        <a:rPr lang="en-US" sz="1100" dirty="0">
                          <a:effectLst/>
                          <a:latin typeface="+mn-lt"/>
                        </a:rPr>
                        <a:t>nfcNamingCode</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string</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No</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Network function component type: 3 characters (aligned with vfc naming standards)  </a:t>
                      </a:r>
                      <a:r>
                        <a:rPr lang="en-US" sz="1100" dirty="0">
                          <a:solidFill>
                            <a:srgbClr val="FF0000"/>
                          </a:solidFill>
                          <a:effectLst/>
                          <a:latin typeface="+mn-lt"/>
                        </a:rPr>
                        <a:t>Not used</a:t>
                      </a:r>
                    </a:p>
                  </a:txBody>
                  <a:tcPr marL="30008" marR="30008" marT="0" marB="0"/>
                </a:tc>
                <a:extLst>
                  <a:ext uri="{0D108BD9-81ED-4DB2-BD59-A6C34878D82A}">
                    <a16:rowId xmlns:a16="http://schemas.microsoft.com/office/drawing/2014/main" val="407718195"/>
                  </a:ext>
                </a:extLst>
              </a:tr>
              <a:tr h="220055">
                <a:tc>
                  <a:txBody>
                    <a:bodyPr/>
                    <a:lstStyle/>
                    <a:p>
                      <a:pPr algn="just">
                        <a:spcAft>
                          <a:spcPts val="0"/>
                        </a:spcAft>
                      </a:pPr>
                      <a:r>
                        <a:rPr lang="en-US" sz="1100" dirty="0">
                          <a:effectLst/>
                          <a:latin typeface="+mn-lt"/>
                        </a:rPr>
                        <a:t>nfNamingCode</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string</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No</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Network function type: 4 characters (aligned with vnf naming standards) </a:t>
                      </a:r>
                      <a:r>
                        <a:rPr lang="en-US" sz="1100" dirty="0">
                          <a:solidFill>
                            <a:srgbClr val="FF0000"/>
                          </a:solidFill>
                          <a:effectLst/>
                          <a:latin typeface="+mn-lt"/>
                        </a:rPr>
                        <a:t>Not used</a:t>
                      </a:r>
                      <a:endParaRPr lang="en-US" sz="1100" dirty="0">
                        <a:effectLst/>
                        <a:latin typeface="+mn-lt"/>
                      </a:endParaRPr>
                    </a:p>
                  </a:txBody>
                  <a:tcPr marL="30008" marR="30008" marT="0" marB="0"/>
                </a:tc>
                <a:extLst>
                  <a:ext uri="{0D108BD9-81ED-4DB2-BD59-A6C34878D82A}">
                    <a16:rowId xmlns:a16="http://schemas.microsoft.com/office/drawing/2014/main" val="2007577385"/>
                  </a:ext>
                </a:extLst>
              </a:tr>
              <a:tr h="242043">
                <a:tc>
                  <a:txBody>
                    <a:bodyPr/>
                    <a:lstStyle/>
                    <a:p>
                      <a:pPr algn="just">
                        <a:spcAft>
                          <a:spcPts val="0"/>
                        </a:spcAft>
                      </a:pPr>
                      <a:r>
                        <a:rPr lang="en-US" sz="1100" dirty="0">
                          <a:effectLst/>
                          <a:latin typeface="+mn-lt"/>
                        </a:rPr>
                        <a:t>sourceId</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string</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No</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UUID identifying the entity experiencing the event issue (note: the AT&amp;T internal enrichment process shall ensure that this field is populated) </a:t>
                      </a:r>
                      <a:r>
                        <a:rPr lang="en-US" sz="1100" dirty="0">
                          <a:solidFill>
                            <a:srgbClr val="FF0000"/>
                          </a:solidFill>
                          <a:effectLst/>
                          <a:latin typeface="+mn-lt"/>
                        </a:rPr>
                        <a:t>Not used</a:t>
                      </a:r>
                      <a:endParaRPr lang="en-US" sz="1100" dirty="0">
                        <a:effectLst/>
                        <a:latin typeface="+mn-lt"/>
                      </a:endParaRPr>
                    </a:p>
                  </a:txBody>
                  <a:tcPr marL="30008" marR="30008" marT="0" marB="0"/>
                </a:tc>
                <a:extLst>
                  <a:ext uri="{0D108BD9-81ED-4DB2-BD59-A6C34878D82A}">
                    <a16:rowId xmlns:a16="http://schemas.microsoft.com/office/drawing/2014/main" val="2931388291"/>
                  </a:ext>
                </a:extLst>
              </a:tr>
              <a:tr h="325120">
                <a:tc>
                  <a:txBody>
                    <a:bodyPr/>
                    <a:lstStyle/>
                    <a:p>
                      <a:pPr algn="just">
                        <a:spcAft>
                          <a:spcPts val="0"/>
                        </a:spcAft>
                      </a:pPr>
                      <a:r>
                        <a:rPr lang="en-US" sz="1100" dirty="0">
                          <a:effectLst/>
                          <a:latin typeface="+mn-lt"/>
                        </a:rPr>
                        <a:t>sourceName</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string</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ea typeface="Nokia Pure Text Light" panose="020B0304040602060303" pitchFamily="34" charset="0"/>
                          <a:cs typeface="Nokia Pure Text Light" panose="020B0304040602060303" pitchFamily="34" charset="0"/>
                        </a:rPr>
                        <a:t>Name of the entity experiencing the event issue</a:t>
                      </a:r>
                      <a:r>
                        <a:rPr lang="en-US" sz="1100" dirty="0">
                          <a:solidFill>
                            <a:srgbClr val="FF0000"/>
                          </a:solidFill>
                          <a:effectLst/>
                          <a:latin typeface="+mn-lt"/>
                          <a:ea typeface="Nokia Pure Text Light" panose="020B0304040602060303" pitchFamily="34" charset="0"/>
                          <a:cs typeface="Nokia Pure Text Light" panose="020B0304040602060303" pitchFamily="34" charset="0"/>
                        </a:rPr>
                        <a:t>   </a:t>
                      </a:r>
                    </a:p>
                    <a:p>
                      <a:pPr algn="just">
                        <a:spcAft>
                          <a:spcPts val="0"/>
                        </a:spcAft>
                      </a:pPr>
                      <a:r>
                        <a:rPr lang="en-US" sz="1100" dirty="0" err="1">
                          <a:solidFill>
                            <a:srgbClr val="FF0000"/>
                          </a:solidFill>
                          <a:effectLst/>
                          <a:latin typeface="+mn-lt"/>
                          <a:ea typeface="Nokia Pure Text Light" panose="020B0304040602060303" pitchFamily="34" charset="0"/>
                          <a:cs typeface="Nokia Pure Text Light" panose="020B0304040602060303" pitchFamily="34" charset="0"/>
                        </a:rPr>
                        <a:t>PNFid</a:t>
                      </a:r>
                      <a:r>
                        <a:rPr lang="en-US" sz="1100" dirty="0">
                          <a:solidFill>
                            <a:srgbClr val="FF0000"/>
                          </a:solidFill>
                          <a:effectLst/>
                          <a:latin typeface="+mn-lt"/>
                          <a:ea typeface="Nokia Pure Text Light" panose="020B0304040602060303" pitchFamily="34" charset="0"/>
                          <a:cs typeface="Nokia Pure Text Light" panose="020B0304040602060303" pitchFamily="34" charset="0"/>
                        </a:rPr>
                        <a:t> (unique PNF instance ID = PNF correlation ID = </a:t>
                      </a:r>
                      <a:r>
                        <a:rPr lang="en-US" sz="1100" dirty="0" err="1">
                          <a:solidFill>
                            <a:srgbClr val="FF0000"/>
                          </a:solidFill>
                          <a:effectLst/>
                          <a:latin typeface="+mn-lt"/>
                          <a:ea typeface="Nokia Pure Text Light" panose="020B0304040602060303" pitchFamily="34" charset="0"/>
                          <a:cs typeface="Nokia Pure Text Light" panose="020B0304040602060303" pitchFamily="34" charset="0"/>
                        </a:rPr>
                        <a:t>pnf</a:t>
                      </a:r>
                      <a:r>
                        <a:rPr lang="en-US" sz="1100" dirty="0">
                          <a:solidFill>
                            <a:srgbClr val="FF0000"/>
                          </a:solidFill>
                          <a:effectLst/>
                          <a:latin typeface="+mn-lt"/>
                          <a:ea typeface="Nokia Pure Text Light" panose="020B0304040602060303" pitchFamily="34" charset="0"/>
                          <a:cs typeface="Nokia Pure Text Light" panose="020B0304040602060303" pitchFamily="34" charset="0"/>
                        </a:rPr>
                        <a:t>-name stored in AAI ; e.g. NOK6061ZW3)</a:t>
                      </a:r>
                    </a:p>
                  </a:txBody>
                  <a:tcPr marL="30008" marR="30008" marT="0" marB="0"/>
                </a:tc>
                <a:extLst>
                  <a:ext uri="{0D108BD9-81ED-4DB2-BD59-A6C34878D82A}">
                    <a16:rowId xmlns:a16="http://schemas.microsoft.com/office/drawing/2014/main" val="2538340272"/>
                  </a:ext>
                </a:extLst>
              </a:tr>
              <a:tr h="350265">
                <a:tc>
                  <a:txBody>
                    <a:bodyPr/>
                    <a:lstStyle/>
                    <a:p>
                      <a:pPr algn="just">
                        <a:spcAft>
                          <a:spcPts val="0"/>
                        </a:spcAft>
                      </a:pPr>
                      <a:r>
                        <a:rPr lang="en-US" sz="1100" dirty="0">
                          <a:effectLst/>
                          <a:latin typeface="+mn-lt"/>
                        </a:rPr>
                        <a:t>reportingEntityId</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string</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No</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UUID identifying the entity reporting the event, for example an OAM VM (note: the AT&amp;T internal enrichment process shall ensure that this field is populated) </a:t>
                      </a:r>
                      <a:r>
                        <a:rPr lang="en-US" sz="1100" dirty="0">
                          <a:solidFill>
                            <a:srgbClr val="FF0000"/>
                          </a:solidFill>
                          <a:effectLst/>
                          <a:latin typeface="+mn-lt"/>
                        </a:rPr>
                        <a:t>Not used</a:t>
                      </a:r>
                      <a:endParaRPr lang="en-US" sz="1100" dirty="0">
                        <a:effectLst/>
                        <a:latin typeface="+mn-lt"/>
                      </a:endParaRPr>
                    </a:p>
                  </a:txBody>
                  <a:tcPr marL="30008" marR="30008" marT="0" marB="0"/>
                </a:tc>
                <a:extLst>
                  <a:ext uri="{0D108BD9-81ED-4DB2-BD59-A6C34878D82A}">
                    <a16:rowId xmlns:a16="http://schemas.microsoft.com/office/drawing/2014/main" val="1204717360"/>
                  </a:ext>
                </a:extLst>
              </a:tr>
              <a:tr h="487680">
                <a:tc>
                  <a:txBody>
                    <a:bodyPr/>
                    <a:lstStyle/>
                    <a:p>
                      <a:pPr algn="just">
                        <a:spcAft>
                          <a:spcPts val="0"/>
                        </a:spcAft>
                      </a:pPr>
                      <a:r>
                        <a:rPr lang="en-US" sz="1100" dirty="0">
                          <a:effectLst/>
                          <a:latin typeface="+mn-lt"/>
                        </a:rPr>
                        <a:t>reportingEntityName</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string</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Name of the entity reporting the event, for example, an EMS name.  May be the same as the sourceName.  For synthetic events generated by DCAE, it is the name of the app generating the event.</a:t>
                      </a:r>
                    </a:p>
                    <a:p>
                      <a:pPr algn="just">
                        <a:spcAft>
                          <a:spcPts val="0"/>
                        </a:spcAft>
                      </a:pPr>
                      <a:r>
                        <a:rPr lang="en-US" sz="1100" dirty="0" err="1">
                          <a:solidFill>
                            <a:srgbClr val="FF0000"/>
                          </a:solidFill>
                          <a:effectLst/>
                          <a:latin typeface="+mn-lt"/>
                          <a:ea typeface="Nokia Pure Text Light" panose="020B0304040602060303" pitchFamily="34" charset="0"/>
                          <a:cs typeface="Nokia Pure Text Light" panose="020B0304040602060303" pitchFamily="34" charset="0"/>
                        </a:rPr>
                        <a:t>PNFid</a:t>
                      </a:r>
                      <a:r>
                        <a:rPr lang="en-US" sz="1100" dirty="0">
                          <a:solidFill>
                            <a:srgbClr val="FF0000"/>
                          </a:solidFill>
                          <a:effectLst/>
                          <a:latin typeface="+mn-lt"/>
                          <a:ea typeface="Nokia Pure Text Light" panose="020B0304040602060303" pitchFamily="34" charset="0"/>
                          <a:cs typeface="Nokia Pure Text Light" panose="020B0304040602060303" pitchFamily="34" charset="0"/>
                        </a:rPr>
                        <a:t> (unique PNF instance ID = PNF correlation ID = </a:t>
                      </a:r>
                      <a:r>
                        <a:rPr lang="en-US" sz="1100" dirty="0" err="1">
                          <a:solidFill>
                            <a:srgbClr val="FF0000"/>
                          </a:solidFill>
                          <a:effectLst/>
                          <a:latin typeface="+mn-lt"/>
                          <a:ea typeface="Nokia Pure Text Light" panose="020B0304040602060303" pitchFamily="34" charset="0"/>
                          <a:cs typeface="Nokia Pure Text Light" panose="020B0304040602060303" pitchFamily="34" charset="0"/>
                        </a:rPr>
                        <a:t>pnf</a:t>
                      </a:r>
                      <a:r>
                        <a:rPr lang="en-US" sz="1100" dirty="0">
                          <a:solidFill>
                            <a:srgbClr val="FF0000"/>
                          </a:solidFill>
                          <a:effectLst/>
                          <a:latin typeface="+mn-lt"/>
                          <a:ea typeface="Nokia Pure Text Light" panose="020B0304040602060303" pitchFamily="34" charset="0"/>
                          <a:cs typeface="Nokia Pure Text Light" panose="020B0304040602060303" pitchFamily="34" charset="0"/>
                        </a:rPr>
                        <a:t>-name stored in AAI ; e.g. NOK6061ZW3)</a:t>
                      </a:r>
                      <a:endParaRPr lang="en-US" sz="1100" dirty="0">
                        <a:solidFill>
                          <a:srgbClr val="FF0000"/>
                        </a:solidFill>
                        <a:effectLst/>
                        <a:latin typeface="+mn-lt"/>
                        <a:ea typeface="Times New Roman" panose="02020603050405020304" pitchFamily="18" charset="0"/>
                        <a:cs typeface="Times New Roman" panose="02020603050405020304" pitchFamily="18" charset="0"/>
                      </a:endParaRPr>
                    </a:p>
                  </a:txBody>
                  <a:tcPr marL="30008" marR="30008" marT="0" marB="0"/>
                </a:tc>
                <a:extLst>
                  <a:ext uri="{0D108BD9-81ED-4DB2-BD59-A6C34878D82A}">
                    <a16:rowId xmlns:a16="http://schemas.microsoft.com/office/drawing/2014/main" val="2639369592"/>
                  </a:ext>
                </a:extLst>
              </a:tr>
              <a:tr h="325120">
                <a:tc>
                  <a:txBody>
                    <a:bodyPr/>
                    <a:lstStyle/>
                    <a:p>
                      <a:pPr algn="just">
                        <a:spcAft>
                          <a:spcPts val="0"/>
                        </a:spcAft>
                      </a:pPr>
                      <a:r>
                        <a:rPr lang="en-US" sz="1100" dirty="0">
                          <a:effectLst/>
                          <a:latin typeface="+mn-lt"/>
                        </a:rPr>
                        <a:t>priority</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string</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Processing priority enumeration: ‘High’, ‘Medium’, ‘Normal’, ‘Low’</a:t>
                      </a:r>
                    </a:p>
                    <a:p>
                      <a:pPr algn="just">
                        <a:spcAft>
                          <a:spcPts val="0"/>
                        </a:spcAft>
                      </a:pPr>
                      <a:r>
                        <a:rPr lang="en-US" sz="1100" dirty="0">
                          <a:solidFill>
                            <a:srgbClr val="FF0000"/>
                          </a:solidFill>
                          <a:effectLst/>
                          <a:latin typeface="+mn-lt"/>
                        </a:rPr>
                        <a:t>Normal</a:t>
                      </a:r>
                      <a:endParaRPr lang="en-US" sz="1100" dirty="0">
                        <a:solidFill>
                          <a:srgbClr val="FF0000"/>
                        </a:solidFill>
                        <a:effectLst/>
                        <a:latin typeface="+mn-lt"/>
                        <a:ea typeface="Times New Roman" panose="02020603050405020304" pitchFamily="18" charset="0"/>
                        <a:cs typeface="Times New Roman" panose="02020603050405020304" pitchFamily="18" charset="0"/>
                      </a:endParaRPr>
                    </a:p>
                  </a:txBody>
                  <a:tcPr marL="30008" marR="30008" marT="0" marB="0"/>
                </a:tc>
                <a:extLst>
                  <a:ext uri="{0D108BD9-81ED-4DB2-BD59-A6C34878D82A}">
                    <a16:rowId xmlns:a16="http://schemas.microsoft.com/office/drawing/2014/main" val="14397841"/>
                  </a:ext>
                </a:extLst>
              </a:tr>
              <a:tr h="487680">
                <a:tc>
                  <a:txBody>
                    <a:bodyPr/>
                    <a:lstStyle/>
                    <a:p>
                      <a:pPr algn="just">
                        <a:spcAft>
                          <a:spcPts val="0"/>
                        </a:spcAft>
                      </a:pPr>
                      <a:r>
                        <a:rPr lang="en-US" sz="1100" dirty="0">
                          <a:effectLst/>
                          <a:latin typeface="+mn-lt"/>
                        </a:rPr>
                        <a:t>startEpochMicrosec</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number</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the earliest unix time aka epoch time associated with the event from any component--as microseconds elapsed since 1 Jan 1970 not including leap seconds</a:t>
                      </a:r>
                    </a:p>
                    <a:p>
                      <a:pPr algn="just">
                        <a:spcAft>
                          <a:spcPts val="0"/>
                        </a:spcAft>
                      </a:pPr>
                      <a:r>
                        <a:rPr lang="en-US" sz="1100" dirty="0">
                          <a:solidFill>
                            <a:srgbClr val="FF0000"/>
                          </a:solidFill>
                          <a:effectLst/>
                          <a:latin typeface="+mn-lt"/>
                        </a:rPr>
                        <a:t>current time</a:t>
                      </a:r>
                      <a:endParaRPr lang="en-US" sz="1100" dirty="0">
                        <a:solidFill>
                          <a:srgbClr val="FF0000"/>
                        </a:solidFill>
                        <a:effectLst/>
                        <a:latin typeface="+mn-lt"/>
                        <a:ea typeface="Times New Roman" panose="02020603050405020304" pitchFamily="18" charset="0"/>
                        <a:cs typeface="Times New Roman" panose="02020603050405020304" pitchFamily="18" charset="0"/>
                      </a:endParaRPr>
                    </a:p>
                  </a:txBody>
                  <a:tcPr marL="30008" marR="30008" marT="0" marB="0"/>
                </a:tc>
                <a:extLst>
                  <a:ext uri="{0D108BD9-81ED-4DB2-BD59-A6C34878D82A}">
                    <a16:rowId xmlns:a16="http://schemas.microsoft.com/office/drawing/2014/main" val="3254579773"/>
                  </a:ext>
                </a:extLst>
              </a:tr>
              <a:tr h="487680">
                <a:tc>
                  <a:txBody>
                    <a:bodyPr/>
                    <a:lstStyle/>
                    <a:p>
                      <a:pPr algn="just">
                        <a:spcAft>
                          <a:spcPts val="0"/>
                        </a:spcAft>
                      </a:pPr>
                      <a:r>
                        <a:rPr lang="en-US" sz="1100" dirty="0">
                          <a:effectLst/>
                          <a:latin typeface="+mn-lt"/>
                        </a:rPr>
                        <a:t>lastEpochMicrosec</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number</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the latest unix time aka epoch time associated with the event from any component--as microseconds elapsed since 1 Jan 1970 not including leap seconds</a:t>
                      </a:r>
                    </a:p>
                    <a:p>
                      <a:pPr algn="just">
                        <a:spcAft>
                          <a:spcPts val="0"/>
                        </a:spcAft>
                      </a:pPr>
                      <a:r>
                        <a:rPr lang="en-US" sz="1100" dirty="0">
                          <a:solidFill>
                            <a:srgbClr val="FF0000"/>
                          </a:solidFill>
                          <a:effectLst/>
                          <a:latin typeface="+mn-lt"/>
                        </a:rPr>
                        <a:t>current time</a:t>
                      </a:r>
                      <a:endParaRPr lang="en-US" sz="1100" dirty="0">
                        <a:solidFill>
                          <a:srgbClr val="FF0000"/>
                        </a:solidFill>
                        <a:effectLst/>
                        <a:latin typeface="+mn-lt"/>
                        <a:ea typeface="Times New Roman" panose="02020603050405020304" pitchFamily="18" charset="0"/>
                        <a:cs typeface="Times New Roman" panose="02020603050405020304" pitchFamily="18" charset="0"/>
                      </a:endParaRPr>
                    </a:p>
                  </a:txBody>
                  <a:tcPr marL="30008" marR="30008" marT="0" marB="0"/>
                </a:tc>
                <a:extLst>
                  <a:ext uri="{0D108BD9-81ED-4DB2-BD59-A6C34878D82A}">
                    <a16:rowId xmlns:a16="http://schemas.microsoft.com/office/drawing/2014/main" val="2562628227"/>
                  </a:ext>
                </a:extLst>
              </a:tr>
              <a:tr h="325120">
                <a:tc>
                  <a:txBody>
                    <a:bodyPr/>
                    <a:lstStyle/>
                    <a:p>
                      <a:pPr algn="just">
                        <a:spcAft>
                          <a:spcPts val="0"/>
                        </a:spcAft>
                      </a:pPr>
                      <a:r>
                        <a:rPr lang="en-US" sz="1100" dirty="0">
                          <a:effectLst/>
                          <a:latin typeface="+mn-lt"/>
                        </a:rPr>
                        <a:t>sequence</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integer</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spcAft>
                          <a:spcPts val="0"/>
                        </a:spcAft>
                      </a:pPr>
                      <a:r>
                        <a:rPr lang="en-US" sz="1100" dirty="0">
                          <a:effectLst/>
                          <a:latin typeface="+mn-lt"/>
                        </a:rPr>
                        <a:t>Yes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spcAft>
                          <a:spcPts val="0"/>
                        </a:spcAft>
                      </a:pPr>
                      <a:r>
                        <a:rPr lang="en-US" sz="1100" dirty="0">
                          <a:effectLst/>
                          <a:latin typeface="+mn-lt"/>
                        </a:rPr>
                        <a:t>Ordering of events communicated by an event source instance (or 0 if not needed)</a:t>
                      </a:r>
                    </a:p>
                    <a:p>
                      <a:pPr algn="just">
                        <a:spcAft>
                          <a:spcPts val="0"/>
                        </a:spcAft>
                      </a:pPr>
                      <a:r>
                        <a:rPr lang="en-US" sz="1100" dirty="0">
                          <a:solidFill>
                            <a:srgbClr val="FF0000"/>
                          </a:solidFill>
                          <a:effectLst/>
                          <a:latin typeface="+mn-lt"/>
                          <a:ea typeface="Times New Roman" panose="02020603050405020304" pitchFamily="18" charset="0"/>
                          <a:cs typeface="Times New Roman" panose="02020603050405020304" pitchFamily="18" charset="0"/>
                        </a:rPr>
                        <a:t>0</a:t>
                      </a:r>
                    </a:p>
                  </a:txBody>
                  <a:tcPr marL="30008" marR="30008" marT="0" marB="0"/>
                </a:tc>
                <a:extLst>
                  <a:ext uri="{0D108BD9-81ED-4DB2-BD59-A6C34878D82A}">
                    <a16:rowId xmlns:a16="http://schemas.microsoft.com/office/drawing/2014/main" val="349038341"/>
                  </a:ext>
                </a:extLst>
              </a:tr>
              <a:tr h="462115">
                <a:tc>
                  <a:txBody>
                    <a:bodyPr/>
                    <a:lstStyle/>
                    <a:p>
                      <a:pPr algn="just">
                        <a:lnSpc>
                          <a:spcPct val="90000"/>
                        </a:lnSpc>
                        <a:spcAft>
                          <a:spcPts val="0"/>
                        </a:spcAft>
                      </a:pPr>
                      <a:r>
                        <a:rPr lang="en-US" sz="1100" dirty="0">
                          <a:effectLst/>
                          <a:latin typeface="+mn-lt"/>
                        </a:rPr>
                        <a:t>internalHeader Fields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lnSpc>
                          <a:spcPct val="90000"/>
                        </a:lnSpc>
                        <a:spcAft>
                          <a:spcPts val="0"/>
                        </a:spcAft>
                      </a:pPr>
                      <a:r>
                        <a:rPr lang="en-US" sz="1100" dirty="0">
                          <a:effectLst/>
                          <a:latin typeface="+mn-lt"/>
                        </a:rPr>
                        <a:t>internalHeader Fields</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ctr">
                        <a:lnSpc>
                          <a:spcPct val="90000"/>
                        </a:lnSpc>
                        <a:spcAft>
                          <a:spcPts val="0"/>
                        </a:spcAft>
                      </a:pPr>
                      <a:r>
                        <a:rPr lang="en-US" sz="1100" dirty="0">
                          <a:effectLst/>
                          <a:latin typeface="+mn-lt"/>
                        </a:rPr>
                        <a:t>No</a:t>
                      </a:r>
                      <a:endParaRPr lang="en-US" sz="1100" dirty="0">
                        <a:effectLst/>
                        <a:latin typeface="+mn-lt"/>
                        <a:ea typeface="Times New Roman" panose="02020603050405020304" pitchFamily="18" charset="0"/>
                        <a:cs typeface="Times New Roman" panose="02020603050405020304" pitchFamily="18" charset="0"/>
                      </a:endParaRPr>
                    </a:p>
                  </a:txBody>
                  <a:tcPr marL="30008" marR="30008" marT="0" marB="0"/>
                </a:tc>
                <a:tc>
                  <a:txBody>
                    <a:bodyPr/>
                    <a:lstStyle/>
                    <a:p>
                      <a:pPr algn="just">
                        <a:lnSpc>
                          <a:spcPct val="90000"/>
                        </a:lnSpc>
                        <a:spcAft>
                          <a:spcPts val="0"/>
                        </a:spcAft>
                      </a:pPr>
                      <a:r>
                        <a:rPr lang="en-US" sz="1100" dirty="0">
                          <a:effectLst/>
                          <a:latin typeface="+mn-lt"/>
                        </a:rPr>
                        <a:t>Fields (not supplied by event sources) that the VES Event Listener service can use to enrich the event if needed for efficient internal processing.  This is an empty object which is intended to be defined separately by each provider implementing the VES Event Listener. </a:t>
                      </a:r>
                    </a:p>
                    <a:p>
                      <a:pPr algn="just">
                        <a:lnSpc>
                          <a:spcPct val="90000"/>
                        </a:lnSpc>
                        <a:spcAft>
                          <a:spcPts val="0"/>
                        </a:spcAft>
                      </a:pPr>
                      <a:r>
                        <a:rPr lang="en-US" sz="1100" dirty="0">
                          <a:effectLst/>
                          <a:latin typeface="+mn-lt"/>
                        </a:rPr>
                        <a:t>Empty  </a:t>
                      </a:r>
                      <a:r>
                        <a:rPr lang="en-US" sz="1100" dirty="0">
                          <a:solidFill>
                            <a:srgbClr val="FF0000"/>
                          </a:solidFill>
                          <a:effectLst/>
                          <a:latin typeface="+mn-lt"/>
                        </a:rPr>
                        <a:t>Not used</a:t>
                      </a:r>
                      <a:endParaRPr lang="en-US" sz="1100" dirty="0">
                        <a:solidFill>
                          <a:srgbClr val="FF0000"/>
                        </a:solidFill>
                        <a:effectLst/>
                        <a:latin typeface="+mn-lt"/>
                        <a:ea typeface="Times New Roman" panose="02020603050405020304" pitchFamily="18" charset="0"/>
                        <a:cs typeface="Times New Roman" panose="02020603050405020304" pitchFamily="18" charset="0"/>
                      </a:endParaRPr>
                    </a:p>
                  </a:txBody>
                  <a:tcPr marL="30008" marR="30008" marT="0" marB="0"/>
                </a:tc>
                <a:extLst>
                  <a:ext uri="{0D108BD9-81ED-4DB2-BD59-A6C34878D82A}">
                    <a16:rowId xmlns:a16="http://schemas.microsoft.com/office/drawing/2014/main" val="3261583968"/>
                  </a:ext>
                </a:extLst>
              </a:tr>
            </a:tbl>
          </a:graphicData>
        </a:graphic>
      </p:graphicFrame>
    </p:spTree>
    <p:extLst>
      <p:ext uri="{BB962C8B-B14F-4D97-AF65-F5344CB8AC3E}">
        <p14:creationId xmlns:p14="http://schemas.microsoft.com/office/powerpoint/2010/main" val="38220872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0EAF53B-1DBA-4401-82BB-EE24DAC1A1BC}"/>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B468CE42-1A68-4AA2-B61E-68647A88F8A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E72F8301-6E1F-4BA4-8E7F-E9C3A61091F9}"/>
                </a:ext>
              </a:extLst>
            </p:cNvPr>
            <p:cNvSpPr txBox="1"/>
            <p:nvPr/>
          </p:nvSpPr>
          <p:spPr>
            <a:xfrm>
              <a:off x="717463" y="-17858"/>
              <a:ext cx="5476860" cy="491271"/>
            </a:xfrm>
            <a:prstGeom prst="rect">
              <a:avLst/>
            </a:prstGeom>
            <a:noFill/>
          </p:spPr>
          <p:txBody>
            <a:bodyPr wrap="square" rtlCol="0">
              <a:spAutoFit/>
            </a:bodyPr>
            <a:lstStyle/>
            <a:p>
              <a:pPr algn="ctr"/>
              <a:r>
                <a:rPr lang="en-US" sz="2800" dirty="0" err="1">
                  <a:solidFill>
                    <a:schemeClr val="bg1"/>
                  </a:solidFill>
                  <a:latin typeface="Nokia Pure Headline" pitchFamily="34" charset="0"/>
                </a:rPr>
                <a:t>pnfRegistration</a:t>
              </a:r>
              <a:r>
                <a:rPr lang="en-US" sz="2800" dirty="0">
                  <a:solidFill>
                    <a:schemeClr val="bg1"/>
                  </a:solidFill>
                  <a:latin typeface="Nokia Pure Headline" pitchFamily="34" charset="0"/>
                </a:rPr>
                <a:t> VES Event</a:t>
              </a:r>
            </a:p>
          </p:txBody>
        </p:sp>
        <p:sp>
          <p:nvSpPr>
            <p:cNvPr id="7" name="Rectangle 6">
              <a:extLst>
                <a:ext uri="{FF2B5EF4-FFF2-40B4-BE49-F238E27FC236}">
                  <a16:creationId xmlns:a16="http://schemas.microsoft.com/office/drawing/2014/main" id="{93DF2C15-4340-476B-BF94-FA1B2F6CACC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40A6BC85-2DA7-4A95-9735-56B106E6CDE5}"/>
              </a:ext>
            </a:extLst>
          </p:cNvPr>
          <p:cNvGraphicFramePr>
            <a:graphicFrameLocks noGrp="1"/>
          </p:cNvGraphicFramePr>
          <p:nvPr>
            <p:extLst/>
          </p:nvPr>
        </p:nvGraphicFramePr>
        <p:xfrm>
          <a:off x="157119" y="1010503"/>
          <a:ext cx="6548481" cy="5989320"/>
        </p:xfrm>
        <a:graphic>
          <a:graphicData uri="http://schemas.openxmlformats.org/drawingml/2006/table">
            <a:tbl>
              <a:tblPr firstRow="1" firstCol="1" bandRow="1"/>
              <a:tblGrid>
                <a:gridCol w="1286668">
                  <a:extLst>
                    <a:ext uri="{9D8B030D-6E8A-4147-A177-3AD203B41FA5}">
                      <a16:colId xmlns:a16="http://schemas.microsoft.com/office/drawing/2014/main" val="1886627326"/>
                    </a:ext>
                  </a:extLst>
                </a:gridCol>
                <a:gridCol w="673771">
                  <a:extLst>
                    <a:ext uri="{9D8B030D-6E8A-4147-A177-3AD203B41FA5}">
                      <a16:colId xmlns:a16="http://schemas.microsoft.com/office/drawing/2014/main" val="956073006"/>
                    </a:ext>
                  </a:extLst>
                </a:gridCol>
                <a:gridCol w="529389">
                  <a:extLst>
                    <a:ext uri="{9D8B030D-6E8A-4147-A177-3AD203B41FA5}">
                      <a16:colId xmlns:a16="http://schemas.microsoft.com/office/drawing/2014/main" val="84848748"/>
                    </a:ext>
                  </a:extLst>
                </a:gridCol>
                <a:gridCol w="4058653">
                  <a:extLst>
                    <a:ext uri="{9D8B030D-6E8A-4147-A177-3AD203B41FA5}">
                      <a16:colId xmlns:a16="http://schemas.microsoft.com/office/drawing/2014/main" val="1319154706"/>
                    </a:ext>
                  </a:extLst>
                </a:gridCol>
              </a:tblGrid>
              <a:tr h="203200">
                <a:tc>
                  <a:txBody>
                    <a:bodyPr/>
                    <a:lstStyle/>
                    <a:p>
                      <a:pPr algn="just">
                        <a:spcAft>
                          <a:spcPts val="0"/>
                        </a:spcAft>
                      </a:pPr>
                      <a:r>
                        <a:rPr lang="en-US" sz="13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Field</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a:spcAft>
                          <a:spcPts val="0"/>
                        </a:spcAft>
                      </a:pPr>
                      <a:r>
                        <a:rPr lang="en-US" sz="13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Type</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a:spcAft>
                          <a:spcPts val="0"/>
                        </a:spcAft>
                      </a:pPr>
                      <a:r>
                        <a:rPr lang="en-US" sz="13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Required?</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a:spcAft>
                          <a:spcPts val="0"/>
                        </a:spcAft>
                      </a:pPr>
                      <a:r>
                        <a:rPr lang="en-US" sz="1300" b="1" dirty="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Description</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3168213303"/>
                  </a:ext>
                </a:extLst>
              </a:tr>
              <a:tr h="243840">
                <a:tc>
                  <a:txBody>
                    <a:bodyPr/>
                    <a:lstStyle/>
                    <a:p>
                      <a:pPr algn="just">
                        <a:spcAft>
                          <a:spcPts val="0"/>
                        </a:spcAft>
                      </a:pPr>
                      <a:r>
                        <a:rPr lang="en-US" sz="1300" dirty="0" err="1">
                          <a:effectLst/>
                          <a:latin typeface="Calibri" panose="020F0502020204030204" pitchFamily="34" charset="0"/>
                          <a:ea typeface="Times New Roman" panose="02020603050405020304" pitchFamily="18" charset="0"/>
                          <a:cs typeface="Times New Roman" panose="02020603050405020304" pitchFamily="18" charset="0"/>
                        </a:rPr>
                        <a:t>pnfRegistrationFieldsVersion</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number</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Yes</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Version of the </a:t>
                      </a:r>
                      <a:r>
                        <a:rPr lang="en-US" sz="1300" dirty="0" err="1">
                          <a:effectLst/>
                          <a:latin typeface="Calibri" panose="020F0502020204030204" pitchFamily="34" charset="0"/>
                          <a:ea typeface="Times New Roman" panose="02020603050405020304" pitchFamily="18" charset="0"/>
                          <a:cs typeface="Times New Roman" panose="02020603050405020304" pitchFamily="18" charset="0"/>
                        </a:rPr>
                        <a:t>pnfRegistrationFields</a:t>
                      </a: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 block (currently: 1.0)</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3781455"/>
                  </a:ext>
                </a:extLst>
              </a:tr>
              <a:tr h="243840">
                <a:tc>
                  <a:txBody>
                    <a:bodyPr/>
                    <a:lstStyle/>
                    <a:p>
                      <a:pPr algn="just">
                        <a:spcAft>
                          <a:spcPts val="0"/>
                        </a:spcAft>
                      </a:pPr>
                      <a:r>
                        <a:rPr lang="en-US" sz="1300" dirty="0" err="1">
                          <a:effectLst/>
                          <a:latin typeface="Calibri" panose="020F0502020204030204" pitchFamily="34" charset="0"/>
                          <a:ea typeface="Times New Roman" panose="02020603050405020304" pitchFamily="18" charset="0"/>
                          <a:cs typeface="Times New Roman" panose="02020603050405020304" pitchFamily="18" charset="0"/>
                        </a:rPr>
                        <a:t>serialNumber</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string</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Yes</a:t>
                      </a:r>
                      <a:endParaRPr lang="en-US" sz="1300" baseline="30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TS 32.692 serialNumber = serial number of the unit; e.g. 6061ZW3</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113388"/>
                  </a:ext>
                </a:extLst>
              </a:tr>
              <a:tr h="243840">
                <a:tc>
                  <a:txBody>
                    <a:bodyPr/>
                    <a:lstStyle/>
                    <a:p>
                      <a:pPr algn="just">
                        <a:spcAft>
                          <a:spcPts val="0"/>
                        </a:spcAft>
                      </a:pPr>
                      <a:r>
                        <a:rPr lang="en-US" sz="1300" b="0" dirty="0" err="1">
                          <a:effectLst/>
                          <a:latin typeface="Calibri" panose="020F0502020204030204" pitchFamily="34" charset="0"/>
                          <a:ea typeface="Times New Roman" panose="02020603050405020304" pitchFamily="18" charset="0"/>
                          <a:cs typeface="Times New Roman" panose="02020603050405020304" pitchFamily="18" charset="0"/>
                        </a:rPr>
                        <a:t>vendorName</a:t>
                      </a:r>
                      <a:endParaRPr lang="en-US" sz="13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string</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Yes</a:t>
                      </a:r>
                      <a:endParaRPr lang="en-US" sz="1300" baseline="30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TS 32.692 vendorName = name of manufacturer; e.g. Nokia.  Maps to AAI equip-vendor.</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4460795"/>
                  </a:ext>
                </a:extLst>
              </a:tr>
              <a:tr h="487680">
                <a:tc>
                  <a:txBody>
                    <a:bodyPr/>
                    <a:lstStyle/>
                    <a:p>
                      <a:pPr algn="just">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oamV4IpAddress</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string</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No</a:t>
                      </a:r>
                      <a:r>
                        <a:rPr lang="en-US" sz="1300" baseline="30000" dirty="0">
                          <a:effectLst/>
                          <a:latin typeface="Calibri" panose="020F0502020204030204" pitchFamily="34" charset="0"/>
                          <a:ea typeface="Times New Roman" panose="02020603050405020304" pitchFamily="18" charset="0"/>
                          <a:cs typeface="Times New Roman" panose="02020603050405020304" pitchFamily="18" charset="0"/>
                        </a:rPr>
                        <a:t>1</a:t>
                      </a:r>
                      <a:endParaRPr lang="en-US" sz="1300" baseline="30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IPv4 m-plane IP address to be used by the manager to contact the PNF.  </a:t>
                      </a:r>
                    </a:p>
                    <a:p>
                      <a:pP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Maps to AAI ipaddress-v4-oam.</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3308490"/>
                  </a:ext>
                </a:extLst>
              </a:tr>
              <a:tr h="406400">
                <a:tc>
                  <a:txBody>
                    <a:bodyPr/>
                    <a:lstStyle/>
                    <a:p>
                      <a:pPr algn="just">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oamV6IpAddress</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string</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No</a:t>
                      </a:r>
                      <a:r>
                        <a:rPr lang="en-US" sz="1300" baseline="30000" dirty="0">
                          <a:effectLst/>
                          <a:latin typeface="Calibri" panose="020F0502020204030204" pitchFamily="34" charset="0"/>
                          <a:ea typeface="Times New Roman" panose="02020603050405020304" pitchFamily="18" charset="0"/>
                          <a:cs typeface="Times New Roman" panose="02020603050405020304" pitchFamily="18" charset="0"/>
                        </a:rPr>
                        <a:t>1</a:t>
                      </a:r>
                      <a:endParaRPr lang="en-US" sz="1300" baseline="300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IPv6 m-plane IP address to be used by the manager to contact the PNF.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Maps to AAI ipaddress-v6-oam.</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9094046"/>
                  </a:ext>
                </a:extLst>
              </a:tr>
              <a:tr h="243840">
                <a:tc>
                  <a:txBody>
                    <a:bodyPr/>
                    <a:lstStyle/>
                    <a:p>
                      <a:pPr algn="just">
                        <a:spcAft>
                          <a:spcPts val="0"/>
                        </a:spcAft>
                      </a:pPr>
                      <a:r>
                        <a:rPr lang="en-US" sz="1300" dirty="0" err="1">
                          <a:effectLst/>
                          <a:latin typeface="Calibri" panose="020F0502020204030204" pitchFamily="34" charset="0"/>
                          <a:ea typeface="Times New Roman" panose="02020603050405020304" pitchFamily="18" charset="0"/>
                          <a:cs typeface="Times New Roman" panose="02020603050405020304" pitchFamily="18" charset="0"/>
                        </a:rPr>
                        <a:t>macAddress</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string</a:t>
                      </a: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No</a:t>
                      </a: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MAC address of unit.</a:t>
                      </a: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1279784"/>
                  </a:ext>
                </a:extLst>
              </a:tr>
              <a:tr h="243840">
                <a:tc>
                  <a:txBody>
                    <a:bodyPr/>
                    <a:lstStyle/>
                    <a:p>
                      <a:pPr algn="just">
                        <a:spcAft>
                          <a:spcPts val="0"/>
                        </a:spcAft>
                      </a:pPr>
                      <a:r>
                        <a:rPr lang="en-US" sz="1300" dirty="0" err="1">
                          <a:effectLst/>
                          <a:latin typeface="Calibri" panose="020F0502020204030204" pitchFamily="34" charset="0"/>
                          <a:ea typeface="Times New Roman" panose="02020603050405020304" pitchFamily="18" charset="0"/>
                          <a:cs typeface="Times New Roman" panose="02020603050405020304" pitchFamily="18" charset="0"/>
                        </a:rPr>
                        <a:t>unitFamily</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string</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No</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TS 32.692 vendorUnitFamilyType = general type of HW unit; e.g. BBU.</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0689881"/>
                  </a:ext>
                </a:extLst>
              </a:tr>
              <a:tr h="487680">
                <a:tc>
                  <a:txBody>
                    <a:bodyPr/>
                    <a:lstStyle/>
                    <a:p>
                      <a:pPr algn="just">
                        <a:spcAft>
                          <a:spcPts val="0"/>
                        </a:spcAft>
                      </a:pPr>
                      <a:r>
                        <a:rPr lang="en-US" sz="1300" dirty="0" err="1">
                          <a:effectLst/>
                          <a:latin typeface="Calibri" panose="020F0502020204030204" pitchFamily="34" charset="0"/>
                          <a:ea typeface="Times New Roman" panose="02020603050405020304" pitchFamily="18" charset="0"/>
                          <a:cs typeface="Times New Roman" panose="02020603050405020304" pitchFamily="18" charset="0"/>
                        </a:rPr>
                        <a:t>unitType</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string</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No</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TS 32.692 vendorUnitTypeNumber = vendor name for the unit; e.g. Airscale.  </a:t>
                      </a:r>
                    </a:p>
                    <a:p>
                      <a:pP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Maps to AAI equip-type.</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0879247"/>
                  </a:ext>
                </a:extLst>
              </a:tr>
              <a:tr h="243840">
                <a:tc>
                  <a:txBody>
                    <a:bodyPr/>
                    <a:lstStyle/>
                    <a:p>
                      <a:pPr algn="just">
                        <a:spcAft>
                          <a:spcPts val="0"/>
                        </a:spcAft>
                      </a:pPr>
                      <a:r>
                        <a:rPr lang="en-US" sz="1300" dirty="0" err="1">
                          <a:effectLst/>
                          <a:latin typeface="Calibri" panose="020F0502020204030204" pitchFamily="34" charset="0"/>
                          <a:ea typeface="Times New Roman" panose="02020603050405020304" pitchFamily="18" charset="0"/>
                          <a:cs typeface="Times New Roman" panose="02020603050405020304" pitchFamily="18" charset="0"/>
                        </a:rPr>
                        <a:t>modelNumber</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string</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No</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TS 32.692 versionNumber = version of the unit from vendor; e.g. AJ02.  Maps to AAI equip-model.</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1214023"/>
                  </a:ext>
                </a:extLst>
              </a:tr>
              <a:tr h="270627">
                <a:tc>
                  <a:txBody>
                    <a:bodyPr/>
                    <a:lstStyle/>
                    <a:p>
                      <a:pPr algn="just">
                        <a:spcAft>
                          <a:spcPts val="0"/>
                        </a:spcAft>
                      </a:pPr>
                      <a:r>
                        <a:rPr lang="en-US" sz="1300" dirty="0" err="1">
                          <a:effectLst/>
                          <a:latin typeface="Calibri" panose="020F0502020204030204" pitchFamily="34" charset="0"/>
                          <a:ea typeface="Times New Roman" panose="02020603050405020304" pitchFamily="18" charset="0"/>
                          <a:cs typeface="Times New Roman" panose="02020603050405020304" pitchFamily="18" charset="0"/>
                        </a:rPr>
                        <a:t>softwareVersion</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string</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No</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TS 32.692 swName = active SW running on the unit; e.g. 5gDUv18.05.201.</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5663248"/>
                  </a:ext>
                </a:extLst>
              </a:tr>
              <a:tr h="243840">
                <a:tc>
                  <a:txBody>
                    <a:bodyPr/>
                    <a:lstStyle/>
                    <a:p>
                      <a:pPr algn="just">
                        <a:spcAft>
                          <a:spcPts val="0"/>
                        </a:spcAft>
                      </a:pPr>
                      <a:r>
                        <a:rPr lang="en-US" sz="1300" dirty="0" err="1">
                          <a:effectLst/>
                          <a:latin typeface="Calibri" panose="020F0502020204030204" pitchFamily="34" charset="0"/>
                          <a:ea typeface="Times New Roman" panose="02020603050405020304" pitchFamily="18" charset="0"/>
                          <a:cs typeface="Times New Roman" panose="02020603050405020304" pitchFamily="18" charset="0"/>
                        </a:rPr>
                        <a:t>manufactureDate</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string</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No</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TS 32.692 </a:t>
                      </a:r>
                      <a:r>
                        <a:rPr lang="en-US" sz="1300" dirty="0" err="1">
                          <a:effectLst/>
                          <a:latin typeface="Calibri" panose="020F0502020204030204" pitchFamily="34" charset="0"/>
                          <a:ea typeface="Times New Roman" panose="02020603050405020304" pitchFamily="18" charset="0"/>
                          <a:cs typeface="Times New Roman" panose="02020603050405020304" pitchFamily="18" charset="0"/>
                        </a:rPr>
                        <a:t>dateOfManufacture</a:t>
                      </a: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 = manufacture date of the unit in ISO 8601 format; 2016-04-23.</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717524"/>
                  </a:ext>
                </a:extLst>
              </a:tr>
              <a:tr h="243840">
                <a:tc>
                  <a:txBody>
                    <a:bodyPr/>
                    <a:lstStyle/>
                    <a:p>
                      <a:pPr algn="just">
                        <a:spcAft>
                          <a:spcPts val="0"/>
                        </a:spcAft>
                      </a:pPr>
                      <a:r>
                        <a:rPr lang="en-US" sz="1300" dirty="0" err="1">
                          <a:effectLst/>
                          <a:latin typeface="Calibri" panose="020F0502020204030204" pitchFamily="34" charset="0"/>
                          <a:ea typeface="Times New Roman" panose="02020603050405020304" pitchFamily="18" charset="0"/>
                          <a:cs typeface="Times New Roman" panose="02020603050405020304" pitchFamily="18" charset="0"/>
                        </a:rPr>
                        <a:t>lastServiceDate</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string</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No</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300" dirty="0">
                          <a:effectLst/>
                          <a:latin typeface="Calibri" panose="020F0502020204030204" pitchFamily="34" charset="0"/>
                          <a:ea typeface="Times New Roman" panose="02020603050405020304" pitchFamily="18" charset="0"/>
                          <a:cs typeface="Times New Roman" panose="02020603050405020304" pitchFamily="18" charset="0"/>
                        </a:rPr>
                        <a:t>TS 32.692 dateOfLastService = date of last service in ISO 8601 format; e.g. 2017-02-15.</a:t>
                      </a:r>
                      <a:endParaRPr lang="en-US" sz="13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9315" marR="593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6199741"/>
                  </a:ext>
                </a:extLst>
              </a:tr>
              <a:tr h="243840">
                <a:tc>
                  <a:txBody>
                    <a:bodyPr/>
                    <a:lstStyle/>
                    <a:p>
                      <a:pPr algn="just">
                        <a:spcAft>
                          <a:spcPts val="0"/>
                        </a:spcAft>
                      </a:pPr>
                      <a:r>
                        <a:rPr lang="en-US" sz="1300" b="0" dirty="0" err="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additionalFields</a:t>
                      </a:r>
                      <a:endParaRPr lang="en-US" sz="13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a:spcAft>
                          <a:spcPts val="0"/>
                        </a:spcAft>
                      </a:pPr>
                      <a:r>
                        <a:rPr lang="en-US" sz="1300" b="0" dirty="0" err="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hashMap</a:t>
                      </a:r>
                      <a:endParaRPr lang="en-US" sz="13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3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No</a:t>
                      </a:r>
                      <a:endParaRPr lang="en-US" sz="13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300" b="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Additional registration fields if needed, provided as key-value pairs.</a:t>
                      </a:r>
                      <a:endParaRPr lang="en-US" sz="13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0960" marR="6096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4479284"/>
                  </a:ext>
                </a:extLst>
              </a:tr>
            </a:tbl>
          </a:graphicData>
        </a:graphic>
      </p:graphicFrame>
    </p:spTree>
    <p:extLst>
      <p:ext uri="{BB962C8B-B14F-4D97-AF65-F5344CB8AC3E}">
        <p14:creationId xmlns:p14="http://schemas.microsoft.com/office/powerpoint/2010/main" val="39380642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1885700" y="86380"/>
              <a:ext cx="311174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PRH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4" name="Rectangle 33">
            <a:extLst>
              <a:ext uri="{FF2B5EF4-FFF2-40B4-BE49-F238E27FC236}">
                <a16:creationId xmlns:a16="http://schemas.microsoft.com/office/drawing/2014/main" id="{00D5B4A8-1C38-4D65-820B-2091F973D1A1}"/>
              </a:ext>
            </a:extLst>
          </p:cNvPr>
          <p:cNvSpPr/>
          <p:nvPr/>
        </p:nvSpPr>
        <p:spPr>
          <a:xfrm>
            <a:off x="66500" y="767729"/>
            <a:ext cx="4897677" cy="707107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9812774D-ACF7-4D56-A7D8-6C833ED9CB12}"/>
              </a:ext>
            </a:extLst>
          </p:cNvPr>
          <p:cNvSpPr/>
          <p:nvPr/>
        </p:nvSpPr>
        <p:spPr>
          <a:xfrm>
            <a:off x="68588" y="7927731"/>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D2C3D524-B6D0-4218-B4D6-00653432A6B4}"/>
              </a:ext>
            </a:extLst>
          </p:cNvPr>
          <p:cNvSpPr txBox="1"/>
          <p:nvPr/>
        </p:nvSpPr>
        <p:spPr>
          <a:xfrm>
            <a:off x="88328" y="8028485"/>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37" name="TextBox 36">
            <a:extLst>
              <a:ext uri="{FF2B5EF4-FFF2-40B4-BE49-F238E27FC236}">
                <a16:creationId xmlns:a16="http://schemas.microsoft.com/office/drawing/2014/main" id="{C4EDC31D-1193-4FB2-9471-82B4E22735C7}"/>
              </a:ext>
            </a:extLst>
          </p:cNvPr>
          <p:cNvSpPr txBox="1"/>
          <p:nvPr/>
        </p:nvSpPr>
        <p:spPr>
          <a:xfrm>
            <a:off x="88328" y="739153"/>
            <a:ext cx="4662906" cy="7417415"/>
          </a:xfrm>
          <a:prstGeom prst="rect">
            <a:avLst/>
          </a:prstGeom>
          <a:noFill/>
        </p:spPr>
        <p:txBody>
          <a:bodyPr wrap="square" rtlCol="0">
            <a:spAutoFit/>
          </a:bodyPr>
          <a:lstStyle/>
          <a:p>
            <a:r>
              <a:rPr lang="en-US" sz="1400" i="1" dirty="0"/>
              <a:t>PNF Registration Handler </a:t>
            </a:r>
            <a:r>
              <a:rPr lang="en-US" sz="1400" dirty="0"/>
              <a:t>(PRH) Enhancements.</a:t>
            </a:r>
          </a:p>
          <a:p>
            <a:endParaRPr lang="en-US" sz="1400" b="1" dirty="0">
              <a:solidFill>
                <a:srgbClr val="0000CC"/>
              </a:solidFill>
            </a:endParaRPr>
          </a:p>
          <a:p>
            <a:r>
              <a:rPr lang="en-US" sz="1400" b="1" dirty="0">
                <a:solidFill>
                  <a:srgbClr val="0000CC"/>
                </a:solidFill>
              </a:rPr>
              <a:t>(1) New VES Event domain for PNF Registration</a:t>
            </a:r>
            <a:r>
              <a:rPr lang="en-US" sz="1400" dirty="0">
                <a:solidFill>
                  <a:srgbClr val="0000CC"/>
                </a:solidFill>
              </a:rPr>
              <a:t> – </a:t>
            </a:r>
            <a:r>
              <a:rPr lang="en-US" sz="1400" dirty="0"/>
              <a:t>Create new VES event domain </a:t>
            </a:r>
            <a:r>
              <a:rPr lang="en-US" sz="1400" i="1" dirty="0" err="1">
                <a:solidFill>
                  <a:srgbClr val="0000CC"/>
                </a:solidFill>
              </a:rPr>
              <a:t>pnfRegistration</a:t>
            </a:r>
            <a:r>
              <a:rPr lang="en-US" sz="1400" dirty="0">
                <a:solidFill>
                  <a:srgbClr val="0000CC"/>
                </a:solidFill>
              </a:rPr>
              <a:t> </a:t>
            </a:r>
            <a:r>
              <a:rPr lang="en-US" sz="1400" dirty="0"/>
              <a:t>for PNF registration with corresponding support in VES collector, DMaaP and PRH. PnP Use  case was using the “</a:t>
            </a:r>
            <a:r>
              <a:rPr lang="en-US" sz="1400" i="1" dirty="0"/>
              <a:t>other</a:t>
            </a:r>
            <a:r>
              <a:rPr lang="en-US" sz="1400" dirty="0"/>
              <a:t>” domain to register VES events. For Casablanca, we propose using a dedicated domain. VES separation of events. VES agent update in PNF.</a:t>
            </a:r>
          </a:p>
          <a:p>
            <a:r>
              <a:rPr lang="en-US" sz="1400" b="1" dirty="0">
                <a:solidFill>
                  <a:srgbClr val="0000CC"/>
                </a:solidFill>
              </a:rPr>
              <a:t>(2) VES EXTENSIONS </a:t>
            </a:r>
            <a:r>
              <a:rPr lang="en-US" sz="1400" dirty="0"/>
              <a:t>- As a result, VES collector and VES agent content will change with field updates using the new domain. Extensions for PNF registration fields. Corresponding VES Schema  change (VES message 6.0 standard)</a:t>
            </a:r>
          </a:p>
          <a:p>
            <a:r>
              <a:rPr lang="en-US" sz="1400" b="1" dirty="0">
                <a:solidFill>
                  <a:srgbClr val="0000CC"/>
                </a:solidFill>
              </a:rPr>
              <a:t>(3) PNF REGISTRATION EXCHANGE UPDATE </a:t>
            </a:r>
            <a:r>
              <a:rPr lang="en-US" sz="1400" dirty="0"/>
              <a:t>– The registration VES event used by the DU Simulator (or actual PNF) will need to update its JSON payload to match the changes above.</a:t>
            </a:r>
            <a:r>
              <a:rPr lang="en-US" sz="1400" b="1" dirty="0">
                <a:solidFill>
                  <a:srgbClr val="0000CC"/>
                </a:solidFill>
              </a:rPr>
              <a:t> </a:t>
            </a:r>
          </a:p>
          <a:p>
            <a:r>
              <a:rPr lang="en-US" sz="1400" b="1" dirty="0">
                <a:solidFill>
                  <a:srgbClr val="0000CC"/>
                </a:solidFill>
              </a:rPr>
              <a:t>(4) TOPIC CREATION </a:t>
            </a:r>
            <a:r>
              <a:rPr lang="en-US" sz="1400" dirty="0"/>
              <a:t>– Once DMaaP is secured, creation of new </a:t>
            </a:r>
            <a:r>
              <a:rPr lang="en-US" sz="1400" dirty="0" err="1"/>
              <a:t>pnfRegistration</a:t>
            </a:r>
            <a:r>
              <a:rPr lang="en-US" sz="1400" dirty="0"/>
              <a:t> DMaaP Topic. Topic needs  to be pre-provisioned. </a:t>
            </a:r>
            <a:r>
              <a:rPr lang="en-US" sz="1400" i="1" dirty="0" err="1"/>
              <a:t>pnfReady</a:t>
            </a:r>
            <a:r>
              <a:rPr lang="en-US" sz="1400" dirty="0"/>
              <a:t> event.</a:t>
            </a:r>
          </a:p>
          <a:p>
            <a:endParaRPr lang="en-US" sz="1400" dirty="0"/>
          </a:p>
          <a:p>
            <a:r>
              <a:rPr lang="en-US" sz="1400" b="1" dirty="0">
                <a:solidFill>
                  <a:srgbClr val="0000CC"/>
                </a:solidFill>
              </a:rPr>
              <a:t>(5) AAF &amp; PRH </a:t>
            </a:r>
            <a:r>
              <a:rPr lang="en-US" sz="1400" dirty="0"/>
              <a:t>– Intra-ONAP Security. PRH integration with AAF for security. Refactor VES. </a:t>
            </a:r>
          </a:p>
          <a:p>
            <a:r>
              <a:rPr lang="en-US" sz="1400" b="1" dirty="0">
                <a:solidFill>
                  <a:srgbClr val="0000CC"/>
                </a:solidFill>
              </a:rPr>
              <a:t>(6) FAILURE HANDLING </a:t>
            </a:r>
            <a:r>
              <a:rPr lang="en-US" sz="1400" dirty="0"/>
              <a:t>– Error handling for when registration fails. (1) send response didn’t find AAI keep sending (2) avoid multiple PNF ready to SO for same PNF.</a:t>
            </a:r>
            <a:r>
              <a:rPr lang="en-US" sz="1400" b="1" dirty="0">
                <a:solidFill>
                  <a:srgbClr val="0000CC"/>
                </a:solidFill>
              </a:rPr>
              <a:t> </a:t>
            </a:r>
            <a:r>
              <a:rPr lang="en-US" sz="1400" dirty="0"/>
              <a:t>(3) AAI unavailable ONAP components not running (4) PNF sending erroneous info. (5) Failures on (a) PNF registration (b) DMaaP PNF Ready (c) AAI (d) Platform (6) VES Schema validation (7) </a:t>
            </a:r>
            <a:r>
              <a:rPr lang="en-US" sz="1400" b="1" dirty="0"/>
              <a:t>PNF timeout &amp; max# tries (actual DU). </a:t>
            </a:r>
          </a:p>
          <a:p>
            <a:r>
              <a:rPr lang="en-US" sz="1400" b="1" dirty="0">
                <a:solidFill>
                  <a:srgbClr val="0000CC"/>
                </a:solidFill>
              </a:rPr>
              <a:t>(7) SO INTEGRATION </a:t>
            </a:r>
            <a:r>
              <a:rPr lang="en-US" sz="1400" dirty="0"/>
              <a:t>– SO WF Integration. Service Instance (Timeout = wait for 2 weeks). External inventory monitoring system.</a:t>
            </a:r>
            <a:endParaRPr lang="en-US" sz="1400" b="1" dirty="0">
              <a:solidFill>
                <a:srgbClr val="0000CC"/>
              </a:solidFill>
            </a:endParaRPr>
          </a:p>
          <a:p>
            <a:r>
              <a:rPr lang="en-US" sz="1400" b="1" dirty="0">
                <a:solidFill>
                  <a:srgbClr val="0000CC"/>
                </a:solidFill>
              </a:rPr>
              <a:t>(8) REQUIREMENTS PROJECT </a:t>
            </a:r>
            <a:r>
              <a:rPr lang="en-US" sz="1400" dirty="0"/>
              <a:t>– Add requirements: for all equipment providers their PNFs have to use this event.</a:t>
            </a:r>
          </a:p>
          <a:p>
            <a:endParaRPr lang="en-US" sz="1400" dirty="0"/>
          </a:p>
        </p:txBody>
      </p:sp>
      <p:sp>
        <p:nvSpPr>
          <p:cNvPr id="38" name="TextBox 37">
            <a:extLst>
              <a:ext uri="{FF2B5EF4-FFF2-40B4-BE49-F238E27FC236}">
                <a16:creationId xmlns:a16="http://schemas.microsoft.com/office/drawing/2014/main" id="{E4C66D3A-58CD-49DC-A8BD-75B1812B9B08}"/>
              </a:ext>
            </a:extLst>
          </p:cNvPr>
          <p:cNvSpPr txBox="1"/>
          <p:nvPr/>
        </p:nvSpPr>
        <p:spPr>
          <a:xfrm>
            <a:off x="183885" y="8491401"/>
            <a:ext cx="4662906" cy="400110"/>
          </a:xfrm>
          <a:prstGeom prst="rect">
            <a:avLst/>
          </a:prstGeom>
          <a:noFill/>
        </p:spPr>
        <p:txBody>
          <a:bodyPr wrap="square" rtlCol="0">
            <a:spAutoFit/>
          </a:bodyPr>
          <a:lstStyle/>
          <a:p>
            <a:r>
              <a:rPr lang="en-US" sz="2000" dirty="0"/>
              <a:t>PNF Registration Handler, </a:t>
            </a:r>
            <a:r>
              <a:rPr lang="en-US" sz="2000" dirty="0" err="1"/>
              <a:t>DMaaP</a:t>
            </a:r>
            <a:r>
              <a:rPr lang="en-US" sz="2000" dirty="0"/>
              <a:t>, DCAE</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pic>
        <p:nvPicPr>
          <p:cNvPr id="5124" name="Picture 4" descr="C:\Users\cheung\AppData\Local\Temp\SNAGHTML3186096.PNG">
            <a:extLst>
              <a:ext uri="{FF2B5EF4-FFF2-40B4-BE49-F238E27FC236}">
                <a16:creationId xmlns:a16="http://schemas.microsoft.com/office/drawing/2014/main" id="{CAC82204-08C2-458E-9C34-0B314F3D8E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0677" y="767728"/>
            <a:ext cx="1666260" cy="1687622"/>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690FD3B4-763C-4F4B-BABA-34C9991CC481}"/>
              </a:ext>
            </a:extLst>
          </p:cNvPr>
          <p:cNvSpPr/>
          <p:nvPr/>
        </p:nvSpPr>
        <p:spPr>
          <a:xfrm>
            <a:off x="133085" y="1173270"/>
            <a:ext cx="4713706" cy="355113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72691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1287780" y="86380"/>
              <a:ext cx="430759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SECURITY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23727F49-8359-48FC-8581-3B42A297FC5C}"/>
              </a:ext>
            </a:extLst>
          </p:cNvPr>
          <p:cNvSpPr/>
          <p:nvPr/>
        </p:nvSpPr>
        <p:spPr>
          <a:xfrm>
            <a:off x="66500" y="784354"/>
            <a:ext cx="4897677" cy="700745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25FBB35-9CD3-47AE-9C24-119DE33BFA99}"/>
              </a:ext>
            </a:extLst>
          </p:cNvPr>
          <p:cNvSpPr/>
          <p:nvPr/>
        </p:nvSpPr>
        <p:spPr>
          <a:xfrm>
            <a:off x="68588" y="7887210"/>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7AD5340-287B-4110-82A5-807D64394A4D}"/>
              </a:ext>
            </a:extLst>
          </p:cNvPr>
          <p:cNvSpPr txBox="1"/>
          <p:nvPr/>
        </p:nvSpPr>
        <p:spPr>
          <a:xfrm>
            <a:off x="88328" y="7987964"/>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06CB2B59-973A-4E66-BB83-9263EA6AE968}"/>
              </a:ext>
            </a:extLst>
          </p:cNvPr>
          <p:cNvSpPr txBox="1"/>
          <p:nvPr/>
        </p:nvSpPr>
        <p:spPr>
          <a:xfrm>
            <a:off x="183885" y="8340710"/>
            <a:ext cx="4662906" cy="707886"/>
          </a:xfrm>
          <a:prstGeom prst="rect">
            <a:avLst/>
          </a:prstGeom>
          <a:noFill/>
        </p:spPr>
        <p:txBody>
          <a:bodyPr wrap="square" rtlCol="0">
            <a:spAutoFit/>
          </a:bodyPr>
          <a:lstStyle/>
          <a:p>
            <a:r>
              <a:rPr lang="en-US" sz="2000" dirty="0"/>
              <a:t>PNF Registration Handler, DCAE, AAF, ONAP Controller, </a:t>
            </a:r>
            <a:r>
              <a:rPr lang="en-US" sz="2000" dirty="0" err="1"/>
              <a:t>DMaaP</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pic>
        <p:nvPicPr>
          <p:cNvPr id="13" name="Picture 8" descr="C:\Users\cheung\AppData\Local\Temp\SNAGHTML300ad1f.PNG">
            <a:extLst>
              <a:ext uri="{FF2B5EF4-FFF2-40B4-BE49-F238E27FC236}">
                <a16:creationId xmlns:a16="http://schemas.microsoft.com/office/drawing/2014/main" id="{63C5676A-65EC-4244-BA09-D93B15B6B1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0506" y="903288"/>
            <a:ext cx="1761165" cy="175251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2B660348-1369-490D-9D2D-A08882E18012}"/>
              </a:ext>
            </a:extLst>
          </p:cNvPr>
          <p:cNvSpPr txBox="1"/>
          <p:nvPr/>
        </p:nvSpPr>
        <p:spPr>
          <a:xfrm>
            <a:off x="66500" y="809882"/>
            <a:ext cx="4897677" cy="6699270"/>
          </a:xfrm>
          <a:prstGeom prst="rect">
            <a:avLst/>
          </a:prstGeom>
          <a:noFill/>
        </p:spPr>
        <p:txBody>
          <a:bodyPr wrap="square" rtlCol="0">
            <a:spAutoFit/>
          </a:bodyPr>
          <a:lstStyle/>
          <a:p>
            <a:pPr>
              <a:spcAft>
                <a:spcPts val="800"/>
              </a:spcAft>
            </a:pPr>
            <a:r>
              <a:rPr lang="en-US" sz="1400" b="1" dirty="0">
                <a:solidFill>
                  <a:srgbClr val="0000CC"/>
                </a:solidFill>
                <a:ea typeface="Nokia Pure Text Light" panose="020B0304040602060303" pitchFamily="34" charset="0"/>
                <a:cs typeface="Nokia Pure Text Light" panose="020B0304040602060303" pitchFamily="34" charset="0"/>
              </a:rPr>
              <a:t>HTTP</a:t>
            </a:r>
          </a:p>
          <a:p>
            <a:pPr marL="380990" indent="-380990">
              <a:spcAft>
                <a:spcPts val="8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ONAP to eliminate username and password for HTTPS.</a:t>
            </a:r>
          </a:p>
          <a:p>
            <a:pPr>
              <a:spcAft>
                <a:spcPts val="800"/>
              </a:spcAft>
            </a:pPr>
            <a:r>
              <a:rPr lang="en-US" sz="1400" b="1" dirty="0">
                <a:solidFill>
                  <a:srgbClr val="0000CC"/>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DCAE authenticates Vendor or Service Provider X.509v3 certificate for TLS connection.</a:t>
            </a:r>
          </a:p>
          <a:p>
            <a:pPr marL="380990" indent="-380990">
              <a:spcAft>
                <a:spcPts val="8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ONAP User is able to install Vendor Root CA certificate as trust anchor in ONAP. </a:t>
            </a:r>
          </a:p>
          <a:p>
            <a:pPr marL="380990" indent="-380990">
              <a:spcAft>
                <a:spcPts val="8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ONAP supports 3 level chain (Root CA, Sub CA and End-Entity certificates).</a:t>
            </a:r>
          </a:p>
          <a:p>
            <a:pPr marL="380990" indent="-380990">
              <a:spcAft>
                <a:spcPts val="8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Vendor is able to install ONAP Root CA as trust anchor on NF for mutual TLS authentication. </a:t>
            </a:r>
          </a:p>
          <a:p>
            <a:pPr>
              <a:spcAft>
                <a:spcPts val="800"/>
              </a:spcAft>
            </a:pPr>
            <a:r>
              <a:rPr lang="en-US" sz="1400" b="1" dirty="0">
                <a:solidFill>
                  <a:srgbClr val="0000CC"/>
                </a:solidFill>
                <a:ea typeface="Nokia Pure Text Light" panose="020B0304040602060303" pitchFamily="34" charset="0"/>
                <a:cs typeface="Nokia Pure Text Light" panose="020B0304040602060303" pitchFamily="34" charset="0"/>
              </a:rPr>
              <a:t>CA</a:t>
            </a:r>
          </a:p>
          <a:p>
            <a:pPr marL="380990" indent="-380990">
              <a:spcAft>
                <a:spcPts val="8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Provide CA services to NFs in ONAP for development and testing; enrollment, authentication.</a:t>
            </a:r>
          </a:p>
          <a:p>
            <a:pPr marL="380990" indent="-380990">
              <a:spcAft>
                <a:spcPts val="8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Support CMPv2 for NF for certificate enrollment and end-entity key renewal in ONAP for development and testing.</a:t>
            </a:r>
          </a:p>
          <a:p>
            <a:pPr marL="380990" indent="-380990">
              <a:spcAft>
                <a:spcPts val="8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Support integration with Service Provider CA/PKI in ONAP.</a:t>
            </a:r>
          </a:p>
          <a:p>
            <a:pPr>
              <a:spcAft>
                <a:spcPts val="800"/>
              </a:spcAft>
            </a:pPr>
            <a:r>
              <a:rPr lang="en-US" sz="1400" b="1" dirty="0">
                <a:solidFill>
                  <a:srgbClr val="0000CC"/>
                </a:solidFill>
                <a:ea typeface="Nokia Pure Text Light" panose="020B0304040602060303" pitchFamily="34" charset="0"/>
                <a:cs typeface="Nokia Pure Text Light" panose="020B0304040602060303" pitchFamily="34" charset="0"/>
              </a:rPr>
              <a:t>SSH/SFTP</a:t>
            </a:r>
          </a:p>
          <a:p>
            <a:pPr marL="342900" indent="-342900">
              <a:spcAft>
                <a:spcPts val="8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Create RSA public/private key pair for ONAP Controllers and File Collector for SSH/SFTP access into the NF for CM/PM.</a:t>
            </a:r>
          </a:p>
          <a:p>
            <a:pPr marL="342900" indent="-342900">
              <a:spcAft>
                <a:spcPts val="8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Provision SSH username/public key on NF for Ansible or NetConf access from ONAP Controllers for CM and SFTP.</a:t>
            </a:r>
          </a:p>
          <a:p>
            <a:pPr marL="342900" indent="-342900">
              <a:spcAft>
                <a:spcPts val="800"/>
              </a:spcAft>
              <a:buFont typeface="Arial" panose="020B0604020202020204" pitchFamily="34" charset="0"/>
              <a:buChar char="•"/>
            </a:pPr>
            <a:r>
              <a:rPr lang="en-US" sz="1400" dirty="0">
                <a:ea typeface="Nokia Pure Text Light" panose="020B0304040602060303" pitchFamily="34" charset="0"/>
                <a:cs typeface="Nokia Pure Text Light" panose="020B0304040602060303" pitchFamily="34" charset="0"/>
              </a:rPr>
              <a:t>Client shouldn’t accept username / password for SSH authentication.</a:t>
            </a:r>
            <a:endParaRPr lang="en-US" sz="1400" b="1" dirty="0">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601641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148951155"/>
              </p:ext>
            </p:extLst>
          </p:nvPr>
        </p:nvGraphicFramePr>
        <p:xfrm>
          <a:off x="57152" y="42183"/>
          <a:ext cx="6757983" cy="8615680"/>
        </p:xfrm>
        <a:graphic>
          <a:graphicData uri="http://schemas.openxmlformats.org/drawingml/2006/table">
            <a:tbl>
              <a:tblPr firstRow="1" bandRow="1">
                <a:tableStyleId>{5C22544A-7EE6-4342-B048-85BDC9FD1C3A}</a:tableStyleId>
              </a:tblPr>
              <a:tblGrid>
                <a:gridCol w="739155">
                  <a:extLst>
                    <a:ext uri="{9D8B030D-6E8A-4147-A177-3AD203B41FA5}">
                      <a16:colId xmlns:a16="http://schemas.microsoft.com/office/drawing/2014/main" val="555983829"/>
                    </a:ext>
                  </a:extLst>
                </a:gridCol>
                <a:gridCol w="6018828">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23</a:t>
                      </a:r>
                    </a:p>
                  </a:txBody>
                  <a:tcPr/>
                </a:tc>
                <a:tc>
                  <a:txBody>
                    <a:bodyPr/>
                    <a:lstStyle/>
                    <a:p>
                      <a:r>
                        <a:rPr lang="en-US" b="1" dirty="0">
                          <a:solidFill>
                            <a:srgbClr val="FF0000"/>
                          </a:solidFill>
                        </a:rPr>
                        <a:t>DHCP Request </a:t>
                      </a:r>
                      <a:r>
                        <a:rPr lang="en-US" dirty="0"/>
                        <a:t>–ONAP Onboarding S/W performs a DHCP procedure with </a:t>
                      </a:r>
                      <a:r>
                        <a:rPr lang="en-US" dirty="0" err="1"/>
                        <a:t>vDHCP</a:t>
                      </a:r>
                      <a:endParaRPr lang="en-US" dirty="0"/>
                    </a:p>
                  </a:txBody>
                  <a:tcPr/>
                </a:tc>
                <a:extLst>
                  <a:ext uri="{0D108BD9-81ED-4DB2-BD59-A6C34878D82A}">
                    <a16:rowId xmlns:a16="http://schemas.microsoft.com/office/drawing/2014/main" val="4181255915"/>
                  </a:ext>
                </a:extLst>
              </a:tr>
              <a:tr h="370840">
                <a:tc>
                  <a:txBody>
                    <a:bodyPr/>
                    <a:lstStyle/>
                    <a:p>
                      <a:r>
                        <a:rPr lang="en-US" dirty="0"/>
                        <a:t>24</a:t>
                      </a:r>
                    </a:p>
                  </a:txBody>
                  <a:tcPr/>
                </a:tc>
                <a:tc>
                  <a:txBody>
                    <a:bodyPr/>
                    <a:lstStyle/>
                    <a:p>
                      <a:r>
                        <a:rPr lang="en-US" b="1" dirty="0">
                          <a:solidFill>
                            <a:srgbClr val="FF0000"/>
                          </a:solidFill>
                        </a:rPr>
                        <a:t>DHCP Response</a:t>
                      </a:r>
                      <a:r>
                        <a:rPr lang="en-US" dirty="0"/>
                        <a:t> – DHCP response returns a ONAP IP address</a:t>
                      </a:r>
                    </a:p>
                  </a:txBody>
                  <a:tcPr/>
                </a:tc>
                <a:extLst>
                  <a:ext uri="{0D108BD9-81ED-4DB2-BD59-A6C34878D82A}">
                    <a16:rowId xmlns:a16="http://schemas.microsoft.com/office/drawing/2014/main" val="3745058208"/>
                  </a:ext>
                </a:extLst>
              </a:tr>
              <a:tr h="370840">
                <a:tc>
                  <a:txBody>
                    <a:bodyPr/>
                    <a:lstStyle/>
                    <a:p>
                      <a:r>
                        <a:rPr lang="en-US" dirty="0"/>
                        <a:t>25</a:t>
                      </a:r>
                    </a:p>
                  </a:txBody>
                  <a:tcPr/>
                </a:tc>
                <a:tc>
                  <a:txBody>
                    <a:bodyPr/>
                    <a:lstStyle/>
                    <a:p>
                      <a:r>
                        <a:rPr lang="en-US" b="1" dirty="0">
                          <a:solidFill>
                            <a:srgbClr val="FF0000"/>
                          </a:solidFill>
                        </a:rPr>
                        <a:t>Authenticate PNF </a:t>
                      </a:r>
                      <a:r>
                        <a:rPr lang="en-US" dirty="0"/>
                        <a:t>– The PNF is authenticated through a </a:t>
                      </a:r>
                      <a:r>
                        <a:rPr lang="en-US" dirty="0" err="1"/>
                        <a:t>vAAA</a:t>
                      </a:r>
                      <a:r>
                        <a:rPr lang="en-US" dirty="0"/>
                        <a:t>.</a:t>
                      </a:r>
                    </a:p>
                  </a:txBody>
                  <a:tcPr/>
                </a:tc>
                <a:extLst>
                  <a:ext uri="{0D108BD9-81ED-4DB2-BD59-A6C34878D82A}">
                    <a16:rowId xmlns:a16="http://schemas.microsoft.com/office/drawing/2014/main" val="3657596455"/>
                  </a:ext>
                </a:extLst>
              </a:tr>
              <a:tr h="370840">
                <a:tc>
                  <a:txBody>
                    <a:bodyPr/>
                    <a:lstStyle/>
                    <a:p>
                      <a:r>
                        <a:rPr lang="en-US" dirty="0"/>
                        <a:t>26 &amp; 28</a:t>
                      </a:r>
                    </a:p>
                  </a:txBody>
                  <a:tcPr/>
                </a:tc>
                <a:tc>
                  <a:txBody>
                    <a:bodyPr/>
                    <a:lstStyle/>
                    <a:p>
                      <a:r>
                        <a:rPr lang="en-US" b="1" dirty="0">
                          <a:solidFill>
                            <a:srgbClr val="FF0000"/>
                          </a:solidFill>
                        </a:rPr>
                        <a:t>PNF REGISTRATION </a:t>
                      </a:r>
                      <a:r>
                        <a:rPr lang="en-US" dirty="0"/>
                        <a:t>– The PNF </a:t>
                      </a:r>
                      <a:r>
                        <a:rPr lang="en-US" dirty="0">
                          <a:solidFill>
                            <a:srgbClr val="0000CC"/>
                          </a:solidFill>
                        </a:rPr>
                        <a:t>periodically </a:t>
                      </a:r>
                      <a:r>
                        <a:rPr lang="en-US" dirty="0"/>
                        <a:t>generates a </a:t>
                      </a:r>
                      <a:r>
                        <a:rPr lang="en-US" dirty="0">
                          <a:solidFill>
                            <a:srgbClr val="0000CC"/>
                          </a:solidFill>
                        </a:rPr>
                        <a:t>VES Event (</a:t>
                      </a:r>
                      <a:r>
                        <a:rPr lang="en-US" dirty="0" err="1">
                          <a:solidFill>
                            <a:srgbClr val="0000CC"/>
                          </a:solidFill>
                        </a:rPr>
                        <a:t>json</a:t>
                      </a:r>
                      <a:r>
                        <a:rPr lang="en-US" dirty="0">
                          <a:solidFill>
                            <a:srgbClr val="0000CC"/>
                          </a:solidFill>
                        </a:rPr>
                        <a:t> schema extend for discovery event) </a:t>
                      </a:r>
                      <a:r>
                        <a:rPr lang="en-US" dirty="0"/>
                        <a:t>to DCAE which is the “triggering” event that tells ONAP that the PNF is trying to register. This event contains the Correlation ID (PNF ID), which will serve as an identifying key within A&amp;AI to seek for that particular PNF instance. The event also contains the PNF OAM IP address and the vendor name.  PNF sends the Event over an HTTPS connection which may be authenticated with a  username and password. The Event is “standardized” and is the same for all hardware (PNF) irrespective of equipment vendor, thus there needs to be ONAP compliant software. The PNF must natively support or have an adapter to be ONAP capable.</a:t>
                      </a:r>
                    </a:p>
                    <a:p>
                      <a:r>
                        <a:rPr lang="en-US" dirty="0"/>
                        <a:t>Note [FUTURE]: A (new) “</a:t>
                      </a:r>
                      <a:r>
                        <a:rPr lang="en-US" i="1" dirty="0"/>
                        <a:t>PNF Infrastructure Manager” </a:t>
                      </a:r>
                      <a:r>
                        <a:rPr lang="en-US" dirty="0"/>
                        <a:t>may evolve in the future to include other management functions, as there may be a need for an entity that owns the interactions with device interactions w.r.t. ONAP. Management of devices vs containers. I/F manages &amp; consumes services. VIM/Multi-Cloud. Multi-VIM PNF plugin. Multi-VIM would call the PNF infrastructure manager.</a:t>
                      </a:r>
                    </a:p>
                  </a:txBody>
                  <a:tcPr/>
                </a:tc>
                <a:extLst>
                  <a:ext uri="{0D108BD9-81ED-4DB2-BD59-A6C34878D82A}">
                    <a16:rowId xmlns:a16="http://schemas.microsoft.com/office/drawing/2014/main" val="1155582517"/>
                  </a:ext>
                </a:extLst>
              </a:tr>
              <a:tr h="370840">
                <a:tc>
                  <a:txBody>
                    <a:bodyPr/>
                    <a:lstStyle/>
                    <a:p>
                      <a:r>
                        <a:rPr lang="en-US" dirty="0"/>
                        <a:t>27 &amp; 29</a:t>
                      </a:r>
                    </a:p>
                  </a:txBody>
                  <a:tcPr/>
                </a:tc>
                <a:tc>
                  <a:txBody>
                    <a:bodyPr/>
                    <a:lstStyle/>
                    <a:p>
                      <a:r>
                        <a:rPr lang="en-US" b="1" dirty="0">
                          <a:solidFill>
                            <a:srgbClr val="FF0000"/>
                          </a:solidFill>
                        </a:rPr>
                        <a:t>INVENTORY QUERY</a:t>
                      </a:r>
                      <a:r>
                        <a:rPr lang="en-US" dirty="0"/>
                        <a:t> – PNF Registration Handler performs an inventory Query to A&amp;AI using the Correlation ID (based on the PNF ID) as the key. The AAI instance for this PNF ID must have already been created.  If it has, then this is a valid, expected PNF.  If not, then this is not a valid or not found a response is given to the PNF. In Step 32, PNF A&amp;AI entry is found.</a:t>
                      </a:r>
                    </a:p>
                  </a:txBody>
                  <a:tcPr/>
                </a:tc>
                <a:extLst>
                  <a:ext uri="{0D108BD9-81ED-4DB2-BD59-A6C34878D82A}">
                    <a16:rowId xmlns:a16="http://schemas.microsoft.com/office/drawing/2014/main" val="506910207"/>
                  </a:ext>
                </a:extLst>
              </a:tr>
              <a:tr h="370840">
                <a:tc>
                  <a:txBody>
                    <a:bodyPr/>
                    <a:lstStyle/>
                    <a:p>
                      <a:r>
                        <a:rPr lang="en-US" dirty="0"/>
                        <a:t>30</a:t>
                      </a:r>
                    </a:p>
                  </a:txBody>
                  <a:tcPr/>
                </a:tc>
                <a:tc>
                  <a:txBody>
                    <a:bodyPr/>
                    <a:lstStyle/>
                    <a:p>
                      <a:r>
                        <a:rPr lang="en-US" b="1" dirty="0">
                          <a:solidFill>
                            <a:srgbClr val="FF0000"/>
                          </a:solidFill>
                        </a:rPr>
                        <a:t>UPDATE PNF ENTRY IN AAI</a:t>
                      </a:r>
                      <a:r>
                        <a:rPr lang="en-US" dirty="0"/>
                        <a:t> – The PNF entry in AAI is updated with the PNF IP address. After this step, the PNF is considered to be active in ONAP and becomes available as an network element to fulfill service requests.</a:t>
                      </a:r>
                    </a:p>
                  </a:txBody>
                  <a:tcPr/>
                </a:tc>
                <a:extLst>
                  <a:ext uri="{0D108BD9-81ED-4DB2-BD59-A6C34878D82A}">
                    <a16:rowId xmlns:a16="http://schemas.microsoft.com/office/drawing/2014/main" val="580457531"/>
                  </a:ext>
                </a:extLst>
              </a:tr>
              <a:tr h="370840">
                <a:tc>
                  <a:txBody>
                    <a:bodyPr/>
                    <a:lstStyle/>
                    <a:p>
                      <a:r>
                        <a:rPr lang="en-US" dirty="0"/>
                        <a:t>31</a:t>
                      </a:r>
                    </a:p>
                  </a:txBody>
                  <a:tcPr/>
                </a:tc>
                <a:tc>
                  <a:txBody>
                    <a:bodyPr/>
                    <a:lstStyle/>
                    <a:p>
                      <a:r>
                        <a:rPr lang="en-US" sz="1350" b="1" kern="1200" dirty="0">
                          <a:solidFill>
                            <a:srgbClr val="FF0000"/>
                          </a:solidFill>
                          <a:effectLst/>
                          <a:latin typeface="+mn-lt"/>
                          <a:ea typeface="+mn-ea"/>
                          <a:cs typeface="+mn-cs"/>
                        </a:rPr>
                        <a:t>PNF READY </a:t>
                      </a:r>
                      <a:r>
                        <a:rPr lang="en-US" sz="1350" kern="1200" dirty="0">
                          <a:solidFill>
                            <a:schemeClr val="dk1"/>
                          </a:solidFill>
                          <a:effectLst/>
                          <a:latin typeface="+mn-lt"/>
                          <a:ea typeface="+mn-ea"/>
                          <a:cs typeface="+mn-cs"/>
                        </a:rPr>
                        <a:t>- PRH publishes a PNF Ready event on the </a:t>
                      </a:r>
                      <a:r>
                        <a:rPr lang="en-US" sz="1350" kern="1200" dirty="0" err="1">
                          <a:solidFill>
                            <a:schemeClr val="dk1"/>
                          </a:solidFill>
                          <a:effectLst/>
                          <a:latin typeface="+mn-lt"/>
                          <a:ea typeface="+mn-ea"/>
                          <a:cs typeface="+mn-cs"/>
                        </a:rPr>
                        <a:t>DMaaP</a:t>
                      </a:r>
                      <a:r>
                        <a:rPr lang="en-US" sz="1350" kern="1200" dirty="0">
                          <a:solidFill>
                            <a:schemeClr val="dk1"/>
                          </a:solidFill>
                          <a:effectLst/>
                          <a:latin typeface="+mn-lt"/>
                          <a:ea typeface="+mn-ea"/>
                          <a:cs typeface="+mn-cs"/>
                        </a:rPr>
                        <a:t> bus to which SO subscribes.  SO receives the PNF Ready event, determines that it is an event it is waiting for and rehydrates the appropriate RLF to restart the Service Instantiation</a:t>
                      </a:r>
                      <a:endParaRPr lang="en-US" dirty="0"/>
                    </a:p>
                  </a:txBody>
                  <a:tcPr/>
                </a:tc>
                <a:extLst>
                  <a:ext uri="{0D108BD9-81ED-4DB2-BD59-A6C34878D82A}">
                    <a16:rowId xmlns:a16="http://schemas.microsoft.com/office/drawing/2014/main" val="1883471017"/>
                  </a:ext>
                </a:extLst>
              </a:tr>
              <a:tr h="370840">
                <a:tc>
                  <a:txBody>
                    <a:bodyPr/>
                    <a:lstStyle/>
                    <a:p>
                      <a:r>
                        <a:rPr lang="en-US" dirty="0"/>
                        <a:t>(15-22)</a:t>
                      </a:r>
                    </a:p>
                  </a:txBody>
                  <a:tcPr/>
                </a:tc>
                <a:tc>
                  <a:txBody>
                    <a:bodyPr/>
                    <a:lstStyle/>
                    <a:p>
                      <a:r>
                        <a:rPr lang="en-US" b="1" dirty="0">
                          <a:solidFill>
                            <a:srgbClr val="FF0000"/>
                          </a:solidFill>
                        </a:rPr>
                        <a:t>SERVICE INSTANTIATION PROCESS (PART 1)</a:t>
                      </a:r>
                      <a:r>
                        <a:rPr lang="en-US" dirty="0"/>
                        <a:t> – Steps 15-22, the Service Instantiation Process (part 1) occurs in parallel to these steps. When that process reaches the pending point (denoted by      ) it rejoins the flow here. PNF previously declared.</a:t>
                      </a:r>
                    </a:p>
                  </a:txBody>
                  <a:tcPr/>
                </a:tc>
                <a:extLst>
                  <a:ext uri="{0D108BD9-81ED-4DB2-BD59-A6C34878D82A}">
                    <a16:rowId xmlns:a16="http://schemas.microsoft.com/office/drawing/2014/main" val="1574870071"/>
                  </a:ext>
                </a:extLst>
              </a:tr>
              <a:tr h="370840">
                <a:tc>
                  <a:txBody>
                    <a:bodyPr/>
                    <a:lstStyle/>
                    <a:p>
                      <a:r>
                        <a:rPr lang="en-US" dirty="0"/>
                        <a:t>32</a:t>
                      </a:r>
                    </a:p>
                  </a:txBody>
                  <a:tcPr/>
                </a:tc>
                <a:tc>
                  <a:txBody>
                    <a:bodyPr/>
                    <a:lstStyle/>
                    <a:p>
                      <a:r>
                        <a:rPr lang="en-US" b="1" dirty="0">
                          <a:solidFill>
                            <a:srgbClr val="FF0000"/>
                          </a:solidFill>
                        </a:rPr>
                        <a:t>PNF REGISTRATION RESPONSE</a:t>
                      </a:r>
                      <a:r>
                        <a:rPr lang="en-US" dirty="0"/>
                        <a:t> -  There is discussion whether in the failure cases of PNF registration if a response back from ONAP should be sent. Under consideration for Casablanca release (R3)</a:t>
                      </a:r>
                    </a:p>
                  </a:txBody>
                  <a:tcPr/>
                </a:tc>
                <a:extLst>
                  <a:ext uri="{0D108BD9-81ED-4DB2-BD59-A6C34878D82A}">
                    <a16:rowId xmlns:a16="http://schemas.microsoft.com/office/drawing/2014/main" val="2165911289"/>
                  </a:ext>
                </a:extLst>
              </a:tr>
            </a:tbl>
          </a:graphicData>
        </a:graphic>
      </p:graphicFrame>
      <p:grpSp>
        <p:nvGrpSpPr>
          <p:cNvPr id="3" name="Group 2">
            <a:extLst>
              <a:ext uri="{FF2B5EF4-FFF2-40B4-BE49-F238E27FC236}">
                <a16:creationId xmlns:a16="http://schemas.microsoft.com/office/drawing/2014/main" id="{8DCE2B4F-DA13-4BE6-ADC6-05DE9E17528D}"/>
              </a:ext>
            </a:extLst>
          </p:cNvPr>
          <p:cNvGrpSpPr/>
          <p:nvPr/>
        </p:nvGrpSpPr>
        <p:grpSpPr>
          <a:xfrm>
            <a:off x="2779383" y="7716753"/>
            <a:ext cx="183676" cy="172288"/>
            <a:chOff x="2390787" y="8284169"/>
            <a:chExt cx="449943" cy="422046"/>
          </a:xfrm>
        </p:grpSpPr>
        <p:sp>
          <p:nvSpPr>
            <p:cNvPr id="5" name="Hexagon 4">
              <a:extLst>
                <a:ext uri="{FF2B5EF4-FFF2-40B4-BE49-F238E27FC236}">
                  <a16:creationId xmlns:a16="http://schemas.microsoft.com/office/drawing/2014/main" id="{A3E34165-3915-4495-A166-E1580EA1E950}"/>
                </a:ext>
              </a:extLst>
            </p:cNvPr>
            <p:cNvSpPr/>
            <p:nvPr/>
          </p:nvSpPr>
          <p:spPr>
            <a:xfrm>
              <a:off x="2390787" y="8284169"/>
              <a:ext cx="449943" cy="42204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4B0E1D84-7819-44CE-B012-5DA4043B9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9772" y="8293148"/>
              <a:ext cx="389794" cy="389794"/>
            </a:xfrm>
            <a:prstGeom prst="rect">
              <a:avLst/>
            </a:prstGeom>
          </p:spPr>
        </p:pic>
      </p:grpSp>
      <p:sp>
        <p:nvSpPr>
          <p:cNvPr id="7" name="TextBox 6">
            <a:extLst>
              <a:ext uri="{FF2B5EF4-FFF2-40B4-BE49-F238E27FC236}">
                <a16:creationId xmlns:a16="http://schemas.microsoft.com/office/drawing/2014/main" id="{64563F54-8A39-42FF-B838-A19AB3AAAB1A}"/>
              </a:ext>
            </a:extLst>
          </p:cNvPr>
          <p:cNvSpPr txBox="1"/>
          <p:nvPr/>
        </p:nvSpPr>
        <p:spPr>
          <a:xfrm>
            <a:off x="5405120" y="6202501"/>
            <a:ext cx="1420582" cy="369332"/>
          </a:xfrm>
          <a:prstGeom prst="rect">
            <a:avLst/>
          </a:prstGeom>
          <a:noFill/>
        </p:spPr>
        <p:txBody>
          <a:bodyPr wrap="none" rtlCol="0">
            <a:spAutoFit/>
          </a:bodyPr>
          <a:lstStyle/>
          <a:p>
            <a:r>
              <a:rPr lang="en-US" sz="600" dirty="0"/>
              <a:t>Patch AAI MO command</a:t>
            </a:r>
          </a:p>
          <a:p>
            <a:r>
              <a:rPr lang="en-US" sz="600" dirty="0"/>
              <a:t>If (!entry) {error &amp; exit}</a:t>
            </a:r>
          </a:p>
          <a:p>
            <a:r>
              <a:rPr lang="en-US" sz="600" dirty="0"/>
              <a:t>If (entry) {overwrite &amp; send PNF Ready}</a:t>
            </a:r>
          </a:p>
        </p:txBody>
      </p:sp>
    </p:spTree>
    <p:extLst>
      <p:ext uri="{BB962C8B-B14F-4D97-AF65-F5344CB8AC3E}">
        <p14:creationId xmlns:p14="http://schemas.microsoft.com/office/powerpoint/2010/main" val="39878681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EF2FBE87-DF46-473F-9CE8-DCF199469066}"/>
              </a:ext>
            </a:extLst>
          </p:cNvPr>
          <p:cNvGrpSpPr/>
          <p:nvPr/>
        </p:nvGrpSpPr>
        <p:grpSpPr>
          <a:xfrm>
            <a:off x="3027673" y="576597"/>
            <a:ext cx="712737" cy="8318021"/>
            <a:chOff x="3443090" y="576597"/>
            <a:chExt cx="712737" cy="8318021"/>
          </a:xfrm>
        </p:grpSpPr>
        <p:sp>
          <p:nvSpPr>
            <p:cNvPr id="159" name="Rectangle: Rounded Corners 158">
              <a:extLst>
                <a:ext uri="{FF2B5EF4-FFF2-40B4-BE49-F238E27FC236}">
                  <a16:creationId xmlns:a16="http://schemas.microsoft.com/office/drawing/2014/main" id="{DFAE09B7-9E81-4AC8-B06F-AD9E68AB3533}"/>
                </a:ext>
              </a:extLst>
            </p:cNvPr>
            <p:cNvSpPr/>
            <p:nvPr/>
          </p:nvSpPr>
          <p:spPr>
            <a:xfrm>
              <a:off x="3668423"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44280BF3-5D68-4F67-A4C0-C6390D7DFEFA}"/>
                </a:ext>
              </a:extLst>
            </p:cNvPr>
            <p:cNvGrpSpPr/>
            <p:nvPr/>
          </p:nvGrpSpPr>
          <p:grpSpPr>
            <a:xfrm>
              <a:off x="3443090" y="576597"/>
              <a:ext cx="712737" cy="560347"/>
              <a:chOff x="1839900" y="588837"/>
              <a:chExt cx="712737"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2015679" y="712777"/>
                <a:ext cx="360996" cy="276999"/>
              </a:xfrm>
              <a:prstGeom prst="rect">
                <a:avLst/>
              </a:prstGeom>
              <a:noFill/>
            </p:spPr>
            <p:txBody>
              <a:bodyPr wrap="square" rtlCol="0">
                <a:spAutoFit/>
              </a:bodyPr>
              <a:lstStyle/>
              <a:p>
                <a:r>
                  <a:rPr lang="en-US" sz="1200" b="1" dirty="0">
                    <a:solidFill>
                      <a:schemeClr val="bg1"/>
                    </a:solidFill>
                  </a:rPr>
                  <a:t>SO</a:t>
                </a:r>
              </a:p>
            </p:txBody>
          </p:sp>
        </p:grpSp>
        <p:grpSp>
          <p:nvGrpSpPr>
            <p:cNvPr id="148" name="Group 147">
              <a:extLst>
                <a:ext uri="{FF2B5EF4-FFF2-40B4-BE49-F238E27FC236}">
                  <a16:creationId xmlns:a16="http://schemas.microsoft.com/office/drawing/2014/main" id="{95A0E2F1-4821-4983-8550-EF483646E222}"/>
                </a:ext>
              </a:extLst>
            </p:cNvPr>
            <p:cNvGrpSpPr/>
            <p:nvPr/>
          </p:nvGrpSpPr>
          <p:grpSpPr>
            <a:xfrm>
              <a:off x="3509599" y="1132204"/>
              <a:ext cx="581529" cy="581529"/>
              <a:chOff x="4055304" y="1123306"/>
              <a:chExt cx="581529" cy="581529"/>
            </a:xfrm>
          </p:grpSpPr>
          <p:pic>
            <p:nvPicPr>
              <p:cNvPr id="152" name="Picture 151">
                <a:extLst>
                  <a:ext uri="{FF2B5EF4-FFF2-40B4-BE49-F238E27FC236}">
                    <a16:creationId xmlns:a16="http://schemas.microsoft.com/office/drawing/2014/main" id="{DA55D577-2359-4835-885E-7CEC6D9BB8A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53" name="Group 152">
                <a:extLst>
                  <a:ext uri="{FF2B5EF4-FFF2-40B4-BE49-F238E27FC236}">
                    <a16:creationId xmlns:a16="http://schemas.microsoft.com/office/drawing/2014/main" id="{6594B11F-57FC-4E3E-8146-41F842A76260}"/>
                  </a:ext>
                </a:extLst>
              </p:cNvPr>
              <p:cNvGrpSpPr/>
              <p:nvPr/>
            </p:nvGrpSpPr>
            <p:grpSpPr>
              <a:xfrm>
                <a:off x="4185586" y="1536711"/>
                <a:ext cx="331700" cy="90532"/>
                <a:chOff x="1524814" y="5809921"/>
                <a:chExt cx="945329" cy="225343"/>
              </a:xfrm>
            </p:grpSpPr>
            <p:pic>
              <p:nvPicPr>
                <p:cNvPr id="154" name="Picture 153">
                  <a:extLst>
                    <a:ext uri="{FF2B5EF4-FFF2-40B4-BE49-F238E27FC236}">
                      <a16:creationId xmlns:a16="http://schemas.microsoft.com/office/drawing/2014/main" id="{E6AB0FD6-14BA-4F97-A57E-27D0BE22A5A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63" name="Picture 162">
                  <a:extLst>
                    <a:ext uri="{FF2B5EF4-FFF2-40B4-BE49-F238E27FC236}">
                      <a16:creationId xmlns:a16="http://schemas.microsoft.com/office/drawing/2014/main" id="{69699D2D-F1A7-4ABF-81E0-E4F4E8AF25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9" name="Group 8">
            <a:extLst>
              <a:ext uri="{FF2B5EF4-FFF2-40B4-BE49-F238E27FC236}">
                <a16:creationId xmlns:a16="http://schemas.microsoft.com/office/drawing/2014/main" id="{B53A3A50-FA07-4DE0-AF59-8E6619CCC216}"/>
              </a:ext>
            </a:extLst>
          </p:cNvPr>
          <p:cNvGrpSpPr/>
          <p:nvPr/>
        </p:nvGrpSpPr>
        <p:grpSpPr>
          <a:xfrm>
            <a:off x="2025026" y="576597"/>
            <a:ext cx="829008" cy="8318021"/>
            <a:chOff x="2473423" y="576597"/>
            <a:chExt cx="829008" cy="8318021"/>
          </a:xfrm>
        </p:grpSpPr>
        <p:sp>
          <p:nvSpPr>
            <p:cNvPr id="158" name="Rectangle: Rounded Corners 157">
              <a:extLst>
                <a:ext uri="{FF2B5EF4-FFF2-40B4-BE49-F238E27FC236}">
                  <a16:creationId xmlns:a16="http://schemas.microsoft.com/office/drawing/2014/main" id="{19BF86B2-D228-4634-965E-EF8F8ABB3FBD}"/>
                </a:ext>
              </a:extLst>
            </p:cNvPr>
            <p:cNvSpPr/>
            <p:nvPr/>
          </p:nvSpPr>
          <p:spPr>
            <a:xfrm>
              <a:off x="274584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473423" y="576597"/>
              <a:ext cx="829008" cy="560347"/>
              <a:chOff x="1785775" y="588837"/>
              <a:chExt cx="829008"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785775" y="702480"/>
                <a:ext cx="829008" cy="276999"/>
              </a:xfrm>
              <a:prstGeom prst="rect">
                <a:avLst/>
              </a:prstGeom>
              <a:noFill/>
            </p:spPr>
            <p:txBody>
              <a:bodyPr wrap="none" rtlCol="0">
                <a:spAutoFit/>
              </a:bodyPr>
              <a:lstStyle/>
              <a:p>
                <a:pPr algn="ctr"/>
                <a:r>
                  <a:rPr lang="en-US" sz="1200" b="1" dirty="0">
                    <a:solidFill>
                      <a:schemeClr val="bg1"/>
                    </a:solidFill>
                  </a:rPr>
                  <a:t>Controller</a:t>
                </a:r>
              </a:p>
            </p:txBody>
          </p:sp>
        </p:grpSp>
        <p:grpSp>
          <p:nvGrpSpPr>
            <p:cNvPr id="142" name="Group 141">
              <a:extLst>
                <a:ext uri="{FF2B5EF4-FFF2-40B4-BE49-F238E27FC236}">
                  <a16:creationId xmlns:a16="http://schemas.microsoft.com/office/drawing/2014/main" id="{8556D030-31DD-4FEE-A99B-FDD261E83917}"/>
                </a:ext>
              </a:extLst>
            </p:cNvPr>
            <p:cNvGrpSpPr/>
            <p:nvPr/>
          </p:nvGrpSpPr>
          <p:grpSpPr>
            <a:xfrm>
              <a:off x="2614667" y="1117916"/>
              <a:ext cx="581529" cy="581529"/>
              <a:chOff x="4055304" y="1123306"/>
              <a:chExt cx="581529" cy="581529"/>
            </a:xfrm>
          </p:grpSpPr>
          <p:pic>
            <p:nvPicPr>
              <p:cNvPr id="144" name="Picture 143">
                <a:extLst>
                  <a:ext uri="{FF2B5EF4-FFF2-40B4-BE49-F238E27FC236}">
                    <a16:creationId xmlns:a16="http://schemas.microsoft.com/office/drawing/2014/main" id="{E105E59C-8F42-4F37-B878-952B91229E9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45" name="Group 144">
                <a:extLst>
                  <a:ext uri="{FF2B5EF4-FFF2-40B4-BE49-F238E27FC236}">
                    <a16:creationId xmlns:a16="http://schemas.microsoft.com/office/drawing/2014/main" id="{3D1A5574-DBE9-4A28-B49F-45044F248B74}"/>
                  </a:ext>
                </a:extLst>
              </p:cNvPr>
              <p:cNvGrpSpPr/>
              <p:nvPr/>
            </p:nvGrpSpPr>
            <p:grpSpPr>
              <a:xfrm>
                <a:off x="4185586" y="1536711"/>
                <a:ext cx="331700" cy="90532"/>
                <a:chOff x="1524814" y="5809921"/>
                <a:chExt cx="945329" cy="225343"/>
              </a:xfrm>
            </p:grpSpPr>
            <p:pic>
              <p:nvPicPr>
                <p:cNvPr id="146" name="Picture 145">
                  <a:extLst>
                    <a:ext uri="{FF2B5EF4-FFF2-40B4-BE49-F238E27FC236}">
                      <a16:creationId xmlns:a16="http://schemas.microsoft.com/office/drawing/2014/main" id="{77F77FAF-E4B9-4E89-B23D-2B92EA48015E}"/>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47" name="Picture 146">
                  <a:extLst>
                    <a:ext uri="{FF2B5EF4-FFF2-40B4-BE49-F238E27FC236}">
                      <a16:creationId xmlns:a16="http://schemas.microsoft.com/office/drawing/2014/main" id="{3394E0AC-B5B5-4BA6-883A-421FF5B3F1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8" name="Group 7">
            <a:extLst>
              <a:ext uri="{FF2B5EF4-FFF2-40B4-BE49-F238E27FC236}">
                <a16:creationId xmlns:a16="http://schemas.microsoft.com/office/drawing/2014/main" id="{D66BBF9E-EE18-4053-8425-EBFAA27C061C}"/>
              </a:ext>
            </a:extLst>
          </p:cNvPr>
          <p:cNvGrpSpPr/>
          <p:nvPr/>
        </p:nvGrpSpPr>
        <p:grpSpPr>
          <a:xfrm>
            <a:off x="1130629" y="576597"/>
            <a:ext cx="712737" cy="8318021"/>
            <a:chOff x="1612006" y="576597"/>
            <a:chExt cx="712737" cy="8318021"/>
          </a:xfrm>
        </p:grpSpPr>
        <p:sp>
          <p:nvSpPr>
            <p:cNvPr id="160" name="Rectangle: Rounded Corners 159">
              <a:extLst>
                <a:ext uri="{FF2B5EF4-FFF2-40B4-BE49-F238E27FC236}">
                  <a16:creationId xmlns:a16="http://schemas.microsoft.com/office/drawing/2014/main" id="{E2056628-75D5-4BCC-9712-0E2906D11FE4}"/>
                </a:ext>
              </a:extLst>
            </p:cNvPr>
            <p:cNvSpPr/>
            <p:nvPr/>
          </p:nvSpPr>
          <p:spPr>
            <a:xfrm>
              <a:off x="1804223"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612006" y="576597"/>
              <a:ext cx="712737" cy="560347"/>
              <a:chOff x="1839900" y="588837"/>
              <a:chExt cx="712737" cy="560347"/>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916767" y="733195"/>
                <a:ext cx="583814" cy="276999"/>
              </a:xfrm>
              <a:prstGeom prst="rect">
                <a:avLst/>
              </a:prstGeom>
              <a:noFill/>
            </p:spPr>
            <p:txBody>
              <a:bodyPr wrap="none" rtlCol="0">
                <a:spAutoFit/>
              </a:bodyPr>
              <a:lstStyle/>
              <a:p>
                <a:r>
                  <a:rPr lang="en-US" sz="1200" b="1" dirty="0">
                    <a:solidFill>
                      <a:schemeClr val="bg1"/>
                    </a:solidFill>
                  </a:rPr>
                  <a:t>SDN-C</a:t>
                </a:r>
              </a:p>
            </p:txBody>
          </p:sp>
        </p:grpSp>
        <p:grpSp>
          <p:nvGrpSpPr>
            <p:cNvPr id="113" name="Group 112">
              <a:extLst>
                <a:ext uri="{FF2B5EF4-FFF2-40B4-BE49-F238E27FC236}">
                  <a16:creationId xmlns:a16="http://schemas.microsoft.com/office/drawing/2014/main" id="{11195FDB-4AAD-411A-9833-B2BDFBAC5920}"/>
                </a:ext>
              </a:extLst>
            </p:cNvPr>
            <p:cNvGrpSpPr/>
            <p:nvPr/>
          </p:nvGrpSpPr>
          <p:grpSpPr>
            <a:xfrm>
              <a:off x="1691158" y="1132204"/>
              <a:ext cx="581529" cy="581529"/>
              <a:chOff x="4055304" y="1123306"/>
              <a:chExt cx="581529" cy="581529"/>
            </a:xfrm>
          </p:grpSpPr>
          <p:pic>
            <p:nvPicPr>
              <p:cNvPr id="114" name="Picture 113">
                <a:extLst>
                  <a:ext uri="{FF2B5EF4-FFF2-40B4-BE49-F238E27FC236}">
                    <a16:creationId xmlns:a16="http://schemas.microsoft.com/office/drawing/2014/main" id="{606F1BD6-4CD1-4B00-A4F1-C2C4FE4439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15" name="Group 114">
                <a:extLst>
                  <a:ext uri="{FF2B5EF4-FFF2-40B4-BE49-F238E27FC236}">
                    <a16:creationId xmlns:a16="http://schemas.microsoft.com/office/drawing/2014/main" id="{87B1493C-DA24-496B-8970-98B86E30AB44}"/>
                  </a:ext>
                </a:extLst>
              </p:cNvPr>
              <p:cNvGrpSpPr/>
              <p:nvPr/>
            </p:nvGrpSpPr>
            <p:grpSpPr>
              <a:xfrm>
                <a:off x="4185586" y="1536711"/>
                <a:ext cx="331700" cy="90532"/>
                <a:chOff x="1524814" y="5809921"/>
                <a:chExt cx="945329" cy="225343"/>
              </a:xfrm>
            </p:grpSpPr>
            <p:pic>
              <p:nvPicPr>
                <p:cNvPr id="140" name="Picture 139">
                  <a:extLst>
                    <a:ext uri="{FF2B5EF4-FFF2-40B4-BE49-F238E27FC236}">
                      <a16:creationId xmlns:a16="http://schemas.microsoft.com/office/drawing/2014/main" id="{A4491B8F-1F2F-45F8-9EFF-D6BD147B7EF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41" name="Picture 140">
                  <a:extLst>
                    <a:ext uri="{FF2B5EF4-FFF2-40B4-BE49-F238E27FC236}">
                      <a16:creationId xmlns:a16="http://schemas.microsoft.com/office/drawing/2014/main" id="{E7426F6D-49BE-4AFF-B553-B5DC1A3286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129" name="Group 128">
            <a:extLst>
              <a:ext uri="{FF2B5EF4-FFF2-40B4-BE49-F238E27FC236}">
                <a16:creationId xmlns:a16="http://schemas.microsoft.com/office/drawing/2014/main" id="{C642EAFE-72C3-4FFA-AA60-59F6042D1B8F}"/>
              </a:ext>
            </a:extLst>
          </p:cNvPr>
          <p:cNvGrpSpPr/>
          <p:nvPr/>
        </p:nvGrpSpPr>
        <p:grpSpPr>
          <a:xfrm>
            <a:off x="3985720" y="576597"/>
            <a:ext cx="861133" cy="8318021"/>
            <a:chOff x="4947356" y="576597"/>
            <a:chExt cx="861133" cy="8318021"/>
          </a:xfrm>
        </p:grpSpPr>
        <p:sp>
          <p:nvSpPr>
            <p:cNvPr id="133" name="Rectangle: Rounded Corners 132">
              <a:extLst>
                <a:ext uri="{FF2B5EF4-FFF2-40B4-BE49-F238E27FC236}">
                  <a16:creationId xmlns:a16="http://schemas.microsoft.com/office/drawing/2014/main" id="{46C2EE05-7C0F-4799-9887-EF42702CD9A1}"/>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 name="Group 148">
              <a:extLst>
                <a:ext uri="{FF2B5EF4-FFF2-40B4-BE49-F238E27FC236}">
                  <a16:creationId xmlns:a16="http://schemas.microsoft.com/office/drawing/2014/main" id="{06926491-64D0-43D9-8203-EF7ABB11B81A}"/>
                </a:ext>
              </a:extLst>
            </p:cNvPr>
            <p:cNvGrpSpPr/>
            <p:nvPr/>
          </p:nvGrpSpPr>
          <p:grpSpPr>
            <a:xfrm>
              <a:off x="4947356" y="576597"/>
              <a:ext cx="861133" cy="562991"/>
              <a:chOff x="2773547" y="582717"/>
              <a:chExt cx="861133" cy="562991"/>
            </a:xfrm>
          </p:grpSpPr>
          <p:sp>
            <p:nvSpPr>
              <p:cNvPr id="169" name="Rectangle: Rounded Corners 168">
                <a:extLst>
                  <a:ext uri="{FF2B5EF4-FFF2-40B4-BE49-F238E27FC236}">
                    <a16:creationId xmlns:a16="http://schemas.microsoft.com/office/drawing/2014/main" id="{7E73CF5E-8B9F-44EF-8381-26FC83682F4A}"/>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0" name="TextBox 169">
                <a:extLst>
                  <a:ext uri="{FF2B5EF4-FFF2-40B4-BE49-F238E27FC236}">
                    <a16:creationId xmlns:a16="http://schemas.microsoft.com/office/drawing/2014/main" id="{11E12556-033B-4CA6-836E-08D32448AE05}"/>
                  </a:ext>
                </a:extLst>
              </p:cNvPr>
              <p:cNvSpPr txBox="1"/>
              <p:nvPr/>
            </p:nvSpPr>
            <p:spPr>
              <a:xfrm>
                <a:off x="2773547" y="584016"/>
                <a:ext cx="861133" cy="561692"/>
              </a:xfrm>
              <a:prstGeom prst="rect">
                <a:avLst/>
              </a:prstGeom>
              <a:noFill/>
            </p:spPr>
            <p:txBody>
              <a:bodyPr wrap="none" rtlCol="0">
                <a:spAutoFit/>
              </a:bodyPr>
              <a:lstStyle/>
              <a:p>
                <a:pPr algn="ctr"/>
                <a:r>
                  <a:rPr lang="en-US" sz="1050" b="1" dirty="0">
                    <a:solidFill>
                      <a:schemeClr val="bg1"/>
                    </a:solidFill>
                  </a:rPr>
                  <a:t>PNF</a:t>
                </a:r>
              </a:p>
              <a:p>
                <a:pPr algn="ctr"/>
                <a:r>
                  <a:rPr lang="en-US" sz="1000" b="1" dirty="0">
                    <a:solidFill>
                      <a:schemeClr val="bg1"/>
                    </a:solidFill>
                  </a:rPr>
                  <a:t>Registration </a:t>
                </a:r>
              </a:p>
              <a:p>
                <a:pPr algn="ctr"/>
                <a:r>
                  <a:rPr lang="en-US" sz="1000" b="1" dirty="0">
                    <a:solidFill>
                      <a:schemeClr val="bg1"/>
                    </a:solidFill>
                  </a:rPr>
                  <a:t>Handler</a:t>
                </a:r>
                <a:endParaRPr lang="en-US" sz="1050" b="1" dirty="0">
                  <a:solidFill>
                    <a:schemeClr val="bg1"/>
                  </a:solidFill>
                </a:endParaRPr>
              </a:p>
            </p:txBody>
          </p:sp>
        </p:grpSp>
        <p:grpSp>
          <p:nvGrpSpPr>
            <p:cNvPr id="150" name="Group 149">
              <a:extLst>
                <a:ext uri="{FF2B5EF4-FFF2-40B4-BE49-F238E27FC236}">
                  <a16:creationId xmlns:a16="http://schemas.microsoft.com/office/drawing/2014/main" id="{C086BCF3-4E88-4A8C-8D82-24ABC578592B}"/>
                </a:ext>
              </a:extLst>
            </p:cNvPr>
            <p:cNvGrpSpPr/>
            <p:nvPr/>
          </p:nvGrpSpPr>
          <p:grpSpPr>
            <a:xfrm>
              <a:off x="5083513" y="1122944"/>
              <a:ext cx="581529" cy="581529"/>
              <a:chOff x="4055304" y="1123306"/>
              <a:chExt cx="581529" cy="581529"/>
            </a:xfrm>
          </p:grpSpPr>
          <p:pic>
            <p:nvPicPr>
              <p:cNvPr id="151" name="Picture 150">
                <a:extLst>
                  <a:ext uri="{FF2B5EF4-FFF2-40B4-BE49-F238E27FC236}">
                    <a16:creationId xmlns:a16="http://schemas.microsoft.com/office/drawing/2014/main" id="{D2C9C7D6-EE02-4E62-8BDB-4A506A8D73C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55" name="Group 154">
                <a:extLst>
                  <a:ext uri="{FF2B5EF4-FFF2-40B4-BE49-F238E27FC236}">
                    <a16:creationId xmlns:a16="http://schemas.microsoft.com/office/drawing/2014/main" id="{D6EA6ED0-887C-423D-B381-6D79E63A9179}"/>
                  </a:ext>
                </a:extLst>
              </p:cNvPr>
              <p:cNvGrpSpPr/>
              <p:nvPr/>
            </p:nvGrpSpPr>
            <p:grpSpPr>
              <a:xfrm>
                <a:off x="4185586" y="1536711"/>
                <a:ext cx="331700" cy="90532"/>
                <a:chOff x="1524814" y="5809921"/>
                <a:chExt cx="945329" cy="225343"/>
              </a:xfrm>
            </p:grpSpPr>
            <p:pic>
              <p:nvPicPr>
                <p:cNvPr id="156" name="Picture 155">
                  <a:extLst>
                    <a:ext uri="{FF2B5EF4-FFF2-40B4-BE49-F238E27FC236}">
                      <a16:creationId xmlns:a16="http://schemas.microsoft.com/office/drawing/2014/main" id="{E30EEDF1-8C88-4B5E-97BE-E50C04152A9A}"/>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57" name="Picture 156">
                  <a:extLst>
                    <a:ext uri="{FF2B5EF4-FFF2-40B4-BE49-F238E27FC236}">
                      <a16:creationId xmlns:a16="http://schemas.microsoft.com/office/drawing/2014/main" id="{07A6F2FF-5CF1-4F7D-89BB-A7B40CC9EA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1210223" y="-17858"/>
              <a:ext cx="444384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Activation Steps (ONAP)</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7" name="Group 6">
            <a:extLst>
              <a:ext uri="{FF2B5EF4-FFF2-40B4-BE49-F238E27FC236}">
                <a16:creationId xmlns:a16="http://schemas.microsoft.com/office/drawing/2014/main" id="{D0B024EE-197A-4289-ADA7-112951E44140}"/>
              </a:ext>
            </a:extLst>
          </p:cNvPr>
          <p:cNvGrpSpPr/>
          <p:nvPr/>
        </p:nvGrpSpPr>
        <p:grpSpPr>
          <a:xfrm>
            <a:off x="182107" y="576597"/>
            <a:ext cx="712737" cy="8318021"/>
            <a:chOff x="696464" y="576597"/>
            <a:chExt cx="712737" cy="8318021"/>
          </a:xfrm>
        </p:grpSpPr>
        <p:sp>
          <p:nvSpPr>
            <p:cNvPr id="178" name="Rectangle: Rounded Corners 177">
              <a:extLst>
                <a:ext uri="{FF2B5EF4-FFF2-40B4-BE49-F238E27FC236}">
                  <a16:creationId xmlns:a16="http://schemas.microsoft.com/office/drawing/2014/main" id="{DA29F139-CD60-45F4-98F4-5466FA5CE889}"/>
                </a:ext>
              </a:extLst>
            </p:cNvPr>
            <p:cNvSpPr/>
            <p:nvPr/>
          </p:nvSpPr>
          <p:spPr>
            <a:xfrm>
              <a:off x="882881"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96464" y="576597"/>
              <a:ext cx="712737" cy="560347"/>
              <a:chOff x="928693" y="593233"/>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37945" y="641755"/>
                <a:ext cx="479618" cy="461665"/>
              </a:xfrm>
              <a:prstGeom prst="rect">
                <a:avLst/>
              </a:prstGeom>
              <a:noFill/>
            </p:spPr>
            <p:txBody>
              <a:bodyPr wrap="none" rtlCol="0">
                <a:spAutoFit/>
              </a:bodyPr>
              <a:lstStyle/>
              <a:p>
                <a:pPr algn="ctr"/>
                <a:r>
                  <a:rPr lang="en-US" sz="1200" b="1" dirty="0">
                    <a:solidFill>
                      <a:schemeClr val="bg1"/>
                    </a:solidFill>
                  </a:rPr>
                  <a:t>PNF</a:t>
                </a:r>
              </a:p>
              <a:p>
                <a:pPr algn="ctr"/>
                <a:r>
                  <a:rPr lang="en-US" sz="1200" b="1" dirty="0">
                    <a:solidFill>
                      <a:schemeClr val="bg1"/>
                    </a:solidFill>
                  </a:rPr>
                  <a:t>(DU)</a:t>
                </a:r>
              </a:p>
            </p:txBody>
          </p:sp>
        </p:grpSp>
        <p:sp>
          <p:nvSpPr>
            <p:cNvPr id="72" name="Oval 71">
              <a:extLst>
                <a:ext uri="{FF2B5EF4-FFF2-40B4-BE49-F238E27FC236}">
                  <a16:creationId xmlns:a16="http://schemas.microsoft.com/office/drawing/2014/main" id="{710E6966-4DA8-4E19-9669-EA43887EB9BA}"/>
                </a:ext>
              </a:extLst>
            </p:cNvPr>
            <p:cNvSpPr/>
            <p:nvPr/>
          </p:nvSpPr>
          <p:spPr>
            <a:xfrm>
              <a:off x="779129" y="1123306"/>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2">
              <a:extLst>
                <a:ext uri="{FF2B5EF4-FFF2-40B4-BE49-F238E27FC236}">
                  <a16:creationId xmlns:a16="http://schemas.microsoft.com/office/drawing/2014/main" id="{95E65566-E71C-433B-A121-ECDEEF9E53AC}"/>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82066" y="1263616"/>
              <a:ext cx="548493" cy="251841"/>
            </a:xfrm>
            <a:prstGeom prst="rect">
              <a:avLst/>
            </a:prstGeom>
            <a:noFill/>
            <a:ln w="9525">
              <a:noFill/>
              <a:miter lim="800000"/>
              <a:headEnd/>
              <a:tailEnd/>
            </a:ln>
          </p:spPr>
        </p:pic>
      </p:grpSp>
      <p:sp>
        <p:nvSpPr>
          <p:cNvPr id="121" name="Rectangle: Rounded Corners 120">
            <a:extLst>
              <a:ext uri="{FF2B5EF4-FFF2-40B4-BE49-F238E27FC236}">
                <a16:creationId xmlns:a16="http://schemas.microsoft.com/office/drawing/2014/main" id="{8CDD3A52-2693-49C4-AE25-F66AB4491842}"/>
              </a:ext>
            </a:extLst>
          </p:cNvPr>
          <p:cNvSpPr/>
          <p:nvPr/>
        </p:nvSpPr>
        <p:spPr>
          <a:xfrm rot="16200000">
            <a:off x="2600850" y="2963936"/>
            <a:ext cx="474973" cy="200141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CD1DFB79-05EF-4E04-95D2-C7FC66451734}"/>
              </a:ext>
            </a:extLst>
          </p:cNvPr>
          <p:cNvSpPr txBox="1"/>
          <p:nvPr/>
        </p:nvSpPr>
        <p:spPr>
          <a:xfrm>
            <a:off x="1891568" y="3791477"/>
            <a:ext cx="1953905" cy="369332"/>
          </a:xfrm>
          <a:prstGeom prst="rect">
            <a:avLst/>
          </a:prstGeom>
          <a:noFill/>
        </p:spPr>
        <p:txBody>
          <a:bodyPr wrap="square" rtlCol="0">
            <a:spAutoFit/>
          </a:bodyPr>
          <a:lstStyle/>
          <a:p>
            <a:r>
              <a:rPr lang="en-US" dirty="0">
                <a:solidFill>
                  <a:srgbClr val="0000CC"/>
                </a:solidFill>
              </a:rPr>
              <a:t>Configure</a:t>
            </a:r>
          </a:p>
        </p:txBody>
      </p:sp>
      <p:cxnSp>
        <p:nvCxnSpPr>
          <p:cNvPr id="123" name="Straight Arrow Connector 122">
            <a:extLst>
              <a:ext uri="{FF2B5EF4-FFF2-40B4-BE49-F238E27FC236}">
                <a16:creationId xmlns:a16="http://schemas.microsoft.com/office/drawing/2014/main" id="{A55B64FC-81D1-4E98-B1B3-82B90540B664}"/>
              </a:ext>
            </a:extLst>
          </p:cNvPr>
          <p:cNvCxnSpPr>
            <a:cxnSpLocks/>
          </p:cNvCxnSpPr>
          <p:nvPr/>
        </p:nvCxnSpPr>
        <p:spPr>
          <a:xfrm flipH="1">
            <a:off x="2593305" y="3728046"/>
            <a:ext cx="65970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4" name="Group 83">
            <a:extLst>
              <a:ext uri="{FF2B5EF4-FFF2-40B4-BE49-F238E27FC236}">
                <a16:creationId xmlns:a16="http://schemas.microsoft.com/office/drawing/2014/main" id="{4789F77D-F06B-4F91-AD30-F9C0A0B32F13}"/>
              </a:ext>
            </a:extLst>
          </p:cNvPr>
          <p:cNvGrpSpPr/>
          <p:nvPr/>
        </p:nvGrpSpPr>
        <p:grpSpPr>
          <a:xfrm>
            <a:off x="1696018" y="3783172"/>
            <a:ext cx="335348" cy="246221"/>
            <a:chOff x="447635" y="1676508"/>
            <a:chExt cx="335348" cy="246221"/>
          </a:xfrm>
        </p:grpSpPr>
        <p:sp>
          <p:nvSpPr>
            <p:cNvPr id="85" name="Oval 84">
              <a:extLst>
                <a:ext uri="{FF2B5EF4-FFF2-40B4-BE49-F238E27FC236}">
                  <a16:creationId xmlns:a16="http://schemas.microsoft.com/office/drawing/2014/main" id="{306CF604-6E7C-456C-BF6D-FF9FBCBAA32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6" name="TextBox 85">
              <a:extLst>
                <a:ext uri="{FF2B5EF4-FFF2-40B4-BE49-F238E27FC236}">
                  <a16:creationId xmlns:a16="http://schemas.microsoft.com/office/drawing/2014/main" id="{58C9CE44-F312-409E-AF39-A8C5575C3149}"/>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36</a:t>
              </a:r>
            </a:p>
          </p:txBody>
        </p:sp>
      </p:grpSp>
      <p:sp>
        <p:nvSpPr>
          <p:cNvPr id="135" name="Rectangle: Rounded Corners 134">
            <a:extLst>
              <a:ext uri="{FF2B5EF4-FFF2-40B4-BE49-F238E27FC236}">
                <a16:creationId xmlns:a16="http://schemas.microsoft.com/office/drawing/2014/main" id="{496B2B1F-137B-41BF-B7AC-31CA656FE628}"/>
              </a:ext>
            </a:extLst>
          </p:cNvPr>
          <p:cNvSpPr/>
          <p:nvPr/>
        </p:nvSpPr>
        <p:spPr>
          <a:xfrm rot="16200000">
            <a:off x="2208175" y="1354184"/>
            <a:ext cx="474973" cy="242019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59C0ED04-8414-4D55-8048-73C57B2946F0}"/>
              </a:ext>
            </a:extLst>
          </p:cNvPr>
          <p:cNvSpPr txBox="1"/>
          <p:nvPr/>
        </p:nvSpPr>
        <p:spPr>
          <a:xfrm>
            <a:off x="1350409" y="2287887"/>
            <a:ext cx="2251605" cy="530915"/>
          </a:xfrm>
          <a:prstGeom prst="rect">
            <a:avLst/>
          </a:prstGeom>
          <a:noFill/>
        </p:spPr>
        <p:txBody>
          <a:bodyPr wrap="square" rtlCol="0">
            <a:spAutoFit/>
          </a:bodyPr>
          <a:lstStyle/>
          <a:p>
            <a:r>
              <a:rPr lang="en-US" dirty="0">
                <a:solidFill>
                  <a:srgbClr val="0000CC"/>
                </a:solidFill>
              </a:rPr>
              <a:t>Network Assignments</a:t>
            </a:r>
          </a:p>
          <a:p>
            <a:r>
              <a:rPr lang="en-US" sz="1050" dirty="0">
                <a:solidFill>
                  <a:srgbClr val="0000CC"/>
                </a:solidFill>
              </a:rPr>
              <a:t>(assigns PNF UUID in A&amp;AI)</a:t>
            </a:r>
          </a:p>
        </p:txBody>
      </p:sp>
      <p:cxnSp>
        <p:nvCxnSpPr>
          <p:cNvPr id="134" name="Straight Arrow Connector 133">
            <a:extLst>
              <a:ext uri="{FF2B5EF4-FFF2-40B4-BE49-F238E27FC236}">
                <a16:creationId xmlns:a16="http://schemas.microsoft.com/office/drawing/2014/main" id="{DB3864C6-B28D-4827-A953-FE3A8D0DDD12}"/>
              </a:ext>
            </a:extLst>
          </p:cNvPr>
          <p:cNvCxnSpPr>
            <a:cxnSpLocks/>
          </p:cNvCxnSpPr>
          <p:nvPr/>
        </p:nvCxnSpPr>
        <p:spPr>
          <a:xfrm flipH="1">
            <a:off x="1639781" y="2333607"/>
            <a:ext cx="1613225"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20" name="Group 119">
            <a:extLst>
              <a:ext uri="{FF2B5EF4-FFF2-40B4-BE49-F238E27FC236}">
                <a16:creationId xmlns:a16="http://schemas.microsoft.com/office/drawing/2014/main" id="{A5750393-AB93-4904-84D8-030C9E1F88D3}"/>
              </a:ext>
            </a:extLst>
          </p:cNvPr>
          <p:cNvGrpSpPr/>
          <p:nvPr/>
        </p:nvGrpSpPr>
        <p:grpSpPr>
          <a:xfrm>
            <a:off x="1083021" y="2341278"/>
            <a:ext cx="335348" cy="246221"/>
            <a:chOff x="447635" y="1676508"/>
            <a:chExt cx="335348" cy="246221"/>
          </a:xfrm>
        </p:grpSpPr>
        <p:sp>
          <p:nvSpPr>
            <p:cNvPr id="124" name="Oval 123">
              <a:extLst>
                <a:ext uri="{FF2B5EF4-FFF2-40B4-BE49-F238E27FC236}">
                  <a16:creationId xmlns:a16="http://schemas.microsoft.com/office/drawing/2014/main" id="{5DD24616-3409-4ABF-BC7D-564BD092C57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8" name="TextBox 127">
              <a:extLst>
                <a:ext uri="{FF2B5EF4-FFF2-40B4-BE49-F238E27FC236}">
                  <a16:creationId xmlns:a16="http://schemas.microsoft.com/office/drawing/2014/main" id="{29060B21-28D8-46A9-96A3-D47206589D3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35</a:t>
              </a:r>
            </a:p>
          </p:txBody>
        </p:sp>
      </p:grpSp>
      <p:sp>
        <p:nvSpPr>
          <p:cNvPr id="125" name="Rectangle: Rounded Corners 124">
            <a:extLst>
              <a:ext uri="{FF2B5EF4-FFF2-40B4-BE49-F238E27FC236}">
                <a16:creationId xmlns:a16="http://schemas.microsoft.com/office/drawing/2014/main" id="{BA3727F2-4A76-4146-8B5D-A54C3B055044}"/>
              </a:ext>
            </a:extLst>
          </p:cNvPr>
          <p:cNvSpPr/>
          <p:nvPr/>
        </p:nvSpPr>
        <p:spPr>
          <a:xfrm rot="16200000">
            <a:off x="1235437" y="3979949"/>
            <a:ext cx="474973" cy="239726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2" name="Rectangle: Rounded Corners 171">
            <a:extLst>
              <a:ext uri="{FF2B5EF4-FFF2-40B4-BE49-F238E27FC236}">
                <a16:creationId xmlns:a16="http://schemas.microsoft.com/office/drawing/2014/main" id="{B60A90B7-63D7-4E5D-8119-359208ED6792}"/>
              </a:ext>
            </a:extLst>
          </p:cNvPr>
          <p:cNvSpPr/>
          <p:nvPr/>
        </p:nvSpPr>
        <p:spPr>
          <a:xfrm rot="16200000">
            <a:off x="1351198" y="4332180"/>
            <a:ext cx="229682" cy="241103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3" name="TextBox 172">
            <a:extLst>
              <a:ext uri="{FF2B5EF4-FFF2-40B4-BE49-F238E27FC236}">
                <a16:creationId xmlns:a16="http://schemas.microsoft.com/office/drawing/2014/main" id="{67E5E744-EB2E-4637-8E78-5666B6C97C94}"/>
              </a:ext>
            </a:extLst>
          </p:cNvPr>
          <p:cNvSpPr txBox="1"/>
          <p:nvPr/>
        </p:nvSpPr>
        <p:spPr>
          <a:xfrm>
            <a:off x="228916" y="5406862"/>
            <a:ext cx="2257349" cy="261610"/>
          </a:xfrm>
          <a:prstGeom prst="rect">
            <a:avLst/>
          </a:prstGeom>
          <a:noFill/>
        </p:spPr>
        <p:txBody>
          <a:bodyPr wrap="none" rtlCol="0">
            <a:spAutoFit/>
          </a:bodyPr>
          <a:lstStyle/>
          <a:p>
            <a:r>
              <a:rPr lang="en-US" sz="1100" dirty="0">
                <a:solidFill>
                  <a:schemeClr val="bg1"/>
                </a:solidFill>
              </a:rPr>
              <a:t>Configuration Parameters - Optional</a:t>
            </a:r>
          </a:p>
        </p:txBody>
      </p:sp>
      <p:sp>
        <p:nvSpPr>
          <p:cNvPr id="174" name="Rectangle: Rounded Corners 173">
            <a:extLst>
              <a:ext uri="{FF2B5EF4-FFF2-40B4-BE49-F238E27FC236}">
                <a16:creationId xmlns:a16="http://schemas.microsoft.com/office/drawing/2014/main" id="{DDE6FA82-3D84-425B-97AD-E85B2BB19B09}"/>
              </a:ext>
            </a:extLst>
          </p:cNvPr>
          <p:cNvSpPr/>
          <p:nvPr/>
        </p:nvSpPr>
        <p:spPr>
          <a:xfrm rot="16200000">
            <a:off x="2265739" y="1780397"/>
            <a:ext cx="359854" cy="2420194"/>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TextBox 160">
            <a:extLst>
              <a:ext uri="{FF2B5EF4-FFF2-40B4-BE49-F238E27FC236}">
                <a16:creationId xmlns:a16="http://schemas.microsoft.com/office/drawing/2014/main" id="{7C54757A-DD2A-4B9B-888B-9E3CEE89F25F}"/>
              </a:ext>
            </a:extLst>
          </p:cNvPr>
          <p:cNvSpPr txBox="1"/>
          <p:nvPr/>
        </p:nvSpPr>
        <p:spPr>
          <a:xfrm>
            <a:off x="1209142" y="2767387"/>
            <a:ext cx="2636331" cy="430887"/>
          </a:xfrm>
          <a:prstGeom prst="rect">
            <a:avLst/>
          </a:prstGeom>
          <a:noFill/>
        </p:spPr>
        <p:txBody>
          <a:bodyPr wrap="square" rtlCol="0">
            <a:spAutoFit/>
          </a:bodyPr>
          <a:lstStyle/>
          <a:p>
            <a:r>
              <a:rPr lang="en-US" sz="1100" dirty="0">
                <a:solidFill>
                  <a:schemeClr val="bg1"/>
                </a:solidFill>
              </a:rPr>
              <a:t>Transport configuration. Setup links from</a:t>
            </a:r>
          </a:p>
          <a:p>
            <a:r>
              <a:rPr lang="en-US" sz="1100" dirty="0">
                <a:solidFill>
                  <a:schemeClr val="bg1"/>
                </a:solidFill>
              </a:rPr>
              <a:t>PNF to network.</a:t>
            </a:r>
          </a:p>
        </p:txBody>
      </p:sp>
      <p:sp>
        <p:nvSpPr>
          <p:cNvPr id="175" name="Rectangle: Rounded Corners 174">
            <a:extLst>
              <a:ext uri="{FF2B5EF4-FFF2-40B4-BE49-F238E27FC236}">
                <a16:creationId xmlns:a16="http://schemas.microsoft.com/office/drawing/2014/main" id="{5E9E3BBD-426D-4046-AFCA-6902CEE64EF1}"/>
              </a:ext>
            </a:extLst>
          </p:cNvPr>
          <p:cNvSpPr/>
          <p:nvPr/>
        </p:nvSpPr>
        <p:spPr>
          <a:xfrm rot="16200000">
            <a:off x="2648670" y="3415901"/>
            <a:ext cx="379331" cy="2001410"/>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2" name="TextBox 161">
            <a:extLst>
              <a:ext uri="{FF2B5EF4-FFF2-40B4-BE49-F238E27FC236}">
                <a16:creationId xmlns:a16="http://schemas.microsoft.com/office/drawing/2014/main" id="{2291D583-1BB5-4FF4-AD4A-D5BB5D07B2F4}"/>
              </a:ext>
            </a:extLst>
          </p:cNvPr>
          <p:cNvSpPr txBox="1"/>
          <p:nvPr/>
        </p:nvSpPr>
        <p:spPr>
          <a:xfrm>
            <a:off x="1783242" y="4198467"/>
            <a:ext cx="2055800" cy="407804"/>
          </a:xfrm>
          <a:prstGeom prst="rect">
            <a:avLst/>
          </a:prstGeom>
          <a:noFill/>
        </p:spPr>
        <p:txBody>
          <a:bodyPr wrap="square" rtlCol="0">
            <a:spAutoFit/>
          </a:bodyPr>
          <a:lstStyle/>
          <a:p>
            <a:r>
              <a:rPr lang="en-US" sz="1000" dirty="0">
                <a:solidFill>
                  <a:schemeClr val="bg1"/>
                </a:solidFill>
              </a:rPr>
              <a:t>Configuration &amp; Activation, </a:t>
            </a:r>
          </a:p>
          <a:p>
            <a:r>
              <a:rPr lang="en-US" sz="1000" dirty="0">
                <a:solidFill>
                  <a:schemeClr val="bg1"/>
                </a:solidFill>
              </a:rPr>
              <a:t>Config Param</a:t>
            </a:r>
            <a:r>
              <a:rPr lang="en-US" sz="1050" dirty="0">
                <a:solidFill>
                  <a:schemeClr val="bg1"/>
                </a:solidFill>
              </a:rPr>
              <a:t>eters</a:t>
            </a:r>
            <a:endParaRPr lang="en-US" sz="1000" dirty="0">
              <a:solidFill>
                <a:schemeClr val="bg1"/>
              </a:solidFill>
            </a:endParaRPr>
          </a:p>
        </p:txBody>
      </p:sp>
      <p:sp>
        <p:nvSpPr>
          <p:cNvPr id="126" name="TextBox 125">
            <a:extLst>
              <a:ext uri="{FF2B5EF4-FFF2-40B4-BE49-F238E27FC236}">
                <a16:creationId xmlns:a16="http://schemas.microsoft.com/office/drawing/2014/main" id="{29BD774C-35CB-4198-9306-1D1322078FB4}"/>
              </a:ext>
            </a:extLst>
          </p:cNvPr>
          <p:cNvSpPr txBox="1"/>
          <p:nvPr/>
        </p:nvSpPr>
        <p:spPr>
          <a:xfrm>
            <a:off x="252362" y="4892965"/>
            <a:ext cx="2241639" cy="530915"/>
          </a:xfrm>
          <a:prstGeom prst="rect">
            <a:avLst/>
          </a:prstGeom>
          <a:noFill/>
        </p:spPr>
        <p:txBody>
          <a:bodyPr wrap="none" rtlCol="0">
            <a:spAutoFit/>
          </a:bodyPr>
          <a:lstStyle/>
          <a:p>
            <a:r>
              <a:rPr lang="en-US" dirty="0">
                <a:solidFill>
                  <a:srgbClr val="0000CC"/>
                </a:solidFill>
              </a:rPr>
              <a:t>Service Configuration </a:t>
            </a:r>
          </a:p>
          <a:p>
            <a:r>
              <a:rPr lang="en-US" sz="1050" dirty="0">
                <a:solidFill>
                  <a:srgbClr val="0000CC"/>
                </a:solidFill>
              </a:rPr>
              <a:t>Sends Config Parameters (optional)</a:t>
            </a:r>
          </a:p>
        </p:txBody>
      </p:sp>
      <p:cxnSp>
        <p:nvCxnSpPr>
          <p:cNvPr id="127" name="Straight Arrow Connector 126">
            <a:extLst>
              <a:ext uri="{FF2B5EF4-FFF2-40B4-BE49-F238E27FC236}">
                <a16:creationId xmlns:a16="http://schemas.microsoft.com/office/drawing/2014/main" id="{7830809D-072F-4AE2-97F9-A68445F72C9B}"/>
              </a:ext>
            </a:extLst>
          </p:cNvPr>
          <p:cNvCxnSpPr>
            <a:cxnSpLocks/>
          </p:cNvCxnSpPr>
          <p:nvPr/>
        </p:nvCxnSpPr>
        <p:spPr>
          <a:xfrm flipH="1">
            <a:off x="683666" y="4935924"/>
            <a:ext cx="161288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7" name="Group 86">
            <a:extLst>
              <a:ext uri="{FF2B5EF4-FFF2-40B4-BE49-F238E27FC236}">
                <a16:creationId xmlns:a16="http://schemas.microsoft.com/office/drawing/2014/main" id="{285437BD-4A18-406A-A04F-A8229E12568B}"/>
              </a:ext>
            </a:extLst>
          </p:cNvPr>
          <p:cNvGrpSpPr/>
          <p:nvPr/>
        </p:nvGrpSpPr>
        <p:grpSpPr>
          <a:xfrm>
            <a:off x="64182" y="4931839"/>
            <a:ext cx="335348" cy="246221"/>
            <a:chOff x="447635" y="1676508"/>
            <a:chExt cx="335348" cy="246221"/>
          </a:xfrm>
        </p:grpSpPr>
        <p:sp>
          <p:nvSpPr>
            <p:cNvPr id="88" name="Oval 87">
              <a:extLst>
                <a:ext uri="{FF2B5EF4-FFF2-40B4-BE49-F238E27FC236}">
                  <a16:creationId xmlns:a16="http://schemas.microsoft.com/office/drawing/2014/main" id="{4D8FD7AE-94EC-4F71-863E-8A6F56730C2D}"/>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9" name="TextBox 88">
              <a:extLst>
                <a:ext uri="{FF2B5EF4-FFF2-40B4-BE49-F238E27FC236}">
                  <a16:creationId xmlns:a16="http://schemas.microsoft.com/office/drawing/2014/main" id="{4887C46C-FA0E-416B-B17A-3CEA2D145D7E}"/>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37</a:t>
              </a:r>
            </a:p>
          </p:txBody>
        </p:sp>
      </p:grpSp>
      <p:grpSp>
        <p:nvGrpSpPr>
          <p:cNvPr id="136" name="Group 135">
            <a:extLst>
              <a:ext uri="{FF2B5EF4-FFF2-40B4-BE49-F238E27FC236}">
                <a16:creationId xmlns:a16="http://schemas.microsoft.com/office/drawing/2014/main" id="{A212F47A-CB26-4E57-B07C-E0FEEBAECD70}"/>
              </a:ext>
            </a:extLst>
          </p:cNvPr>
          <p:cNvGrpSpPr/>
          <p:nvPr/>
        </p:nvGrpSpPr>
        <p:grpSpPr>
          <a:xfrm>
            <a:off x="2523967" y="4931839"/>
            <a:ext cx="336765" cy="429666"/>
            <a:chOff x="293654" y="3250954"/>
            <a:chExt cx="441930" cy="563842"/>
          </a:xfrm>
        </p:grpSpPr>
        <p:sp>
          <p:nvSpPr>
            <p:cNvPr id="137" name="Rectangle: Rounded Corners 136">
              <a:extLst>
                <a:ext uri="{FF2B5EF4-FFF2-40B4-BE49-F238E27FC236}">
                  <a16:creationId xmlns:a16="http://schemas.microsoft.com/office/drawing/2014/main" id="{17C3D8D4-9369-476A-8DBB-4241FF83BBCA}"/>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Rectangle: Rounded Corners 137">
              <a:extLst>
                <a:ext uri="{FF2B5EF4-FFF2-40B4-BE49-F238E27FC236}">
                  <a16:creationId xmlns:a16="http://schemas.microsoft.com/office/drawing/2014/main" id="{AE143ABE-DE9E-4CE8-AFF6-8C7A7CAA7F96}"/>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9" name="Picture 2">
              <a:extLst>
                <a:ext uri="{FF2B5EF4-FFF2-40B4-BE49-F238E27FC236}">
                  <a16:creationId xmlns:a16="http://schemas.microsoft.com/office/drawing/2014/main" id="{C404D93B-6232-4483-8B21-BF0AE77246AA}"/>
                </a:ext>
              </a:extLst>
            </p:cNvP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sp>
        <p:nvSpPr>
          <p:cNvPr id="199" name="Rectangle: Rounded Corners 198">
            <a:extLst>
              <a:ext uri="{FF2B5EF4-FFF2-40B4-BE49-F238E27FC236}">
                <a16:creationId xmlns:a16="http://schemas.microsoft.com/office/drawing/2014/main" id="{8B0F019F-7511-4562-98D8-4E41ADC6DE4C}"/>
              </a:ext>
            </a:extLst>
          </p:cNvPr>
          <p:cNvSpPr/>
          <p:nvPr/>
        </p:nvSpPr>
        <p:spPr>
          <a:xfrm rot="16200000">
            <a:off x="2630188" y="5623934"/>
            <a:ext cx="392744" cy="19778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0" name="TextBox 199">
            <a:extLst>
              <a:ext uri="{FF2B5EF4-FFF2-40B4-BE49-F238E27FC236}">
                <a16:creationId xmlns:a16="http://schemas.microsoft.com/office/drawing/2014/main" id="{BA24E8F7-C35A-49A7-A207-68494BBBA9FD}"/>
              </a:ext>
            </a:extLst>
          </p:cNvPr>
          <p:cNvSpPr txBox="1"/>
          <p:nvPr/>
        </p:nvSpPr>
        <p:spPr>
          <a:xfrm>
            <a:off x="1817144" y="6425331"/>
            <a:ext cx="2016449" cy="369332"/>
          </a:xfrm>
          <a:prstGeom prst="rect">
            <a:avLst/>
          </a:prstGeom>
          <a:noFill/>
        </p:spPr>
        <p:txBody>
          <a:bodyPr wrap="none" rtlCol="0">
            <a:spAutoFit/>
          </a:bodyPr>
          <a:lstStyle/>
          <a:p>
            <a:r>
              <a:rPr lang="en-US" dirty="0">
                <a:solidFill>
                  <a:srgbClr val="0000CC"/>
                </a:solidFill>
              </a:rPr>
              <a:t>SDN-R replies to SO</a:t>
            </a:r>
          </a:p>
        </p:txBody>
      </p:sp>
      <p:grpSp>
        <p:nvGrpSpPr>
          <p:cNvPr id="201" name="Group 200">
            <a:extLst>
              <a:ext uri="{FF2B5EF4-FFF2-40B4-BE49-F238E27FC236}">
                <a16:creationId xmlns:a16="http://schemas.microsoft.com/office/drawing/2014/main" id="{8BADF1DB-0698-4F00-BA50-F8177A0569FB}"/>
              </a:ext>
            </a:extLst>
          </p:cNvPr>
          <p:cNvGrpSpPr/>
          <p:nvPr/>
        </p:nvGrpSpPr>
        <p:grpSpPr>
          <a:xfrm>
            <a:off x="1589870" y="6429286"/>
            <a:ext cx="335348" cy="246221"/>
            <a:chOff x="447635" y="1676508"/>
            <a:chExt cx="335348" cy="246221"/>
          </a:xfrm>
        </p:grpSpPr>
        <p:sp>
          <p:nvSpPr>
            <p:cNvPr id="202" name="Oval 201">
              <a:extLst>
                <a:ext uri="{FF2B5EF4-FFF2-40B4-BE49-F238E27FC236}">
                  <a16:creationId xmlns:a16="http://schemas.microsoft.com/office/drawing/2014/main" id="{7218883C-5FF3-42A9-81B5-A7C702FEF5F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03" name="TextBox 202">
              <a:extLst>
                <a:ext uri="{FF2B5EF4-FFF2-40B4-BE49-F238E27FC236}">
                  <a16:creationId xmlns:a16="http://schemas.microsoft.com/office/drawing/2014/main" id="{17CD73A5-F0C0-45DA-8527-A7B7A38C36B9}"/>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39</a:t>
              </a:r>
            </a:p>
          </p:txBody>
        </p:sp>
      </p:grpSp>
      <p:cxnSp>
        <p:nvCxnSpPr>
          <p:cNvPr id="204" name="Straight Arrow Connector 203">
            <a:extLst>
              <a:ext uri="{FF2B5EF4-FFF2-40B4-BE49-F238E27FC236}">
                <a16:creationId xmlns:a16="http://schemas.microsoft.com/office/drawing/2014/main" id="{89E384FD-D60B-4C73-8AFC-7B83DC0C8290}"/>
              </a:ext>
            </a:extLst>
          </p:cNvPr>
          <p:cNvCxnSpPr>
            <a:cxnSpLocks/>
          </p:cNvCxnSpPr>
          <p:nvPr/>
        </p:nvCxnSpPr>
        <p:spPr>
          <a:xfrm>
            <a:off x="2564866" y="6416492"/>
            <a:ext cx="685116" cy="1904"/>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05" name="Group 204">
            <a:extLst>
              <a:ext uri="{FF2B5EF4-FFF2-40B4-BE49-F238E27FC236}">
                <a16:creationId xmlns:a16="http://schemas.microsoft.com/office/drawing/2014/main" id="{D35A297E-20BE-409B-8C2C-BA3F5A952FEC}"/>
              </a:ext>
            </a:extLst>
          </p:cNvPr>
          <p:cNvGrpSpPr/>
          <p:nvPr/>
        </p:nvGrpSpPr>
        <p:grpSpPr>
          <a:xfrm>
            <a:off x="5878758" y="576597"/>
            <a:ext cx="712737" cy="8318021"/>
            <a:chOff x="5963579" y="576597"/>
            <a:chExt cx="712737" cy="8318021"/>
          </a:xfrm>
        </p:grpSpPr>
        <p:sp>
          <p:nvSpPr>
            <p:cNvPr id="206" name="Rectangle: Rounded Corners 205">
              <a:extLst>
                <a:ext uri="{FF2B5EF4-FFF2-40B4-BE49-F238E27FC236}">
                  <a16:creationId xmlns:a16="http://schemas.microsoft.com/office/drawing/2014/main" id="{16F2A15D-281B-4EB1-AFC4-1350F66E3756}"/>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7" name="Group 206">
              <a:extLst>
                <a:ext uri="{FF2B5EF4-FFF2-40B4-BE49-F238E27FC236}">
                  <a16:creationId xmlns:a16="http://schemas.microsoft.com/office/drawing/2014/main" id="{45F655A4-60AD-4E68-9A6F-1E48513389CB}"/>
                </a:ext>
              </a:extLst>
            </p:cNvPr>
            <p:cNvGrpSpPr/>
            <p:nvPr/>
          </p:nvGrpSpPr>
          <p:grpSpPr>
            <a:xfrm>
              <a:off x="5963579" y="576597"/>
              <a:ext cx="712737" cy="560347"/>
              <a:chOff x="2836155" y="582717"/>
              <a:chExt cx="712737" cy="560347"/>
            </a:xfrm>
          </p:grpSpPr>
          <p:sp>
            <p:nvSpPr>
              <p:cNvPr id="213" name="Rectangle: Rounded Corners 212">
                <a:extLst>
                  <a:ext uri="{FF2B5EF4-FFF2-40B4-BE49-F238E27FC236}">
                    <a16:creationId xmlns:a16="http://schemas.microsoft.com/office/drawing/2014/main" id="{D83751BD-A5E0-474F-B4ED-4C7C8312BF27}"/>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4" name="TextBox 213">
                <a:extLst>
                  <a:ext uri="{FF2B5EF4-FFF2-40B4-BE49-F238E27FC236}">
                    <a16:creationId xmlns:a16="http://schemas.microsoft.com/office/drawing/2014/main" id="{426C0777-1A26-4D20-923B-1523361AA05F}"/>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grpSp>
          <p:nvGrpSpPr>
            <p:cNvPr id="208" name="Group 207">
              <a:extLst>
                <a:ext uri="{FF2B5EF4-FFF2-40B4-BE49-F238E27FC236}">
                  <a16:creationId xmlns:a16="http://schemas.microsoft.com/office/drawing/2014/main" id="{3736BFA1-C43A-4CCE-9DFE-80F6C8FF528E}"/>
                </a:ext>
              </a:extLst>
            </p:cNvPr>
            <p:cNvGrpSpPr/>
            <p:nvPr/>
          </p:nvGrpSpPr>
          <p:grpSpPr>
            <a:xfrm>
              <a:off x="6021694" y="1122944"/>
              <a:ext cx="581529" cy="581529"/>
              <a:chOff x="4055304" y="1123306"/>
              <a:chExt cx="581529" cy="581529"/>
            </a:xfrm>
          </p:grpSpPr>
          <p:pic>
            <p:nvPicPr>
              <p:cNvPr id="209" name="Picture 208">
                <a:extLst>
                  <a:ext uri="{FF2B5EF4-FFF2-40B4-BE49-F238E27FC236}">
                    <a16:creationId xmlns:a16="http://schemas.microsoft.com/office/drawing/2014/main" id="{E8870983-C36B-4C31-8812-338192C1043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210" name="Group 209">
                <a:extLst>
                  <a:ext uri="{FF2B5EF4-FFF2-40B4-BE49-F238E27FC236}">
                    <a16:creationId xmlns:a16="http://schemas.microsoft.com/office/drawing/2014/main" id="{E8098391-5869-49F5-AB28-D253454B66EE}"/>
                  </a:ext>
                </a:extLst>
              </p:cNvPr>
              <p:cNvGrpSpPr/>
              <p:nvPr/>
            </p:nvGrpSpPr>
            <p:grpSpPr>
              <a:xfrm>
                <a:off x="4185586" y="1536711"/>
                <a:ext cx="331700" cy="90532"/>
                <a:chOff x="1524814" y="5809921"/>
                <a:chExt cx="945329" cy="225343"/>
              </a:xfrm>
            </p:grpSpPr>
            <p:pic>
              <p:nvPicPr>
                <p:cNvPr id="211" name="Picture 210">
                  <a:extLst>
                    <a:ext uri="{FF2B5EF4-FFF2-40B4-BE49-F238E27FC236}">
                      <a16:creationId xmlns:a16="http://schemas.microsoft.com/office/drawing/2014/main" id="{704E4F7B-E6FE-4BF1-904A-285CE85805CA}"/>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212" name="Picture 211">
                  <a:extLst>
                    <a:ext uri="{FF2B5EF4-FFF2-40B4-BE49-F238E27FC236}">
                      <a16:creationId xmlns:a16="http://schemas.microsoft.com/office/drawing/2014/main" id="{777875EC-9248-464D-8A86-F5D86F6B63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221" name="Group 220">
            <a:extLst>
              <a:ext uri="{FF2B5EF4-FFF2-40B4-BE49-F238E27FC236}">
                <a16:creationId xmlns:a16="http://schemas.microsoft.com/office/drawing/2014/main" id="{FB538208-046F-43D3-A724-37F3FF23AE05}"/>
              </a:ext>
            </a:extLst>
          </p:cNvPr>
          <p:cNvGrpSpPr/>
          <p:nvPr/>
        </p:nvGrpSpPr>
        <p:grpSpPr>
          <a:xfrm>
            <a:off x="5073113" y="576597"/>
            <a:ext cx="712737" cy="8318021"/>
            <a:chOff x="4060476" y="576597"/>
            <a:chExt cx="712737" cy="8318021"/>
          </a:xfrm>
        </p:grpSpPr>
        <p:sp>
          <p:nvSpPr>
            <p:cNvPr id="222" name="Rectangle: Rounded Corners 221">
              <a:extLst>
                <a:ext uri="{FF2B5EF4-FFF2-40B4-BE49-F238E27FC236}">
                  <a16:creationId xmlns:a16="http://schemas.microsoft.com/office/drawing/2014/main" id="{7F4270E7-B643-48F0-AF82-73AABE6B4376}"/>
                </a:ext>
              </a:extLst>
            </p:cNvPr>
            <p:cNvSpPr/>
            <p:nvPr/>
          </p:nvSpPr>
          <p:spPr>
            <a:xfrm>
              <a:off x="4282559"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3" name="Group 222">
              <a:extLst>
                <a:ext uri="{FF2B5EF4-FFF2-40B4-BE49-F238E27FC236}">
                  <a16:creationId xmlns:a16="http://schemas.microsoft.com/office/drawing/2014/main" id="{472B4F5C-1DE4-4B09-B7FC-C93A701C9AB7}"/>
                </a:ext>
              </a:extLst>
            </p:cNvPr>
            <p:cNvGrpSpPr/>
            <p:nvPr/>
          </p:nvGrpSpPr>
          <p:grpSpPr>
            <a:xfrm>
              <a:off x="4060476" y="576597"/>
              <a:ext cx="712737" cy="560347"/>
              <a:chOff x="3832410" y="576597"/>
              <a:chExt cx="712737" cy="560347"/>
            </a:xfrm>
          </p:grpSpPr>
          <p:sp>
            <p:nvSpPr>
              <p:cNvPr id="229" name="Rectangle: Rounded Corners 228">
                <a:extLst>
                  <a:ext uri="{FF2B5EF4-FFF2-40B4-BE49-F238E27FC236}">
                    <a16:creationId xmlns:a16="http://schemas.microsoft.com/office/drawing/2014/main" id="{B6AB2C2E-3C46-4771-A61A-34CE0EBBEC8C}"/>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0" name="TextBox 229">
                <a:extLst>
                  <a:ext uri="{FF2B5EF4-FFF2-40B4-BE49-F238E27FC236}">
                    <a16:creationId xmlns:a16="http://schemas.microsoft.com/office/drawing/2014/main" id="{34189E4F-8204-4A80-B102-65A1C3EA2990}"/>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nvGrpSpPr>
            <p:cNvPr id="224" name="Group 223">
              <a:extLst>
                <a:ext uri="{FF2B5EF4-FFF2-40B4-BE49-F238E27FC236}">
                  <a16:creationId xmlns:a16="http://schemas.microsoft.com/office/drawing/2014/main" id="{1532E747-6AD5-4337-A3CA-71D4E0F30FCC}"/>
                </a:ext>
              </a:extLst>
            </p:cNvPr>
            <p:cNvGrpSpPr/>
            <p:nvPr/>
          </p:nvGrpSpPr>
          <p:grpSpPr>
            <a:xfrm>
              <a:off x="4133697" y="1122944"/>
              <a:ext cx="581529" cy="581529"/>
              <a:chOff x="4055304" y="1123306"/>
              <a:chExt cx="581529" cy="581529"/>
            </a:xfrm>
          </p:grpSpPr>
          <p:pic>
            <p:nvPicPr>
              <p:cNvPr id="225" name="Picture 224">
                <a:extLst>
                  <a:ext uri="{FF2B5EF4-FFF2-40B4-BE49-F238E27FC236}">
                    <a16:creationId xmlns:a16="http://schemas.microsoft.com/office/drawing/2014/main" id="{AA541D3C-7188-4A41-B023-4A68CB2CF21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226" name="Group 225">
                <a:extLst>
                  <a:ext uri="{FF2B5EF4-FFF2-40B4-BE49-F238E27FC236}">
                    <a16:creationId xmlns:a16="http://schemas.microsoft.com/office/drawing/2014/main" id="{824D1E39-42B8-45DF-B2DD-8C4D5163CC51}"/>
                  </a:ext>
                </a:extLst>
              </p:cNvPr>
              <p:cNvGrpSpPr/>
              <p:nvPr/>
            </p:nvGrpSpPr>
            <p:grpSpPr>
              <a:xfrm>
                <a:off x="4185586" y="1536711"/>
                <a:ext cx="331700" cy="90532"/>
                <a:chOff x="1524814" y="5809921"/>
                <a:chExt cx="945329" cy="225343"/>
              </a:xfrm>
            </p:grpSpPr>
            <p:pic>
              <p:nvPicPr>
                <p:cNvPr id="227" name="Picture 226">
                  <a:extLst>
                    <a:ext uri="{FF2B5EF4-FFF2-40B4-BE49-F238E27FC236}">
                      <a16:creationId xmlns:a16="http://schemas.microsoft.com/office/drawing/2014/main" id="{776B2E67-9BFC-4983-A5DE-BE9304BDB21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228" name="Picture 227">
                  <a:extLst>
                    <a:ext uri="{FF2B5EF4-FFF2-40B4-BE49-F238E27FC236}">
                      <a16:creationId xmlns:a16="http://schemas.microsoft.com/office/drawing/2014/main" id="{EC9536BA-CEAF-4FED-B7D4-8591B842E4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sp>
        <p:nvSpPr>
          <p:cNvPr id="231" name="Rectangle: Rounded Corners 230">
            <a:extLst>
              <a:ext uri="{FF2B5EF4-FFF2-40B4-BE49-F238E27FC236}">
                <a16:creationId xmlns:a16="http://schemas.microsoft.com/office/drawing/2014/main" id="{D305D55D-EF72-427C-B6C9-BEDCB78513DD}"/>
              </a:ext>
            </a:extLst>
          </p:cNvPr>
          <p:cNvSpPr/>
          <p:nvPr/>
        </p:nvSpPr>
        <p:spPr>
          <a:xfrm rot="16200000">
            <a:off x="4264993" y="5797238"/>
            <a:ext cx="392744" cy="291541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2" name="TextBox 231">
            <a:extLst>
              <a:ext uri="{FF2B5EF4-FFF2-40B4-BE49-F238E27FC236}">
                <a16:creationId xmlns:a16="http://schemas.microsoft.com/office/drawing/2014/main" id="{569BD7AA-B0F5-4725-AE31-E67BF0B4DBD1}"/>
              </a:ext>
            </a:extLst>
          </p:cNvPr>
          <p:cNvSpPr txBox="1"/>
          <p:nvPr/>
        </p:nvSpPr>
        <p:spPr>
          <a:xfrm>
            <a:off x="3040949" y="7067412"/>
            <a:ext cx="1685590" cy="369332"/>
          </a:xfrm>
          <a:prstGeom prst="rect">
            <a:avLst/>
          </a:prstGeom>
          <a:noFill/>
        </p:spPr>
        <p:txBody>
          <a:bodyPr wrap="none" rtlCol="0">
            <a:spAutoFit/>
          </a:bodyPr>
          <a:lstStyle/>
          <a:p>
            <a:r>
              <a:rPr lang="en-US" dirty="0">
                <a:solidFill>
                  <a:srgbClr val="0000CC"/>
                </a:solidFill>
              </a:rPr>
              <a:t>Service Running</a:t>
            </a:r>
          </a:p>
        </p:txBody>
      </p:sp>
      <p:grpSp>
        <p:nvGrpSpPr>
          <p:cNvPr id="233" name="Group 232">
            <a:extLst>
              <a:ext uri="{FF2B5EF4-FFF2-40B4-BE49-F238E27FC236}">
                <a16:creationId xmlns:a16="http://schemas.microsoft.com/office/drawing/2014/main" id="{933170F4-9F0F-4861-9210-E93E583820D7}"/>
              </a:ext>
            </a:extLst>
          </p:cNvPr>
          <p:cNvGrpSpPr/>
          <p:nvPr/>
        </p:nvGrpSpPr>
        <p:grpSpPr>
          <a:xfrm>
            <a:off x="2802245" y="7071367"/>
            <a:ext cx="335348" cy="246221"/>
            <a:chOff x="447635" y="1676508"/>
            <a:chExt cx="335348" cy="246221"/>
          </a:xfrm>
        </p:grpSpPr>
        <p:sp>
          <p:nvSpPr>
            <p:cNvPr id="234" name="Oval 233">
              <a:extLst>
                <a:ext uri="{FF2B5EF4-FFF2-40B4-BE49-F238E27FC236}">
                  <a16:creationId xmlns:a16="http://schemas.microsoft.com/office/drawing/2014/main" id="{1B7C80A1-28FA-4260-9FF5-D5499B90F03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35" name="TextBox 234">
              <a:extLst>
                <a:ext uri="{FF2B5EF4-FFF2-40B4-BE49-F238E27FC236}">
                  <a16:creationId xmlns:a16="http://schemas.microsoft.com/office/drawing/2014/main" id="{D965D873-65AB-4E06-B511-830EBC1E9330}"/>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40</a:t>
              </a:r>
            </a:p>
          </p:txBody>
        </p:sp>
      </p:grpSp>
      <p:cxnSp>
        <p:nvCxnSpPr>
          <p:cNvPr id="236" name="Straight Arrow Connector 235">
            <a:extLst>
              <a:ext uri="{FF2B5EF4-FFF2-40B4-BE49-F238E27FC236}">
                <a16:creationId xmlns:a16="http://schemas.microsoft.com/office/drawing/2014/main" id="{B79D472B-C920-4621-A046-A701B97056B4}"/>
              </a:ext>
            </a:extLst>
          </p:cNvPr>
          <p:cNvCxnSpPr>
            <a:cxnSpLocks/>
          </p:cNvCxnSpPr>
          <p:nvPr/>
        </p:nvCxnSpPr>
        <p:spPr>
          <a:xfrm flipV="1">
            <a:off x="3551987" y="7058572"/>
            <a:ext cx="1743209" cy="3305"/>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7" name="Rectangle: Rounded Corners 236">
            <a:extLst>
              <a:ext uri="{FF2B5EF4-FFF2-40B4-BE49-F238E27FC236}">
                <a16:creationId xmlns:a16="http://schemas.microsoft.com/office/drawing/2014/main" id="{48F6C969-20F9-4901-9B75-1D98CB158302}"/>
              </a:ext>
            </a:extLst>
          </p:cNvPr>
          <p:cNvSpPr/>
          <p:nvPr/>
        </p:nvSpPr>
        <p:spPr>
          <a:xfrm rot="16200000">
            <a:off x="5734828" y="7040507"/>
            <a:ext cx="392744" cy="166168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8" name="TextBox 237">
            <a:extLst>
              <a:ext uri="{FF2B5EF4-FFF2-40B4-BE49-F238E27FC236}">
                <a16:creationId xmlns:a16="http://schemas.microsoft.com/office/drawing/2014/main" id="{DDB518B9-6AB9-49D8-A98B-AA9DAE06D1C1}"/>
              </a:ext>
            </a:extLst>
          </p:cNvPr>
          <p:cNvSpPr txBox="1"/>
          <p:nvPr/>
        </p:nvSpPr>
        <p:spPr>
          <a:xfrm>
            <a:off x="5045303" y="7684937"/>
            <a:ext cx="1767535" cy="369332"/>
          </a:xfrm>
          <a:prstGeom prst="rect">
            <a:avLst/>
          </a:prstGeom>
          <a:noFill/>
        </p:spPr>
        <p:txBody>
          <a:bodyPr wrap="none" rtlCol="0">
            <a:spAutoFit/>
          </a:bodyPr>
          <a:lstStyle/>
          <a:p>
            <a:r>
              <a:rPr lang="en-US" dirty="0">
                <a:solidFill>
                  <a:srgbClr val="0000CC"/>
                </a:solidFill>
              </a:rPr>
              <a:t>Monitors Service</a:t>
            </a:r>
          </a:p>
        </p:txBody>
      </p:sp>
      <p:grpSp>
        <p:nvGrpSpPr>
          <p:cNvPr id="239" name="Group 238">
            <a:extLst>
              <a:ext uri="{FF2B5EF4-FFF2-40B4-BE49-F238E27FC236}">
                <a16:creationId xmlns:a16="http://schemas.microsoft.com/office/drawing/2014/main" id="{ADCE1AA6-17A5-4238-9144-E234F259CC9D}"/>
              </a:ext>
            </a:extLst>
          </p:cNvPr>
          <p:cNvGrpSpPr/>
          <p:nvPr/>
        </p:nvGrpSpPr>
        <p:grpSpPr>
          <a:xfrm>
            <a:off x="4843542" y="7660402"/>
            <a:ext cx="335348" cy="246221"/>
            <a:chOff x="447635" y="1676508"/>
            <a:chExt cx="335348" cy="246221"/>
          </a:xfrm>
        </p:grpSpPr>
        <p:sp>
          <p:nvSpPr>
            <p:cNvPr id="240" name="Oval 239">
              <a:extLst>
                <a:ext uri="{FF2B5EF4-FFF2-40B4-BE49-F238E27FC236}">
                  <a16:creationId xmlns:a16="http://schemas.microsoft.com/office/drawing/2014/main" id="{0E6A4E25-FD9D-4091-98FF-245F17949D90}"/>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41" name="TextBox 240">
              <a:extLst>
                <a:ext uri="{FF2B5EF4-FFF2-40B4-BE49-F238E27FC236}">
                  <a16:creationId xmlns:a16="http://schemas.microsoft.com/office/drawing/2014/main" id="{BDCF4347-EEBA-45CD-B5D3-2E314FCB9BA1}"/>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41</a:t>
              </a:r>
            </a:p>
          </p:txBody>
        </p:sp>
      </p:grpSp>
      <p:cxnSp>
        <p:nvCxnSpPr>
          <p:cNvPr id="242" name="Straight Arrow Connector 241">
            <a:extLst>
              <a:ext uri="{FF2B5EF4-FFF2-40B4-BE49-F238E27FC236}">
                <a16:creationId xmlns:a16="http://schemas.microsoft.com/office/drawing/2014/main" id="{6C11C176-746D-4AC0-B3DA-56EF5317564C}"/>
              </a:ext>
            </a:extLst>
          </p:cNvPr>
          <p:cNvCxnSpPr>
            <a:cxnSpLocks/>
          </p:cNvCxnSpPr>
          <p:nvPr/>
        </p:nvCxnSpPr>
        <p:spPr>
          <a:xfrm>
            <a:off x="5602530" y="7674976"/>
            <a:ext cx="530477"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A8EA21ED-2980-4B06-A18C-C8D0CCFE8659}"/>
              </a:ext>
            </a:extLst>
          </p:cNvPr>
          <p:cNvGrpSpPr/>
          <p:nvPr/>
        </p:nvGrpSpPr>
        <p:grpSpPr>
          <a:xfrm>
            <a:off x="2668308" y="8144442"/>
            <a:ext cx="1433380" cy="407318"/>
            <a:chOff x="2668308" y="8144442"/>
            <a:chExt cx="1433380" cy="407318"/>
          </a:xfrm>
        </p:grpSpPr>
        <p:sp>
          <p:nvSpPr>
            <p:cNvPr id="243" name="Rectangle: Rounded Corners 242">
              <a:extLst>
                <a:ext uri="{FF2B5EF4-FFF2-40B4-BE49-F238E27FC236}">
                  <a16:creationId xmlns:a16="http://schemas.microsoft.com/office/drawing/2014/main" id="{1885C2DB-02DA-46D0-A7C6-C74B114EDBEB}"/>
                </a:ext>
              </a:extLst>
            </p:cNvPr>
            <p:cNvSpPr/>
            <p:nvPr/>
          </p:nvSpPr>
          <p:spPr>
            <a:xfrm rot="16200000">
              <a:off x="3275679" y="7808464"/>
              <a:ext cx="392744" cy="109384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4" name="TextBox 243">
              <a:extLst>
                <a:ext uri="{FF2B5EF4-FFF2-40B4-BE49-F238E27FC236}">
                  <a16:creationId xmlns:a16="http://schemas.microsoft.com/office/drawing/2014/main" id="{A455BE50-F0EA-4C6E-95A9-AE5909480826}"/>
                </a:ext>
              </a:extLst>
            </p:cNvPr>
            <p:cNvSpPr txBox="1"/>
            <p:nvPr/>
          </p:nvSpPr>
          <p:spPr>
            <a:xfrm>
              <a:off x="2870069" y="8168977"/>
              <a:ext cx="1231619" cy="369332"/>
            </a:xfrm>
            <a:prstGeom prst="rect">
              <a:avLst/>
            </a:prstGeom>
            <a:noFill/>
          </p:spPr>
          <p:txBody>
            <a:bodyPr wrap="none" rtlCol="0">
              <a:spAutoFit/>
            </a:bodyPr>
            <a:lstStyle/>
            <a:p>
              <a:r>
                <a:rPr lang="en-US" dirty="0">
                  <a:solidFill>
                    <a:srgbClr val="0000CC"/>
                  </a:solidFill>
                </a:rPr>
                <a:t>Inform OSS</a:t>
              </a:r>
            </a:p>
          </p:txBody>
        </p:sp>
        <p:grpSp>
          <p:nvGrpSpPr>
            <p:cNvPr id="245" name="Group 244">
              <a:extLst>
                <a:ext uri="{FF2B5EF4-FFF2-40B4-BE49-F238E27FC236}">
                  <a16:creationId xmlns:a16="http://schemas.microsoft.com/office/drawing/2014/main" id="{E8990256-AE8A-403C-A023-42B6F91F5157}"/>
                </a:ext>
              </a:extLst>
            </p:cNvPr>
            <p:cNvGrpSpPr/>
            <p:nvPr/>
          </p:nvGrpSpPr>
          <p:grpSpPr>
            <a:xfrm>
              <a:off x="2668308" y="8144442"/>
              <a:ext cx="335348" cy="246221"/>
              <a:chOff x="447635" y="1676508"/>
              <a:chExt cx="335348" cy="246221"/>
            </a:xfrm>
          </p:grpSpPr>
          <p:sp>
            <p:nvSpPr>
              <p:cNvPr id="246" name="Oval 245">
                <a:extLst>
                  <a:ext uri="{FF2B5EF4-FFF2-40B4-BE49-F238E27FC236}">
                    <a16:creationId xmlns:a16="http://schemas.microsoft.com/office/drawing/2014/main" id="{A3E2483C-C935-4774-9685-6B4622234EA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47" name="TextBox 246">
                <a:extLst>
                  <a:ext uri="{FF2B5EF4-FFF2-40B4-BE49-F238E27FC236}">
                    <a16:creationId xmlns:a16="http://schemas.microsoft.com/office/drawing/2014/main" id="{D103D27C-6910-4223-A94D-9A2AC5598F1A}"/>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42</a:t>
                </a:r>
              </a:p>
            </p:txBody>
          </p:sp>
        </p:grpSp>
      </p:grpSp>
      <p:sp>
        <p:nvSpPr>
          <p:cNvPr id="171" name="Rectangle: Rounded Corners 170">
            <a:extLst>
              <a:ext uri="{FF2B5EF4-FFF2-40B4-BE49-F238E27FC236}">
                <a16:creationId xmlns:a16="http://schemas.microsoft.com/office/drawing/2014/main" id="{CCDA2BDE-0DED-4E47-97E5-1A4F293A5199}"/>
              </a:ext>
            </a:extLst>
          </p:cNvPr>
          <p:cNvSpPr/>
          <p:nvPr/>
        </p:nvSpPr>
        <p:spPr>
          <a:xfrm rot="16200000">
            <a:off x="3925327" y="512681"/>
            <a:ext cx="474973" cy="298251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6" name="TextBox 175">
            <a:extLst>
              <a:ext uri="{FF2B5EF4-FFF2-40B4-BE49-F238E27FC236}">
                <a16:creationId xmlns:a16="http://schemas.microsoft.com/office/drawing/2014/main" id="{FCCC48D6-F472-442C-B05B-1358D5933819}"/>
              </a:ext>
            </a:extLst>
          </p:cNvPr>
          <p:cNvSpPr txBox="1"/>
          <p:nvPr/>
        </p:nvSpPr>
        <p:spPr>
          <a:xfrm>
            <a:off x="2716122" y="1737380"/>
            <a:ext cx="2937945" cy="538609"/>
          </a:xfrm>
          <a:prstGeom prst="rect">
            <a:avLst/>
          </a:prstGeom>
          <a:noFill/>
        </p:spPr>
        <p:txBody>
          <a:bodyPr wrap="square" rtlCol="0">
            <a:spAutoFit/>
          </a:bodyPr>
          <a:lstStyle/>
          <a:p>
            <a:r>
              <a:rPr lang="en-US" dirty="0">
                <a:solidFill>
                  <a:srgbClr val="0000CC"/>
                </a:solidFill>
              </a:rPr>
              <a:t>Update: PNF workflow</a:t>
            </a:r>
          </a:p>
          <a:p>
            <a:r>
              <a:rPr lang="en-US" sz="1100" dirty="0">
                <a:solidFill>
                  <a:srgbClr val="0000CC"/>
                </a:solidFill>
              </a:rPr>
              <a:t>Rehydrate PNF Event, Query PNF READY event</a:t>
            </a:r>
            <a:endParaRPr lang="en-US" dirty="0">
              <a:solidFill>
                <a:srgbClr val="0000CC"/>
              </a:solidFill>
            </a:endParaRPr>
          </a:p>
        </p:txBody>
      </p:sp>
      <p:cxnSp>
        <p:nvCxnSpPr>
          <p:cNvPr id="179" name="Straight Arrow Connector 178">
            <a:extLst>
              <a:ext uri="{FF2B5EF4-FFF2-40B4-BE49-F238E27FC236}">
                <a16:creationId xmlns:a16="http://schemas.microsoft.com/office/drawing/2014/main" id="{C9725666-1A71-451E-8D3B-19DCB73FB734}"/>
              </a:ext>
            </a:extLst>
          </p:cNvPr>
          <p:cNvCxnSpPr>
            <a:cxnSpLocks/>
          </p:cNvCxnSpPr>
          <p:nvPr/>
        </p:nvCxnSpPr>
        <p:spPr>
          <a:xfrm flipH="1">
            <a:off x="3551988" y="1766451"/>
            <a:ext cx="1743208"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80" name="Group 179">
            <a:extLst>
              <a:ext uri="{FF2B5EF4-FFF2-40B4-BE49-F238E27FC236}">
                <a16:creationId xmlns:a16="http://schemas.microsoft.com/office/drawing/2014/main" id="{3583E3E7-890A-4FA4-BAC9-217E84DD22A5}"/>
              </a:ext>
            </a:extLst>
          </p:cNvPr>
          <p:cNvGrpSpPr/>
          <p:nvPr/>
        </p:nvGrpSpPr>
        <p:grpSpPr>
          <a:xfrm>
            <a:off x="2522227" y="1841516"/>
            <a:ext cx="335348" cy="246221"/>
            <a:chOff x="447635" y="1676508"/>
            <a:chExt cx="335348" cy="246221"/>
          </a:xfrm>
        </p:grpSpPr>
        <p:sp>
          <p:nvSpPr>
            <p:cNvPr id="181" name="Oval 180">
              <a:extLst>
                <a:ext uri="{FF2B5EF4-FFF2-40B4-BE49-F238E27FC236}">
                  <a16:creationId xmlns:a16="http://schemas.microsoft.com/office/drawing/2014/main" id="{AD1EDD94-FD76-4A44-B000-0C9E5546E624}"/>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82" name="TextBox 181">
              <a:extLst>
                <a:ext uri="{FF2B5EF4-FFF2-40B4-BE49-F238E27FC236}">
                  <a16:creationId xmlns:a16="http://schemas.microsoft.com/office/drawing/2014/main" id="{0C39B026-D360-491C-814A-390CA575EA78}"/>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34</a:t>
              </a:r>
            </a:p>
          </p:txBody>
        </p:sp>
      </p:grpSp>
      <p:sp>
        <p:nvSpPr>
          <p:cNvPr id="183" name="Rectangle: Rounded Corners 182">
            <a:extLst>
              <a:ext uri="{FF2B5EF4-FFF2-40B4-BE49-F238E27FC236}">
                <a16:creationId xmlns:a16="http://schemas.microsoft.com/office/drawing/2014/main" id="{181C8BC7-3DF4-48CA-A298-F46A00D27554}"/>
              </a:ext>
            </a:extLst>
          </p:cNvPr>
          <p:cNvSpPr/>
          <p:nvPr/>
        </p:nvSpPr>
        <p:spPr>
          <a:xfrm rot="16200000">
            <a:off x="4603335" y="4151668"/>
            <a:ext cx="392744" cy="372314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id="{65F7A734-0CEB-470D-AA97-A39062663135}"/>
              </a:ext>
            </a:extLst>
          </p:cNvPr>
          <p:cNvSpPr txBox="1"/>
          <p:nvPr/>
        </p:nvSpPr>
        <p:spPr>
          <a:xfrm>
            <a:off x="2928002" y="5825707"/>
            <a:ext cx="3816622" cy="369332"/>
          </a:xfrm>
          <a:prstGeom prst="rect">
            <a:avLst/>
          </a:prstGeom>
          <a:noFill/>
        </p:spPr>
        <p:txBody>
          <a:bodyPr wrap="none" rtlCol="0">
            <a:spAutoFit/>
          </a:bodyPr>
          <a:lstStyle/>
          <a:p>
            <a:r>
              <a:rPr lang="en-US" dirty="0">
                <a:solidFill>
                  <a:srgbClr val="0000CC"/>
                </a:solidFill>
              </a:rPr>
              <a:t>SO updates with Network Assignments</a:t>
            </a:r>
          </a:p>
        </p:txBody>
      </p:sp>
      <p:grpSp>
        <p:nvGrpSpPr>
          <p:cNvPr id="185" name="Group 184">
            <a:extLst>
              <a:ext uri="{FF2B5EF4-FFF2-40B4-BE49-F238E27FC236}">
                <a16:creationId xmlns:a16="http://schemas.microsoft.com/office/drawing/2014/main" id="{E66AFB5F-1A68-428B-9940-E930C4B29888}"/>
              </a:ext>
            </a:extLst>
          </p:cNvPr>
          <p:cNvGrpSpPr/>
          <p:nvPr/>
        </p:nvGrpSpPr>
        <p:grpSpPr>
          <a:xfrm>
            <a:off x="2670248" y="5829662"/>
            <a:ext cx="335348" cy="246221"/>
            <a:chOff x="447635" y="1676508"/>
            <a:chExt cx="335348" cy="246221"/>
          </a:xfrm>
        </p:grpSpPr>
        <p:sp>
          <p:nvSpPr>
            <p:cNvPr id="186" name="Oval 185">
              <a:extLst>
                <a:ext uri="{FF2B5EF4-FFF2-40B4-BE49-F238E27FC236}">
                  <a16:creationId xmlns:a16="http://schemas.microsoft.com/office/drawing/2014/main" id="{C4B62DA2-2F9A-4DB2-AEB3-96B42C15A99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87" name="TextBox 186">
              <a:extLst>
                <a:ext uri="{FF2B5EF4-FFF2-40B4-BE49-F238E27FC236}">
                  <a16:creationId xmlns:a16="http://schemas.microsoft.com/office/drawing/2014/main" id="{7A9FA1F9-8CCE-4C9F-AC75-5F2CD83D237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38</a:t>
              </a:r>
            </a:p>
          </p:txBody>
        </p:sp>
      </p:grpSp>
      <p:cxnSp>
        <p:nvCxnSpPr>
          <p:cNvPr id="188" name="Straight Arrow Connector 187">
            <a:extLst>
              <a:ext uri="{FF2B5EF4-FFF2-40B4-BE49-F238E27FC236}">
                <a16:creationId xmlns:a16="http://schemas.microsoft.com/office/drawing/2014/main" id="{9F2FA478-394C-40A3-AD5C-D806C8906308}"/>
              </a:ext>
            </a:extLst>
          </p:cNvPr>
          <p:cNvCxnSpPr>
            <a:cxnSpLocks/>
          </p:cNvCxnSpPr>
          <p:nvPr/>
        </p:nvCxnSpPr>
        <p:spPr>
          <a:xfrm flipV="1">
            <a:off x="3582964" y="5811804"/>
            <a:ext cx="2543092" cy="11264"/>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EB2F8B7B-6537-45F5-B62E-E13DA69B5776}"/>
              </a:ext>
            </a:extLst>
          </p:cNvPr>
          <p:cNvGrpSpPr/>
          <p:nvPr/>
        </p:nvGrpSpPr>
        <p:grpSpPr>
          <a:xfrm>
            <a:off x="2885127" y="4815155"/>
            <a:ext cx="2769500" cy="751187"/>
            <a:chOff x="2885127" y="4815155"/>
            <a:chExt cx="2769500" cy="751187"/>
          </a:xfrm>
        </p:grpSpPr>
        <p:pic>
          <p:nvPicPr>
            <p:cNvPr id="167" name="Picture 6" descr="C:\Users\cheung\AppData\Local\Temp\SNAGHTML2fc206a.PNG">
              <a:extLst>
                <a:ext uri="{FF2B5EF4-FFF2-40B4-BE49-F238E27FC236}">
                  <a16:creationId xmlns:a16="http://schemas.microsoft.com/office/drawing/2014/main" id="{9152F5ED-15AA-4112-A125-32C7A84A8E5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85127" y="4815155"/>
              <a:ext cx="756792" cy="751187"/>
            </a:xfrm>
            <a:prstGeom prst="rect">
              <a:avLst/>
            </a:prstGeom>
            <a:noFill/>
            <a:extLst>
              <a:ext uri="{909E8E84-426E-40DD-AFC4-6F175D3DCCD1}">
                <a14:hiddenFill xmlns:a14="http://schemas.microsoft.com/office/drawing/2010/main">
                  <a:solidFill>
                    <a:srgbClr val="FFFFFF"/>
                  </a:solidFill>
                </a14:hiddenFill>
              </a:ext>
            </a:extLst>
          </p:spPr>
        </p:pic>
        <p:grpSp>
          <p:nvGrpSpPr>
            <p:cNvPr id="189" name="Group 188">
              <a:extLst>
                <a:ext uri="{FF2B5EF4-FFF2-40B4-BE49-F238E27FC236}">
                  <a16:creationId xmlns:a16="http://schemas.microsoft.com/office/drawing/2014/main" id="{35B28C04-6EDA-424F-B999-65A5855C3468}"/>
                </a:ext>
              </a:extLst>
            </p:cNvPr>
            <p:cNvGrpSpPr/>
            <p:nvPr/>
          </p:nvGrpSpPr>
          <p:grpSpPr>
            <a:xfrm>
              <a:off x="3585534" y="4864737"/>
              <a:ext cx="2069093" cy="461665"/>
              <a:chOff x="3486960" y="1856864"/>
              <a:chExt cx="2069093" cy="461665"/>
            </a:xfrm>
          </p:grpSpPr>
          <p:sp>
            <p:nvSpPr>
              <p:cNvPr id="190" name="Rectangle: Rounded Corners 189">
                <a:extLst>
                  <a:ext uri="{FF2B5EF4-FFF2-40B4-BE49-F238E27FC236}">
                    <a16:creationId xmlns:a16="http://schemas.microsoft.com/office/drawing/2014/main" id="{C079F854-0289-444F-A9B6-B9E20E0F41ED}"/>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1" name="TextBox 190">
                <a:extLst>
                  <a:ext uri="{FF2B5EF4-FFF2-40B4-BE49-F238E27FC236}">
                    <a16:creationId xmlns:a16="http://schemas.microsoft.com/office/drawing/2014/main" id="{C30AD690-4E1F-4F94-9122-64DD03410989}"/>
                  </a:ext>
                </a:extLst>
              </p:cNvPr>
              <p:cNvSpPr txBox="1"/>
              <p:nvPr/>
            </p:nvSpPr>
            <p:spPr>
              <a:xfrm>
                <a:off x="3486960" y="1856864"/>
                <a:ext cx="2069093"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Service Configuration Improve</a:t>
                </a:r>
              </a:p>
            </p:txBody>
          </p:sp>
        </p:grpSp>
      </p:grpSp>
      <p:pic>
        <p:nvPicPr>
          <p:cNvPr id="165" name="Picture 164">
            <a:extLst>
              <a:ext uri="{FF2B5EF4-FFF2-40B4-BE49-F238E27FC236}">
                <a16:creationId xmlns:a16="http://schemas.microsoft.com/office/drawing/2014/main" id="{682E753F-EF68-4421-80F6-9D58672F35D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8201" y="8879147"/>
            <a:ext cx="182263" cy="182263"/>
          </a:xfrm>
          <a:prstGeom prst="rect">
            <a:avLst/>
          </a:prstGeom>
        </p:spPr>
      </p:pic>
      <p:sp>
        <p:nvSpPr>
          <p:cNvPr id="166" name="TextBox 165">
            <a:extLst>
              <a:ext uri="{FF2B5EF4-FFF2-40B4-BE49-F238E27FC236}">
                <a16:creationId xmlns:a16="http://schemas.microsoft.com/office/drawing/2014/main" id="{64DE10E9-CD75-414A-99A0-B18DD770875B}"/>
              </a:ext>
            </a:extLst>
          </p:cNvPr>
          <p:cNvSpPr txBox="1"/>
          <p:nvPr/>
        </p:nvSpPr>
        <p:spPr>
          <a:xfrm>
            <a:off x="307918" y="8860532"/>
            <a:ext cx="1359668" cy="261610"/>
          </a:xfrm>
          <a:prstGeom prst="rect">
            <a:avLst/>
          </a:prstGeom>
          <a:noFill/>
        </p:spPr>
        <p:txBody>
          <a:bodyPr wrap="none" rtlCol="0">
            <a:spAutoFit/>
          </a:bodyPr>
          <a:lstStyle/>
          <a:p>
            <a:r>
              <a:rPr lang="en-US" sz="1050" dirty="0"/>
              <a:t>Vendor Specific Step</a:t>
            </a:r>
          </a:p>
        </p:txBody>
      </p:sp>
      <p:pic>
        <p:nvPicPr>
          <p:cNvPr id="168" name="Picture 167">
            <a:extLst>
              <a:ext uri="{FF2B5EF4-FFF2-40B4-BE49-F238E27FC236}">
                <a16:creationId xmlns:a16="http://schemas.microsoft.com/office/drawing/2014/main" id="{E7262E0E-0C6C-488F-B0CB-51D4A385E3F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3907" y="5187726"/>
            <a:ext cx="182263" cy="182263"/>
          </a:xfrm>
          <a:prstGeom prst="rect">
            <a:avLst/>
          </a:prstGeom>
        </p:spPr>
      </p:pic>
      <p:sp>
        <p:nvSpPr>
          <p:cNvPr id="192" name="Rectangle: Rounded Corners 191">
            <a:extLst>
              <a:ext uri="{FF2B5EF4-FFF2-40B4-BE49-F238E27FC236}">
                <a16:creationId xmlns:a16="http://schemas.microsoft.com/office/drawing/2014/main" id="{141CF22F-E905-4F1C-BE79-2B0934B8F1D1}"/>
              </a:ext>
            </a:extLst>
          </p:cNvPr>
          <p:cNvSpPr/>
          <p:nvPr/>
        </p:nvSpPr>
        <p:spPr>
          <a:xfrm rot="16200000">
            <a:off x="1399635" y="3900794"/>
            <a:ext cx="166273" cy="179830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4" name="TextBox 163">
            <a:extLst>
              <a:ext uri="{FF2B5EF4-FFF2-40B4-BE49-F238E27FC236}">
                <a16:creationId xmlns:a16="http://schemas.microsoft.com/office/drawing/2014/main" id="{766D2122-0A4D-4013-BC58-0B80391F8C37}"/>
              </a:ext>
            </a:extLst>
          </p:cNvPr>
          <p:cNvSpPr txBox="1"/>
          <p:nvPr/>
        </p:nvSpPr>
        <p:spPr>
          <a:xfrm>
            <a:off x="527259" y="4660148"/>
            <a:ext cx="2010872" cy="276999"/>
          </a:xfrm>
          <a:prstGeom prst="rect">
            <a:avLst/>
          </a:prstGeom>
          <a:noFill/>
        </p:spPr>
        <p:txBody>
          <a:bodyPr wrap="none" rtlCol="0">
            <a:spAutoFit/>
          </a:bodyPr>
          <a:lstStyle/>
          <a:p>
            <a:r>
              <a:rPr lang="en-US" sz="1200" dirty="0">
                <a:solidFill>
                  <a:srgbClr val="FF0000"/>
                </a:solidFill>
              </a:rPr>
              <a:t>Ansible (SSH), NetConf, Chef</a:t>
            </a:r>
          </a:p>
        </p:txBody>
      </p:sp>
      <p:sp>
        <p:nvSpPr>
          <p:cNvPr id="14" name="Left Brace 13">
            <a:extLst>
              <a:ext uri="{FF2B5EF4-FFF2-40B4-BE49-F238E27FC236}">
                <a16:creationId xmlns:a16="http://schemas.microsoft.com/office/drawing/2014/main" id="{75E0C491-764B-4D1F-B022-479803339BF4}"/>
              </a:ext>
            </a:extLst>
          </p:cNvPr>
          <p:cNvSpPr/>
          <p:nvPr/>
        </p:nvSpPr>
        <p:spPr>
          <a:xfrm>
            <a:off x="404422" y="5711431"/>
            <a:ext cx="320648" cy="3080848"/>
          </a:xfrm>
          <a:prstGeom prst="lef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7" name="Left Brace 196">
            <a:extLst>
              <a:ext uri="{FF2B5EF4-FFF2-40B4-BE49-F238E27FC236}">
                <a16:creationId xmlns:a16="http://schemas.microsoft.com/office/drawing/2014/main" id="{CB2F4B2E-FA3B-44CA-B0E2-F9F88219F83C}"/>
              </a:ext>
            </a:extLst>
          </p:cNvPr>
          <p:cNvSpPr/>
          <p:nvPr/>
        </p:nvSpPr>
        <p:spPr>
          <a:xfrm flipH="1">
            <a:off x="6236929" y="1792757"/>
            <a:ext cx="567653" cy="3820650"/>
          </a:xfrm>
          <a:prstGeom prst="lef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4" name="Rectangle: Rounded Corners 193">
            <a:extLst>
              <a:ext uri="{FF2B5EF4-FFF2-40B4-BE49-F238E27FC236}">
                <a16:creationId xmlns:a16="http://schemas.microsoft.com/office/drawing/2014/main" id="{5E3C4C66-C827-49AD-B75B-9CA9186CF82F}"/>
              </a:ext>
            </a:extLst>
          </p:cNvPr>
          <p:cNvSpPr/>
          <p:nvPr/>
        </p:nvSpPr>
        <p:spPr>
          <a:xfrm rot="16200000">
            <a:off x="-1190002" y="7146703"/>
            <a:ext cx="2984500" cy="24889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#38-#42 Normal ONAP Flow</a:t>
            </a:r>
          </a:p>
        </p:txBody>
      </p:sp>
      <p:sp>
        <p:nvSpPr>
          <p:cNvPr id="177" name="Rectangle: Rounded Corners 176">
            <a:extLst>
              <a:ext uri="{FF2B5EF4-FFF2-40B4-BE49-F238E27FC236}">
                <a16:creationId xmlns:a16="http://schemas.microsoft.com/office/drawing/2014/main" id="{F7AB38E7-E516-4353-A321-83AE0EF87B31}"/>
              </a:ext>
            </a:extLst>
          </p:cNvPr>
          <p:cNvSpPr/>
          <p:nvPr/>
        </p:nvSpPr>
        <p:spPr>
          <a:xfrm rot="16200000">
            <a:off x="4526896" y="1741567"/>
            <a:ext cx="392744" cy="344013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3" name="TextBox 192">
            <a:extLst>
              <a:ext uri="{FF2B5EF4-FFF2-40B4-BE49-F238E27FC236}">
                <a16:creationId xmlns:a16="http://schemas.microsoft.com/office/drawing/2014/main" id="{82D7E5B9-9F1F-47FD-B50E-EF727C26F4FF}"/>
              </a:ext>
            </a:extLst>
          </p:cNvPr>
          <p:cNvSpPr txBox="1"/>
          <p:nvPr/>
        </p:nvSpPr>
        <p:spPr>
          <a:xfrm>
            <a:off x="2993066" y="3274101"/>
            <a:ext cx="3038076" cy="369332"/>
          </a:xfrm>
          <a:prstGeom prst="rect">
            <a:avLst/>
          </a:prstGeom>
          <a:noFill/>
        </p:spPr>
        <p:txBody>
          <a:bodyPr wrap="none" rtlCol="0">
            <a:spAutoFit/>
          </a:bodyPr>
          <a:lstStyle/>
          <a:p>
            <a:r>
              <a:rPr lang="en-US" dirty="0">
                <a:solidFill>
                  <a:srgbClr val="0000CC"/>
                </a:solidFill>
              </a:rPr>
              <a:t>Query PNF A&amp;AI for Controller</a:t>
            </a:r>
          </a:p>
        </p:txBody>
      </p:sp>
      <p:grpSp>
        <p:nvGrpSpPr>
          <p:cNvPr id="195" name="Group 194">
            <a:extLst>
              <a:ext uri="{FF2B5EF4-FFF2-40B4-BE49-F238E27FC236}">
                <a16:creationId xmlns:a16="http://schemas.microsoft.com/office/drawing/2014/main" id="{240354A8-A60E-4533-A770-FC5BC5FB93AD}"/>
              </a:ext>
            </a:extLst>
          </p:cNvPr>
          <p:cNvGrpSpPr/>
          <p:nvPr/>
        </p:nvGrpSpPr>
        <p:grpSpPr>
          <a:xfrm>
            <a:off x="2735312" y="3278056"/>
            <a:ext cx="269828" cy="246221"/>
            <a:chOff x="447635" y="1676508"/>
            <a:chExt cx="269828" cy="246221"/>
          </a:xfrm>
        </p:grpSpPr>
        <p:sp>
          <p:nvSpPr>
            <p:cNvPr id="198" name="Oval 197">
              <a:extLst>
                <a:ext uri="{FF2B5EF4-FFF2-40B4-BE49-F238E27FC236}">
                  <a16:creationId xmlns:a16="http://schemas.microsoft.com/office/drawing/2014/main" id="{50CB3386-F173-44EC-87D1-F58A854226C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15" name="TextBox 214">
              <a:extLst>
                <a:ext uri="{FF2B5EF4-FFF2-40B4-BE49-F238E27FC236}">
                  <a16:creationId xmlns:a16="http://schemas.microsoft.com/office/drawing/2014/main" id="{FBAD3C57-FEAD-42B7-9B1F-D84012E641E6}"/>
                </a:ext>
              </a:extLst>
            </p:cNvPr>
            <p:cNvSpPr txBox="1"/>
            <p:nvPr/>
          </p:nvSpPr>
          <p:spPr>
            <a:xfrm>
              <a:off x="447635" y="1676508"/>
              <a:ext cx="250390"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x</a:t>
              </a:r>
            </a:p>
          </p:txBody>
        </p:sp>
      </p:grpSp>
      <p:cxnSp>
        <p:nvCxnSpPr>
          <p:cNvPr id="216" name="Straight Arrow Connector 215">
            <a:extLst>
              <a:ext uri="{FF2B5EF4-FFF2-40B4-BE49-F238E27FC236}">
                <a16:creationId xmlns:a16="http://schemas.microsoft.com/office/drawing/2014/main" id="{D6B27F43-602A-4280-80D9-A8107D22379B}"/>
              </a:ext>
            </a:extLst>
          </p:cNvPr>
          <p:cNvCxnSpPr>
            <a:cxnSpLocks/>
          </p:cNvCxnSpPr>
          <p:nvPr/>
        </p:nvCxnSpPr>
        <p:spPr>
          <a:xfrm flipV="1">
            <a:off x="3540078" y="3260093"/>
            <a:ext cx="2566770" cy="11369"/>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17" name="Group 216">
            <a:extLst>
              <a:ext uri="{FF2B5EF4-FFF2-40B4-BE49-F238E27FC236}">
                <a16:creationId xmlns:a16="http://schemas.microsoft.com/office/drawing/2014/main" id="{463C2FAB-F3F0-438B-972B-7700FD80B5D1}"/>
              </a:ext>
            </a:extLst>
          </p:cNvPr>
          <p:cNvGrpSpPr/>
          <p:nvPr/>
        </p:nvGrpSpPr>
        <p:grpSpPr>
          <a:xfrm>
            <a:off x="6001557" y="2645184"/>
            <a:ext cx="336765" cy="429666"/>
            <a:chOff x="293654" y="3250954"/>
            <a:chExt cx="441930" cy="563842"/>
          </a:xfrm>
        </p:grpSpPr>
        <p:sp>
          <p:nvSpPr>
            <p:cNvPr id="218" name="Rectangle: Rounded Corners 217">
              <a:extLst>
                <a:ext uri="{FF2B5EF4-FFF2-40B4-BE49-F238E27FC236}">
                  <a16:creationId xmlns:a16="http://schemas.microsoft.com/office/drawing/2014/main" id="{F8EF5310-9840-495A-8DF8-EDB3CC25EC21}"/>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9" name="Rectangle: Rounded Corners 218">
              <a:extLst>
                <a:ext uri="{FF2B5EF4-FFF2-40B4-BE49-F238E27FC236}">
                  <a16:creationId xmlns:a16="http://schemas.microsoft.com/office/drawing/2014/main" id="{D25B197F-393E-4FDC-99BF-CD5941901F95}"/>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0" name="Picture 2">
              <a:extLst>
                <a:ext uri="{FF2B5EF4-FFF2-40B4-BE49-F238E27FC236}">
                  <a16:creationId xmlns:a16="http://schemas.microsoft.com/office/drawing/2014/main" id="{6D706999-AA03-4259-9FF9-0BE523720C61}"/>
                </a:ext>
              </a:extLst>
            </p:cNvP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sp>
        <p:nvSpPr>
          <p:cNvPr id="196" name="Rectangle: Rounded Corners 195">
            <a:extLst>
              <a:ext uri="{FF2B5EF4-FFF2-40B4-BE49-F238E27FC236}">
                <a16:creationId xmlns:a16="http://schemas.microsoft.com/office/drawing/2014/main" id="{E037EC18-0C41-4B54-8B62-E7C08FA6B9E5}"/>
              </a:ext>
            </a:extLst>
          </p:cNvPr>
          <p:cNvSpPr/>
          <p:nvPr/>
        </p:nvSpPr>
        <p:spPr>
          <a:xfrm rot="16200000">
            <a:off x="5198588" y="3592597"/>
            <a:ext cx="2984500" cy="24889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#34-#37 PNF Configuration</a:t>
            </a:r>
          </a:p>
        </p:txBody>
      </p:sp>
    </p:spTree>
    <p:extLst>
      <p:ext uri="{BB962C8B-B14F-4D97-AF65-F5344CB8AC3E}">
        <p14:creationId xmlns:p14="http://schemas.microsoft.com/office/powerpoint/2010/main" val="6050834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169688" y="86380"/>
              <a:ext cx="654377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SERVICE CONFIGURATION ENHANCEMENT</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6FCE083C-BD46-4778-81D5-FD41632A641B}"/>
              </a:ext>
            </a:extLst>
          </p:cNvPr>
          <p:cNvSpPr/>
          <p:nvPr/>
        </p:nvSpPr>
        <p:spPr>
          <a:xfrm>
            <a:off x="66500" y="751103"/>
            <a:ext cx="4897677" cy="705523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E187450-A3F9-4E5C-ADC9-6FD2F21AE171}"/>
              </a:ext>
            </a:extLst>
          </p:cNvPr>
          <p:cNvSpPr/>
          <p:nvPr/>
        </p:nvSpPr>
        <p:spPr>
          <a:xfrm>
            <a:off x="68588" y="7882535"/>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5F0242F-BCD6-4177-A9D3-97EE2797D130}"/>
              </a:ext>
            </a:extLst>
          </p:cNvPr>
          <p:cNvSpPr txBox="1"/>
          <p:nvPr/>
        </p:nvSpPr>
        <p:spPr>
          <a:xfrm>
            <a:off x="88328" y="7983289"/>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49F93D43-5F90-4D0D-9E42-16FAAB8A6D26}"/>
              </a:ext>
            </a:extLst>
          </p:cNvPr>
          <p:cNvSpPr txBox="1"/>
          <p:nvPr/>
        </p:nvSpPr>
        <p:spPr>
          <a:xfrm>
            <a:off x="88328" y="751103"/>
            <a:ext cx="4662906" cy="7048083"/>
          </a:xfrm>
          <a:prstGeom prst="rect">
            <a:avLst/>
          </a:prstGeom>
          <a:noFill/>
        </p:spPr>
        <p:txBody>
          <a:bodyPr wrap="square" rtlCol="0">
            <a:spAutoFit/>
          </a:bodyPr>
          <a:lstStyle/>
          <a:p>
            <a:pPr lvl="0"/>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a:endParaRPr lang="en-US" dirty="0">
              <a:solidFill>
                <a:prstClr val="black"/>
              </a:solidFill>
            </a:endParaRPr>
          </a:p>
          <a:p>
            <a:pPr marL="342900" lvl="0" indent="-342900">
              <a:buFontTx/>
              <a:buAutoNum type="arabicParenBoth"/>
            </a:pPr>
            <a:r>
              <a:rPr lang="en-US" b="1" dirty="0">
                <a:solidFill>
                  <a:srgbClr val="0000CC"/>
                </a:solidFill>
              </a:rPr>
              <a:t>Service configuration Enhancements </a:t>
            </a:r>
            <a:r>
              <a:rPr lang="en-US" dirty="0">
                <a:solidFill>
                  <a:prstClr val="black"/>
                </a:solidFill>
              </a:rPr>
              <a:t>to ONAP Controller to PNF </a:t>
            </a:r>
            <a:r>
              <a:rPr lang="en-US" i="1" dirty="0">
                <a:solidFill>
                  <a:srgbClr val="0000CC"/>
                </a:solidFill>
              </a:rPr>
              <a:t>service configuration </a:t>
            </a:r>
            <a:r>
              <a:rPr lang="en-US" dirty="0">
                <a:solidFill>
                  <a:prstClr val="black"/>
                </a:solidFill>
              </a:rPr>
              <a:t>exchange with PNF. </a:t>
            </a:r>
          </a:p>
          <a:p>
            <a:pPr marL="342900" lvl="0" indent="-342900">
              <a:buFontTx/>
              <a:buAutoNum type="arabicParenBoth"/>
            </a:pPr>
            <a:endParaRPr lang="en-US" dirty="0">
              <a:solidFill>
                <a:prstClr val="black"/>
              </a:solidFill>
            </a:endParaRPr>
          </a:p>
          <a:p>
            <a:pPr marL="342900" lvl="0" indent="-342900">
              <a:buFontTx/>
              <a:buAutoNum type="arabicParenBoth"/>
            </a:pPr>
            <a:r>
              <a:rPr lang="en-US" b="1" dirty="0">
                <a:solidFill>
                  <a:srgbClr val="0000CC"/>
                </a:solidFill>
              </a:rPr>
              <a:t>PROTOCOL DEFINITION</a:t>
            </a:r>
            <a:r>
              <a:rPr lang="en-US" dirty="0">
                <a:solidFill>
                  <a:prstClr val="black"/>
                </a:solidFill>
              </a:rPr>
              <a:t> – Framework for how SDN-R will support NetConf, Ansible, Chef. All 3 are expected to be supported with PNFs. How is the protocol agreement done?</a:t>
            </a:r>
          </a:p>
          <a:p>
            <a:pPr marL="342900" lvl="0" indent="-342900">
              <a:buFontTx/>
              <a:buAutoNum type="arabicParenBoth"/>
            </a:pPr>
            <a:endParaRPr lang="en-US" dirty="0">
              <a:solidFill>
                <a:prstClr val="black"/>
              </a:solidFill>
            </a:endParaRPr>
          </a:p>
          <a:p>
            <a:pPr marL="342900" lvl="0" indent="-342900">
              <a:buFontTx/>
              <a:buAutoNum type="arabicParenBoth"/>
            </a:pPr>
            <a:r>
              <a:rPr lang="en-US" b="1" dirty="0">
                <a:solidFill>
                  <a:srgbClr val="0000CC"/>
                </a:solidFill>
              </a:rPr>
              <a:t>Configuration Extensions </a:t>
            </a:r>
            <a:r>
              <a:rPr lang="en-US" dirty="0">
                <a:solidFill>
                  <a:prstClr val="black"/>
                </a:solidFill>
              </a:rPr>
              <a:t>– New parameters needed for Casablanca use cases. Vid script to pushing data, ID config, ID where data comes from. Generic configuration support. </a:t>
            </a:r>
          </a:p>
          <a:p>
            <a:pPr marL="342900" lvl="0" indent="-342900">
              <a:buFontTx/>
              <a:buAutoNum type="arabicParenBoth"/>
            </a:pPr>
            <a:endParaRPr lang="en-US" dirty="0">
              <a:solidFill>
                <a:prstClr val="black"/>
              </a:solidFill>
            </a:endParaRPr>
          </a:p>
          <a:p>
            <a:pPr marL="342900" lvl="0" indent="-342900">
              <a:buFontTx/>
              <a:buAutoNum type="arabicParenBoth"/>
            </a:pPr>
            <a:r>
              <a:rPr lang="en-US" b="1" dirty="0">
                <a:solidFill>
                  <a:srgbClr val="0000CC"/>
                </a:solidFill>
              </a:rPr>
              <a:t>PNF PnP Config </a:t>
            </a:r>
            <a:r>
              <a:rPr lang="en-US" dirty="0">
                <a:solidFill>
                  <a:prstClr val="black"/>
                </a:solidFill>
              </a:rPr>
              <a:t>– Finishing PNF PnP by sending down config data.</a:t>
            </a:r>
          </a:p>
          <a:p>
            <a:pPr marL="342900" lvl="0" indent="-342900">
              <a:buFontTx/>
              <a:buAutoNum type="arabicParenBoth"/>
            </a:pPr>
            <a:endParaRPr lang="en-US" dirty="0">
              <a:solidFill>
                <a:prstClr val="black"/>
              </a:solidFill>
            </a:endParaRPr>
          </a:p>
          <a:p>
            <a:pPr marL="342900" lvl="0" indent="-342900">
              <a:buFontTx/>
              <a:buAutoNum type="arabicParenBoth"/>
            </a:pPr>
            <a:r>
              <a:rPr lang="en-US" b="1" dirty="0">
                <a:solidFill>
                  <a:srgbClr val="0000CC"/>
                </a:solidFill>
              </a:rPr>
              <a:t>(OPTIONAL) Vendor Data</a:t>
            </a:r>
            <a:r>
              <a:rPr lang="en-US" dirty="0">
                <a:solidFill>
                  <a:prstClr val="black"/>
                </a:solidFill>
              </a:rPr>
              <a:t> – Extensions to Service Configuration with Vendor specific configuration data can be developed (vendor dependent).</a:t>
            </a:r>
          </a:p>
          <a:p>
            <a:pPr lvl="0"/>
            <a:endParaRPr lang="en-US" dirty="0">
              <a:solidFill>
                <a:prstClr val="black"/>
              </a:solidFill>
            </a:endParaRPr>
          </a:p>
        </p:txBody>
      </p:sp>
      <p:sp>
        <p:nvSpPr>
          <p:cNvPr id="12" name="TextBox 11">
            <a:extLst>
              <a:ext uri="{FF2B5EF4-FFF2-40B4-BE49-F238E27FC236}">
                <a16:creationId xmlns:a16="http://schemas.microsoft.com/office/drawing/2014/main" id="{0FEEB943-DBE0-4AB0-BA0C-1C3B32A1AB73}"/>
              </a:ext>
            </a:extLst>
          </p:cNvPr>
          <p:cNvSpPr txBox="1"/>
          <p:nvPr/>
        </p:nvSpPr>
        <p:spPr>
          <a:xfrm>
            <a:off x="172868" y="8291967"/>
            <a:ext cx="4662906" cy="707886"/>
          </a:xfrm>
          <a:prstGeom prst="rect">
            <a:avLst/>
          </a:prstGeom>
          <a:noFill/>
        </p:spPr>
        <p:txBody>
          <a:bodyPr wrap="square" rtlCol="0">
            <a:spAutoFit/>
          </a:bodyPr>
          <a:lstStyle/>
          <a:p>
            <a:r>
              <a:rPr lang="en-US" sz="2000" dirty="0"/>
              <a:t>ONAP Controller (SDN-R), VID, SO, SDC/CDT</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pic>
        <p:nvPicPr>
          <p:cNvPr id="15" name="Picture 6" descr="C:\Users\cheung\AppData\Local\Temp\SNAGHTML2fc206a.PNG">
            <a:extLst>
              <a:ext uri="{FF2B5EF4-FFF2-40B4-BE49-F238E27FC236}">
                <a16:creationId xmlns:a16="http://schemas.microsoft.com/office/drawing/2014/main" id="{280F7E25-AD57-48DA-B765-2E681EC018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4672" y="971883"/>
            <a:ext cx="1538795" cy="1527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31472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2154031829"/>
              </p:ext>
            </p:extLst>
          </p:nvPr>
        </p:nvGraphicFramePr>
        <p:xfrm>
          <a:off x="57152" y="170393"/>
          <a:ext cx="6757983" cy="8895080"/>
        </p:xfrm>
        <a:graphic>
          <a:graphicData uri="http://schemas.openxmlformats.org/drawingml/2006/table">
            <a:tbl>
              <a:tblPr firstRow="1" bandRow="1">
                <a:tableStyleId>{5C22544A-7EE6-4342-B048-85BDC9FD1C3A}</a:tableStyleId>
              </a:tblPr>
              <a:tblGrid>
                <a:gridCol w="528636">
                  <a:extLst>
                    <a:ext uri="{9D8B030D-6E8A-4147-A177-3AD203B41FA5}">
                      <a16:colId xmlns:a16="http://schemas.microsoft.com/office/drawing/2014/main" val="555983829"/>
                    </a:ext>
                  </a:extLst>
                </a:gridCol>
                <a:gridCol w="6229347">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34</a:t>
                      </a:r>
                    </a:p>
                  </a:txBody>
                  <a:tcPr/>
                </a:tc>
                <a:tc>
                  <a:txBody>
                    <a:bodyPr/>
                    <a:lstStyle/>
                    <a:p>
                      <a:r>
                        <a:rPr lang="en-US" b="1" dirty="0">
                          <a:solidFill>
                            <a:srgbClr val="FF0000"/>
                          </a:solidFill>
                        </a:rPr>
                        <a:t>SO NOTIFIED </a:t>
                      </a:r>
                      <a:r>
                        <a:rPr lang="en-US" dirty="0"/>
                        <a:t>- PNF Infrastructure Manager Notifies SO. SO listens to the </a:t>
                      </a:r>
                      <a:r>
                        <a:rPr lang="en-US" dirty="0" err="1"/>
                        <a:t>DMaaP</a:t>
                      </a:r>
                      <a:r>
                        <a:rPr lang="en-US" dirty="0"/>
                        <a:t> hook. A trigger. Wait for PNF onboarded. Calls SDN-C. </a:t>
                      </a:r>
                    </a:p>
                  </a:txBody>
                  <a:tcPr/>
                </a:tc>
                <a:extLst>
                  <a:ext uri="{0D108BD9-81ED-4DB2-BD59-A6C34878D82A}">
                    <a16:rowId xmlns:a16="http://schemas.microsoft.com/office/drawing/2014/main" val="700276724"/>
                  </a:ext>
                </a:extLst>
              </a:tr>
              <a:tr h="370840">
                <a:tc>
                  <a:txBody>
                    <a:bodyPr/>
                    <a:lstStyle/>
                    <a:p>
                      <a:r>
                        <a:rPr lang="en-US" dirty="0"/>
                        <a:t>35</a:t>
                      </a:r>
                    </a:p>
                  </a:txBody>
                  <a:tcPr/>
                </a:tc>
                <a:tc>
                  <a:txBody>
                    <a:bodyPr/>
                    <a:lstStyle/>
                    <a:p>
                      <a:r>
                        <a:rPr lang="en-US" b="1" dirty="0">
                          <a:solidFill>
                            <a:srgbClr val="FF0000"/>
                          </a:solidFill>
                        </a:rPr>
                        <a:t>NETWORK ASSIGNMENTS </a:t>
                      </a:r>
                      <a:r>
                        <a:rPr lang="en-US" dirty="0"/>
                        <a:t>– SDN-C assigns an IP Address for PNF. The IP @ assigned to the PNF is drawn either from the DHCP server, IP address Pool, or a Static IP@. Managing physical/virtual links to PNF. Between CU &amp; DU. Transport connectivity setup. SDNC makes assignments, the resource model have external/internal connection points (named). For each point, attributes say L1/L2 connection. If L3 who assigns the IP address. Each point, SDNC knows if and what to assign. Set either through SDNC (L0-L3) or APP-C (L4-L7). Driven by TOSCA Model.</a:t>
                      </a:r>
                    </a:p>
                  </a:txBody>
                  <a:tcPr/>
                </a:tc>
                <a:extLst>
                  <a:ext uri="{0D108BD9-81ED-4DB2-BD59-A6C34878D82A}">
                    <a16:rowId xmlns:a16="http://schemas.microsoft.com/office/drawing/2014/main" val="956522935"/>
                  </a:ext>
                </a:extLst>
              </a:tr>
              <a:tr h="370840">
                <a:tc>
                  <a:txBody>
                    <a:bodyPr/>
                    <a:lstStyle/>
                    <a:p>
                      <a:r>
                        <a:rPr lang="en-US" dirty="0"/>
                        <a:t>36</a:t>
                      </a:r>
                    </a:p>
                  </a:txBody>
                  <a:tcPr/>
                </a:tc>
                <a:tc>
                  <a:txBody>
                    <a:bodyPr/>
                    <a:lstStyle/>
                    <a:p>
                      <a:r>
                        <a:rPr lang="en-US" b="1" dirty="0">
                          <a:solidFill>
                            <a:srgbClr val="FF0000"/>
                          </a:solidFill>
                        </a:rPr>
                        <a:t>ACTIVATE </a:t>
                      </a:r>
                      <a:r>
                        <a:rPr lang="en-US" dirty="0"/>
                        <a:t>– Configuration &amp; Activation of the PNF Depends on the resource type. The controller requires input data based on PNF type. Either VF-C or APP-C orchestrate with SO. The IP@ is retrieved SDNC instance manager for PNF and the DHCP server may be updated. Pass on configuration parameter(s). (Future) retrieve VNF a configuration parameter.</a:t>
                      </a:r>
                    </a:p>
                  </a:txBody>
                  <a:tcPr/>
                </a:tc>
                <a:extLst>
                  <a:ext uri="{0D108BD9-81ED-4DB2-BD59-A6C34878D82A}">
                    <a16:rowId xmlns:a16="http://schemas.microsoft.com/office/drawing/2014/main" val="1414410553"/>
                  </a:ext>
                </a:extLst>
              </a:tr>
              <a:tr h="553507">
                <a:tc>
                  <a:txBody>
                    <a:bodyPr/>
                    <a:lstStyle/>
                    <a:p>
                      <a:r>
                        <a:rPr lang="en-US" dirty="0"/>
                        <a:t>37</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b="1" dirty="0">
                          <a:solidFill>
                            <a:srgbClr val="FF0000"/>
                          </a:solidFill>
                        </a:rPr>
                        <a:t>SERVICE CONFIGURATION </a:t>
                      </a:r>
                      <a:r>
                        <a:rPr lang="en-US" dirty="0"/>
                        <a:t>– APP-C calls Ansible to configure PNF’s (Configuration Parameter) </a:t>
                      </a:r>
                      <a:r>
                        <a:rPr lang="en-US" dirty="0" err="1"/>
                        <a:t>NetConf</a:t>
                      </a:r>
                      <a:r>
                        <a:rPr lang="en-US" dirty="0"/>
                        <a:t> messages from SDN-C to PNF.</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(1) </a:t>
                      </a:r>
                      <a:r>
                        <a:rPr lang="en-US" b="1" dirty="0">
                          <a:solidFill>
                            <a:srgbClr val="0000CC"/>
                          </a:solidFill>
                        </a:rPr>
                        <a:t>Configuration Parameter (optional)</a:t>
                      </a:r>
                      <a:r>
                        <a:rPr lang="en-US" dirty="0"/>
                        <a:t> – SDN-R/APP-C gives the Controller IP@ to the DU.  In R3, SDN-R/APP-C may pass configuration parameter(s) to the 5G DU, this will also give a configuration parameter (e.g. CU IP@).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(2) </a:t>
                      </a:r>
                      <a:r>
                        <a:rPr lang="en-US" b="1" dirty="0">
                          <a:solidFill>
                            <a:srgbClr val="0000CC"/>
                          </a:solidFill>
                        </a:rPr>
                        <a:t>OAM IP@ (optional) </a:t>
                      </a:r>
                      <a:r>
                        <a:rPr lang="en-US" dirty="0"/>
                        <a:t>- The permanent OAM IP address is given </a:t>
                      </a:r>
                      <a:r>
                        <a:rPr lang="en-US" b="0" i="0" u="none" dirty="0"/>
                        <a:t>to the PNF.</a:t>
                      </a:r>
                      <a:r>
                        <a:rPr lang="en-US" dirty="0"/>
                        <a:t> The IP address may come from </a:t>
                      </a:r>
                      <a:r>
                        <a:rPr lang="en-US" dirty="0" err="1"/>
                        <a:t>vAAA</a:t>
                      </a:r>
                      <a:r>
                        <a:rPr lang="en-US" dirty="0"/>
                        <a:t>, or drawn local pool of IP addresses. SDN-C performs the IP address selection. SDN-C knows if a permanent IP address should be assigned.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(3) </a:t>
                      </a:r>
                      <a:r>
                        <a:rPr lang="en-US" b="1" dirty="0">
                          <a:solidFill>
                            <a:srgbClr val="0000CC"/>
                          </a:solidFill>
                        </a:rPr>
                        <a:t>Transport configuration (optional) </a:t>
                      </a:r>
                      <a:r>
                        <a:rPr lang="en-US" dirty="0"/>
                        <a:t>– Transport configuration is given to the PNF.</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(4) </a:t>
                      </a:r>
                      <a:r>
                        <a:rPr lang="en-US" b="1" dirty="0">
                          <a:solidFill>
                            <a:srgbClr val="0000CC"/>
                          </a:solidFill>
                        </a:rPr>
                        <a:t>Location (optional)</a:t>
                      </a:r>
                      <a:r>
                        <a:rPr lang="en-US" b="1" dirty="0"/>
                        <a:t> </a:t>
                      </a:r>
                      <a:r>
                        <a:rPr lang="en-US" dirty="0"/>
                        <a:t>– the Location configuration may be given to the PNF.</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(5) </a:t>
                      </a:r>
                      <a:r>
                        <a:rPr lang="en-US" b="1" dirty="0">
                          <a:solidFill>
                            <a:srgbClr val="0000CC"/>
                          </a:solidFill>
                        </a:rPr>
                        <a:t>Software Version (optional) </a:t>
                      </a:r>
                      <a:r>
                        <a:rPr lang="en-US" dirty="0"/>
                        <a:t>– In Casablanca it could be specified a Software Version.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hlinkClick r:id="rId2"/>
                        </a:rPr>
                        <a:t>http://onap.readthedocs.io/en/latest/submodules/appc.git/docs/APPC%20LCM%20API%20Guide/APPC%20LCM%20API%20Guide.html</a:t>
                      </a:r>
                      <a:r>
                        <a:rPr lang="en-US" dirty="0"/>
                        <a:t> </a:t>
                      </a:r>
                    </a:p>
                  </a:txBody>
                  <a:tcPr/>
                </a:tc>
                <a:extLst>
                  <a:ext uri="{0D108BD9-81ED-4DB2-BD59-A6C34878D82A}">
                    <a16:rowId xmlns:a16="http://schemas.microsoft.com/office/drawing/2014/main" val="187955570"/>
                  </a:ext>
                </a:extLst>
              </a:tr>
              <a:tr h="370840">
                <a:tc>
                  <a:txBody>
                    <a:bodyPr/>
                    <a:lstStyle/>
                    <a:p>
                      <a:r>
                        <a:rPr lang="en-US" dirty="0"/>
                        <a:t>38</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b="1" dirty="0">
                          <a:solidFill>
                            <a:srgbClr val="FF0000"/>
                          </a:solidFill>
                        </a:rPr>
                        <a:t>SDN-C Updates A&amp;AI </a:t>
                      </a:r>
                      <a:r>
                        <a:rPr lang="en-US" dirty="0">
                          <a:solidFill>
                            <a:srgbClr val="0000CC"/>
                          </a:solidFill>
                        </a:rPr>
                        <a:t>– </a:t>
                      </a:r>
                      <a:r>
                        <a:rPr lang="en-US" dirty="0">
                          <a:solidFill>
                            <a:schemeClr val="tx1"/>
                          </a:solidFill>
                        </a:rPr>
                        <a:t>SO updates A&amp;AI with Network Assignments (from step 35)</a:t>
                      </a:r>
                    </a:p>
                  </a:txBody>
                  <a:tcPr/>
                </a:tc>
                <a:extLst>
                  <a:ext uri="{0D108BD9-81ED-4DB2-BD59-A6C34878D82A}">
                    <a16:rowId xmlns:a16="http://schemas.microsoft.com/office/drawing/2014/main" val="3364050509"/>
                  </a:ext>
                </a:extLst>
              </a:tr>
              <a:tr h="370840">
                <a:tc>
                  <a:txBody>
                    <a:bodyPr/>
                    <a:lstStyle/>
                    <a:p>
                      <a:r>
                        <a:rPr lang="en-US" dirty="0"/>
                        <a:t>39</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b="1" dirty="0">
                          <a:solidFill>
                            <a:srgbClr val="FF0000"/>
                          </a:solidFill>
                        </a:rPr>
                        <a:t>SDN-C replies to SO </a:t>
                      </a:r>
                      <a:r>
                        <a:rPr lang="en-US" dirty="0">
                          <a:solidFill>
                            <a:srgbClr val="0000CC"/>
                          </a:solidFill>
                        </a:rPr>
                        <a:t>– </a:t>
                      </a:r>
                      <a:r>
                        <a:rPr lang="en-US" dirty="0">
                          <a:solidFill>
                            <a:schemeClr val="tx1"/>
                          </a:solidFill>
                        </a:rPr>
                        <a:t>SDN-C replies to SO are the service configuration step.</a:t>
                      </a:r>
                    </a:p>
                  </a:txBody>
                  <a:tcPr/>
                </a:tc>
                <a:extLst>
                  <a:ext uri="{0D108BD9-81ED-4DB2-BD59-A6C34878D82A}">
                    <a16:rowId xmlns:a16="http://schemas.microsoft.com/office/drawing/2014/main" val="1995800150"/>
                  </a:ext>
                </a:extLst>
              </a:tr>
              <a:tr h="370840">
                <a:tc>
                  <a:txBody>
                    <a:bodyPr/>
                    <a:lstStyle/>
                    <a:p>
                      <a:r>
                        <a:rPr lang="en-US" dirty="0"/>
                        <a:t>40</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b="1" dirty="0">
                          <a:solidFill>
                            <a:srgbClr val="FF0000"/>
                          </a:solidFill>
                        </a:rPr>
                        <a:t>Service Running </a:t>
                      </a:r>
                      <a:r>
                        <a:rPr lang="en-US" dirty="0">
                          <a:solidFill>
                            <a:srgbClr val="0000CC"/>
                          </a:solidFill>
                        </a:rPr>
                        <a:t>– </a:t>
                      </a:r>
                      <a:r>
                        <a:rPr lang="en-US" dirty="0">
                          <a:solidFill>
                            <a:schemeClr val="tx1"/>
                          </a:solidFill>
                        </a:rPr>
                        <a:t>SO publishes a “Service running” event to which DCAE subscribes. </a:t>
                      </a:r>
                    </a:p>
                  </a:txBody>
                  <a:tcPr/>
                </a:tc>
                <a:extLst>
                  <a:ext uri="{0D108BD9-81ED-4DB2-BD59-A6C34878D82A}">
                    <a16:rowId xmlns:a16="http://schemas.microsoft.com/office/drawing/2014/main" val="552325904"/>
                  </a:ext>
                </a:extLst>
              </a:tr>
              <a:tr h="370840">
                <a:tc>
                  <a:txBody>
                    <a:bodyPr/>
                    <a:lstStyle/>
                    <a:p>
                      <a:r>
                        <a:rPr lang="en-US" dirty="0"/>
                        <a:t>41</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b="1" dirty="0">
                          <a:solidFill>
                            <a:srgbClr val="FF0000"/>
                          </a:solidFill>
                        </a:rPr>
                        <a:t>Monitors Service </a:t>
                      </a:r>
                      <a:r>
                        <a:rPr lang="en-US" dirty="0">
                          <a:solidFill>
                            <a:srgbClr val="0000CC"/>
                          </a:solidFill>
                        </a:rPr>
                        <a:t>- </a:t>
                      </a:r>
                      <a:r>
                        <a:rPr lang="en-US" dirty="0">
                          <a:solidFill>
                            <a:schemeClr val="tx1"/>
                          </a:solidFill>
                        </a:rPr>
                        <a:t>DCAE reads A&amp;AI entry and sets up monitoring for the new service. DCAE publishes “Service monitored” event to which SO subscribes. For monitoring events, the DU will be managed by the CU (in the FUTURE an M-Plane will be setup to ONAP to DU</a:t>
                      </a:r>
                    </a:p>
                  </a:txBody>
                  <a:tcPr/>
                </a:tc>
                <a:extLst>
                  <a:ext uri="{0D108BD9-81ED-4DB2-BD59-A6C34878D82A}">
                    <a16:rowId xmlns:a16="http://schemas.microsoft.com/office/drawing/2014/main" val="1980307427"/>
                  </a:ext>
                </a:extLst>
              </a:tr>
              <a:tr h="370840">
                <a:tc>
                  <a:txBody>
                    <a:bodyPr/>
                    <a:lstStyle/>
                    <a:p>
                      <a:r>
                        <a:rPr lang="en-US" dirty="0"/>
                        <a:t>42</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b="1" dirty="0">
                          <a:solidFill>
                            <a:srgbClr val="FF0000"/>
                          </a:solidFill>
                        </a:rPr>
                        <a:t>OSS Inform </a:t>
                      </a:r>
                      <a:r>
                        <a:rPr lang="en-US" dirty="0">
                          <a:solidFill>
                            <a:schemeClr val="tx1"/>
                          </a:solidFill>
                        </a:rPr>
                        <a:t>- SO responds to User/BSS/OSS that the service is active.</a:t>
                      </a:r>
                    </a:p>
                  </a:txBody>
                  <a:tcPr/>
                </a:tc>
                <a:extLst>
                  <a:ext uri="{0D108BD9-81ED-4DB2-BD59-A6C34878D82A}">
                    <a16:rowId xmlns:a16="http://schemas.microsoft.com/office/drawing/2014/main" val="2711911894"/>
                  </a:ext>
                </a:extLst>
              </a:tr>
            </a:tbl>
          </a:graphicData>
        </a:graphic>
      </p:graphicFrame>
      <p:pic>
        <p:nvPicPr>
          <p:cNvPr id="3" name="Picture 6" descr="C:\Users\cheung\AppData\Local\Temp\SNAGHTML2fc206a.PNG">
            <a:extLst>
              <a:ext uri="{FF2B5EF4-FFF2-40B4-BE49-F238E27FC236}">
                <a16:creationId xmlns:a16="http://schemas.microsoft.com/office/drawing/2014/main" id="{AE420EAA-C73F-4545-884C-22D875D423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465" y="3957769"/>
            <a:ext cx="436935" cy="433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0280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FCFCA4-E85C-4391-B69C-F3850A5D4BDF}"/>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F814EB64-7B35-45EC-8EA0-B472927FCD1B}"/>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E1DF02F1-1270-4EC2-8A81-00FA3BF85B67}"/>
              </a:ext>
            </a:extLst>
          </p:cNvPr>
          <p:cNvSpPr txBox="1"/>
          <p:nvPr/>
        </p:nvSpPr>
        <p:spPr>
          <a:xfrm>
            <a:off x="2481215" y="86380"/>
            <a:ext cx="192071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ONAP Links</a:t>
            </a:r>
          </a:p>
        </p:txBody>
      </p:sp>
      <p:graphicFrame>
        <p:nvGraphicFramePr>
          <p:cNvPr id="7" name="Table 6">
            <a:extLst>
              <a:ext uri="{FF2B5EF4-FFF2-40B4-BE49-F238E27FC236}">
                <a16:creationId xmlns:a16="http://schemas.microsoft.com/office/drawing/2014/main" id="{88627522-B493-46E3-A11E-B34BD7CE060A}"/>
              </a:ext>
            </a:extLst>
          </p:cNvPr>
          <p:cNvGraphicFramePr>
            <a:graphicFrameLocks noGrp="1"/>
          </p:cNvGraphicFramePr>
          <p:nvPr>
            <p:extLst>
              <p:ext uri="{D42A27DB-BD31-4B8C-83A1-F6EECF244321}">
                <p14:modId xmlns:p14="http://schemas.microsoft.com/office/powerpoint/2010/main" val="3911454261"/>
              </p:ext>
            </p:extLst>
          </p:nvPr>
        </p:nvGraphicFramePr>
        <p:xfrm>
          <a:off x="126999" y="1308637"/>
          <a:ext cx="6412345" cy="4424602"/>
        </p:xfrm>
        <a:graphic>
          <a:graphicData uri="http://schemas.openxmlformats.org/drawingml/2006/table">
            <a:tbl>
              <a:tblPr firstRow="1" bandRow="1">
                <a:tableStyleId>{5C22544A-7EE6-4342-B048-85BDC9FD1C3A}</a:tableStyleId>
              </a:tblPr>
              <a:tblGrid>
                <a:gridCol w="2240543">
                  <a:extLst>
                    <a:ext uri="{9D8B030D-6E8A-4147-A177-3AD203B41FA5}">
                      <a16:colId xmlns:a16="http://schemas.microsoft.com/office/drawing/2014/main" val="3496891749"/>
                    </a:ext>
                  </a:extLst>
                </a:gridCol>
                <a:gridCol w="4171802">
                  <a:extLst>
                    <a:ext uri="{9D8B030D-6E8A-4147-A177-3AD203B41FA5}">
                      <a16:colId xmlns:a16="http://schemas.microsoft.com/office/drawing/2014/main" val="2231558891"/>
                    </a:ext>
                  </a:extLst>
                </a:gridCol>
              </a:tblGrid>
              <a:tr h="632086">
                <a:tc>
                  <a:txBody>
                    <a:bodyPr/>
                    <a:lstStyle/>
                    <a:p>
                      <a:r>
                        <a:rPr lang="en-US" dirty="0"/>
                        <a:t>PAGE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LINK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9717065"/>
                  </a:ext>
                </a:extLst>
              </a:tr>
              <a:tr h="632086">
                <a:tc>
                  <a:txBody>
                    <a:bodyPr/>
                    <a:lstStyle/>
                    <a:p>
                      <a:r>
                        <a:rPr lang="en-US" b="1" dirty="0">
                          <a:solidFill>
                            <a:srgbClr val="0000CC"/>
                          </a:solidFill>
                        </a:rPr>
                        <a:t>Use case proposal: 5G- RAN deployment, Slicing, SON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2"/>
                        </a:rPr>
                        <a:t>https://wiki.onap.org/display/DW/Use+case+proposal%3A+5G-+RAN+deployment%2C+Slicing%2C+SON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399462"/>
                  </a:ext>
                </a:extLst>
              </a:tr>
              <a:tr h="632086">
                <a:tc>
                  <a:txBody>
                    <a:bodyPr/>
                    <a:lstStyle/>
                    <a:p>
                      <a:r>
                        <a:rPr lang="en-US" b="1" dirty="0">
                          <a:solidFill>
                            <a:srgbClr val="0000CC"/>
                          </a:solidFill>
                        </a:rPr>
                        <a:t>5G Functional Requirements Tracking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3"/>
                        </a:rPr>
                        <a:t>https://wiki.onap.org/display/DW/5G+Functional+Requirements+Tracking</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986519"/>
                  </a:ext>
                </a:extLst>
              </a:tr>
              <a:tr h="632086">
                <a:tc>
                  <a:txBody>
                    <a:bodyPr/>
                    <a:lstStyle/>
                    <a:p>
                      <a:r>
                        <a:rPr lang="en-US" b="1" dirty="0">
                          <a:solidFill>
                            <a:srgbClr val="0000CC"/>
                          </a:solidFill>
                        </a:rPr>
                        <a:t>Casablanca Release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4"/>
                        </a:rPr>
                        <a:t>https://wiki.onap.org/display/DW/Casablanca+Release+Requirements</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47314"/>
                  </a:ext>
                </a:extLst>
              </a:tr>
              <a:tr h="632086">
                <a:tc>
                  <a:txBody>
                    <a:bodyPr/>
                    <a:lstStyle/>
                    <a:p>
                      <a:r>
                        <a:rPr lang="en-US" b="1" dirty="0">
                          <a:solidFill>
                            <a:srgbClr val="0000CC"/>
                          </a:solidFill>
                        </a:rPr>
                        <a:t>NFModeling-SDC_R324Jul2018v1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350" u="sng" kern="1200" dirty="0">
                          <a:solidFill>
                            <a:schemeClr val="dk1"/>
                          </a:solidFill>
                          <a:effectLst/>
                          <a:latin typeface="+mn-lt"/>
                          <a:ea typeface="+mn-ea"/>
                          <a:cs typeface="+mn-cs"/>
                          <a:hlinkClick r:id="rId5"/>
                        </a:rPr>
                        <a:t>https://wiki.onap.org/display/DW/Casablanca</a:t>
                      </a:r>
                      <a:r>
                        <a:rPr lang="en-US" sz="1350" kern="1200" dirty="0">
                          <a:solidFill>
                            <a:schemeClr val="dk1"/>
                          </a:solidFill>
                          <a:effectLst/>
                          <a:latin typeface="+mn-lt"/>
                          <a:ea typeface="+mn-ea"/>
                          <a:cs typeface="+mn-cs"/>
                        </a:rPr>
                        <a:t>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5152877"/>
                  </a:ext>
                </a:extLst>
              </a:tr>
              <a:tr h="632086">
                <a:tc>
                  <a:txBody>
                    <a:bodyPr/>
                    <a:lstStyle/>
                    <a:p>
                      <a:endParaRPr lang="en-US"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101825"/>
                  </a:ext>
                </a:extLst>
              </a:tr>
              <a:tr h="632086">
                <a:tc>
                  <a:txBody>
                    <a:bodyPr/>
                    <a:lstStyle/>
                    <a:p>
                      <a:endParaRPr lang="en-US"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322781"/>
                  </a:ext>
                </a:extLst>
              </a:tr>
            </a:tbl>
          </a:graphicData>
        </a:graphic>
      </p:graphicFrame>
    </p:spTree>
    <p:extLst>
      <p:ext uri="{BB962C8B-B14F-4D97-AF65-F5344CB8AC3E}">
        <p14:creationId xmlns:p14="http://schemas.microsoft.com/office/powerpoint/2010/main" val="42554135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335792" y="-17858"/>
              <a:ext cx="6192721" cy="433474"/>
            </a:xfrm>
            <a:prstGeom prst="rect">
              <a:avLst/>
            </a:prstGeom>
            <a:noFill/>
          </p:spPr>
          <p:txBody>
            <a:bodyPr wrap="none" rtlCol="0">
              <a:spAutoFit/>
            </a:bodyPr>
            <a:lstStyle/>
            <a:p>
              <a:pPr algn="ctr"/>
              <a:r>
                <a:rPr lang="en-US" sz="2400" dirty="0">
                  <a:solidFill>
                    <a:schemeClr val="bg1"/>
                  </a:solidFill>
                  <a:latin typeface="Nokia Pure Headline" pitchFamily="34" charset="0"/>
                </a:rPr>
                <a:t>PNF Final Download &amp; Activation </a:t>
              </a:r>
              <a:r>
                <a:rPr lang="en-US" sz="2000" dirty="0">
                  <a:solidFill>
                    <a:schemeClr val="bg1"/>
                  </a:solidFill>
                  <a:latin typeface="Nokia Pure Headline" pitchFamily="34" charset="0"/>
                </a:rPr>
                <a:t>(Vendor Specific)</a:t>
              </a:r>
              <a:endParaRPr lang="en-US" sz="2400" dirty="0">
                <a:solidFill>
                  <a:schemeClr val="bg1"/>
                </a:solidFill>
                <a:latin typeface="Nokia Pure Headline" pitchFamily="34" charset="0"/>
              </a:endParaRP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74" name="Rectangle: Rounded Corners 73">
            <a:extLst>
              <a:ext uri="{FF2B5EF4-FFF2-40B4-BE49-F238E27FC236}">
                <a16:creationId xmlns:a16="http://schemas.microsoft.com/office/drawing/2014/main" id="{271CA4A2-1417-44C5-A921-2C2897B84B1A}"/>
              </a:ext>
            </a:extLst>
          </p:cNvPr>
          <p:cNvSpPr/>
          <p:nvPr/>
        </p:nvSpPr>
        <p:spPr>
          <a:xfrm>
            <a:off x="882881"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Rounded Corners 74">
            <a:extLst>
              <a:ext uri="{FF2B5EF4-FFF2-40B4-BE49-F238E27FC236}">
                <a16:creationId xmlns:a16="http://schemas.microsoft.com/office/drawing/2014/main" id="{F8BDC425-C0A6-40D0-AD3E-FD49EEF863E2}"/>
              </a:ext>
            </a:extLst>
          </p:cNvPr>
          <p:cNvSpPr/>
          <p:nvPr/>
        </p:nvSpPr>
        <p:spPr>
          <a:xfrm>
            <a:off x="4177352"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6" name="Group 75">
            <a:extLst>
              <a:ext uri="{FF2B5EF4-FFF2-40B4-BE49-F238E27FC236}">
                <a16:creationId xmlns:a16="http://schemas.microsoft.com/office/drawing/2014/main" id="{9B625E69-6B16-4947-B425-A38A8F9DDA16}"/>
              </a:ext>
            </a:extLst>
          </p:cNvPr>
          <p:cNvGrpSpPr/>
          <p:nvPr/>
        </p:nvGrpSpPr>
        <p:grpSpPr>
          <a:xfrm>
            <a:off x="696464" y="576597"/>
            <a:ext cx="712737" cy="560347"/>
            <a:chOff x="928693" y="593233"/>
            <a:chExt cx="712737" cy="560347"/>
          </a:xfrm>
        </p:grpSpPr>
        <p:sp>
          <p:nvSpPr>
            <p:cNvPr id="78" name="Rectangle: Rounded Corners 77">
              <a:extLst>
                <a:ext uri="{FF2B5EF4-FFF2-40B4-BE49-F238E27FC236}">
                  <a16:creationId xmlns:a16="http://schemas.microsoft.com/office/drawing/2014/main" id="{D63A7CCA-0189-4A72-9529-695520C9A8FF}"/>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a:extLst>
                <a:ext uri="{FF2B5EF4-FFF2-40B4-BE49-F238E27FC236}">
                  <a16:creationId xmlns:a16="http://schemas.microsoft.com/office/drawing/2014/main" id="{F52EE650-AE8B-4750-8265-8B0FC34D8E17}"/>
                </a:ext>
              </a:extLst>
            </p:cNvPr>
            <p:cNvSpPr txBox="1"/>
            <p:nvPr/>
          </p:nvSpPr>
          <p:spPr>
            <a:xfrm>
              <a:off x="1037945" y="641755"/>
              <a:ext cx="479618" cy="461665"/>
            </a:xfrm>
            <a:prstGeom prst="rect">
              <a:avLst/>
            </a:prstGeom>
            <a:noFill/>
          </p:spPr>
          <p:txBody>
            <a:bodyPr wrap="none" rtlCol="0">
              <a:spAutoFit/>
            </a:bodyPr>
            <a:lstStyle/>
            <a:p>
              <a:pPr algn="ctr"/>
              <a:r>
                <a:rPr lang="en-US" sz="1200" b="1" dirty="0">
                  <a:solidFill>
                    <a:schemeClr val="bg1"/>
                  </a:solidFill>
                </a:rPr>
                <a:t>PNF</a:t>
              </a:r>
            </a:p>
            <a:p>
              <a:pPr algn="ctr"/>
              <a:r>
                <a:rPr lang="en-US" sz="1200" b="1" dirty="0">
                  <a:solidFill>
                    <a:schemeClr val="bg1"/>
                  </a:solidFill>
                </a:rPr>
                <a:t>(DU)</a:t>
              </a:r>
            </a:p>
          </p:txBody>
        </p:sp>
      </p:grpSp>
      <p:sp>
        <p:nvSpPr>
          <p:cNvPr id="80" name="Oval 79">
            <a:extLst>
              <a:ext uri="{FF2B5EF4-FFF2-40B4-BE49-F238E27FC236}">
                <a16:creationId xmlns:a16="http://schemas.microsoft.com/office/drawing/2014/main" id="{5DA9ED28-8107-4FA3-9F90-77F3833363E3}"/>
              </a:ext>
            </a:extLst>
          </p:cNvPr>
          <p:cNvSpPr/>
          <p:nvPr/>
        </p:nvSpPr>
        <p:spPr>
          <a:xfrm>
            <a:off x="779129" y="1123306"/>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2" name="Picture 2">
            <a:extLst>
              <a:ext uri="{FF2B5EF4-FFF2-40B4-BE49-F238E27FC236}">
                <a16:creationId xmlns:a16="http://schemas.microsoft.com/office/drawing/2014/main" id="{4A8EFB20-9F35-4979-94D9-40F25CD7FDFA}"/>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82066" y="1263616"/>
            <a:ext cx="548493" cy="251841"/>
          </a:xfrm>
          <a:prstGeom prst="rect">
            <a:avLst/>
          </a:prstGeom>
          <a:noFill/>
          <a:ln w="9525">
            <a:noFill/>
            <a:miter lim="800000"/>
            <a:headEnd/>
            <a:tailEnd/>
          </a:ln>
        </p:spPr>
      </p:pic>
      <p:grpSp>
        <p:nvGrpSpPr>
          <p:cNvPr id="87" name="Group 86">
            <a:extLst>
              <a:ext uri="{FF2B5EF4-FFF2-40B4-BE49-F238E27FC236}">
                <a16:creationId xmlns:a16="http://schemas.microsoft.com/office/drawing/2014/main" id="{6DF6918B-F605-4A1F-80DC-BDB8ECA62BDF}"/>
              </a:ext>
            </a:extLst>
          </p:cNvPr>
          <p:cNvGrpSpPr/>
          <p:nvPr/>
        </p:nvGrpSpPr>
        <p:grpSpPr>
          <a:xfrm>
            <a:off x="3982784" y="520700"/>
            <a:ext cx="712737" cy="646331"/>
            <a:chOff x="2836155" y="526820"/>
            <a:chExt cx="712737" cy="646331"/>
          </a:xfrm>
        </p:grpSpPr>
        <p:sp>
          <p:nvSpPr>
            <p:cNvPr id="88" name="Rectangle: Rounded Corners 87">
              <a:extLst>
                <a:ext uri="{FF2B5EF4-FFF2-40B4-BE49-F238E27FC236}">
                  <a16:creationId xmlns:a16="http://schemas.microsoft.com/office/drawing/2014/main" id="{737A38BE-F7D3-4C97-B214-C486F1DCEA75}"/>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TextBox 88">
              <a:extLst>
                <a:ext uri="{FF2B5EF4-FFF2-40B4-BE49-F238E27FC236}">
                  <a16:creationId xmlns:a16="http://schemas.microsoft.com/office/drawing/2014/main" id="{9B0CE1E7-4236-4475-8A99-CD2995A3118C}"/>
                </a:ext>
              </a:extLst>
            </p:cNvPr>
            <p:cNvSpPr txBox="1"/>
            <p:nvPr/>
          </p:nvSpPr>
          <p:spPr>
            <a:xfrm>
              <a:off x="2913400" y="526820"/>
              <a:ext cx="564577" cy="646331"/>
            </a:xfrm>
            <a:prstGeom prst="rect">
              <a:avLst/>
            </a:prstGeom>
            <a:noFill/>
          </p:spPr>
          <p:txBody>
            <a:bodyPr wrap="none" rtlCol="0">
              <a:spAutoFit/>
            </a:bodyPr>
            <a:lstStyle/>
            <a:p>
              <a:pPr algn="ctr"/>
              <a:r>
                <a:rPr lang="en-US" sz="1200" b="1" dirty="0">
                  <a:solidFill>
                    <a:schemeClr val="bg1"/>
                  </a:solidFill>
                </a:rPr>
                <a:t>ONAP</a:t>
              </a:r>
            </a:p>
            <a:p>
              <a:pPr algn="ctr"/>
              <a:r>
                <a:rPr lang="en-US" sz="1200" b="1" dirty="0">
                  <a:solidFill>
                    <a:schemeClr val="bg1"/>
                  </a:solidFill>
                </a:rPr>
                <a:t>EM</a:t>
              </a:r>
            </a:p>
            <a:p>
              <a:pPr algn="ctr"/>
              <a:r>
                <a:rPr lang="en-US" sz="1200" b="1" dirty="0">
                  <a:solidFill>
                    <a:schemeClr val="bg1"/>
                  </a:solidFill>
                </a:rPr>
                <a:t>or NF</a:t>
              </a:r>
            </a:p>
          </p:txBody>
        </p:sp>
      </p:grpSp>
      <p:pic>
        <p:nvPicPr>
          <p:cNvPr id="92" name="Picture 91">
            <a:extLst>
              <a:ext uri="{FF2B5EF4-FFF2-40B4-BE49-F238E27FC236}">
                <a16:creationId xmlns:a16="http://schemas.microsoft.com/office/drawing/2014/main" id="{84A70B99-D241-4928-8F00-D16C0770C5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8515" y="5908999"/>
            <a:ext cx="182263" cy="182263"/>
          </a:xfrm>
          <a:prstGeom prst="rect">
            <a:avLst/>
          </a:prstGeom>
        </p:spPr>
      </p:pic>
      <p:sp>
        <p:nvSpPr>
          <p:cNvPr id="95" name="TextBox 94">
            <a:extLst>
              <a:ext uri="{FF2B5EF4-FFF2-40B4-BE49-F238E27FC236}">
                <a16:creationId xmlns:a16="http://schemas.microsoft.com/office/drawing/2014/main" id="{60FBEFD8-D56C-4631-A499-893E479FB619}"/>
              </a:ext>
            </a:extLst>
          </p:cNvPr>
          <p:cNvSpPr txBox="1"/>
          <p:nvPr/>
        </p:nvSpPr>
        <p:spPr>
          <a:xfrm>
            <a:off x="1508232" y="5890384"/>
            <a:ext cx="1359668" cy="261610"/>
          </a:xfrm>
          <a:prstGeom prst="rect">
            <a:avLst/>
          </a:prstGeom>
          <a:noFill/>
        </p:spPr>
        <p:txBody>
          <a:bodyPr wrap="none" rtlCol="0">
            <a:spAutoFit/>
          </a:bodyPr>
          <a:lstStyle/>
          <a:p>
            <a:r>
              <a:rPr lang="en-US" sz="1050" dirty="0"/>
              <a:t>Vendor Specific Step</a:t>
            </a:r>
          </a:p>
        </p:txBody>
      </p:sp>
      <p:sp>
        <p:nvSpPr>
          <p:cNvPr id="96" name="Rectangle: Rounded Corners 95">
            <a:extLst>
              <a:ext uri="{FF2B5EF4-FFF2-40B4-BE49-F238E27FC236}">
                <a16:creationId xmlns:a16="http://schemas.microsoft.com/office/drawing/2014/main" id="{C935B641-6C0B-4AE9-9434-CA98D0B357B6}"/>
              </a:ext>
            </a:extLst>
          </p:cNvPr>
          <p:cNvSpPr/>
          <p:nvPr/>
        </p:nvSpPr>
        <p:spPr>
          <a:xfrm rot="16200000">
            <a:off x="811191" y="3217831"/>
            <a:ext cx="474973" cy="116090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TextBox 96">
            <a:extLst>
              <a:ext uri="{FF2B5EF4-FFF2-40B4-BE49-F238E27FC236}">
                <a16:creationId xmlns:a16="http://schemas.microsoft.com/office/drawing/2014/main" id="{F583F013-6A56-455E-8B3A-20B5EDC000BD}"/>
              </a:ext>
            </a:extLst>
          </p:cNvPr>
          <p:cNvSpPr txBox="1"/>
          <p:nvPr/>
        </p:nvSpPr>
        <p:spPr>
          <a:xfrm>
            <a:off x="485006" y="3474631"/>
            <a:ext cx="1078244" cy="646331"/>
          </a:xfrm>
          <a:prstGeom prst="rect">
            <a:avLst/>
          </a:prstGeom>
          <a:noFill/>
        </p:spPr>
        <p:txBody>
          <a:bodyPr wrap="none" rtlCol="0">
            <a:spAutoFit/>
          </a:bodyPr>
          <a:lstStyle/>
          <a:p>
            <a:r>
              <a:rPr lang="en-US" dirty="0">
                <a:solidFill>
                  <a:srgbClr val="0000CC"/>
                </a:solidFill>
              </a:rPr>
              <a:t>Ready for</a:t>
            </a:r>
          </a:p>
          <a:p>
            <a:r>
              <a:rPr lang="en-US" dirty="0">
                <a:solidFill>
                  <a:srgbClr val="0000CC"/>
                </a:solidFill>
              </a:rPr>
              <a:t>Service</a:t>
            </a:r>
          </a:p>
        </p:txBody>
      </p:sp>
      <p:grpSp>
        <p:nvGrpSpPr>
          <p:cNvPr id="99" name="Group 98">
            <a:extLst>
              <a:ext uri="{FF2B5EF4-FFF2-40B4-BE49-F238E27FC236}">
                <a16:creationId xmlns:a16="http://schemas.microsoft.com/office/drawing/2014/main" id="{DDB1C37C-225D-474F-85E4-4F0FEB5AB3CE}"/>
              </a:ext>
            </a:extLst>
          </p:cNvPr>
          <p:cNvGrpSpPr/>
          <p:nvPr/>
        </p:nvGrpSpPr>
        <p:grpSpPr>
          <a:xfrm>
            <a:off x="308662" y="3524087"/>
            <a:ext cx="335348" cy="246221"/>
            <a:chOff x="447635" y="1676508"/>
            <a:chExt cx="335348" cy="246221"/>
          </a:xfrm>
        </p:grpSpPr>
        <p:sp>
          <p:nvSpPr>
            <p:cNvPr id="101" name="Oval 100">
              <a:extLst>
                <a:ext uri="{FF2B5EF4-FFF2-40B4-BE49-F238E27FC236}">
                  <a16:creationId xmlns:a16="http://schemas.microsoft.com/office/drawing/2014/main" id="{BCDC3CE9-F9A3-491F-A1BE-62985BC13A18}"/>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2" name="TextBox 101">
              <a:extLst>
                <a:ext uri="{FF2B5EF4-FFF2-40B4-BE49-F238E27FC236}">
                  <a16:creationId xmlns:a16="http://schemas.microsoft.com/office/drawing/2014/main" id="{8C884F9B-F5C8-4F7D-8CB8-F96A24D945E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45</a:t>
              </a:r>
            </a:p>
          </p:txBody>
        </p:sp>
      </p:grpSp>
      <p:pic>
        <p:nvPicPr>
          <p:cNvPr id="103" name="Picture 102">
            <a:extLst>
              <a:ext uri="{FF2B5EF4-FFF2-40B4-BE49-F238E27FC236}">
                <a16:creationId xmlns:a16="http://schemas.microsoft.com/office/drawing/2014/main" id="{3F5A4AD2-F2E4-470F-BFA5-1BC9A76A09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798" y="3712577"/>
            <a:ext cx="182263" cy="182263"/>
          </a:xfrm>
          <a:prstGeom prst="rect">
            <a:avLst/>
          </a:prstGeom>
        </p:spPr>
      </p:pic>
      <p:sp>
        <p:nvSpPr>
          <p:cNvPr id="104" name="Rectangle: Rounded Corners 103">
            <a:extLst>
              <a:ext uri="{FF2B5EF4-FFF2-40B4-BE49-F238E27FC236}">
                <a16:creationId xmlns:a16="http://schemas.microsoft.com/office/drawing/2014/main" id="{F9C3ECED-D481-48C3-B08E-16526CD307FB}"/>
              </a:ext>
            </a:extLst>
          </p:cNvPr>
          <p:cNvSpPr/>
          <p:nvPr/>
        </p:nvSpPr>
        <p:spPr>
          <a:xfrm rot="16200000">
            <a:off x="2371596" y="75523"/>
            <a:ext cx="474973" cy="432588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TextBox 104">
            <a:extLst>
              <a:ext uri="{FF2B5EF4-FFF2-40B4-BE49-F238E27FC236}">
                <a16:creationId xmlns:a16="http://schemas.microsoft.com/office/drawing/2014/main" id="{2ED54057-5539-4B8B-871B-9FE54672830E}"/>
              </a:ext>
            </a:extLst>
          </p:cNvPr>
          <p:cNvSpPr txBox="1"/>
          <p:nvPr/>
        </p:nvSpPr>
        <p:spPr>
          <a:xfrm>
            <a:off x="491497" y="2055232"/>
            <a:ext cx="2435667" cy="369332"/>
          </a:xfrm>
          <a:prstGeom prst="rect">
            <a:avLst/>
          </a:prstGeom>
          <a:noFill/>
        </p:spPr>
        <p:txBody>
          <a:bodyPr wrap="none" rtlCol="0">
            <a:spAutoFit/>
          </a:bodyPr>
          <a:lstStyle/>
          <a:p>
            <a:pPr marL="230188" lvl="0" indent="-230188" defTabSz="457200" fontAlgn="base">
              <a:defRPr/>
            </a:pPr>
            <a:r>
              <a:rPr lang="en-US" dirty="0">
                <a:solidFill>
                  <a:srgbClr val="0000CC"/>
                </a:solidFill>
              </a:rPr>
              <a:t>Configuration (optional)</a:t>
            </a:r>
          </a:p>
        </p:txBody>
      </p:sp>
      <p:cxnSp>
        <p:nvCxnSpPr>
          <p:cNvPr id="106" name="Straight Arrow Connector 105">
            <a:extLst>
              <a:ext uri="{FF2B5EF4-FFF2-40B4-BE49-F238E27FC236}">
                <a16:creationId xmlns:a16="http://schemas.microsoft.com/office/drawing/2014/main" id="{963FF145-99C1-4E51-B338-C3DFE458394A}"/>
              </a:ext>
            </a:extLst>
          </p:cNvPr>
          <p:cNvCxnSpPr>
            <a:cxnSpLocks/>
          </p:cNvCxnSpPr>
          <p:nvPr/>
        </p:nvCxnSpPr>
        <p:spPr>
          <a:xfrm flipH="1">
            <a:off x="1197128" y="2001037"/>
            <a:ext cx="298022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07" name="Group 106">
            <a:extLst>
              <a:ext uri="{FF2B5EF4-FFF2-40B4-BE49-F238E27FC236}">
                <a16:creationId xmlns:a16="http://schemas.microsoft.com/office/drawing/2014/main" id="{D87D741E-D55A-44C6-AB08-EA72708EE580}"/>
              </a:ext>
            </a:extLst>
          </p:cNvPr>
          <p:cNvGrpSpPr/>
          <p:nvPr/>
        </p:nvGrpSpPr>
        <p:grpSpPr>
          <a:xfrm>
            <a:off x="311837" y="2016264"/>
            <a:ext cx="335348" cy="246221"/>
            <a:chOff x="447635" y="1676508"/>
            <a:chExt cx="335348" cy="246221"/>
          </a:xfrm>
        </p:grpSpPr>
        <p:sp>
          <p:nvSpPr>
            <p:cNvPr id="108" name="Oval 107">
              <a:extLst>
                <a:ext uri="{FF2B5EF4-FFF2-40B4-BE49-F238E27FC236}">
                  <a16:creationId xmlns:a16="http://schemas.microsoft.com/office/drawing/2014/main" id="{B32B5EA5-C676-4F96-A2BB-2CA9E779E06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3" name="TextBox 112">
              <a:extLst>
                <a:ext uri="{FF2B5EF4-FFF2-40B4-BE49-F238E27FC236}">
                  <a16:creationId xmlns:a16="http://schemas.microsoft.com/office/drawing/2014/main" id="{BAA297E1-46D7-4089-B4A4-43F0FB8B77A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43</a:t>
              </a:r>
            </a:p>
          </p:txBody>
        </p:sp>
      </p:grpSp>
      <p:pic>
        <p:nvPicPr>
          <p:cNvPr id="114" name="Picture 113">
            <a:extLst>
              <a:ext uri="{FF2B5EF4-FFF2-40B4-BE49-F238E27FC236}">
                <a16:creationId xmlns:a16="http://schemas.microsoft.com/office/drawing/2014/main" id="{4EB7A03E-7B2F-41AD-B026-8D33867904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712" y="2150316"/>
            <a:ext cx="182263" cy="182263"/>
          </a:xfrm>
          <a:prstGeom prst="rect">
            <a:avLst/>
          </a:prstGeom>
        </p:spPr>
      </p:pic>
      <p:sp>
        <p:nvSpPr>
          <p:cNvPr id="115" name="Rectangle: Rounded Corners 114">
            <a:extLst>
              <a:ext uri="{FF2B5EF4-FFF2-40B4-BE49-F238E27FC236}">
                <a16:creationId xmlns:a16="http://schemas.microsoft.com/office/drawing/2014/main" id="{7101D5AD-AC9E-407D-A8C4-6925B8A2AF43}"/>
              </a:ext>
            </a:extLst>
          </p:cNvPr>
          <p:cNvSpPr/>
          <p:nvPr/>
        </p:nvSpPr>
        <p:spPr>
          <a:xfrm rot="16200000">
            <a:off x="2393367" y="832086"/>
            <a:ext cx="474973" cy="432588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TextBox 115">
            <a:extLst>
              <a:ext uri="{FF2B5EF4-FFF2-40B4-BE49-F238E27FC236}">
                <a16:creationId xmlns:a16="http://schemas.microsoft.com/office/drawing/2014/main" id="{EC9399AE-6D0C-440C-948A-6E01418CA6BF}"/>
              </a:ext>
            </a:extLst>
          </p:cNvPr>
          <p:cNvSpPr txBox="1"/>
          <p:nvPr/>
        </p:nvSpPr>
        <p:spPr>
          <a:xfrm>
            <a:off x="513268" y="2811795"/>
            <a:ext cx="3009670" cy="369332"/>
          </a:xfrm>
          <a:prstGeom prst="rect">
            <a:avLst/>
          </a:prstGeom>
          <a:noFill/>
        </p:spPr>
        <p:txBody>
          <a:bodyPr wrap="none" rtlCol="0">
            <a:spAutoFit/>
          </a:bodyPr>
          <a:lstStyle/>
          <a:p>
            <a:pPr marL="230188" lvl="0" indent="-230188" defTabSz="457200" fontAlgn="base">
              <a:defRPr/>
            </a:pPr>
            <a:r>
              <a:rPr lang="en-US" dirty="0">
                <a:solidFill>
                  <a:srgbClr val="0000CC"/>
                </a:solidFill>
              </a:rPr>
              <a:t>Software Download (optional)</a:t>
            </a:r>
          </a:p>
        </p:txBody>
      </p:sp>
      <p:cxnSp>
        <p:nvCxnSpPr>
          <p:cNvPr id="119" name="Straight Arrow Connector 118">
            <a:extLst>
              <a:ext uri="{FF2B5EF4-FFF2-40B4-BE49-F238E27FC236}">
                <a16:creationId xmlns:a16="http://schemas.microsoft.com/office/drawing/2014/main" id="{6845ACE5-4511-4B5D-9E7C-74C2E290EE40}"/>
              </a:ext>
            </a:extLst>
          </p:cNvPr>
          <p:cNvCxnSpPr>
            <a:cxnSpLocks/>
          </p:cNvCxnSpPr>
          <p:nvPr/>
        </p:nvCxnSpPr>
        <p:spPr>
          <a:xfrm flipH="1">
            <a:off x="1218899" y="2757600"/>
            <a:ext cx="298022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20" name="Picture 2" descr="C:\Users\cheung\AppData\Local\Temp\SNAGHTML4704bc6.PNG">
            <a:extLst>
              <a:ext uri="{FF2B5EF4-FFF2-40B4-BE49-F238E27FC236}">
                <a16:creationId xmlns:a16="http://schemas.microsoft.com/office/drawing/2014/main" id="{D5779205-40E3-43D6-A24D-0D75340E7C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8162" y="2800763"/>
            <a:ext cx="519156" cy="433866"/>
          </a:xfrm>
          <a:prstGeom prst="rect">
            <a:avLst/>
          </a:prstGeom>
          <a:noFill/>
          <a:extLst>
            <a:ext uri="{909E8E84-426E-40DD-AFC4-6F175D3DCCD1}">
              <a14:hiddenFill xmlns:a14="http://schemas.microsoft.com/office/drawing/2010/main">
                <a:solidFill>
                  <a:srgbClr val="FFFFFF"/>
                </a:solidFill>
              </a14:hiddenFill>
            </a:ext>
          </a:extLst>
        </p:spPr>
      </p:pic>
      <p:grpSp>
        <p:nvGrpSpPr>
          <p:cNvPr id="121" name="Group 120">
            <a:extLst>
              <a:ext uri="{FF2B5EF4-FFF2-40B4-BE49-F238E27FC236}">
                <a16:creationId xmlns:a16="http://schemas.microsoft.com/office/drawing/2014/main" id="{C036AA63-9F47-4334-9DCA-1A5D6D30974C}"/>
              </a:ext>
            </a:extLst>
          </p:cNvPr>
          <p:cNvGrpSpPr/>
          <p:nvPr/>
        </p:nvGrpSpPr>
        <p:grpSpPr>
          <a:xfrm>
            <a:off x="333608" y="2772827"/>
            <a:ext cx="335348" cy="246221"/>
            <a:chOff x="447635" y="1676508"/>
            <a:chExt cx="335348" cy="246221"/>
          </a:xfrm>
        </p:grpSpPr>
        <p:sp>
          <p:nvSpPr>
            <p:cNvPr id="122" name="Oval 121">
              <a:extLst>
                <a:ext uri="{FF2B5EF4-FFF2-40B4-BE49-F238E27FC236}">
                  <a16:creationId xmlns:a16="http://schemas.microsoft.com/office/drawing/2014/main" id="{17064A47-9B31-42CB-82CA-2E3645EE65E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3" name="TextBox 122">
              <a:extLst>
                <a:ext uri="{FF2B5EF4-FFF2-40B4-BE49-F238E27FC236}">
                  <a16:creationId xmlns:a16="http://schemas.microsoft.com/office/drawing/2014/main" id="{7B924752-7CD7-47FC-A300-7FAD3430AEDA}"/>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44</a:t>
              </a:r>
            </a:p>
          </p:txBody>
        </p:sp>
      </p:grpSp>
      <p:pic>
        <p:nvPicPr>
          <p:cNvPr id="124" name="Picture 123">
            <a:extLst>
              <a:ext uri="{FF2B5EF4-FFF2-40B4-BE49-F238E27FC236}">
                <a16:creationId xmlns:a16="http://schemas.microsoft.com/office/drawing/2014/main" id="{9A12D6F9-9891-4876-A3B3-02425C6FAC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483" y="2906879"/>
            <a:ext cx="182263" cy="182263"/>
          </a:xfrm>
          <a:prstGeom prst="rect">
            <a:avLst/>
          </a:prstGeom>
        </p:spPr>
      </p:pic>
    </p:spTree>
    <p:extLst>
      <p:ext uri="{BB962C8B-B14F-4D97-AF65-F5344CB8AC3E}">
        <p14:creationId xmlns:p14="http://schemas.microsoft.com/office/powerpoint/2010/main" val="37284019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2269918391"/>
              </p:ext>
            </p:extLst>
          </p:nvPr>
        </p:nvGraphicFramePr>
        <p:xfrm>
          <a:off x="57152" y="170393"/>
          <a:ext cx="6757983" cy="2908300"/>
        </p:xfrm>
        <a:graphic>
          <a:graphicData uri="http://schemas.openxmlformats.org/drawingml/2006/table">
            <a:tbl>
              <a:tblPr firstRow="1" bandRow="1">
                <a:tableStyleId>{5C22544A-7EE6-4342-B048-85BDC9FD1C3A}</a:tableStyleId>
              </a:tblPr>
              <a:tblGrid>
                <a:gridCol w="739155">
                  <a:extLst>
                    <a:ext uri="{9D8B030D-6E8A-4147-A177-3AD203B41FA5}">
                      <a16:colId xmlns:a16="http://schemas.microsoft.com/office/drawing/2014/main" val="555983829"/>
                    </a:ext>
                  </a:extLst>
                </a:gridCol>
                <a:gridCol w="6018828">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43</a:t>
                      </a:r>
                    </a:p>
                  </a:txBody>
                  <a:tcPr/>
                </a:tc>
                <a:tc>
                  <a:txBody>
                    <a:bodyPr/>
                    <a:lstStyle/>
                    <a:p>
                      <a:r>
                        <a:rPr lang="en-US" b="1" dirty="0">
                          <a:solidFill>
                            <a:srgbClr val="FF0000"/>
                          </a:solidFill>
                        </a:rPr>
                        <a:t>CONFIGURATION (Optional) </a:t>
                      </a:r>
                      <a:r>
                        <a:rPr lang="en-US" dirty="0"/>
                        <a:t>– The configuration information is downloaded from [ONAP, EMS, or another PNF] to the DU. This information provides operational configurations and settings which are vital for service. They would be pre-provisioned and allow the PNF to operate with specified configurations, optimizations, RF settings, connectivity, and L1/L2 algorithmic settings.</a:t>
                      </a:r>
                    </a:p>
                  </a:txBody>
                  <a:tcPr/>
                </a:tc>
                <a:extLst>
                  <a:ext uri="{0D108BD9-81ED-4DB2-BD59-A6C34878D82A}">
                    <a16:rowId xmlns:a16="http://schemas.microsoft.com/office/drawing/2014/main" val="4231366320"/>
                  </a:ext>
                </a:extLst>
              </a:tr>
              <a:tr h="370840">
                <a:tc>
                  <a:txBody>
                    <a:bodyPr/>
                    <a:lstStyle/>
                    <a:p>
                      <a:r>
                        <a:rPr lang="en-US" dirty="0"/>
                        <a:t>44</a:t>
                      </a:r>
                    </a:p>
                  </a:txBody>
                  <a:tcPr/>
                </a:tc>
                <a:tc>
                  <a:txBody>
                    <a:bodyPr/>
                    <a:lstStyle/>
                    <a:p>
                      <a:r>
                        <a:rPr lang="en-US" b="1" dirty="0">
                          <a:solidFill>
                            <a:srgbClr val="FF0000"/>
                          </a:solidFill>
                        </a:rPr>
                        <a:t>SOFTWARE DOWNLOAD (Optional) </a:t>
                      </a:r>
                      <a:r>
                        <a:rPr lang="en-US" dirty="0"/>
                        <a:t>– Software download from [ONAP, EMS, or another PNF] to the DU. This software download is optional and is specific to a vendor. </a:t>
                      </a:r>
                    </a:p>
                  </a:txBody>
                  <a:tcPr/>
                </a:tc>
                <a:extLst>
                  <a:ext uri="{0D108BD9-81ED-4DB2-BD59-A6C34878D82A}">
                    <a16:rowId xmlns:a16="http://schemas.microsoft.com/office/drawing/2014/main" val="2998007722"/>
                  </a:ext>
                </a:extLst>
              </a:tr>
              <a:tr h="370840">
                <a:tc>
                  <a:txBody>
                    <a:bodyPr/>
                    <a:lstStyle/>
                    <a:p>
                      <a:r>
                        <a:rPr lang="en-US" dirty="0"/>
                        <a:t>45</a:t>
                      </a:r>
                    </a:p>
                  </a:txBody>
                  <a:tcPr/>
                </a:tc>
                <a:tc>
                  <a:txBody>
                    <a:bodyPr/>
                    <a:lstStyle/>
                    <a:p>
                      <a:r>
                        <a:rPr lang="en-US" b="1" dirty="0">
                          <a:solidFill>
                            <a:srgbClr val="FF0000"/>
                          </a:solidFill>
                        </a:rPr>
                        <a:t>DU RESTART </a:t>
                      </a:r>
                      <a:r>
                        <a:rPr lang="en-US" dirty="0"/>
                        <a:t>– The 5G PNF (DU) is ready to provide service using the configuration provided to it. Typically, a test call is performed to verify service is working end-to-end.</a:t>
                      </a:r>
                    </a:p>
                  </a:txBody>
                  <a:tcPr/>
                </a:tc>
                <a:extLst>
                  <a:ext uri="{0D108BD9-81ED-4DB2-BD59-A6C34878D82A}">
                    <a16:rowId xmlns:a16="http://schemas.microsoft.com/office/drawing/2014/main" val="3405903043"/>
                  </a:ext>
                </a:extLst>
              </a:tr>
            </a:tbl>
          </a:graphicData>
        </a:graphic>
      </p:graphicFrame>
      <p:pic>
        <p:nvPicPr>
          <p:cNvPr id="3" name="Picture 2">
            <a:extLst>
              <a:ext uri="{FF2B5EF4-FFF2-40B4-BE49-F238E27FC236}">
                <a16:creationId xmlns:a16="http://schemas.microsoft.com/office/drawing/2014/main" id="{58EC08E2-8B1F-4BA6-9CF2-3BDDBBD220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7735" y="8893178"/>
            <a:ext cx="182263" cy="182263"/>
          </a:xfrm>
          <a:prstGeom prst="rect">
            <a:avLst/>
          </a:prstGeom>
        </p:spPr>
      </p:pic>
      <p:sp>
        <p:nvSpPr>
          <p:cNvPr id="5" name="TextBox 4">
            <a:extLst>
              <a:ext uri="{FF2B5EF4-FFF2-40B4-BE49-F238E27FC236}">
                <a16:creationId xmlns:a16="http://schemas.microsoft.com/office/drawing/2014/main" id="{81C1AC94-8B17-4F75-8A7E-8298A4F0C2FC}"/>
              </a:ext>
            </a:extLst>
          </p:cNvPr>
          <p:cNvSpPr txBox="1"/>
          <p:nvPr/>
        </p:nvSpPr>
        <p:spPr>
          <a:xfrm>
            <a:off x="1437452" y="8874563"/>
            <a:ext cx="1359668" cy="261610"/>
          </a:xfrm>
          <a:prstGeom prst="rect">
            <a:avLst/>
          </a:prstGeom>
          <a:noFill/>
        </p:spPr>
        <p:txBody>
          <a:bodyPr wrap="none" rtlCol="0">
            <a:spAutoFit/>
          </a:bodyPr>
          <a:lstStyle/>
          <a:p>
            <a:r>
              <a:rPr lang="en-US" sz="1050" dirty="0"/>
              <a:t>Vendor Specific Step</a:t>
            </a:r>
          </a:p>
        </p:txBody>
      </p:sp>
      <p:pic>
        <p:nvPicPr>
          <p:cNvPr id="7" name="Picture 6">
            <a:extLst>
              <a:ext uri="{FF2B5EF4-FFF2-40B4-BE49-F238E27FC236}">
                <a16:creationId xmlns:a16="http://schemas.microsoft.com/office/drawing/2014/main" id="{DBF6042E-BC04-4DA1-AD90-94C6ABE974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300" y="583017"/>
            <a:ext cx="182263" cy="182263"/>
          </a:xfrm>
          <a:prstGeom prst="rect">
            <a:avLst/>
          </a:prstGeom>
        </p:spPr>
      </p:pic>
      <p:pic>
        <p:nvPicPr>
          <p:cNvPr id="8" name="Picture 7">
            <a:extLst>
              <a:ext uri="{FF2B5EF4-FFF2-40B4-BE49-F238E27FC236}">
                <a16:creationId xmlns:a16="http://schemas.microsoft.com/office/drawing/2014/main" id="{729017DC-C9A8-45A7-A4DD-E8CA7E4A3C5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300" y="1705808"/>
            <a:ext cx="182263" cy="182263"/>
          </a:xfrm>
          <a:prstGeom prst="rect">
            <a:avLst/>
          </a:prstGeom>
        </p:spPr>
      </p:pic>
      <p:pic>
        <p:nvPicPr>
          <p:cNvPr id="9" name="Picture 8">
            <a:extLst>
              <a:ext uri="{FF2B5EF4-FFF2-40B4-BE49-F238E27FC236}">
                <a16:creationId xmlns:a16="http://schemas.microsoft.com/office/drawing/2014/main" id="{18B3414C-2C76-417E-914E-2E34CE9E2E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300" y="2433090"/>
            <a:ext cx="182263" cy="182263"/>
          </a:xfrm>
          <a:prstGeom prst="rect">
            <a:avLst/>
          </a:prstGeom>
        </p:spPr>
      </p:pic>
    </p:spTree>
    <p:extLst>
      <p:ext uri="{BB962C8B-B14F-4D97-AF65-F5344CB8AC3E}">
        <p14:creationId xmlns:p14="http://schemas.microsoft.com/office/powerpoint/2010/main" val="2452565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EF2C0FE-A8F8-46DD-AB1B-1CAA046F67D2}"/>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88E6DDDF-65CA-4922-934B-8FA1718F5E15}"/>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FB636807-059A-4BB6-90C3-B25D79911B44}"/>
                </a:ext>
              </a:extLst>
            </p:cNvPr>
            <p:cNvSpPr txBox="1"/>
            <p:nvPr/>
          </p:nvSpPr>
          <p:spPr>
            <a:xfrm>
              <a:off x="1546868" y="-17858"/>
              <a:ext cx="377058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VNF vs PNF Comparison</a:t>
              </a:r>
            </a:p>
          </p:txBody>
        </p:sp>
        <p:sp>
          <p:nvSpPr>
            <p:cNvPr id="7" name="Rectangle 6">
              <a:extLst>
                <a:ext uri="{FF2B5EF4-FFF2-40B4-BE49-F238E27FC236}">
                  <a16:creationId xmlns:a16="http://schemas.microsoft.com/office/drawing/2014/main" id="{D3BFC1A3-FB62-40C3-B14C-BF803DABA03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55A8E3E4-6424-4116-9F78-1FA6D58DE06A}"/>
              </a:ext>
            </a:extLst>
          </p:cNvPr>
          <p:cNvGraphicFramePr>
            <a:graphicFrameLocks noGrp="1"/>
          </p:cNvGraphicFramePr>
          <p:nvPr>
            <p:extLst>
              <p:ext uri="{D42A27DB-BD31-4B8C-83A1-F6EECF244321}">
                <p14:modId xmlns:p14="http://schemas.microsoft.com/office/powerpoint/2010/main" val="1162753165"/>
              </p:ext>
            </p:extLst>
          </p:nvPr>
        </p:nvGraphicFramePr>
        <p:xfrm>
          <a:off x="57152" y="552297"/>
          <a:ext cx="6757983" cy="8488680"/>
        </p:xfrm>
        <a:graphic>
          <a:graphicData uri="http://schemas.openxmlformats.org/drawingml/2006/table">
            <a:tbl>
              <a:tblPr firstRow="1" bandRow="1">
                <a:tableStyleId>{5C22544A-7EE6-4342-B048-85BDC9FD1C3A}</a:tableStyleId>
              </a:tblPr>
              <a:tblGrid>
                <a:gridCol w="1009648">
                  <a:extLst>
                    <a:ext uri="{9D8B030D-6E8A-4147-A177-3AD203B41FA5}">
                      <a16:colId xmlns:a16="http://schemas.microsoft.com/office/drawing/2014/main" val="2154790749"/>
                    </a:ext>
                  </a:extLst>
                </a:gridCol>
                <a:gridCol w="2705100">
                  <a:extLst>
                    <a:ext uri="{9D8B030D-6E8A-4147-A177-3AD203B41FA5}">
                      <a16:colId xmlns:a16="http://schemas.microsoft.com/office/drawing/2014/main" val="555983829"/>
                    </a:ext>
                  </a:extLst>
                </a:gridCol>
                <a:gridCol w="3043235">
                  <a:extLst>
                    <a:ext uri="{9D8B030D-6E8A-4147-A177-3AD203B41FA5}">
                      <a16:colId xmlns:a16="http://schemas.microsoft.com/office/drawing/2014/main" val="3468207131"/>
                    </a:ext>
                  </a:extLst>
                </a:gridCol>
              </a:tblGrid>
              <a:tr h="370840">
                <a:tc>
                  <a:txBody>
                    <a:bodyPr/>
                    <a:lstStyle/>
                    <a:p>
                      <a:r>
                        <a:rPr lang="en-US" dirty="0"/>
                        <a:t>TOPIC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r>
                        <a:rPr lang="en-US" sz="1000" b="1" dirty="0">
                          <a:solidFill>
                            <a:srgbClr val="0000CC"/>
                          </a:solidFill>
                        </a:rPr>
                        <a:t>Concept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Application fulfills the role of a network function.</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It is a network element, a physical entity, which can implements the role of a network function.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5847103"/>
                  </a:ext>
                </a:extLst>
              </a:tr>
              <a:tr h="370840">
                <a:tc>
                  <a:txBody>
                    <a:bodyPr/>
                    <a:lstStyle/>
                    <a:p>
                      <a:r>
                        <a:rPr lang="en-US" sz="1000" b="1" dirty="0">
                          <a:solidFill>
                            <a:srgbClr val="0000CC"/>
                          </a:solidFill>
                        </a:rPr>
                        <a:t>Physical Characteristic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Application without dedicated hardware; Virtualized applications require specific capabilities; Run on different vendor servers. SRIOV, Inter-DPDK. Hardware capabilities.</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Has an actual physical asset that is deployed and associated directly with the 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522935"/>
                  </a:ext>
                </a:extLst>
              </a:tr>
              <a:tr h="370840">
                <a:tc>
                  <a:txBody>
                    <a:bodyPr/>
                    <a:lstStyle/>
                    <a:p>
                      <a:r>
                        <a:rPr lang="en-US" sz="1000" b="1" dirty="0">
                          <a:solidFill>
                            <a:srgbClr val="0000CC"/>
                          </a:solidFill>
                        </a:rPr>
                        <a:t>On-boarding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To onboard a VNF is to “bring it into ONAP” i.e. the VNF images, component VNF-C provide descriptors of these NFs. Deployment model, # components, functions. Configuration parameters. VNF is not tied or optimized for a specific hardware, only requiring perhaps some capability to be supported.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For PNF provide the descriptors. Only provide the meta-data. PNF S/W specifically optimized to run on dedicated hardware. (Now) Not the software image. (Future) ONAP will provide the software image repository.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1077907"/>
                  </a:ext>
                </a:extLst>
              </a:tr>
              <a:tr h="370840">
                <a:tc>
                  <a:txBody>
                    <a:bodyPr/>
                    <a:lstStyle/>
                    <a:p>
                      <a:r>
                        <a:rPr lang="en-US" sz="1000" b="1" dirty="0">
                          <a:solidFill>
                            <a:srgbClr val="0000CC"/>
                          </a:solidFill>
                        </a:rPr>
                        <a:t>Plug and Play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The model triggers the orchestration.</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(See this slide package for PNF Plug and Play) at the end of PnP the PNF can provide service.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74721"/>
                  </a:ext>
                </a:extLst>
              </a:tr>
              <a:tr h="370840">
                <a:tc>
                  <a:txBody>
                    <a:bodyPr/>
                    <a:lstStyle/>
                    <a:p>
                      <a:r>
                        <a:rPr lang="en-US" sz="1000" b="1" dirty="0">
                          <a:solidFill>
                            <a:srgbClr val="0000CC"/>
                          </a:solidFill>
                        </a:rPr>
                        <a:t>Characteristics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5G CU could be a VNF since there is no need to have an association to a physical environment.</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5G DU must be PNF. PNFs are Elements which may need to interact with the physical environment. PNF is “High-Touch” technology. E.g. Emit radio waves in a geographical area.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8680946"/>
                  </a:ext>
                </a:extLst>
              </a:tr>
              <a:tr h="370840">
                <a:tc>
                  <a:txBody>
                    <a:bodyPr/>
                    <a:lstStyle/>
                    <a:p>
                      <a:r>
                        <a:rPr lang="en-US" sz="1000" b="1" dirty="0">
                          <a:solidFill>
                            <a:srgbClr val="0000CC"/>
                          </a:solidFill>
                        </a:rPr>
                        <a:t>Configurability</a:t>
                      </a:r>
                    </a:p>
                    <a:p>
                      <a:r>
                        <a:rPr lang="en-US" sz="1000" b="1" dirty="0">
                          <a:solidFill>
                            <a:srgbClr val="0000CC"/>
                          </a:solidFill>
                        </a:rPr>
                        <a:t>&amp;</a:t>
                      </a:r>
                    </a:p>
                    <a:p>
                      <a:r>
                        <a:rPr lang="en-US" sz="1000" b="1" dirty="0">
                          <a:solidFill>
                            <a:srgbClr val="0000CC"/>
                          </a:solidFill>
                        </a:rPr>
                        <a:t>Deployment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Easily adaptable to functions that you expect. E.g. Packet gateway to reconfigure as different NFs. Services easily create instances reconfigures including deployments (for different applications). Use a different instances of the VNF to provide a new service. For a VNF you can easily “delete” and “create” a new VNF to perform a new function. Configured dynamically.</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PNF has a “fixed” set of capabilities but can’t easily reconfigure it. One PNF in multiple services. Different capabilities exposed by the PNF. Reuse the same PNF with different services configuration. For a PNF you would not “destroy” a PNF but rather re-configure it. Can be configured dynamically.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9984672"/>
                  </a:ext>
                </a:extLst>
              </a:tr>
              <a:tr h="370840">
                <a:tc>
                  <a:txBody>
                    <a:bodyPr/>
                    <a:lstStyle/>
                    <a:p>
                      <a:r>
                        <a:rPr lang="en-US" sz="1000" b="1" dirty="0">
                          <a:solidFill>
                            <a:srgbClr val="0000CC"/>
                          </a:solidFill>
                        </a:rPr>
                        <a:t>ONAP Interaction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ONAP is started with VNF. VNF is “deployed” on-demand. Control from the ONAP perspective when a deployment of a VNF happens.</a:t>
                      </a:r>
                    </a:p>
                    <a:p>
                      <a:r>
                        <a:rPr lang="en-US" sz="1000" b="0" dirty="0">
                          <a:solidFill>
                            <a:schemeClr val="tx1"/>
                          </a:solidFill>
                        </a:rPr>
                        <a:t>DCAE – same</a:t>
                      </a:r>
                    </a:p>
                    <a:p>
                      <a:r>
                        <a:rPr lang="en-US" sz="1000" b="0" dirty="0">
                          <a:solidFill>
                            <a:schemeClr val="tx1"/>
                          </a:solidFill>
                        </a:rPr>
                        <a:t>Configure – Chef, Ansible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PNF do not “deploy” application. Do not use multi-VIM. Only “configure” the application, the PNF is deployed. A technician goes to site and “deploys” a PNF. </a:t>
                      </a:r>
                    </a:p>
                    <a:p>
                      <a:r>
                        <a:rPr lang="en-US" sz="1000" b="0" dirty="0">
                          <a:solidFill>
                            <a:schemeClr val="tx1"/>
                          </a:solidFill>
                        </a:rPr>
                        <a:t>DCAE – same</a:t>
                      </a:r>
                    </a:p>
                    <a:p>
                      <a:r>
                        <a:rPr lang="en-US" sz="1000" b="0" dirty="0">
                          <a:solidFill>
                            <a:schemeClr val="tx1"/>
                          </a:solidFill>
                        </a:rPr>
                        <a:t>Configure –Implementation of PNF client. Communication protocol, Client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9049850"/>
                  </a:ext>
                </a:extLst>
              </a:tr>
              <a:tr h="370840">
                <a:tc>
                  <a:txBody>
                    <a:bodyPr/>
                    <a:lstStyle/>
                    <a:p>
                      <a:r>
                        <a:rPr lang="en-US" sz="1000" b="1" dirty="0">
                          <a:solidFill>
                            <a:srgbClr val="0000CC"/>
                          </a:solidFill>
                        </a:rPr>
                        <a:t>Design Time Modeling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Model VNF. Templates. Onboarded before. In Run-time. Make sure properly identify specific PNF instance already deployed. Vs a dynamically created instances. VNF instances could be created &amp; instantiated dynamically. SDC may assumed instantiation of network function. </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cannot be instantiated, a PNF is only instantiated when it “powers up” and connects to ONAP. Service Orchestration. PNF is instantiated by nature of a PNF installation &amp; commission procedure.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5148676"/>
                  </a:ext>
                </a:extLst>
              </a:tr>
              <a:tr h="370840">
                <a:tc>
                  <a:txBody>
                    <a:bodyPr/>
                    <a:lstStyle/>
                    <a:p>
                      <a:r>
                        <a:rPr lang="en-US" sz="1000" b="1" dirty="0">
                          <a:solidFill>
                            <a:srgbClr val="0000CC"/>
                          </a:solidFill>
                        </a:rPr>
                        <a:t>Service Orchestration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cloud, #VM resources consumption, define components implement different functions. Where &amp; What will be deployed.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Physical location, pre-provisioned capabilities, performance monitoring. Components installed. RUs for specific functions.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0880261"/>
                  </a:ext>
                </a:extLst>
              </a:tr>
              <a:tr h="370840">
                <a:tc>
                  <a:txBody>
                    <a:bodyPr/>
                    <a:lstStyle/>
                    <a:p>
                      <a:r>
                        <a:rPr lang="en-US" sz="1000" b="1" dirty="0">
                          <a:solidFill>
                            <a:srgbClr val="0000CC"/>
                          </a:solidFill>
                        </a:rPr>
                        <a:t>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dynamically assigned resources.</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statically associated (hardware) 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6377019"/>
                  </a:ext>
                </a:extLst>
              </a:tr>
              <a:tr h="370840">
                <a:tc>
                  <a:txBody>
                    <a:bodyPr/>
                    <a:lstStyle/>
                    <a:p>
                      <a:r>
                        <a:rPr lang="en-US" sz="1000" b="1" dirty="0">
                          <a:solidFill>
                            <a:srgbClr val="0000CC"/>
                          </a:solidFill>
                        </a:rPr>
                        <a:t>Capacity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Capacity can be dynamically changed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is static (number of cells supported)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6561525"/>
                  </a:ext>
                </a:extLst>
              </a:tr>
            </a:tbl>
          </a:graphicData>
        </a:graphic>
      </p:graphicFrame>
    </p:spTree>
    <p:extLst>
      <p:ext uri="{BB962C8B-B14F-4D97-AF65-F5344CB8AC3E}">
        <p14:creationId xmlns:p14="http://schemas.microsoft.com/office/powerpoint/2010/main" val="33892170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PNF Plug and Play </a:t>
            </a:r>
          </a:p>
          <a:p>
            <a:r>
              <a:rPr lang="en-US" b="1" dirty="0">
                <a:solidFill>
                  <a:schemeClr val="bg1"/>
                </a:solidFill>
              </a:rPr>
              <a:t>Project Impacts</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4554103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3405222991"/>
              </p:ext>
            </p:extLst>
          </p:nvPr>
        </p:nvGraphicFramePr>
        <p:xfrm>
          <a:off x="57152" y="634852"/>
          <a:ext cx="6757983" cy="8173720"/>
        </p:xfrm>
        <a:graphic>
          <a:graphicData uri="http://schemas.openxmlformats.org/drawingml/2006/table">
            <a:tbl>
              <a:tblPr firstRow="1" bandRow="1">
                <a:tableStyleId>{5C22544A-7EE6-4342-B048-85BDC9FD1C3A}</a:tableStyleId>
              </a:tblPr>
              <a:tblGrid>
                <a:gridCol w="1212848">
                  <a:extLst>
                    <a:ext uri="{9D8B030D-6E8A-4147-A177-3AD203B41FA5}">
                      <a16:colId xmlns:a16="http://schemas.microsoft.com/office/drawing/2014/main" val="555983829"/>
                    </a:ext>
                  </a:extLst>
                </a:gridCol>
                <a:gridCol w="5545135">
                  <a:extLst>
                    <a:ext uri="{9D8B030D-6E8A-4147-A177-3AD203B41FA5}">
                      <a16:colId xmlns:a16="http://schemas.microsoft.com/office/drawing/2014/main" val="3468207131"/>
                    </a:ext>
                  </a:extLst>
                </a:gridCol>
              </a:tblGrid>
              <a:tr h="370840">
                <a:tc>
                  <a:txBody>
                    <a:bodyPr/>
                    <a:lstStyle/>
                    <a:p>
                      <a:r>
                        <a:rPr lang="en-US" dirty="0"/>
                        <a:t>ONAP Project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IMPACT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r>
                        <a:rPr lang="en-US" sz="1400" b="1" dirty="0">
                          <a:solidFill>
                            <a:srgbClr val="0000CC"/>
                          </a:solidFill>
                        </a:rPr>
                        <a:t>Management Design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(After modeling, and instantiation) “in the middle”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Policy Design changes? (check w/ Policy Project)</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CDT (APPC)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Networking Design – SDN-C design tool for networking design. Creates Yang files.</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Config Design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9739855"/>
                  </a:ext>
                </a:extLst>
              </a:tr>
              <a:tr h="370840">
                <a:tc>
                  <a:txBody>
                    <a:bodyPr/>
                    <a:lstStyle/>
                    <a:p>
                      <a:r>
                        <a:rPr lang="en-US" sz="1400" b="1" dirty="0">
                          <a:solidFill>
                            <a:srgbClr val="0000CC"/>
                          </a:solidFill>
                        </a:rPr>
                        <a:t>VID &amp; PNFID SUPPORT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With Seshu (SO) decided will continue </a:t>
                      </a:r>
                      <a:r>
                        <a:rPr lang="en-US" sz="1400" dirty="0" err="1"/>
                        <a:t>vCPE</a:t>
                      </a:r>
                      <a:r>
                        <a:rPr lang="en-US" sz="1400" dirty="0"/>
                        <a:t> work-flow extensions. Show in integration team, interim test. VID Impact, the API of that SO work-flow is extended, which must consume the CORRELATION ID (PNF ID).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The PnP registration workflow can be included into a broader use case work-flow. i.e. can “Cut &amp; paste” to the </a:t>
                      </a:r>
                      <a:r>
                        <a:rPr lang="en-US" sz="1400" dirty="0" err="1"/>
                        <a:t>vCPE</a:t>
                      </a:r>
                      <a:r>
                        <a:rPr lang="en-US" sz="1400" dirty="0"/>
                        <a:t>/VOLTE work-flow. Any workflow that deploys a service. VID uses different APIs of different ONAP components. VID deploy VCPE. VID creates a new cell, format; calls extended API. Client call. GUI to SO/AAI. VID GUI uses REST APIs of other modules. Display parameters of other ONAP modules.</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#1 – </a:t>
                      </a:r>
                      <a:r>
                        <a:rPr lang="en-US" sz="1400" b="1" u="sng" dirty="0">
                          <a:solidFill>
                            <a:srgbClr val="0000CC"/>
                          </a:solidFill>
                        </a:rPr>
                        <a:t>PNFID SUPPORT</a:t>
                      </a:r>
                      <a:r>
                        <a:rPr lang="en-US" sz="1400" dirty="0">
                          <a:solidFill>
                            <a:srgbClr val="0000CC"/>
                          </a:solidFill>
                        </a:rPr>
                        <a:t> </a:t>
                      </a:r>
                      <a:r>
                        <a:rPr lang="en-US" sz="1400" dirty="0"/>
                        <a:t>– VID to support PNFID (Correlation ID) for SO instantiate VCE/VoLTE Work-flow from Beijing (R1). SO work-flow API.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3988476"/>
                  </a:ext>
                </a:extLst>
              </a:tr>
              <a:tr h="370840">
                <a:tc>
                  <a:txBody>
                    <a:bodyPr/>
                    <a:lstStyle/>
                    <a:p>
                      <a:r>
                        <a:rPr lang="en-US" sz="1400" b="1" dirty="0">
                          <a:solidFill>
                            <a:srgbClr val="0000CC"/>
                          </a:solidFill>
                        </a:rPr>
                        <a:t>VID &amp; INSTANTIATION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#2 – </a:t>
                      </a:r>
                      <a:r>
                        <a:rPr lang="en-US" sz="1400" b="1" u="sng" dirty="0">
                          <a:solidFill>
                            <a:srgbClr val="0000CC"/>
                          </a:solidFill>
                        </a:rPr>
                        <a:t>SERVICE INSTANTIATION</a:t>
                      </a:r>
                      <a:r>
                        <a:rPr lang="en-US" sz="1400" dirty="0"/>
                        <a:t> – For R3, a 5G RAN deployment work-flow, want </a:t>
                      </a:r>
                      <a:r>
                        <a:rPr lang="en-US" sz="1400" dirty="0" err="1"/>
                        <a:t>pnfRegistration</a:t>
                      </a:r>
                      <a:r>
                        <a:rPr lang="en-US" sz="1400" dirty="0"/>
                        <a:t> use case supported by 5G RAN work-flow, with new SO work-flow API. </a:t>
                      </a:r>
                      <a:r>
                        <a:rPr lang="en-US" sz="1400" dirty="0" err="1"/>
                        <a:t>Kamunda</a:t>
                      </a:r>
                      <a:r>
                        <a:rPr lang="en-US" sz="1400" dirty="0"/>
                        <a:t> BPMN engine &amp; external API. SO API internal calls mapped to </a:t>
                      </a:r>
                      <a:r>
                        <a:rPr lang="en-US" sz="1400" dirty="0" err="1"/>
                        <a:t>Kamunda</a:t>
                      </a:r>
                      <a:r>
                        <a:rPr lang="en-US" sz="1400" dirty="0"/>
                        <a:t>. Sub-work flow to deal w/ </a:t>
                      </a:r>
                      <a:r>
                        <a:rPr lang="en-US" sz="1400" dirty="0" err="1"/>
                        <a:t>pnfRegistration</a:t>
                      </a:r>
                      <a:r>
                        <a:rPr lang="en-US" sz="1400" dirty="0"/>
                        <a:t>. VID needs to support instantiation of that work-flow. Maybe a new VID screen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25597927"/>
                  </a:ext>
                </a:extLst>
              </a:tr>
              <a:tr h="370840">
                <a:tc>
                  <a:txBody>
                    <a:bodyPr/>
                    <a:lstStyle/>
                    <a:p>
                      <a:r>
                        <a:rPr lang="en-US" sz="1400" b="1" dirty="0">
                          <a:solidFill>
                            <a:srgbClr val="0000CC"/>
                          </a:solidFill>
                        </a:rPr>
                        <a:t>VID &amp; MULTI-PNF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#3 – </a:t>
                      </a:r>
                      <a:r>
                        <a:rPr lang="en-US" sz="1400" b="1" u="sng" dirty="0">
                          <a:solidFill>
                            <a:srgbClr val="0000CC"/>
                          </a:solidFill>
                        </a:rPr>
                        <a:t>MULTI-PNFID</a:t>
                      </a:r>
                      <a:r>
                        <a:rPr lang="en-US" sz="1400" dirty="0"/>
                        <a:t> - today we are asking VID to provide an additional PNFID to the work-flow. Integration want to use VOLTE have 2 instances of PNF (need 2 PNF ID). Infrastructure w/ 2 routers PNF create 1 service. 1 PNF:1 Service &gt; n PNFs:1 Service. Slices share 1 PNF. 1 </a:t>
                      </a:r>
                      <a:r>
                        <a:rPr lang="en-US" sz="1400" dirty="0" err="1"/>
                        <a:t>PNF:n</a:t>
                      </a:r>
                      <a:r>
                        <a:rPr lang="en-US" sz="1400" dirty="0"/>
                        <a:t> Services. PNFID = Correlation ID. Study item (backlog).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45255957"/>
                  </a:ext>
                </a:extLst>
              </a:tr>
              <a:tr h="370840">
                <a:tc>
                  <a:txBody>
                    <a:bodyPr/>
                    <a:lstStyle/>
                    <a:p>
                      <a:r>
                        <a:rPr lang="en-US" sz="1400" b="1" dirty="0">
                          <a:solidFill>
                            <a:srgbClr val="0000CC"/>
                          </a:solidFill>
                        </a:rPr>
                        <a:t>VID &amp; WORK ORDER [FUTURE]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#4 – </a:t>
                      </a:r>
                      <a:r>
                        <a:rPr lang="en-US" sz="1400" b="1" u="sng" dirty="0">
                          <a:solidFill>
                            <a:srgbClr val="0000CC"/>
                          </a:solidFill>
                        </a:rPr>
                        <a:t>WORK ORDER</a:t>
                      </a:r>
                      <a:r>
                        <a:rPr lang="en-US" sz="1400" dirty="0"/>
                        <a:t> (Optional) – Supporting Work Order. Supported with service specific  applications. Inventory systems (optional). Future extension to ONAP. Interface w/ BSS-OSS systems (API).</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t>ACTION</a:t>
                      </a:r>
                      <a:r>
                        <a:rPr lang="en-US" sz="1400" dirty="0"/>
                        <a:t>: Error cases (check if SDC model parameters != A&amp;AI PNF entry)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6972062"/>
                  </a:ext>
                </a:extLst>
              </a:tr>
              <a:tr h="370840">
                <a:tc>
                  <a:txBody>
                    <a:bodyPr/>
                    <a:lstStyle/>
                    <a:p>
                      <a:r>
                        <a:rPr lang="en-US" sz="1400" b="1" dirty="0">
                          <a:solidFill>
                            <a:srgbClr val="0000CC"/>
                          </a:solidFill>
                        </a:rPr>
                        <a:t>VID &amp; AAI CREATION [FUTURE]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#5 – </a:t>
                      </a:r>
                      <a:r>
                        <a:rPr lang="en-US" sz="1400" b="1" u="sng" dirty="0">
                          <a:solidFill>
                            <a:srgbClr val="0000CC"/>
                          </a:solidFill>
                        </a:rPr>
                        <a:t>VID A&amp;AI INSTANCE CREATION </a:t>
                      </a:r>
                      <a:r>
                        <a:rPr lang="en-US" sz="1400" dirty="0"/>
                        <a:t>– (optional) (slide 19/Step 4) – VID supporting a PNF A&amp;AI Instance creation.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74380879"/>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2458977" y="-17858"/>
              <a:ext cx="1946367"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VID IMPACT</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784710B9-4BA0-4804-A810-A88879D956F6}"/>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985392" y="8181310"/>
            <a:ext cx="339142" cy="406058"/>
          </a:xfrm>
          <a:prstGeom prst="rect">
            <a:avLst/>
          </a:prstGeom>
        </p:spPr>
      </p:pic>
      <p:pic>
        <p:nvPicPr>
          <p:cNvPr id="9" name="Picture 8">
            <a:extLst>
              <a:ext uri="{FF2B5EF4-FFF2-40B4-BE49-F238E27FC236}">
                <a16:creationId xmlns:a16="http://schemas.microsoft.com/office/drawing/2014/main" id="{0CF2C3AD-1227-4856-8C7B-FF4C1AEEB70B}"/>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94812" y="4329397"/>
            <a:ext cx="339142" cy="406058"/>
          </a:xfrm>
          <a:prstGeom prst="rect">
            <a:avLst/>
          </a:prstGeom>
        </p:spPr>
      </p:pic>
      <p:pic>
        <p:nvPicPr>
          <p:cNvPr id="10" name="Picture 9">
            <a:extLst>
              <a:ext uri="{FF2B5EF4-FFF2-40B4-BE49-F238E27FC236}">
                <a16:creationId xmlns:a16="http://schemas.microsoft.com/office/drawing/2014/main" id="{68C50644-844A-488F-83AE-F01C5BD32DDB}"/>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94812" y="5516168"/>
            <a:ext cx="339142" cy="406058"/>
          </a:xfrm>
          <a:prstGeom prst="rect">
            <a:avLst/>
          </a:prstGeom>
        </p:spPr>
      </p:pic>
      <p:pic>
        <p:nvPicPr>
          <p:cNvPr id="11" name="Picture 10">
            <a:extLst>
              <a:ext uri="{FF2B5EF4-FFF2-40B4-BE49-F238E27FC236}">
                <a16:creationId xmlns:a16="http://schemas.microsoft.com/office/drawing/2014/main" id="{E4EE05EE-9153-4B55-8F6B-4870560B9A94}"/>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94812" y="6508912"/>
            <a:ext cx="339142" cy="406058"/>
          </a:xfrm>
          <a:prstGeom prst="rect">
            <a:avLst/>
          </a:prstGeom>
        </p:spPr>
      </p:pic>
    </p:spTree>
    <p:extLst>
      <p:ext uri="{BB962C8B-B14F-4D97-AF65-F5344CB8AC3E}">
        <p14:creationId xmlns:p14="http://schemas.microsoft.com/office/powerpoint/2010/main" val="15280645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1915815028"/>
              </p:ext>
            </p:extLst>
          </p:nvPr>
        </p:nvGraphicFramePr>
        <p:xfrm>
          <a:off x="57152" y="518738"/>
          <a:ext cx="6757983" cy="8082280"/>
        </p:xfrm>
        <a:graphic>
          <a:graphicData uri="http://schemas.openxmlformats.org/drawingml/2006/table">
            <a:tbl>
              <a:tblPr firstRow="1" bandRow="1">
                <a:tableStyleId>{5C22544A-7EE6-4342-B048-85BDC9FD1C3A}</a:tableStyleId>
              </a:tblPr>
              <a:tblGrid>
                <a:gridCol w="1443036">
                  <a:extLst>
                    <a:ext uri="{9D8B030D-6E8A-4147-A177-3AD203B41FA5}">
                      <a16:colId xmlns:a16="http://schemas.microsoft.com/office/drawing/2014/main" val="555983829"/>
                    </a:ext>
                  </a:extLst>
                </a:gridCol>
                <a:gridCol w="5314947">
                  <a:extLst>
                    <a:ext uri="{9D8B030D-6E8A-4147-A177-3AD203B41FA5}">
                      <a16:colId xmlns:a16="http://schemas.microsoft.com/office/drawing/2014/main" val="3468207131"/>
                    </a:ext>
                  </a:extLst>
                </a:gridCol>
              </a:tblGrid>
              <a:tr h="370840">
                <a:tc gridSpan="2">
                  <a:txBody>
                    <a:bodyPr/>
                    <a:lstStyle/>
                    <a:p>
                      <a:pPr algn="ctr"/>
                      <a:r>
                        <a:rPr lang="en-US" dirty="0"/>
                        <a:t>PNF Registration Handler (PRH)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372256845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0000CC"/>
                          </a:solidFill>
                        </a:rPr>
                        <a:t>NEW</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err="1">
                          <a:solidFill>
                            <a:srgbClr val="0000CC"/>
                          </a:solidFill>
                        </a:rPr>
                        <a:t>pnfRegistration</a:t>
                      </a:r>
                      <a:r>
                        <a:rPr lang="en-US" sz="1400" b="1" dirty="0">
                          <a:solidFill>
                            <a:srgbClr val="0000CC"/>
                          </a:solidFill>
                        </a:rPr>
                        <a: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0000CC"/>
                          </a:solidFill>
                        </a:rPr>
                        <a:t>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(1) New VES Event domain for PNF Registration</a:t>
                      </a:r>
                      <a:r>
                        <a:rPr lang="en-US" sz="1400" dirty="0">
                          <a:solidFill>
                            <a:srgbClr val="0000CC"/>
                          </a:solidFill>
                        </a:rPr>
                        <a:t> – </a:t>
                      </a:r>
                      <a:r>
                        <a:rPr lang="en-US" sz="1400" dirty="0"/>
                        <a:t>Create new VES event domain </a:t>
                      </a:r>
                      <a:r>
                        <a:rPr lang="en-US" sz="1400" i="1" dirty="0" err="1">
                          <a:solidFill>
                            <a:srgbClr val="0000CC"/>
                          </a:solidFill>
                        </a:rPr>
                        <a:t>pnfRegistration</a:t>
                      </a:r>
                      <a:r>
                        <a:rPr lang="en-US" sz="1400" dirty="0">
                          <a:solidFill>
                            <a:srgbClr val="0000CC"/>
                          </a:solidFill>
                        </a:rPr>
                        <a:t> </a:t>
                      </a:r>
                      <a:r>
                        <a:rPr lang="en-US" sz="1400" dirty="0"/>
                        <a:t>for PNF registration with corresponding support in VES collector, DMaaP and PRH. PnP Use  case was using the “</a:t>
                      </a:r>
                      <a:r>
                        <a:rPr lang="en-US" sz="1400" i="1" dirty="0"/>
                        <a:t>other</a:t>
                      </a:r>
                      <a:r>
                        <a:rPr lang="en-US" sz="1400" dirty="0"/>
                        <a:t>” domain to register VES events. For Casablanca, we propose using a dedicated domain. VES separation of events. VES agent update in PNF.</a:t>
                      </a:r>
                    </a:p>
                    <a:p>
                      <a:r>
                        <a:rPr lang="en-US" sz="1400" b="1" dirty="0">
                          <a:solidFill>
                            <a:srgbClr val="0000CC"/>
                          </a:solidFill>
                        </a:rPr>
                        <a:t>(2) VES EXTENSIONS </a:t>
                      </a:r>
                      <a:r>
                        <a:rPr lang="en-US" sz="1400" dirty="0"/>
                        <a:t>- As a result, VES collector and VES agent content will change with field updates using the new domain. Extensions for PNF registration fields. Corresponding VES Schema  change (VES message 6.0 standard)</a:t>
                      </a:r>
                    </a:p>
                    <a:p>
                      <a:r>
                        <a:rPr lang="en-US" sz="1400" b="1" dirty="0">
                          <a:solidFill>
                            <a:srgbClr val="0000CC"/>
                          </a:solidFill>
                        </a:rPr>
                        <a:t>(3) PNF REGISTRATION EXCHANGE UPDATE </a:t>
                      </a:r>
                      <a:r>
                        <a:rPr lang="en-US" sz="1400" dirty="0"/>
                        <a:t>– The registration VES event used by the DU Simulator (or actual PNF) will need to update its JSON payload to match the changes above.</a:t>
                      </a:r>
                      <a:r>
                        <a:rPr lang="en-US" sz="1400" b="1" dirty="0">
                          <a:solidFill>
                            <a:srgbClr val="0000CC"/>
                          </a:solidFill>
                        </a:rPr>
                        <a:t> </a:t>
                      </a:r>
                    </a:p>
                    <a:p>
                      <a:r>
                        <a:rPr lang="en-US" sz="1400" b="1" dirty="0">
                          <a:solidFill>
                            <a:srgbClr val="0000CC"/>
                          </a:solidFill>
                        </a:rPr>
                        <a:t>(4) TOPIC CREATION </a:t>
                      </a:r>
                      <a:r>
                        <a:rPr lang="en-US" sz="1400" dirty="0"/>
                        <a:t>– Once DMaaP is secured, creation of new </a:t>
                      </a:r>
                      <a:r>
                        <a:rPr lang="en-US" sz="1400" i="1" dirty="0" err="1">
                          <a:solidFill>
                            <a:srgbClr val="0000CC"/>
                          </a:solidFill>
                        </a:rPr>
                        <a:t>pnfRegistration</a:t>
                      </a:r>
                      <a:r>
                        <a:rPr lang="en-US" sz="1400" dirty="0"/>
                        <a:t> DMaaP Topic #1 (Static). DMaaP Topic #2 (Static) needs  to be pre-provisioned. </a:t>
                      </a:r>
                      <a:r>
                        <a:rPr lang="en-US" sz="1400" i="1" dirty="0" err="1">
                          <a:solidFill>
                            <a:srgbClr val="0000CC"/>
                          </a:solidFill>
                        </a:rPr>
                        <a:t>pnfReady</a:t>
                      </a:r>
                      <a:r>
                        <a:rPr lang="en-US" sz="1400" dirty="0"/>
                        <a:t> event.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96858435"/>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0000CC"/>
                          </a:solidFill>
                        </a:rPr>
                        <a:t>AAF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CC"/>
                          </a:solidFill>
                          <a:effectLst/>
                          <a:uLnTx/>
                          <a:uFillTx/>
                          <a:latin typeface="+mn-lt"/>
                          <a:ea typeface="+mn-ea"/>
                          <a:cs typeface="+mn-cs"/>
                        </a:rPr>
                        <a:t>(5) AAF &amp; PRH INTEGRATION </a:t>
                      </a:r>
                      <a:r>
                        <a:rPr kumimoji="0" lang="en-US" sz="1400" b="0" i="0" u="none" strike="noStrike" kern="1200" cap="none" spc="0" normalizeH="0" baseline="0" noProof="0" dirty="0">
                          <a:ln>
                            <a:noFill/>
                          </a:ln>
                          <a:solidFill>
                            <a:prstClr val="black"/>
                          </a:solidFill>
                          <a:effectLst/>
                          <a:uLnTx/>
                          <a:uFillTx/>
                          <a:latin typeface="+mn-lt"/>
                          <a:ea typeface="+mn-ea"/>
                          <a:cs typeface="+mn-cs"/>
                        </a:rPr>
                        <a:t>– Intra-ONAP Security. PRH integration with AAF for security.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CC"/>
                          </a:solidFill>
                          <a:effectLst/>
                          <a:uLnTx/>
                          <a:uFillTx/>
                          <a:latin typeface="+mn-lt"/>
                          <a:ea typeface="+mn-ea"/>
                          <a:cs typeface="+mn-cs"/>
                        </a:rPr>
                        <a:t>(6) VES INTEGRATION </a:t>
                      </a:r>
                      <a:r>
                        <a:rPr kumimoji="0" lang="en-US" sz="1400" b="0" i="0" u="none" strike="noStrike" kern="1200" cap="none" spc="0" normalizeH="0" baseline="0" noProof="0" dirty="0">
                          <a:ln>
                            <a:noFill/>
                          </a:ln>
                          <a:solidFill>
                            <a:prstClr val="black"/>
                          </a:solidFill>
                          <a:effectLst/>
                          <a:uLnTx/>
                          <a:uFillTx/>
                          <a:latin typeface="+mn-lt"/>
                          <a:ea typeface="+mn-ea"/>
                          <a:cs typeface="+mn-cs"/>
                        </a:rPr>
                        <a:t>– To authenticate VES collector and authentication of PNFs connecting to VES Collector. To facilitate this development, the VES S/W is being refactored.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5050787"/>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0000CC"/>
                          </a:solidFill>
                        </a:rPr>
                        <a:t>FAILURE HANDLING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CC"/>
                          </a:solidFill>
                          <a:effectLst/>
                          <a:uLnTx/>
                          <a:uFillTx/>
                          <a:latin typeface="+mn-lt"/>
                          <a:ea typeface="+mn-ea"/>
                          <a:cs typeface="+mn-cs"/>
                        </a:rPr>
                        <a:t>(7) FAILURE HANDLING </a:t>
                      </a:r>
                      <a:r>
                        <a:rPr kumimoji="0" lang="en-US" sz="1400" b="0" i="0" u="none" strike="noStrike" kern="1200" cap="none" spc="0" normalizeH="0" baseline="0" noProof="0" dirty="0">
                          <a:ln>
                            <a:noFill/>
                          </a:ln>
                          <a:solidFill>
                            <a:prstClr val="black"/>
                          </a:solidFill>
                          <a:effectLst/>
                          <a:uLnTx/>
                          <a:uFillTx/>
                          <a:latin typeface="+mn-lt"/>
                          <a:ea typeface="+mn-ea"/>
                          <a:cs typeface="+mn-cs"/>
                        </a:rPr>
                        <a:t>– Error handling for when registration fails. (1) send response didn’t find AAI keep sending (2) avoid multiple PNF ready to SO for same PNF.</a:t>
                      </a:r>
                      <a:r>
                        <a:rPr kumimoji="0" lang="en-US" sz="1400" b="1" i="0" u="none" strike="noStrike" kern="1200" cap="none" spc="0" normalizeH="0" baseline="0" noProof="0" dirty="0">
                          <a:ln>
                            <a:noFill/>
                          </a:ln>
                          <a:solidFill>
                            <a:srgbClr val="0000CC"/>
                          </a:solidFill>
                          <a:effectLst/>
                          <a:uLnTx/>
                          <a:uFillTx/>
                          <a:latin typeface="+mn-lt"/>
                          <a:ea typeface="+mn-ea"/>
                          <a:cs typeface="+mn-cs"/>
                        </a:rPr>
                        <a:t> </a:t>
                      </a:r>
                      <a:r>
                        <a:rPr kumimoji="0" lang="en-US" sz="1400" b="0" i="0" u="none" strike="noStrike" kern="1200" cap="none" spc="0" normalizeH="0" baseline="0" noProof="0" dirty="0">
                          <a:ln>
                            <a:noFill/>
                          </a:ln>
                          <a:solidFill>
                            <a:prstClr val="black"/>
                          </a:solidFill>
                          <a:effectLst/>
                          <a:uLnTx/>
                          <a:uFillTx/>
                          <a:latin typeface="+mn-lt"/>
                          <a:ea typeface="+mn-ea"/>
                          <a:cs typeface="+mn-cs"/>
                        </a:rPr>
                        <a:t>(3) AAI unavailable ONAP components not running (4) PNF sending erroneous info. (5) Failures on (a) PNF registration (b) DMaaP PNF Ready (c) AAI (d) Platform (6) VES Schema validation (7) </a:t>
                      </a:r>
                      <a:r>
                        <a:rPr kumimoji="0" lang="en-US" sz="1400" b="1" i="0" u="none" strike="noStrike" kern="1200" cap="none" spc="0" normalizeH="0" baseline="0" noProof="0" dirty="0">
                          <a:ln>
                            <a:noFill/>
                          </a:ln>
                          <a:solidFill>
                            <a:srgbClr val="0000CC"/>
                          </a:solidFill>
                          <a:effectLst/>
                          <a:uLnTx/>
                          <a:uFillTx/>
                          <a:latin typeface="+mn-lt"/>
                          <a:ea typeface="+mn-ea"/>
                          <a:cs typeface="+mn-cs"/>
                        </a:rPr>
                        <a:t>PNF timeout &amp; max# tries (actual DU).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71278567"/>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0000CC"/>
                          </a:solidFill>
                        </a:rPr>
                        <a:t>SO INTEGRATION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CC"/>
                          </a:solidFill>
                          <a:effectLst/>
                          <a:uLnTx/>
                          <a:uFillTx/>
                          <a:latin typeface="+mn-lt"/>
                          <a:ea typeface="+mn-ea"/>
                          <a:cs typeface="+mn-cs"/>
                        </a:rPr>
                        <a:t>(8) SO INTEGRATION </a:t>
                      </a:r>
                      <a:r>
                        <a:rPr kumimoji="0" lang="en-US" sz="1400" b="0" i="0" u="none" strike="noStrike" kern="1200" cap="none" spc="0" normalizeH="0" baseline="0" noProof="0" dirty="0">
                          <a:ln>
                            <a:noFill/>
                          </a:ln>
                          <a:solidFill>
                            <a:prstClr val="black"/>
                          </a:solidFill>
                          <a:effectLst/>
                          <a:uLnTx/>
                          <a:uFillTx/>
                          <a:latin typeface="+mn-lt"/>
                          <a:ea typeface="+mn-ea"/>
                          <a:cs typeface="+mn-cs"/>
                        </a:rPr>
                        <a:t>– SO WF Integration. Service Instance (Timeout = wait for 2 weeks). External inventory monitoring system.</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mn-lt"/>
                          <a:ea typeface="+mn-ea"/>
                          <a:cs typeface="+mn-cs"/>
                        </a:rPr>
                        <a:t>RH to support AAF authentication between RH and SO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18015603"/>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0000CC"/>
                          </a:solidFill>
                        </a:rPr>
                        <a:t>REQUIREMENTS PROJECT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CC"/>
                          </a:solidFill>
                          <a:effectLst/>
                          <a:uLnTx/>
                          <a:uFillTx/>
                          <a:latin typeface="+mn-lt"/>
                          <a:ea typeface="+mn-ea"/>
                          <a:cs typeface="+mn-cs"/>
                        </a:rPr>
                        <a:t>(9) REQUIREMENTS PROJECT </a:t>
                      </a:r>
                      <a:r>
                        <a:rPr kumimoji="0" lang="en-US" sz="1400" b="0" i="0" u="none" strike="noStrike" kern="1200" cap="none" spc="0" normalizeH="0" baseline="0" noProof="0" dirty="0">
                          <a:ln>
                            <a:noFill/>
                          </a:ln>
                          <a:solidFill>
                            <a:prstClr val="black"/>
                          </a:solidFill>
                          <a:effectLst/>
                          <a:uLnTx/>
                          <a:uFillTx/>
                          <a:latin typeface="+mn-lt"/>
                          <a:ea typeface="+mn-ea"/>
                          <a:cs typeface="+mn-cs"/>
                        </a:rPr>
                        <a:t>– Add requirements: for all equipment providers their PNFs have to use this event.</a:t>
                      </a:r>
                    </a:p>
                    <a:p>
                      <a:pPr marL="342900" marR="0" lvl="0" indent="-342900" algn="l" defTabSz="685800" rtl="0" eaLnBrk="1" fontAlgn="auto" latinLnBrk="0" hangingPunct="1">
                        <a:lnSpc>
                          <a:spcPct val="100000"/>
                        </a:lnSpc>
                        <a:spcBef>
                          <a:spcPts val="0"/>
                        </a:spcBef>
                        <a:spcAft>
                          <a:spcPts val="0"/>
                        </a:spcAft>
                        <a:buClrTx/>
                        <a:buSzTx/>
                        <a:buFontTx/>
                        <a:buAutoNum type="alphaLcParenBoth"/>
                        <a:tabLst/>
                        <a:defRPr/>
                      </a:pPr>
                      <a:r>
                        <a:rPr kumimoji="0" lang="en-US" sz="1400" b="0" i="0" u="none" strike="noStrike" kern="1200" cap="none" spc="0" normalizeH="0" baseline="0" noProof="0" dirty="0">
                          <a:ln>
                            <a:noFill/>
                          </a:ln>
                          <a:solidFill>
                            <a:prstClr val="black"/>
                          </a:solidFill>
                          <a:effectLst/>
                          <a:uLnTx/>
                          <a:uFillTx/>
                          <a:latin typeface="+mn-lt"/>
                          <a:ea typeface="+mn-ea"/>
                          <a:cs typeface="+mn-cs"/>
                        </a:rPr>
                        <a:t>PNF side: Requirement for PNF Time/Max# Tries</a:t>
                      </a:r>
                    </a:p>
                    <a:p>
                      <a:pPr marL="342900" marR="0" lvl="0" indent="-342900" algn="l" defTabSz="685800" rtl="0" eaLnBrk="1" fontAlgn="auto" latinLnBrk="0" hangingPunct="1">
                        <a:lnSpc>
                          <a:spcPct val="100000"/>
                        </a:lnSpc>
                        <a:spcBef>
                          <a:spcPts val="0"/>
                        </a:spcBef>
                        <a:spcAft>
                          <a:spcPts val="0"/>
                        </a:spcAft>
                        <a:buClrTx/>
                        <a:buSzTx/>
                        <a:buFontTx/>
                        <a:buAutoNum type="alphaLcParenBoth"/>
                        <a:tabLst/>
                        <a:defRPr/>
                      </a:pPr>
                      <a:r>
                        <a:rPr kumimoji="0" lang="en-US" sz="1400" b="0" i="0" u="none" strike="noStrike" kern="1200" cap="none" spc="0" normalizeH="0" baseline="0" noProof="0" dirty="0">
                          <a:ln>
                            <a:noFill/>
                          </a:ln>
                          <a:solidFill>
                            <a:prstClr val="black"/>
                          </a:solidFill>
                          <a:effectLst/>
                          <a:uLnTx/>
                          <a:uFillTx/>
                          <a:latin typeface="+mn-lt"/>
                          <a:ea typeface="+mn-ea"/>
                          <a:cs typeface="+mn-cs"/>
                        </a:rPr>
                        <a:t>ONAP side: Timeout (e.g. 2 weeks)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82448939"/>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390300" y="-17858"/>
              <a:ext cx="6083717"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REGISTRATION HANDLER IMPACTS</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 name="Picture 8">
            <a:extLst>
              <a:ext uri="{FF2B5EF4-FFF2-40B4-BE49-F238E27FC236}">
                <a16:creationId xmlns:a16="http://schemas.microsoft.com/office/drawing/2014/main" id="{1DB5C35A-AA53-4E04-814A-17A0EE4057BE}"/>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220729" y="8178260"/>
            <a:ext cx="339142" cy="406058"/>
          </a:xfrm>
          <a:prstGeom prst="rect">
            <a:avLst/>
          </a:prstGeom>
        </p:spPr>
      </p:pic>
      <p:pic>
        <p:nvPicPr>
          <p:cNvPr id="8" name="Picture 7">
            <a:extLst>
              <a:ext uri="{FF2B5EF4-FFF2-40B4-BE49-F238E27FC236}">
                <a16:creationId xmlns:a16="http://schemas.microsoft.com/office/drawing/2014/main" id="{B961EAD9-6B55-46C9-9605-8634D0F0CFEF}"/>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94812" y="1593182"/>
            <a:ext cx="339142" cy="406058"/>
          </a:xfrm>
          <a:prstGeom prst="rect">
            <a:avLst/>
          </a:prstGeom>
        </p:spPr>
      </p:pic>
      <p:pic>
        <p:nvPicPr>
          <p:cNvPr id="10" name="Picture 9">
            <a:extLst>
              <a:ext uri="{FF2B5EF4-FFF2-40B4-BE49-F238E27FC236}">
                <a16:creationId xmlns:a16="http://schemas.microsoft.com/office/drawing/2014/main" id="{6BFCB2C8-4D6B-4C1F-A53C-7BB1703093AB}"/>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559871" y="4435168"/>
            <a:ext cx="339142" cy="406058"/>
          </a:xfrm>
          <a:prstGeom prst="rect">
            <a:avLst/>
          </a:prstGeom>
        </p:spPr>
      </p:pic>
      <p:pic>
        <p:nvPicPr>
          <p:cNvPr id="11" name="Picture 10">
            <a:extLst>
              <a:ext uri="{FF2B5EF4-FFF2-40B4-BE49-F238E27FC236}">
                <a16:creationId xmlns:a16="http://schemas.microsoft.com/office/drawing/2014/main" id="{4822DC8F-3C9C-4387-A890-EFA88485F4F4}"/>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220729" y="6022208"/>
            <a:ext cx="339142" cy="406058"/>
          </a:xfrm>
          <a:prstGeom prst="rect">
            <a:avLst/>
          </a:prstGeom>
        </p:spPr>
      </p:pic>
      <p:pic>
        <p:nvPicPr>
          <p:cNvPr id="12" name="Picture 11">
            <a:extLst>
              <a:ext uri="{FF2B5EF4-FFF2-40B4-BE49-F238E27FC236}">
                <a16:creationId xmlns:a16="http://schemas.microsoft.com/office/drawing/2014/main" id="{46C71B97-4C76-43B9-91D1-BD4BAE4B31B6}"/>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180345" y="7099113"/>
            <a:ext cx="339142" cy="406058"/>
          </a:xfrm>
          <a:prstGeom prst="rect">
            <a:avLst/>
          </a:prstGeom>
        </p:spPr>
      </p:pic>
      <p:sp>
        <p:nvSpPr>
          <p:cNvPr id="2" name="TextBox 1">
            <a:extLst>
              <a:ext uri="{FF2B5EF4-FFF2-40B4-BE49-F238E27FC236}">
                <a16:creationId xmlns:a16="http://schemas.microsoft.com/office/drawing/2014/main" id="{6B31D188-820F-46E2-B8DC-4F4A123C1523}"/>
              </a:ext>
            </a:extLst>
          </p:cNvPr>
          <p:cNvSpPr txBox="1"/>
          <p:nvPr/>
        </p:nvSpPr>
        <p:spPr>
          <a:xfrm>
            <a:off x="-4369" y="8584893"/>
            <a:ext cx="5343129" cy="577081"/>
          </a:xfrm>
          <a:prstGeom prst="rect">
            <a:avLst/>
          </a:prstGeom>
          <a:noFill/>
        </p:spPr>
        <p:txBody>
          <a:bodyPr wrap="none" rtlCol="0">
            <a:spAutoFit/>
          </a:bodyPr>
          <a:lstStyle/>
          <a:p>
            <a:r>
              <a:rPr lang="en-US" sz="1050" dirty="0"/>
              <a:t>DMaaP meeting – </a:t>
            </a:r>
            <a:r>
              <a:rPr lang="en-US" sz="1050" dirty="0" err="1"/>
              <a:t>sunil</a:t>
            </a:r>
            <a:r>
              <a:rPr lang="en-US" sz="1050" dirty="0"/>
              <a:t> </a:t>
            </a:r>
            <a:r>
              <a:rPr lang="en-US" sz="1050" dirty="0" err="1"/>
              <a:t>unnava</a:t>
            </a:r>
            <a:r>
              <a:rPr lang="en-US" sz="1050" dirty="0"/>
              <a:t> (MR), Dominic </a:t>
            </a:r>
            <a:r>
              <a:rPr lang="en-US" sz="1050" dirty="0" err="1"/>
              <a:t>lunanova</a:t>
            </a:r>
            <a:r>
              <a:rPr lang="en-US" sz="1050" dirty="0"/>
              <a:t> </a:t>
            </a:r>
            <a:r>
              <a:rPr lang="en-US" sz="1050" dirty="0">
                <a:hlinkClick r:id="rId3"/>
              </a:rPr>
              <a:t>dgl@research.att.com</a:t>
            </a:r>
            <a:r>
              <a:rPr lang="en-US" sz="1050" dirty="0"/>
              <a:t> (Bus controller)</a:t>
            </a:r>
          </a:p>
          <a:p>
            <a:r>
              <a:rPr lang="en-US" sz="1050" dirty="0"/>
              <a:t>Requirements Meeting – </a:t>
            </a:r>
            <a:r>
              <a:rPr lang="en-US" sz="1050" dirty="0" err="1"/>
              <a:t>steven</a:t>
            </a:r>
            <a:r>
              <a:rPr lang="en-US" sz="1050" dirty="0"/>
              <a:t> wright su622b@att.com</a:t>
            </a:r>
          </a:p>
          <a:p>
            <a:r>
              <a:rPr lang="en-US" sz="1050" dirty="0"/>
              <a:t>VID meeting  - Ofir </a:t>
            </a:r>
            <a:r>
              <a:rPr lang="en-US" sz="1050" dirty="0" err="1"/>
              <a:t>Sansino</a:t>
            </a:r>
            <a:endParaRPr lang="en-US" sz="1050" dirty="0"/>
          </a:p>
        </p:txBody>
      </p:sp>
    </p:spTree>
    <p:extLst>
      <p:ext uri="{BB962C8B-B14F-4D97-AF65-F5344CB8AC3E}">
        <p14:creationId xmlns:p14="http://schemas.microsoft.com/office/powerpoint/2010/main" val="26725803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803669859"/>
              </p:ext>
            </p:extLst>
          </p:nvPr>
        </p:nvGraphicFramePr>
        <p:xfrm>
          <a:off x="57152" y="838051"/>
          <a:ext cx="6757983" cy="7929880"/>
        </p:xfrm>
        <a:graphic>
          <a:graphicData uri="http://schemas.openxmlformats.org/drawingml/2006/table">
            <a:tbl>
              <a:tblPr firstRow="1" bandRow="1">
                <a:tableStyleId>{5C22544A-7EE6-4342-B048-85BDC9FD1C3A}</a:tableStyleId>
              </a:tblPr>
              <a:tblGrid>
                <a:gridCol w="1343023">
                  <a:extLst>
                    <a:ext uri="{9D8B030D-6E8A-4147-A177-3AD203B41FA5}">
                      <a16:colId xmlns:a16="http://schemas.microsoft.com/office/drawing/2014/main" val="555983829"/>
                    </a:ext>
                  </a:extLst>
                </a:gridCol>
                <a:gridCol w="5414960">
                  <a:extLst>
                    <a:ext uri="{9D8B030D-6E8A-4147-A177-3AD203B41FA5}">
                      <a16:colId xmlns:a16="http://schemas.microsoft.com/office/drawing/2014/main" val="3468207131"/>
                    </a:ext>
                  </a:extLst>
                </a:gridCol>
              </a:tblGrid>
              <a:tr h="370840">
                <a:tc gridSpan="2">
                  <a:txBody>
                    <a:bodyPr/>
                    <a:lstStyle/>
                    <a:p>
                      <a:pPr algn="ctr"/>
                      <a:r>
                        <a:rPr lang="en-US" dirty="0"/>
                        <a:t>SERVICE ORCHESTRATOR (SO)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3477979465"/>
                  </a:ext>
                </a:extLst>
              </a:tr>
              <a:tr h="370840">
                <a:tc>
                  <a:txBody>
                    <a:bodyPr/>
                    <a:lstStyle/>
                    <a:p>
                      <a:r>
                        <a:rPr lang="en-US" sz="1400" b="1" dirty="0">
                          <a:solidFill>
                            <a:srgbClr val="0000CC"/>
                          </a:solidFill>
                        </a:rPr>
                        <a:t>WORK FLOW Integration/ Testing </a:t>
                      </a:r>
                    </a:p>
                    <a:p>
                      <a:r>
                        <a:rPr lang="en-US" sz="1400" b="1" dirty="0">
                          <a:solidFill>
                            <a:srgbClr val="0000CC"/>
                          </a:solidFill>
                        </a:rPr>
                        <a:t>(SO executor)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Create work-flow for PNF (</a:t>
                      </a:r>
                      <a:r>
                        <a:rPr lang="en-US" sz="1400" dirty="0" err="1"/>
                        <a:t>Srini</a:t>
                      </a:r>
                      <a:r>
                        <a:rPr lang="en-US" sz="1400" dirty="0"/>
                        <a:t>)</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For configuration for SO</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t>Coded in Beijing but needs yet to be integrated, tested, and accepted</a:t>
                      </a:r>
                      <a:r>
                        <a:rPr lang="en-US" sz="1400" dirty="0"/>
                        <a:t>. Note: One PNF workflow (SO) that has two entry points: (1) instantiate &amp; wait (Step 16) (2) Update (Step 34). One BPMN.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522935"/>
                  </a:ext>
                </a:extLst>
              </a:tr>
              <a:tr h="370840">
                <a:tc>
                  <a:txBody>
                    <a:bodyPr/>
                    <a:lstStyle/>
                    <a:p>
                      <a:r>
                        <a:rPr lang="en-US" sz="1400" b="1" dirty="0">
                          <a:solidFill>
                            <a:srgbClr val="0000CC"/>
                          </a:solidFill>
                        </a:rPr>
                        <a:t>AAF &amp; PRH Integration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mn-lt"/>
                          <a:ea typeface="+mn-ea"/>
                          <a:cs typeface="+mn-cs"/>
                        </a:rPr>
                        <a:t>SECURITY</a:t>
                      </a:r>
                      <a:r>
                        <a:rPr kumimoji="0" lang="en-US" sz="1400" b="0" i="0" u="none" strike="noStrike" kern="1200" cap="none" spc="0" normalizeH="0" baseline="0" noProof="0" dirty="0">
                          <a:ln>
                            <a:noFill/>
                          </a:ln>
                          <a:solidFill>
                            <a:prstClr val="black"/>
                          </a:solidFill>
                          <a:effectLst/>
                          <a:uLnTx/>
                          <a:uFillTx/>
                          <a:latin typeface="+mn-lt"/>
                          <a:ea typeface="+mn-ea"/>
                          <a:cs typeface="+mn-cs"/>
                        </a:rPr>
                        <a:t> - SO enhancement to support using AAF authentication between </a:t>
                      </a:r>
                      <a:r>
                        <a:rPr kumimoji="0" lang="en-US" sz="1400" b="1" i="0" u="sng" strike="noStrike" kern="1200" cap="none" spc="0" normalizeH="0" baseline="0" noProof="0" dirty="0">
                          <a:ln>
                            <a:noFill/>
                          </a:ln>
                          <a:solidFill>
                            <a:srgbClr val="FF0000"/>
                          </a:solidFill>
                          <a:effectLst/>
                          <a:uLnTx/>
                          <a:uFillTx/>
                          <a:latin typeface="+mn-lt"/>
                          <a:ea typeface="+mn-ea"/>
                          <a:cs typeface="+mn-cs"/>
                        </a:rPr>
                        <a:t>PRH</a:t>
                      </a:r>
                      <a:r>
                        <a:rPr kumimoji="0" lang="en-US" sz="1400" b="0" i="0" u="none" strike="noStrike" kern="1200" cap="none" spc="0" normalizeH="0" baseline="0" noProof="0" dirty="0">
                          <a:ln>
                            <a:noFill/>
                          </a:ln>
                          <a:solidFill>
                            <a:prstClr val="black"/>
                          </a:solidFill>
                          <a:effectLst/>
                          <a:uLnTx/>
                          <a:uFillTx/>
                          <a:latin typeface="+mn-lt"/>
                          <a:ea typeface="+mn-ea"/>
                          <a:cs typeface="+mn-cs"/>
                        </a:rPr>
                        <a:t> and </a:t>
                      </a:r>
                      <a:r>
                        <a:rPr kumimoji="0" lang="en-US" sz="1400" b="1" i="0" u="sng" strike="noStrike" kern="1200" cap="none" spc="0" normalizeH="0" baseline="0" noProof="0" dirty="0">
                          <a:ln>
                            <a:noFill/>
                          </a:ln>
                          <a:solidFill>
                            <a:srgbClr val="FF0000"/>
                          </a:solidFill>
                          <a:effectLst/>
                          <a:uLnTx/>
                          <a:uFillTx/>
                          <a:latin typeface="+mn-lt"/>
                          <a:ea typeface="+mn-ea"/>
                          <a:cs typeface="+mn-cs"/>
                        </a:rPr>
                        <a:t>SO</a:t>
                      </a:r>
                      <a:r>
                        <a:rPr kumimoji="0" lang="en-US" sz="1400" b="0" i="0" u="none" strike="noStrike" kern="1200" cap="none" spc="0" normalizeH="0" baseline="0" noProof="0" dirty="0">
                          <a:ln>
                            <a:noFill/>
                          </a:ln>
                          <a:solidFill>
                            <a:prstClr val="black"/>
                          </a:solidFill>
                          <a:effectLst/>
                          <a:uLnTx/>
                          <a:uFillTx/>
                          <a:latin typeface="+mn-lt"/>
                          <a:ea typeface="+mn-ea"/>
                          <a:cs typeface="+mn-cs"/>
                        </a:rPr>
                        <a:t> (will SO integration to AAF in general). </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mn-lt"/>
                          <a:ea typeface="+mn-ea"/>
                          <a:cs typeface="+mn-cs"/>
                        </a:rPr>
                        <a:t>ACTION</a:t>
                      </a:r>
                      <a:r>
                        <a:rPr kumimoji="0" lang="en-US" sz="1400" b="0" i="0" u="none" strike="noStrike" kern="1200" cap="none" spc="0" normalizeH="0" baseline="0" noProof="0" dirty="0">
                          <a:ln>
                            <a:noFill/>
                          </a:ln>
                          <a:solidFill>
                            <a:prstClr val="black"/>
                          </a:solidFill>
                          <a:effectLst/>
                          <a:uLnTx/>
                          <a:uFillTx/>
                          <a:latin typeface="+mn-lt"/>
                          <a:ea typeface="+mn-ea"/>
                          <a:cs typeface="+mn-cs"/>
                        </a:rPr>
                        <a:t>: need more details on PRH to SO security – TLS, Certificates, Client/Server interaction, DMaaP. [Security Development]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5515952"/>
                  </a:ext>
                </a:extLst>
              </a:tr>
              <a:tr h="370840">
                <a:tc>
                  <a:txBody>
                    <a:bodyPr/>
                    <a:lstStyle/>
                    <a:p>
                      <a:r>
                        <a:rPr lang="en-US" sz="1400" b="1" dirty="0">
                          <a:solidFill>
                            <a:srgbClr val="0000CC"/>
                          </a:solidFill>
                        </a:rPr>
                        <a:t>SO TO Controller INTERACTION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1. </a:t>
                      </a:r>
                      <a:r>
                        <a:rPr lang="en-US" sz="1400" b="1" dirty="0"/>
                        <a:t>IDENTIFY THE CONTROLLER</a:t>
                      </a:r>
                      <a:r>
                        <a:rPr lang="en-US" sz="1400" dirty="0"/>
                        <a:t>: How should SO recognize which controller to use. STEP37 SO calls (Controller: APP-C, SDN-C, SDN-Cr/APP-Cr (SDN-R), VF-C Identified in PNF A&amp;AI Entry) (Generic API call </a:t>
                      </a:r>
                      <a:r>
                        <a:rPr lang="en-US" sz="1400" b="1" u="sng" dirty="0"/>
                        <a:t>vs</a:t>
                      </a:r>
                      <a:r>
                        <a:rPr lang="en-US" sz="1400" dirty="0"/>
                        <a:t> REST call (?)). List of operations.</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PNFID &gt; PNFD &gt; Controller</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2. </a:t>
                      </a:r>
                      <a:r>
                        <a:rPr lang="en-US" sz="1400" b="1" dirty="0">
                          <a:solidFill>
                            <a:schemeClr val="tx1"/>
                          </a:solidFill>
                        </a:rPr>
                        <a:t>HOW TO CALL THE CONTROLLER </a:t>
                      </a:r>
                      <a:r>
                        <a:rPr lang="en-US" sz="1400" b="0" dirty="0">
                          <a:solidFill>
                            <a:schemeClr val="tx1"/>
                          </a:solidFill>
                        </a:rPr>
                        <a:t>- API to the identified Controller. SDN-C (Generic API). North-bound would be SDN-C API.</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FF0000"/>
                          </a:solidFill>
                        </a:rPr>
                        <a:t>ACTION</a:t>
                      </a:r>
                      <a:r>
                        <a:rPr lang="en-US" sz="1400" b="0" dirty="0">
                          <a:solidFill>
                            <a:schemeClr val="tx1"/>
                          </a:solidFill>
                        </a:rPr>
                        <a:t>: How does SO Call the Controller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8498039"/>
                  </a:ext>
                </a:extLst>
              </a:tr>
              <a:tr h="370840">
                <a:tc>
                  <a:txBody>
                    <a:bodyPr/>
                    <a:lstStyle/>
                    <a:p>
                      <a:r>
                        <a:rPr lang="en-US" sz="1400" b="1" dirty="0">
                          <a:solidFill>
                            <a:srgbClr val="0000CC"/>
                          </a:solidFill>
                        </a:rPr>
                        <a:t>PNF WORKFLOW ENHANCEMENTS</a:t>
                      </a:r>
                      <a:r>
                        <a:rPr lang="en-US" sz="1400" dirty="0">
                          <a:solidFill>
                            <a:srgbClr val="0000CC"/>
                          </a:solidFill>
                        </a:rPr>
                        <a:t> </a:t>
                      </a:r>
                      <a:endParaRPr lang="en-US" sz="14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Investigate the use of a Generic PNF workflow (will it work for 5G PNF). Investigate if enhancements (customizations) are needed to the PNF Workflow. Sub-Flow. </a:t>
                      </a:r>
                      <a:r>
                        <a:rPr lang="en-US" sz="1400" b="0" dirty="0">
                          <a:solidFill>
                            <a:schemeClr val="tx1"/>
                          </a:solidFill>
                        </a:rPr>
                        <a:t>BPMN (separate WF). PNF Auto-discovery WF. Stand-alone WF that can be “plugged” into other WFs.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43774756"/>
                  </a:ext>
                </a:extLst>
              </a:tr>
              <a:tr h="370840">
                <a:tc>
                  <a:txBody>
                    <a:bodyPr/>
                    <a:lstStyle/>
                    <a:p>
                      <a:r>
                        <a:rPr lang="en-US" sz="1400" b="1" dirty="0">
                          <a:solidFill>
                            <a:srgbClr val="0000CC"/>
                          </a:solidFill>
                        </a:rPr>
                        <a:t>MODEL DRIVEN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SO not yet model driven. Need to solve vis-à-vis a SO work flow specific to service &amp; resource use case. </a:t>
                      </a:r>
                      <a:r>
                        <a:rPr lang="en-US" sz="1400" i="1" dirty="0"/>
                        <a:t>Controller type</a:t>
                      </a:r>
                      <a:r>
                        <a:rPr lang="en-US" sz="1400" dirty="0"/>
                        <a:t> to be used w/ PNF should be modeled in SDC.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9240417"/>
                  </a:ext>
                </a:extLst>
              </a:tr>
              <a:tr h="370840">
                <a:tc>
                  <a:txBody>
                    <a:bodyPr/>
                    <a:lstStyle/>
                    <a:p>
                      <a:r>
                        <a:rPr lang="en-US" sz="1400" b="1" dirty="0">
                          <a:solidFill>
                            <a:srgbClr val="0000CC"/>
                          </a:solidFill>
                        </a:rPr>
                        <a:t>DFX (Design for Excellence)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Resilience, Performance, Scalability, Stability, Multi-</a:t>
                      </a:r>
                      <a:r>
                        <a:rPr lang="en-US" sz="1400" dirty="0" err="1"/>
                        <a:t>tentants</a:t>
                      </a:r>
                      <a:r>
                        <a:rPr lang="en-US" sz="1400" dirty="0"/>
                        <a:t> (multi-tenants access). Multi-site (single instances of SO).</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428751"/>
                  </a:ext>
                </a:extLst>
              </a:tr>
              <a:tr h="370840">
                <a:tc>
                  <a:txBody>
                    <a:bodyPr/>
                    <a:lstStyle/>
                    <a:p>
                      <a:r>
                        <a:rPr lang="en-US" sz="1400" b="1" dirty="0">
                          <a:solidFill>
                            <a:srgbClr val="0000CC"/>
                          </a:solidFill>
                        </a:rPr>
                        <a:t>Controller Type ID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FF0000"/>
                          </a:solidFill>
                        </a:rPr>
                        <a:t>ACTION</a:t>
                      </a:r>
                      <a:r>
                        <a:rPr lang="en-US" sz="1400" b="0" dirty="0">
                          <a:solidFill>
                            <a:schemeClr val="tx1"/>
                          </a:solidFill>
                        </a:rPr>
                        <a:t>: Identifying the PNF Controller (set in Design time). What is the API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7315278"/>
                  </a:ext>
                </a:extLst>
              </a:tr>
              <a:tr h="370840">
                <a:tc>
                  <a:txBody>
                    <a:bodyPr/>
                    <a:lstStyle/>
                    <a:p>
                      <a:r>
                        <a:rPr lang="en-US" sz="1400" b="1" dirty="0">
                          <a:solidFill>
                            <a:srgbClr val="0000CC"/>
                          </a:solidFill>
                        </a:rPr>
                        <a:t>Slide 19/Alt-2 Step 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FF0000"/>
                          </a:solidFill>
                        </a:rPr>
                        <a:t>ACTION</a:t>
                      </a:r>
                      <a:r>
                        <a:rPr lang="en-US" sz="1400" b="0" dirty="0">
                          <a:solidFill>
                            <a:schemeClr val="tx1"/>
                          </a:solidFill>
                        </a:rPr>
                        <a:t>: “Manual” (Slide 19) vs Automated (Slide 26) (w/ Vimal, Gil)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1016255"/>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344615" y="-17858"/>
              <a:ext cx="617508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SERVICE ORCHESTRATOR (SO) IMPACTS</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 name="Picture 8">
            <a:extLst>
              <a:ext uri="{FF2B5EF4-FFF2-40B4-BE49-F238E27FC236}">
                <a16:creationId xmlns:a16="http://schemas.microsoft.com/office/drawing/2014/main" id="{208A3349-C5CB-4006-B0B4-0D2696D5D309}"/>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088075" y="8342792"/>
            <a:ext cx="339142" cy="406058"/>
          </a:xfrm>
          <a:prstGeom prst="rect">
            <a:avLst/>
          </a:prstGeom>
        </p:spPr>
      </p:pic>
      <p:pic>
        <p:nvPicPr>
          <p:cNvPr id="8" name="Picture 7">
            <a:extLst>
              <a:ext uri="{FF2B5EF4-FFF2-40B4-BE49-F238E27FC236}">
                <a16:creationId xmlns:a16="http://schemas.microsoft.com/office/drawing/2014/main" id="{5EEAA483-1803-49A8-8292-69123AAD2E5F}"/>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257646" y="7741827"/>
            <a:ext cx="339142" cy="406058"/>
          </a:xfrm>
          <a:prstGeom prst="rect">
            <a:avLst/>
          </a:prstGeom>
        </p:spPr>
      </p:pic>
      <p:pic>
        <p:nvPicPr>
          <p:cNvPr id="10" name="Picture 9">
            <a:extLst>
              <a:ext uri="{FF2B5EF4-FFF2-40B4-BE49-F238E27FC236}">
                <a16:creationId xmlns:a16="http://schemas.microsoft.com/office/drawing/2014/main" id="{5165172E-F15E-48FC-BAAA-EDD7AE8A2B89}"/>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206609" y="2757077"/>
            <a:ext cx="339142" cy="406058"/>
          </a:xfrm>
          <a:prstGeom prst="rect">
            <a:avLst/>
          </a:prstGeom>
        </p:spPr>
      </p:pic>
      <p:cxnSp>
        <p:nvCxnSpPr>
          <p:cNvPr id="11" name="Connector: Elbow 10">
            <a:extLst>
              <a:ext uri="{FF2B5EF4-FFF2-40B4-BE49-F238E27FC236}">
                <a16:creationId xmlns:a16="http://schemas.microsoft.com/office/drawing/2014/main" id="{DAE47B95-59B4-4254-8C94-8E0806FA23AD}"/>
              </a:ext>
            </a:extLst>
          </p:cNvPr>
          <p:cNvCxnSpPr>
            <a:cxnSpLocks/>
            <a:stCxn id="15" idx="1"/>
            <a:endCxn id="8" idx="1"/>
          </p:cNvCxnSpPr>
          <p:nvPr/>
        </p:nvCxnSpPr>
        <p:spPr>
          <a:xfrm rot="10800000" flipV="1">
            <a:off x="1257647" y="4085576"/>
            <a:ext cx="10059" cy="3859280"/>
          </a:xfrm>
          <a:prstGeom prst="bentConnector3">
            <a:avLst>
              <a:gd name="adj1" fmla="val 1600814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2DBCC2CA-31CC-45A3-95F4-F0210078D338}"/>
              </a:ext>
            </a:extLst>
          </p:cNvPr>
          <p:cNvSpPr/>
          <p:nvPr/>
        </p:nvSpPr>
        <p:spPr>
          <a:xfrm>
            <a:off x="1267705" y="4050651"/>
            <a:ext cx="57518" cy="69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8763EB5-6E47-4B09-8217-2EF2D570762B}"/>
              </a:ext>
            </a:extLst>
          </p:cNvPr>
          <p:cNvSpPr/>
          <p:nvPr/>
        </p:nvSpPr>
        <p:spPr>
          <a:xfrm>
            <a:off x="1369699" y="6363350"/>
            <a:ext cx="57518" cy="698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ctor: Elbow 18">
            <a:extLst>
              <a:ext uri="{FF2B5EF4-FFF2-40B4-BE49-F238E27FC236}">
                <a16:creationId xmlns:a16="http://schemas.microsoft.com/office/drawing/2014/main" id="{3B009620-4AEB-43EB-89FF-6A0A5873F5F1}"/>
              </a:ext>
            </a:extLst>
          </p:cNvPr>
          <p:cNvCxnSpPr>
            <a:cxnSpLocks/>
            <a:stCxn id="17" idx="1"/>
            <a:endCxn id="8" idx="1"/>
          </p:cNvCxnSpPr>
          <p:nvPr/>
        </p:nvCxnSpPr>
        <p:spPr>
          <a:xfrm rot="10800000" flipV="1">
            <a:off x="1257647" y="6398274"/>
            <a:ext cx="112053" cy="1546581"/>
          </a:xfrm>
          <a:prstGeom prst="bentConnector3">
            <a:avLst>
              <a:gd name="adj1" fmla="val 1375066"/>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Left Brace 23">
            <a:extLst>
              <a:ext uri="{FF2B5EF4-FFF2-40B4-BE49-F238E27FC236}">
                <a16:creationId xmlns:a16="http://schemas.microsoft.com/office/drawing/2014/main" id="{E6FF615A-6D5D-405A-A27A-73E86B6BBF52}"/>
              </a:ext>
            </a:extLst>
          </p:cNvPr>
          <p:cNvSpPr/>
          <p:nvPr/>
        </p:nvSpPr>
        <p:spPr>
          <a:xfrm>
            <a:off x="1296464" y="3329926"/>
            <a:ext cx="117712" cy="15113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7" name="Picture 26">
            <a:extLst>
              <a:ext uri="{FF2B5EF4-FFF2-40B4-BE49-F238E27FC236}">
                <a16:creationId xmlns:a16="http://schemas.microsoft.com/office/drawing/2014/main" id="{F9264E5C-B99C-4DDE-B00A-F6DBEF3E706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257646" y="4791938"/>
            <a:ext cx="339142" cy="406058"/>
          </a:xfrm>
          <a:prstGeom prst="rect">
            <a:avLst/>
          </a:prstGeom>
        </p:spPr>
      </p:pic>
    </p:spTree>
    <p:extLst>
      <p:ext uri="{BB962C8B-B14F-4D97-AF65-F5344CB8AC3E}">
        <p14:creationId xmlns:p14="http://schemas.microsoft.com/office/powerpoint/2010/main" val="19753042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508928" y="-17858"/>
              <a:ext cx="584647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Modeling IMPACTS in SDC Project</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 name="TextBox 1">
            <a:extLst>
              <a:ext uri="{FF2B5EF4-FFF2-40B4-BE49-F238E27FC236}">
                <a16:creationId xmlns:a16="http://schemas.microsoft.com/office/drawing/2014/main" id="{9C22B7B9-8057-4997-A08C-25386FB8BF05}"/>
              </a:ext>
            </a:extLst>
          </p:cNvPr>
          <p:cNvSpPr txBox="1"/>
          <p:nvPr/>
        </p:nvSpPr>
        <p:spPr>
          <a:xfrm>
            <a:off x="814388" y="971550"/>
            <a:ext cx="3304110" cy="646331"/>
          </a:xfrm>
          <a:prstGeom prst="rect">
            <a:avLst/>
          </a:prstGeom>
          <a:noFill/>
        </p:spPr>
        <p:txBody>
          <a:bodyPr wrap="none" rtlCol="0">
            <a:spAutoFit/>
          </a:bodyPr>
          <a:lstStyle/>
          <a:p>
            <a:r>
              <a:rPr lang="en-US" dirty="0"/>
              <a:t>See the Slides</a:t>
            </a:r>
          </a:p>
          <a:p>
            <a:r>
              <a:rPr lang="en-US" dirty="0"/>
              <a:t>NFModeling-SDC_R324Jul2018v1</a:t>
            </a:r>
          </a:p>
        </p:txBody>
      </p:sp>
    </p:spTree>
    <p:extLst>
      <p:ext uri="{BB962C8B-B14F-4D97-AF65-F5344CB8AC3E}">
        <p14:creationId xmlns:p14="http://schemas.microsoft.com/office/powerpoint/2010/main" val="26121582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170222270"/>
              </p:ext>
            </p:extLst>
          </p:nvPr>
        </p:nvGraphicFramePr>
        <p:xfrm>
          <a:off x="57152" y="838051"/>
          <a:ext cx="6757983" cy="7350760"/>
        </p:xfrm>
        <a:graphic>
          <a:graphicData uri="http://schemas.openxmlformats.org/drawingml/2006/table">
            <a:tbl>
              <a:tblPr firstRow="1" bandRow="1">
                <a:tableStyleId>{5C22544A-7EE6-4342-B048-85BDC9FD1C3A}</a:tableStyleId>
              </a:tblPr>
              <a:tblGrid>
                <a:gridCol w="1076323">
                  <a:extLst>
                    <a:ext uri="{9D8B030D-6E8A-4147-A177-3AD203B41FA5}">
                      <a16:colId xmlns:a16="http://schemas.microsoft.com/office/drawing/2014/main" val="555983829"/>
                    </a:ext>
                  </a:extLst>
                </a:gridCol>
                <a:gridCol w="5681660">
                  <a:extLst>
                    <a:ext uri="{9D8B030D-6E8A-4147-A177-3AD203B41FA5}">
                      <a16:colId xmlns:a16="http://schemas.microsoft.com/office/drawing/2014/main" val="3468207131"/>
                    </a:ext>
                  </a:extLst>
                </a:gridCol>
              </a:tblGrid>
              <a:tr h="370840">
                <a:tc gridSpan="2">
                  <a:txBody>
                    <a:bodyPr/>
                    <a:lstStyle/>
                    <a:p>
                      <a:pPr algn="ctr"/>
                      <a:r>
                        <a:rPr lang="en-US" dirty="0"/>
                        <a:t>ACTIVE &amp; AVAILABLE INVENTORY (A&amp;AI)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597204382"/>
                  </a:ext>
                </a:extLst>
              </a:tr>
              <a:tr h="370840">
                <a:tc>
                  <a:txBody>
                    <a:bodyPr/>
                    <a:lstStyle/>
                    <a:p>
                      <a:r>
                        <a:rPr lang="en-US" sz="1400" b="1" dirty="0">
                          <a:solidFill>
                            <a:srgbClr val="0000CC"/>
                          </a:solidFill>
                        </a:rPr>
                        <a:t>New A&amp;AI PNF Parameters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strike="sngStrike" dirty="0">
                          <a:solidFill>
                            <a:srgbClr val="FF0000"/>
                          </a:solidFill>
                        </a:rPr>
                        <a:t>PNF GEOLOCATION </a:t>
                      </a:r>
                      <a:r>
                        <a:rPr lang="en-US" altLang="zh-CN" sz="1400" kern="1200" dirty="0">
                          <a:solidFill>
                            <a:schemeClr val="tx1"/>
                          </a:solidFill>
                          <a:effectLst/>
                          <a:latin typeface="+mn-lt"/>
                          <a:ea typeface="+mn-ea"/>
                          <a:cs typeface="+mn-cs"/>
                        </a:rPr>
                        <a:t>- </a:t>
                      </a:r>
                      <a:r>
                        <a:rPr lang="en-GB" altLang="zh-CN" sz="1400" kern="1200" dirty="0">
                          <a:solidFill>
                            <a:schemeClr val="tx1"/>
                          </a:solidFill>
                          <a:effectLst/>
                          <a:latin typeface="+mn-lt"/>
                          <a:ea typeface="+mn-ea"/>
                          <a:cs typeface="+mn-cs"/>
                        </a:rPr>
                        <a:t>geographical location (e.g. coordinates or address of the building, etc.). Latitude/Longitude. </a:t>
                      </a:r>
                      <a:r>
                        <a:rPr lang="en-GB" altLang="zh-CN" sz="1400" b="1" i="1" kern="1200" dirty="0">
                          <a:solidFill>
                            <a:schemeClr val="tx1"/>
                          </a:solidFill>
                          <a:effectLst/>
                          <a:latin typeface="+mn-lt"/>
                          <a:ea typeface="+mn-ea"/>
                          <a:cs typeface="+mn-cs"/>
                        </a:rPr>
                        <a:t>THIS ALREADY EXISTS VIA ASSOCIATION TO THE “COMPLEX” OBJECT. </a:t>
                      </a:r>
                      <a:r>
                        <a:rPr lang="en-GB" altLang="zh-CN" sz="1400" b="0" i="0" kern="1200" dirty="0">
                          <a:solidFill>
                            <a:schemeClr val="tx1"/>
                          </a:solidFill>
                          <a:effectLst/>
                          <a:latin typeface="+mn-lt"/>
                          <a:ea typeface="+mn-ea"/>
                          <a:cs typeface="+mn-cs"/>
                        </a:rPr>
                        <a:t>The Complex Object represents a BUILDING or location</a:t>
                      </a:r>
                      <a:r>
                        <a:rPr lang="en-GB" sz="1400" kern="1200" dirty="0">
                          <a:solidFill>
                            <a:schemeClr val="tx1"/>
                          </a:solidFill>
                          <a:effectLst/>
                          <a:latin typeface="+mn-lt"/>
                          <a:ea typeface="+mn-ea"/>
                          <a:cs typeface="+mn-cs"/>
                        </a:rPr>
                        <a:t> with geographical information. The AAI PNF will have a UML association to the Complex object.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1366320"/>
                  </a:ext>
                </a:extLst>
              </a:tr>
              <a:tr h="370840">
                <a:tc>
                  <a:txBody>
                    <a:bodyPr/>
                    <a:lstStyle/>
                    <a:p>
                      <a:r>
                        <a:rPr lang="en-US" sz="1400" b="1" dirty="0">
                          <a:solidFill>
                            <a:srgbClr val="0000CC"/>
                          </a:solidFill>
                        </a:rPr>
                        <a:t>Software Version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0000CC"/>
                          </a:solidFill>
                        </a:rPr>
                        <a:t>DETECTED SOFTWARE PNF VERSION(S) </a:t>
                      </a:r>
                      <a:r>
                        <a:rPr lang="en-US" sz="1400" b="1" dirty="0"/>
                        <a:t>– </a:t>
                      </a:r>
                      <a:r>
                        <a:rPr lang="en-GB" altLang="zh-CN" sz="1400" kern="1200" dirty="0">
                          <a:solidFill>
                            <a:schemeClr val="tx1"/>
                          </a:solidFill>
                          <a:effectLst/>
                          <a:latin typeface="+mn-lt"/>
                          <a:ea typeface="+mn-ea"/>
                          <a:cs typeface="+mn-cs"/>
                        </a:rPr>
                        <a:t>in Run-Time when PNF registers with ONAP it can report its (list) of PNF Software that is currently has installed. This will be tracked in A&amp;AI entry for that PNF. </a:t>
                      </a:r>
                      <a:r>
                        <a:rPr lang="en-US" sz="1400" dirty="0"/>
                        <a:t>Entry will also have </a:t>
                      </a:r>
                      <a:r>
                        <a:rPr lang="en-US" sz="1400" i="1" dirty="0"/>
                        <a:t>Active/</a:t>
                      </a:r>
                      <a:r>
                        <a:rPr lang="en-US" sz="1400" i="1" dirty="0">
                          <a:solidFill>
                            <a:srgbClr val="FF0000"/>
                          </a:solidFill>
                        </a:rPr>
                        <a:t>Passive</a:t>
                      </a:r>
                      <a:r>
                        <a:rPr lang="en-US" sz="1400" i="1" dirty="0"/>
                        <a:t>. </a:t>
                      </a:r>
                      <a:r>
                        <a:rPr lang="en-US" sz="1400" i="0" dirty="0"/>
                        <a:t>A&amp;AI already has PNF active S/W version.</a:t>
                      </a: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2158511"/>
                  </a:ext>
                </a:extLst>
              </a:tr>
              <a:tr h="370840">
                <a:tc>
                  <a:txBody>
                    <a:bodyPr/>
                    <a:lstStyle/>
                    <a:p>
                      <a:r>
                        <a:rPr lang="en-US" sz="1400" b="1" dirty="0">
                          <a:solidFill>
                            <a:srgbClr val="0000CC"/>
                          </a:solidFill>
                        </a:rPr>
                        <a:t>Homing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PNF [#1:CU/#2:ONAP] CLOUD HOME (CLOUD SERVER LOCATION) </a:t>
                      </a:r>
                      <a:r>
                        <a:rPr lang="en-US" sz="1400" dirty="0"/>
                        <a:t>– PNF is served by some regional ONAP cloud servers. Serves in “Rehome” PNF. </a:t>
                      </a:r>
                      <a:r>
                        <a:rPr lang="en-US" sz="1400" dirty="0">
                          <a:solidFill>
                            <a:srgbClr val="FF0000"/>
                          </a:solidFill>
                        </a:rPr>
                        <a:t>CLLI Code </a:t>
                      </a:r>
                      <a:r>
                        <a:rPr lang="en-US" sz="1400" dirty="0"/>
                        <a:t>(specifies location, street address, </a:t>
                      </a:r>
                      <a:r>
                        <a:rPr lang="en-US" sz="1400" b="1" dirty="0" err="1">
                          <a:solidFill>
                            <a:srgbClr val="FF0000"/>
                          </a:solidFill>
                        </a:rPr>
                        <a:t>CloudID</a:t>
                      </a:r>
                      <a:r>
                        <a:rPr lang="en-US" sz="1400" dirty="0"/>
                        <a:t>, physical server is deployed). [Potentially a list of locations]</a:t>
                      </a:r>
                    </a:p>
                    <a:p>
                      <a:r>
                        <a:rPr lang="en-US" sz="1400" dirty="0"/>
                        <a:t>OOF determine the homing of a NF. Anything you home is determined in the context of a deployment. (Homing) Policy used as a f(service). Data center might have been divided into cloud regions. Service VMME running in NE area (distances, regions, tenants where to instantiate PNF). AAI has COMPLEX node. “Physical Location ID” (8 char CLLI code, </a:t>
                      </a:r>
                      <a:r>
                        <a:rPr lang="en-US" sz="1400" dirty="0" err="1"/>
                        <a:t>lat</a:t>
                      </a:r>
                      <a:r>
                        <a:rPr lang="en-US" sz="1400" dirty="0"/>
                        <a:t>/long = geolocation info of data center. Cloud region doesn’t span data centers.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0413618"/>
                  </a:ext>
                </a:extLst>
              </a:tr>
              <a:tr h="370840">
                <a:tc>
                  <a:txBody>
                    <a:bodyPr/>
                    <a:lstStyle/>
                    <a:p>
                      <a:r>
                        <a:rPr lang="en-US" sz="1400" b="1" dirty="0">
                          <a:solidFill>
                            <a:srgbClr val="0000CC"/>
                          </a:solidFill>
                        </a:rPr>
                        <a:t>Manager IP 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Manager IP Address </a:t>
                      </a:r>
                      <a:r>
                        <a:rPr lang="en-US" sz="1400" dirty="0"/>
                        <a:t>– provides an additional IP address for the BTS that is vendor-specific and relevant to the OAM management of the BTS.</a:t>
                      </a:r>
                    </a:p>
                    <a:p>
                      <a:r>
                        <a:rPr lang="en-US" sz="1400" dirty="0">
                          <a:solidFill>
                            <a:srgbClr val="FF0000"/>
                          </a:solidFill>
                        </a:rPr>
                        <a:t>SUGGESTION (from Christina A&amp;AI PTL) model the NMS as a PNF itself (and the NMS will have parameters to represent itself; and then PNF can be associated with 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8619902"/>
                  </a:ext>
                </a:extLst>
              </a:tr>
              <a:tr h="370840">
                <a:tc>
                  <a:txBody>
                    <a:bodyPr/>
                    <a:lstStyle/>
                    <a:p>
                      <a:pPr hangingPunct="0">
                        <a:spcAft>
                          <a:spcPts val="0"/>
                        </a:spcAft>
                      </a:pPr>
                      <a:r>
                        <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rPr>
                        <a:t>S/W Image Repository</a:t>
                      </a:r>
                      <a:endParaRPr lang="zh-CN" sz="1600" b="1" kern="10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r>
                        <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rPr>
                        <a:t>S/W Image Repository </a:t>
                      </a:r>
                      <a:r>
                        <a:rPr lang="en-US" altLang="zh-CN" sz="1400" kern="100" dirty="0">
                          <a:solidFill>
                            <a:schemeClr val="tx1"/>
                          </a:solidFill>
                          <a:effectLst/>
                          <a:latin typeface="+mn-lt"/>
                          <a:ea typeface="Times New Roman" panose="02020603050405020304" pitchFamily="18" charset="0"/>
                          <a:cs typeface="Times New Roman" panose="02020603050405020304" pitchFamily="18" charset="0"/>
                        </a:rPr>
                        <a:t>– Where the S/W is located</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2116050"/>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658006" y="-17858"/>
              <a:ext cx="554831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ACTIVE INVENTORY (A&amp;AI) IMPACTS</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02E86297-8463-4295-B93D-8421F4EF879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318864" y="7248644"/>
            <a:ext cx="339142" cy="406058"/>
          </a:xfrm>
          <a:prstGeom prst="rect">
            <a:avLst/>
          </a:prstGeom>
        </p:spPr>
      </p:pic>
      <p:pic>
        <p:nvPicPr>
          <p:cNvPr id="10" name="Picture 9">
            <a:extLst>
              <a:ext uri="{FF2B5EF4-FFF2-40B4-BE49-F238E27FC236}">
                <a16:creationId xmlns:a16="http://schemas.microsoft.com/office/drawing/2014/main" id="{166095EB-A55C-443D-A839-342CE2201DC1}"/>
              </a:ext>
            </a:extLst>
          </p:cNvPr>
          <p:cNvPicPr>
            <a:picLocks noChangeAspect="1"/>
          </p:cNvPicPr>
          <p:nvPr/>
        </p:nvPicPr>
        <p:blipFill>
          <a:blip r:embed="rId3"/>
          <a:stretch>
            <a:fillRect/>
          </a:stretch>
        </p:blipFill>
        <p:spPr>
          <a:xfrm>
            <a:off x="1220438" y="3258502"/>
            <a:ext cx="5436393" cy="1095579"/>
          </a:xfrm>
          <a:prstGeom prst="rect">
            <a:avLst/>
          </a:prstGeom>
        </p:spPr>
      </p:pic>
      <p:sp>
        <p:nvSpPr>
          <p:cNvPr id="2" name="TextBox 1">
            <a:extLst>
              <a:ext uri="{FF2B5EF4-FFF2-40B4-BE49-F238E27FC236}">
                <a16:creationId xmlns:a16="http://schemas.microsoft.com/office/drawing/2014/main" id="{12D06E7C-5B1A-4D19-B8CF-0B5119164264}"/>
              </a:ext>
            </a:extLst>
          </p:cNvPr>
          <p:cNvSpPr txBox="1"/>
          <p:nvPr/>
        </p:nvSpPr>
        <p:spPr>
          <a:xfrm rot="21014986">
            <a:off x="1089132" y="2959023"/>
            <a:ext cx="5553075" cy="646331"/>
          </a:xfrm>
          <a:prstGeom prst="rect">
            <a:avLst/>
          </a:prstGeom>
          <a:noFill/>
        </p:spPr>
        <p:txBody>
          <a:bodyPr wrap="square" rtlCol="0">
            <a:spAutoFit/>
          </a:bodyPr>
          <a:lstStyle/>
          <a:p>
            <a:r>
              <a:rPr lang="en-US" b="1" dirty="0">
                <a:solidFill>
                  <a:srgbClr val="FF0000"/>
                </a:solidFill>
              </a:rPr>
              <a:t>Christina: This will require schema changes in A&amp;AI to support Passive S/W</a:t>
            </a:r>
          </a:p>
        </p:txBody>
      </p:sp>
      <p:pic>
        <p:nvPicPr>
          <p:cNvPr id="11" name="Picture 10">
            <a:extLst>
              <a:ext uri="{FF2B5EF4-FFF2-40B4-BE49-F238E27FC236}">
                <a16:creationId xmlns:a16="http://schemas.microsoft.com/office/drawing/2014/main" id="{E82CC921-E616-40D4-8AF3-3D1784D812B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318864" y="4843582"/>
            <a:ext cx="339142" cy="406058"/>
          </a:xfrm>
          <a:prstGeom prst="rect">
            <a:avLst/>
          </a:prstGeom>
        </p:spPr>
      </p:pic>
      <p:pic>
        <p:nvPicPr>
          <p:cNvPr id="12" name="Picture 11">
            <a:extLst>
              <a:ext uri="{FF2B5EF4-FFF2-40B4-BE49-F238E27FC236}">
                <a16:creationId xmlns:a16="http://schemas.microsoft.com/office/drawing/2014/main" id="{F00BA99B-8E2C-49E9-9DFD-B68B132F48D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904937" y="7787813"/>
            <a:ext cx="339142" cy="406058"/>
          </a:xfrm>
          <a:prstGeom prst="rect">
            <a:avLst/>
          </a:prstGeom>
        </p:spPr>
      </p:pic>
    </p:spTree>
    <p:extLst>
      <p:ext uri="{BB962C8B-B14F-4D97-AF65-F5344CB8AC3E}">
        <p14:creationId xmlns:p14="http://schemas.microsoft.com/office/powerpoint/2010/main" val="272080142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BB451F5-B24A-44DD-AFC2-DBDC65924827}"/>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2B06CEE7-47DC-4EE7-A189-6D05C62DEB4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9FB8A08D-FB0A-44CB-84DE-ACCD9B856912}"/>
                </a:ext>
              </a:extLst>
            </p:cNvPr>
            <p:cNvSpPr txBox="1"/>
            <p:nvPr/>
          </p:nvSpPr>
          <p:spPr>
            <a:xfrm>
              <a:off x="658006" y="-17858"/>
              <a:ext cx="554831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ACTIVE INVENTORY (A&amp;AI) IMPACTS</a:t>
              </a:r>
            </a:p>
          </p:txBody>
        </p:sp>
        <p:sp>
          <p:nvSpPr>
            <p:cNvPr id="7" name="Rectangle 6">
              <a:extLst>
                <a:ext uri="{FF2B5EF4-FFF2-40B4-BE49-F238E27FC236}">
                  <a16:creationId xmlns:a16="http://schemas.microsoft.com/office/drawing/2014/main" id="{EBAD6E4C-829F-4EAB-8BA6-6492C80B88C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62CAE55D-DE05-41E1-9BB1-85FDE2FF17EA}"/>
              </a:ext>
            </a:extLst>
          </p:cNvPr>
          <p:cNvSpPr txBox="1"/>
          <p:nvPr/>
        </p:nvSpPr>
        <p:spPr>
          <a:xfrm>
            <a:off x="149994" y="606767"/>
            <a:ext cx="6433177" cy="4770537"/>
          </a:xfrm>
          <a:prstGeom prst="rect">
            <a:avLst/>
          </a:prstGeom>
          <a:noFill/>
        </p:spPr>
        <p:txBody>
          <a:bodyPr wrap="square" rtlCol="0">
            <a:spAutoFit/>
          </a:bodyPr>
          <a:lstStyle/>
          <a:p>
            <a:r>
              <a:rPr lang="en-US" sz="1600" b="1" dirty="0"/>
              <a:t>PNF A&amp;AI ENTRY (From Beijing)</a:t>
            </a:r>
          </a:p>
          <a:p>
            <a:r>
              <a:rPr lang="en-US" sz="1600" dirty="0"/>
              <a:t>• PNF has a “</a:t>
            </a:r>
            <a:r>
              <a:rPr lang="en-US" sz="1600" i="1" dirty="0" err="1">
                <a:solidFill>
                  <a:srgbClr val="0000CC"/>
                </a:solidFill>
              </a:rPr>
              <a:t>pnf</a:t>
            </a:r>
            <a:r>
              <a:rPr lang="en-US" sz="1600" i="1" dirty="0">
                <a:solidFill>
                  <a:srgbClr val="0000CC"/>
                </a:solidFill>
              </a:rPr>
              <a:t>-name</a:t>
            </a:r>
            <a:r>
              <a:rPr lang="en-US" sz="1600" dirty="0"/>
              <a:t>” = Key in AAI. </a:t>
            </a:r>
          </a:p>
          <a:p>
            <a:r>
              <a:rPr lang="en-US" sz="1600" dirty="0" err="1"/>
              <a:t>Pnf</a:t>
            </a:r>
            <a:r>
              <a:rPr lang="en-US" sz="1600" dirty="0"/>
              <a:t>-name is first 3 letters of </a:t>
            </a:r>
            <a:r>
              <a:rPr lang="en-US" sz="1600" dirty="0" err="1"/>
              <a:t>vendorName</a:t>
            </a:r>
            <a:r>
              <a:rPr lang="en-US" sz="1600" dirty="0"/>
              <a:t> concatenated with </a:t>
            </a:r>
            <a:r>
              <a:rPr lang="en-US" sz="1600" dirty="0" err="1"/>
              <a:t>serialNumber</a:t>
            </a:r>
            <a:r>
              <a:rPr lang="en-US" sz="1600" dirty="0"/>
              <a:t> for a unique PNF instance ID = </a:t>
            </a:r>
            <a:r>
              <a:rPr lang="en-US" sz="1600" dirty="0" err="1"/>
              <a:t>PNFid</a:t>
            </a:r>
            <a:r>
              <a:rPr lang="en-US" sz="1600" dirty="0"/>
              <a:t> = PNF Correlation ID = </a:t>
            </a:r>
            <a:r>
              <a:rPr lang="en-US" sz="1600" dirty="0" err="1"/>
              <a:t>pnf</a:t>
            </a:r>
            <a:r>
              <a:rPr lang="en-US" sz="1600" dirty="0"/>
              <a:t>-name.  Example: </a:t>
            </a:r>
            <a:r>
              <a:rPr lang="en-US" sz="1600" dirty="0" err="1"/>
              <a:t>PNFid</a:t>
            </a:r>
            <a:r>
              <a:rPr lang="en-US" sz="1600" dirty="0"/>
              <a:t> = NOK123451ZW3. The </a:t>
            </a:r>
            <a:r>
              <a:rPr lang="en-US" sz="1600" dirty="0" err="1"/>
              <a:t>PNFid</a:t>
            </a:r>
            <a:r>
              <a:rPr lang="en-US" sz="1600" dirty="0"/>
              <a:t> is in A&amp;AI </a:t>
            </a:r>
            <a:r>
              <a:rPr lang="en-US" sz="1600" dirty="0" err="1"/>
              <a:t>pnf</a:t>
            </a:r>
            <a:r>
              <a:rPr lang="en-US" sz="1600" dirty="0"/>
              <a:t>-name field.  </a:t>
            </a:r>
          </a:p>
          <a:p>
            <a:r>
              <a:rPr lang="en-US" sz="1600" dirty="0"/>
              <a:t>   </a:t>
            </a:r>
            <a:r>
              <a:rPr lang="en-US" sz="1600" dirty="0" err="1"/>
              <a:t>PNFid</a:t>
            </a:r>
            <a:r>
              <a:rPr lang="en-US" sz="1600" dirty="0"/>
              <a:t> = [VENDOR][SERIALNUMBER]</a:t>
            </a:r>
          </a:p>
          <a:p>
            <a:endParaRPr lang="en-US" sz="1600" i="1" dirty="0">
              <a:solidFill>
                <a:srgbClr val="0000CC"/>
              </a:solidFill>
            </a:endParaRPr>
          </a:p>
          <a:p>
            <a:r>
              <a:rPr lang="en-US" sz="1600" i="1" dirty="0">
                <a:solidFill>
                  <a:srgbClr val="0000CC"/>
                </a:solidFill>
              </a:rPr>
              <a:t>equip-type</a:t>
            </a:r>
            <a:r>
              <a:rPr lang="en-US" sz="1600" i="1" dirty="0"/>
              <a:t> </a:t>
            </a:r>
            <a:r>
              <a:rPr lang="en-US" sz="1600" dirty="0"/>
              <a:t>(PNF Type). </a:t>
            </a:r>
            <a:r>
              <a:rPr lang="en-US" sz="1600" i="1" dirty="0">
                <a:solidFill>
                  <a:srgbClr val="0000CC"/>
                </a:solidFill>
              </a:rPr>
              <a:t>equip-vendor</a:t>
            </a:r>
            <a:r>
              <a:rPr lang="en-US" sz="1600" i="1" dirty="0"/>
              <a:t> </a:t>
            </a:r>
            <a:r>
              <a:rPr lang="en-US" sz="1600" dirty="0"/>
              <a:t>(optional); </a:t>
            </a:r>
            <a:r>
              <a:rPr lang="en-US" sz="1600" i="1" dirty="0">
                <a:solidFill>
                  <a:srgbClr val="0000CC"/>
                </a:solidFill>
              </a:rPr>
              <a:t>equip-model</a:t>
            </a:r>
            <a:r>
              <a:rPr lang="en-US" sz="1600" i="1" dirty="0"/>
              <a:t> </a:t>
            </a:r>
            <a:r>
              <a:rPr lang="en-US" sz="1600" dirty="0"/>
              <a:t>(optional); </a:t>
            </a:r>
            <a:r>
              <a:rPr lang="en-US" sz="1600" i="1" dirty="0" err="1">
                <a:solidFill>
                  <a:srgbClr val="0000CC"/>
                </a:solidFill>
              </a:rPr>
              <a:t>pnf</a:t>
            </a:r>
            <a:r>
              <a:rPr lang="en-US" sz="1600" i="1" dirty="0">
                <a:solidFill>
                  <a:srgbClr val="0000CC"/>
                </a:solidFill>
              </a:rPr>
              <a:t>-id</a:t>
            </a:r>
            <a:r>
              <a:rPr lang="en-US" sz="1600" dirty="0"/>
              <a:t> (PNF ID) = UUID.</a:t>
            </a:r>
          </a:p>
          <a:p>
            <a:endParaRPr lang="en-US" sz="1600" dirty="0"/>
          </a:p>
          <a:p>
            <a:r>
              <a:rPr lang="en-US" sz="1600" dirty="0"/>
              <a:t>(Step 33) adds </a:t>
            </a:r>
            <a:r>
              <a:rPr lang="en-US" sz="1600" i="1" dirty="0">
                <a:solidFill>
                  <a:srgbClr val="0000CC"/>
                </a:solidFill>
              </a:rPr>
              <a:t>ipaddress-v4-oam</a:t>
            </a:r>
            <a:r>
              <a:rPr lang="en-US" sz="1600" dirty="0"/>
              <a:t>; </a:t>
            </a:r>
            <a:r>
              <a:rPr lang="en-US" sz="1600" i="1" dirty="0">
                <a:solidFill>
                  <a:srgbClr val="0000CC"/>
                </a:solidFill>
              </a:rPr>
              <a:t>ipaddress-v6-oam</a:t>
            </a:r>
            <a:r>
              <a:rPr lang="en-US" sz="1600" i="1" dirty="0"/>
              <a:t> </a:t>
            </a:r>
            <a:r>
              <a:rPr lang="en-US" sz="1600" dirty="0"/>
              <a:t>This is the “manager IP Address” which for a DU might be a CU IP address. IP address on the PNF address itself.  </a:t>
            </a:r>
          </a:p>
          <a:p>
            <a:endParaRPr lang="en-US" sz="1600" dirty="0"/>
          </a:p>
          <a:p>
            <a:r>
              <a:rPr lang="en-US" sz="1600" dirty="0"/>
              <a:t>(FYI/ </a:t>
            </a:r>
            <a:r>
              <a:rPr lang="en-US" sz="1600" i="1" dirty="0"/>
              <a:t>ipaddress-v4-loopback-0</a:t>
            </a:r>
            <a:r>
              <a:rPr lang="en-US" sz="1600" dirty="0"/>
              <a:t>).</a:t>
            </a:r>
          </a:p>
          <a:p>
            <a:r>
              <a:rPr lang="en-US" sz="1600" i="1" dirty="0">
                <a:solidFill>
                  <a:srgbClr val="0000CC"/>
                </a:solidFill>
              </a:rPr>
              <a:t>mac-address</a:t>
            </a:r>
            <a:r>
              <a:rPr lang="en-US" sz="1600" i="1" dirty="0"/>
              <a:t> </a:t>
            </a:r>
            <a:r>
              <a:rPr lang="en-US" sz="1600" dirty="0"/>
              <a:t>&amp; </a:t>
            </a:r>
            <a:r>
              <a:rPr lang="en-US" sz="1600" i="1" dirty="0">
                <a:solidFill>
                  <a:srgbClr val="0000CC"/>
                </a:solidFill>
              </a:rPr>
              <a:t>serial-number, </a:t>
            </a:r>
          </a:p>
          <a:p>
            <a:r>
              <a:rPr lang="en-US" sz="1600" i="1" dirty="0">
                <a:solidFill>
                  <a:srgbClr val="0000CC"/>
                </a:solidFill>
              </a:rPr>
              <a:t>PNF:: proxy IP address </a:t>
            </a:r>
          </a:p>
          <a:p>
            <a:r>
              <a:rPr lang="en-US" sz="1600" i="1" dirty="0">
                <a:solidFill>
                  <a:srgbClr val="0000CC"/>
                </a:solidFill>
              </a:rPr>
              <a:t>Active Software Version</a:t>
            </a:r>
          </a:p>
          <a:p>
            <a:r>
              <a:rPr lang="en-US" sz="1600" i="1" dirty="0">
                <a:solidFill>
                  <a:srgbClr val="0000CC"/>
                </a:solidFill>
              </a:rPr>
              <a:t>Image Repository (Directory URL, S/W image, URI in OpenStack)</a:t>
            </a:r>
          </a:p>
        </p:txBody>
      </p:sp>
      <p:pic>
        <p:nvPicPr>
          <p:cNvPr id="9" name="Picture 2">
            <a:extLst>
              <a:ext uri="{FF2B5EF4-FFF2-40B4-BE49-F238E27FC236}">
                <a16:creationId xmlns:a16="http://schemas.microsoft.com/office/drawing/2014/main" id="{7586351E-9282-428D-928B-18BBEEDF4570}"/>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467469" y="6526795"/>
            <a:ext cx="1775883" cy="815401"/>
          </a:xfrm>
          <a:prstGeom prst="rect">
            <a:avLst/>
          </a:prstGeom>
          <a:noFill/>
          <a:ln w="9525">
            <a:noFill/>
            <a:miter lim="800000"/>
            <a:headEnd/>
            <a:tailEnd/>
          </a:ln>
        </p:spPr>
      </p:pic>
      <p:sp>
        <p:nvSpPr>
          <p:cNvPr id="10" name="Rectangle 9">
            <a:extLst>
              <a:ext uri="{FF2B5EF4-FFF2-40B4-BE49-F238E27FC236}">
                <a16:creationId xmlns:a16="http://schemas.microsoft.com/office/drawing/2014/main" id="{305032B4-4A97-4CC8-BB17-7223B6764EEB}"/>
              </a:ext>
            </a:extLst>
          </p:cNvPr>
          <p:cNvSpPr/>
          <p:nvPr/>
        </p:nvSpPr>
        <p:spPr>
          <a:xfrm>
            <a:off x="3467469" y="6624646"/>
            <a:ext cx="119568" cy="139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6931880-9CDF-4B70-AF6B-77E6AACC4B5F}"/>
              </a:ext>
            </a:extLst>
          </p:cNvPr>
          <p:cNvSpPr/>
          <p:nvPr/>
        </p:nvSpPr>
        <p:spPr>
          <a:xfrm>
            <a:off x="3002676" y="6270350"/>
            <a:ext cx="1226424" cy="400110"/>
          </a:xfrm>
          <a:prstGeom prst="rect">
            <a:avLst/>
          </a:prstGeom>
        </p:spPr>
        <p:txBody>
          <a:bodyPr wrap="square">
            <a:spAutoFit/>
          </a:bodyPr>
          <a:lstStyle/>
          <a:p>
            <a:r>
              <a:rPr lang="en-US" sz="1000" i="1" dirty="0">
                <a:solidFill>
                  <a:srgbClr val="0000CC"/>
                </a:solidFill>
              </a:rPr>
              <a:t>ipaddress-v4-oam</a:t>
            </a:r>
            <a:r>
              <a:rPr lang="en-US" sz="1000" dirty="0"/>
              <a:t>; </a:t>
            </a:r>
          </a:p>
          <a:p>
            <a:r>
              <a:rPr lang="en-US" sz="1000" i="1" dirty="0">
                <a:solidFill>
                  <a:srgbClr val="0000CC"/>
                </a:solidFill>
              </a:rPr>
              <a:t>ipaddress-v6-oam</a:t>
            </a:r>
            <a:r>
              <a:rPr lang="en-US" sz="1000" i="1" dirty="0"/>
              <a:t> </a:t>
            </a:r>
            <a:endParaRPr lang="en-US" sz="1000" dirty="0"/>
          </a:p>
        </p:txBody>
      </p:sp>
      <p:sp>
        <p:nvSpPr>
          <p:cNvPr id="12" name="Rectangle 11">
            <a:extLst>
              <a:ext uri="{FF2B5EF4-FFF2-40B4-BE49-F238E27FC236}">
                <a16:creationId xmlns:a16="http://schemas.microsoft.com/office/drawing/2014/main" id="{33583C53-04E9-4CCC-BF99-9AE02775589C}"/>
              </a:ext>
            </a:extLst>
          </p:cNvPr>
          <p:cNvSpPr/>
          <p:nvPr/>
        </p:nvSpPr>
        <p:spPr>
          <a:xfrm>
            <a:off x="566946" y="6054733"/>
            <a:ext cx="1042779" cy="14192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12F5AA1-55C9-4B6A-8811-28BD607B9138}"/>
              </a:ext>
            </a:extLst>
          </p:cNvPr>
          <p:cNvSpPr/>
          <p:nvPr/>
        </p:nvSpPr>
        <p:spPr>
          <a:xfrm>
            <a:off x="1582834" y="6630995"/>
            <a:ext cx="119568" cy="139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B262FBE-D4A7-4B83-927C-2299D7F2200B}"/>
              </a:ext>
            </a:extLst>
          </p:cNvPr>
          <p:cNvSpPr/>
          <p:nvPr/>
        </p:nvSpPr>
        <p:spPr>
          <a:xfrm>
            <a:off x="1552354" y="6232894"/>
            <a:ext cx="850020" cy="400110"/>
          </a:xfrm>
          <a:prstGeom prst="rect">
            <a:avLst/>
          </a:prstGeom>
        </p:spPr>
        <p:txBody>
          <a:bodyPr wrap="square">
            <a:spAutoFit/>
          </a:bodyPr>
          <a:lstStyle/>
          <a:p>
            <a:r>
              <a:rPr lang="en-US" sz="1000" i="1" dirty="0">
                <a:solidFill>
                  <a:srgbClr val="0000CC"/>
                </a:solidFill>
              </a:rPr>
              <a:t>Manager</a:t>
            </a:r>
          </a:p>
          <a:p>
            <a:r>
              <a:rPr lang="en-US" sz="1000" i="1" dirty="0" err="1">
                <a:solidFill>
                  <a:srgbClr val="0000CC"/>
                </a:solidFill>
              </a:rPr>
              <a:t>ipaddress</a:t>
            </a:r>
            <a:endParaRPr lang="en-US" sz="1000" dirty="0"/>
          </a:p>
        </p:txBody>
      </p:sp>
      <p:sp>
        <p:nvSpPr>
          <p:cNvPr id="15" name="TextBox 14">
            <a:extLst>
              <a:ext uri="{FF2B5EF4-FFF2-40B4-BE49-F238E27FC236}">
                <a16:creationId xmlns:a16="http://schemas.microsoft.com/office/drawing/2014/main" id="{0B5B6A63-B310-4523-ADEA-EA70D0E9C6BA}"/>
              </a:ext>
            </a:extLst>
          </p:cNvPr>
          <p:cNvSpPr txBox="1"/>
          <p:nvPr/>
        </p:nvSpPr>
        <p:spPr>
          <a:xfrm>
            <a:off x="684163" y="6106226"/>
            <a:ext cx="647934" cy="369332"/>
          </a:xfrm>
          <a:prstGeom prst="rect">
            <a:avLst/>
          </a:prstGeom>
          <a:noFill/>
        </p:spPr>
        <p:txBody>
          <a:bodyPr wrap="none" rtlCol="0">
            <a:spAutoFit/>
          </a:bodyPr>
          <a:lstStyle/>
          <a:p>
            <a:r>
              <a:rPr lang="en-US" b="1" dirty="0">
                <a:solidFill>
                  <a:srgbClr val="0000CC"/>
                </a:solidFill>
              </a:rPr>
              <a:t>NMS</a:t>
            </a:r>
          </a:p>
        </p:txBody>
      </p:sp>
      <p:sp>
        <p:nvSpPr>
          <p:cNvPr id="16" name="TextBox 15">
            <a:extLst>
              <a:ext uri="{FF2B5EF4-FFF2-40B4-BE49-F238E27FC236}">
                <a16:creationId xmlns:a16="http://schemas.microsoft.com/office/drawing/2014/main" id="{66894086-8D4E-45CB-B9FB-5528DFA9EC5E}"/>
              </a:ext>
            </a:extLst>
          </p:cNvPr>
          <p:cNvSpPr txBox="1"/>
          <p:nvPr/>
        </p:nvSpPr>
        <p:spPr>
          <a:xfrm>
            <a:off x="4064005" y="6470405"/>
            <a:ext cx="566181" cy="369332"/>
          </a:xfrm>
          <a:prstGeom prst="rect">
            <a:avLst/>
          </a:prstGeom>
          <a:noFill/>
        </p:spPr>
        <p:txBody>
          <a:bodyPr wrap="none" rtlCol="0">
            <a:spAutoFit/>
          </a:bodyPr>
          <a:lstStyle/>
          <a:p>
            <a:r>
              <a:rPr lang="en-US" b="1" dirty="0">
                <a:solidFill>
                  <a:srgbClr val="0000CC"/>
                </a:solidFill>
              </a:rPr>
              <a:t>PNF</a:t>
            </a:r>
          </a:p>
        </p:txBody>
      </p:sp>
      <p:cxnSp>
        <p:nvCxnSpPr>
          <p:cNvPr id="18" name="Straight Connector 17">
            <a:extLst>
              <a:ext uri="{FF2B5EF4-FFF2-40B4-BE49-F238E27FC236}">
                <a16:creationId xmlns:a16="http://schemas.microsoft.com/office/drawing/2014/main" id="{794693B6-9CEA-44FE-A707-8823C8663E32}"/>
              </a:ext>
            </a:extLst>
          </p:cNvPr>
          <p:cNvCxnSpPr>
            <a:cxnSpLocks/>
            <a:endCxn id="13" idx="3"/>
          </p:cNvCxnSpPr>
          <p:nvPr/>
        </p:nvCxnSpPr>
        <p:spPr>
          <a:xfrm flipH="1">
            <a:off x="1702402" y="6694496"/>
            <a:ext cx="1745650" cy="6349"/>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8D4B3DE4-A0F0-4A1C-9BE1-133634610CC5}"/>
              </a:ext>
            </a:extLst>
          </p:cNvPr>
          <p:cNvSpPr txBox="1"/>
          <p:nvPr/>
        </p:nvSpPr>
        <p:spPr>
          <a:xfrm>
            <a:off x="656535" y="7519996"/>
            <a:ext cx="908134" cy="1477328"/>
          </a:xfrm>
          <a:prstGeom prst="rect">
            <a:avLst/>
          </a:prstGeom>
          <a:noFill/>
        </p:spPr>
        <p:txBody>
          <a:bodyPr wrap="none" rtlCol="0">
            <a:spAutoFit/>
          </a:bodyPr>
          <a:lstStyle/>
          <a:p>
            <a:r>
              <a:rPr lang="en-US" dirty="0"/>
              <a:t>OAM</a:t>
            </a:r>
          </a:p>
          <a:p>
            <a:r>
              <a:rPr lang="en-US" dirty="0"/>
              <a:t>FCAPS</a:t>
            </a:r>
          </a:p>
          <a:p>
            <a:r>
              <a:rPr lang="en-US" dirty="0"/>
              <a:t>Logging</a:t>
            </a:r>
          </a:p>
          <a:p>
            <a:r>
              <a:rPr lang="en-US" dirty="0"/>
              <a:t>SWM</a:t>
            </a:r>
          </a:p>
          <a:p>
            <a:r>
              <a:rPr lang="en-US" dirty="0"/>
              <a:t>Identity</a:t>
            </a:r>
          </a:p>
        </p:txBody>
      </p:sp>
      <p:sp>
        <p:nvSpPr>
          <p:cNvPr id="21" name="TextBox 20">
            <a:extLst>
              <a:ext uri="{FF2B5EF4-FFF2-40B4-BE49-F238E27FC236}">
                <a16:creationId xmlns:a16="http://schemas.microsoft.com/office/drawing/2014/main" id="{AEEF4709-F66E-4061-A0A2-9E012D2B4A56}"/>
              </a:ext>
            </a:extLst>
          </p:cNvPr>
          <p:cNvSpPr txBox="1"/>
          <p:nvPr/>
        </p:nvSpPr>
        <p:spPr>
          <a:xfrm>
            <a:off x="2646175" y="7599405"/>
            <a:ext cx="3308342" cy="923330"/>
          </a:xfrm>
          <a:prstGeom prst="rect">
            <a:avLst/>
          </a:prstGeom>
          <a:noFill/>
        </p:spPr>
        <p:txBody>
          <a:bodyPr wrap="none" rtlCol="0">
            <a:spAutoFit/>
          </a:bodyPr>
          <a:lstStyle/>
          <a:p>
            <a:r>
              <a:rPr lang="en-US" dirty="0"/>
              <a:t>1. ONAP -&gt; NMS command</a:t>
            </a:r>
          </a:p>
          <a:p>
            <a:r>
              <a:rPr lang="en-US" dirty="0"/>
              <a:t>2. Relay (NMS trusted source)</a:t>
            </a:r>
          </a:p>
          <a:p>
            <a:r>
              <a:rPr lang="en-US" dirty="0"/>
              <a:t>3. Network Analytics – (DCAE AA)</a:t>
            </a:r>
          </a:p>
        </p:txBody>
      </p:sp>
      <p:sp>
        <p:nvSpPr>
          <p:cNvPr id="22" name="TextBox 21">
            <a:extLst>
              <a:ext uri="{FF2B5EF4-FFF2-40B4-BE49-F238E27FC236}">
                <a16:creationId xmlns:a16="http://schemas.microsoft.com/office/drawing/2014/main" id="{E587404E-854C-4D54-AB56-D00A2778AB2A}"/>
              </a:ext>
            </a:extLst>
          </p:cNvPr>
          <p:cNvSpPr txBox="1"/>
          <p:nvPr/>
        </p:nvSpPr>
        <p:spPr>
          <a:xfrm>
            <a:off x="1015516" y="7103687"/>
            <a:ext cx="566181" cy="369332"/>
          </a:xfrm>
          <a:prstGeom prst="rect">
            <a:avLst/>
          </a:prstGeom>
          <a:noFill/>
        </p:spPr>
        <p:txBody>
          <a:bodyPr wrap="none" rtlCol="0">
            <a:spAutoFit/>
          </a:bodyPr>
          <a:lstStyle/>
          <a:p>
            <a:r>
              <a:rPr lang="en-US" b="1" dirty="0">
                <a:solidFill>
                  <a:srgbClr val="0000CC"/>
                </a:solidFill>
              </a:rPr>
              <a:t>PNF</a:t>
            </a:r>
          </a:p>
        </p:txBody>
      </p:sp>
    </p:spTree>
    <p:extLst>
      <p:ext uri="{BB962C8B-B14F-4D97-AF65-F5344CB8AC3E}">
        <p14:creationId xmlns:p14="http://schemas.microsoft.com/office/powerpoint/2010/main" val="2933856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1885700" y="86380"/>
              <a:ext cx="311174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PRH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4" name="Rectangle 33">
            <a:extLst>
              <a:ext uri="{FF2B5EF4-FFF2-40B4-BE49-F238E27FC236}">
                <a16:creationId xmlns:a16="http://schemas.microsoft.com/office/drawing/2014/main" id="{00D5B4A8-1C38-4D65-820B-2091F973D1A1}"/>
              </a:ext>
            </a:extLst>
          </p:cNvPr>
          <p:cNvSpPr/>
          <p:nvPr/>
        </p:nvSpPr>
        <p:spPr>
          <a:xfrm>
            <a:off x="66500" y="767729"/>
            <a:ext cx="4897677" cy="707107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9812774D-ACF7-4D56-A7D8-6C833ED9CB12}"/>
              </a:ext>
            </a:extLst>
          </p:cNvPr>
          <p:cNvSpPr/>
          <p:nvPr/>
        </p:nvSpPr>
        <p:spPr>
          <a:xfrm>
            <a:off x="68588" y="7927731"/>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D2C3D524-B6D0-4218-B4D6-00653432A6B4}"/>
              </a:ext>
            </a:extLst>
          </p:cNvPr>
          <p:cNvSpPr txBox="1"/>
          <p:nvPr/>
        </p:nvSpPr>
        <p:spPr>
          <a:xfrm>
            <a:off x="88328" y="8028485"/>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37" name="TextBox 36">
            <a:extLst>
              <a:ext uri="{FF2B5EF4-FFF2-40B4-BE49-F238E27FC236}">
                <a16:creationId xmlns:a16="http://schemas.microsoft.com/office/drawing/2014/main" id="{C4EDC31D-1193-4FB2-9471-82B4E22735C7}"/>
              </a:ext>
            </a:extLst>
          </p:cNvPr>
          <p:cNvSpPr txBox="1"/>
          <p:nvPr/>
        </p:nvSpPr>
        <p:spPr>
          <a:xfrm>
            <a:off x="88328" y="767728"/>
            <a:ext cx="4662906" cy="6771084"/>
          </a:xfrm>
          <a:prstGeom prst="rect">
            <a:avLst/>
          </a:prstGeom>
          <a:noFill/>
        </p:spPr>
        <p:txBody>
          <a:bodyPr wrap="square" rtlCol="0">
            <a:spAutoFit/>
          </a:bodyPr>
          <a:lstStyle/>
          <a:p>
            <a:r>
              <a:rPr lang="en-US"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a:r>
              <a:rPr lang="en-US" sz="1600" i="1" dirty="0">
                <a:solidFill>
                  <a:prstClr val="black"/>
                </a:solidFill>
              </a:rPr>
              <a:t>PNF Registration Handler </a:t>
            </a:r>
            <a:r>
              <a:rPr lang="en-US" sz="1600" dirty="0">
                <a:solidFill>
                  <a:prstClr val="black"/>
                </a:solidFill>
              </a:rPr>
              <a:t>(PRH) Enhancements.</a:t>
            </a:r>
          </a:p>
          <a:p>
            <a:pPr lvl="0"/>
            <a:endParaRPr lang="en-US" sz="1600" b="1" dirty="0">
              <a:solidFill>
                <a:srgbClr val="0000CC"/>
              </a:solidFill>
            </a:endParaRPr>
          </a:p>
          <a:p>
            <a:pPr lvl="0"/>
            <a:r>
              <a:rPr lang="en-US" sz="1600" b="1" dirty="0">
                <a:solidFill>
                  <a:srgbClr val="0000CC"/>
                </a:solidFill>
              </a:rPr>
              <a:t>(1) New VES Event domain for PNF Registration</a:t>
            </a:r>
            <a:r>
              <a:rPr lang="en-US" sz="1600" dirty="0">
                <a:solidFill>
                  <a:srgbClr val="0000CC"/>
                </a:solidFill>
              </a:rPr>
              <a:t> – </a:t>
            </a:r>
            <a:r>
              <a:rPr lang="en-US" sz="1600" dirty="0">
                <a:solidFill>
                  <a:prstClr val="black"/>
                </a:solidFill>
              </a:rPr>
              <a:t>Create new VES event domain for PNF registration with corresponding support in VES collector, DMaaP and PRH. In Beijing the PnP Use  case used the “</a:t>
            </a:r>
            <a:r>
              <a:rPr lang="en-US" sz="1600" i="1" dirty="0">
                <a:solidFill>
                  <a:prstClr val="black"/>
                </a:solidFill>
              </a:rPr>
              <a:t>other</a:t>
            </a:r>
            <a:r>
              <a:rPr lang="en-US" sz="1600" dirty="0">
                <a:solidFill>
                  <a:prstClr val="black"/>
                </a:solidFill>
              </a:rPr>
              <a:t>” domain to register VES events. For Casablanca, we propose using a dedicated domain “</a:t>
            </a:r>
            <a:r>
              <a:rPr lang="en-US" sz="1600" i="1" dirty="0" err="1">
                <a:solidFill>
                  <a:srgbClr val="0000CC"/>
                </a:solidFill>
              </a:rPr>
              <a:t>pnfRegistration</a:t>
            </a:r>
            <a:r>
              <a:rPr lang="en-US" sz="1600" dirty="0">
                <a:solidFill>
                  <a:prstClr val="black"/>
                </a:solidFill>
              </a:rPr>
              <a:t>“. New DMaaP topic corresponding to new domain.</a:t>
            </a:r>
          </a:p>
          <a:p>
            <a:pPr lvl="0"/>
            <a:r>
              <a:rPr lang="en-US" sz="1600" b="1" dirty="0">
                <a:solidFill>
                  <a:srgbClr val="0000CC"/>
                </a:solidFill>
              </a:rPr>
              <a:t>(2) VES EXTENSIONS </a:t>
            </a:r>
            <a:r>
              <a:rPr lang="en-US" sz="1600" dirty="0">
                <a:solidFill>
                  <a:prstClr val="black"/>
                </a:solidFill>
              </a:rPr>
              <a:t>- As a result, VES collector and VES agent content will change with field updates using the new domain. Extensions for </a:t>
            </a:r>
            <a:r>
              <a:rPr lang="en-US" sz="1600" dirty="0" err="1">
                <a:solidFill>
                  <a:prstClr val="black"/>
                </a:solidFill>
              </a:rPr>
              <a:t>pnfRegistration</a:t>
            </a:r>
            <a:r>
              <a:rPr lang="en-US" sz="1600" dirty="0">
                <a:solidFill>
                  <a:prstClr val="black"/>
                </a:solidFill>
              </a:rPr>
              <a:t> fields. Corresponding VES Schema change.</a:t>
            </a:r>
          </a:p>
          <a:p>
            <a:pPr lvl="0"/>
            <a:r>
              <a:rPr lang="en-US" sz="1600" b="1" dirty="0">
                <a:solidFill>
                  <a:srgbClr val="0000CC"/>
                </a:solidFill>
              </a:rPr>
              <a:t>(3) DU SIMULATOR UPDATE </a:t>
            </a:r>
            <a:r>
              <a:rPr lang="en-US" sz="1600" dirty="0">
                <a:solidFill>
                  <a:prstClr val="black"/>
                </a:solidFill>
              </a:rPr>
              <a:t>– The registration VES event used by the DU Simulator (or actual PNF) will need to update its JSON payload to match the changes above. </a:t>
            </a:r>
          </a:p>
          <a:p>
            <a:r>
              <a:rPr lang="en-US" sz="1600" b="1" dirty="0">
                <a:solidFill>
                  <a:srgbClr val="0000CC"/>
                </a:solidFill>
              </a:rPr>
              <a:t>(4) PRH &amp; AAF INTEGRATION </a:t>
            </a:r>
            <a:r>
              <a:rPr lang="en-US" sz="1600" dirty="0">
                <a:solidFill>
                  <a:prstClr val="black"/>
                </a:solidFill>
              </a:rPr>
              <a:t>– PRH needs to interface to AAF for Intra-ONAP security. PRH needs to use certificates and tokens for authentication to be allowed to exchange events. PRH needs this authorization to publish to DMaaP topics. </a:t>
            </a:r>
          </a:p>
          <a:p>
            <a:r>
              <a:rPr lang="en-US" sz="1600" b="1" dirty="0">
                <a:solidFill>
                  <a:srgbClr val="0000CC"/>
                </a:solidFill>
              </a:rPr>
              <a:t>(5) REVIEW LIBRARIES</a:t>
            </a:r>
            <a:r>
              <a:rPr lang="en-US" sz="1600" dirty="0">
                <a:solidFill>
                  <a:prstClr val="black"/>
                </a:solidFill>
              </a:rPr>
              <a:t> – comply to Linux foundation requirement for licensing &amp; security vulnerabilities. Risk estimation. </a:t>
            </a:r>
          </a:p>
          <a:p>
            <a:r>
              <a:rPr lang="en-US" sz="1600" b="1" dirty="0">
                <a:solidFill>
                  <a:srgbClr val="0000CC"/>
                </a:solidFill>
              </a:rPr>
              <a:t>(6) DEMO </a:t>
            </a:r>
            <a:r>
              <a:rPr lang="en-US" sz="1600" dirty="0">
                <a:solidFill>
                  <a:prstClr val="black"/>
                </a:solidFill>
              </a:rPr>
              <a:t>– Demo of PRH w/ PNF PnP in 5G Use Case</a:t>
            </a:r>
            <a:endParaRPr lang="en-US" sz="1600" dirty="0"/>
          </a:p>
        </p:txBody>
      </p:sp>
      <p:sp>
        <p:nvSpPr>
          <p:cNvPr id="38" name="TextBox 37">
            <a:extLst>
              <a:ext uri="{FF2B5EF4-FFF2-40B4-BE49-F238E27FC236}">
                <a16:creationId xmlns:a16="http://schemas.microsoft.com/office/drawing/2014/main" id="{E4C66D3A-58CD-49DC-A8BD-75B1812B9B08}"/>
              </a:ext>
            </a:extLst>
          </p:cNvPr>
          <p:cNvSpPr txBox="1"/>
          <p:nvPr/>
        </p:nvSpPr>
        <p:spPr>
          <a:xfrm>
            <a:off x="183885" y="8491401"/>
            <a:ext cx="4662906" cy="400110"/>
          </a:xfrm>
          <a:prstGeom prst="rect">
            <a:avLst/>
          </a:prstGeom>
          <a:noFill/>
        </p:spPr>
        <p:txBody>
          <a:bodyPr wrap="square" rtlCol="0">
            <a:spAutoFit/>
          </a:bodyPr>
          <a:lstStyle/>
          <a:p>
            <a:r>
              <a:rPr lang="en-US" sz="2000" dirty="0"/>
              <a:t>PNF Registration Handler, </a:t>
            </a:r>
            <a:r>
              <a:rPr lang="en-US" sz="2000" dirty="0" err="1"/>
              <a:t>DMaaP</a:t>
            </a:r>
            <a:r>
              <a:rPr lang="en-US" sz="2000" dirty="0"/>
              <a:t>, DCAE</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pic>
        <p:nvPicPr>
          <p:cNvPr id="5124" name="Picture 4" descr="C:\Users\cheung\AppData\Local\Temp\SNAGHTML3186096.PNG">
            <a:extLst>
              <a:ext uri="{FF2B5EF4-FFF2-40B4-BE49-F238E27FC236}">
                <a16:creationId xmlns:a16="http://schemas.microsoft.com/office/drawing/2014/main" id="{CAC82204-08C2-458E-9C34-0B314F3D8E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0677" y="767728"/>
            <a:ext cx="1666260" cy="1687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77015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3">
            <a:extLst>
              <a:ext uri="{FF2B5EF4-FFF2-40B4-BE49-F238E27FC236}">
                <a16:creationId xmlns:a16="http://schemas.microsoft.com/office/drawing/2014/main" id="{4138D4A0-C1AB-409A-88C6-E17B865CF7EB}"/>
              </a:ext>
            </a:extLst>
          </p:cNvPr>
          <p:cNvSpPr/>
          <p:nvPr/>
        </p:nvSpPr>
        <p:spPr>
          <a:xfrm>
            <a:off x="1016001" y="580572"/>
            <a:ext cx="3309257" cy="39624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loud 4">
            <a:extLst>
              <a:ext uri="{FF2B5EF4-FFF2-40B4-BE49-F238E27FC236}">
                <a16:creationId xmlns:a16="http://schemas.microsoft.com/office/drawing/2014/main" id="{CB86AE62-804C-4370-9C42-A0995A68E3D7}"/>
              </a:ext>
            </a:extLst>
          </p:cNvPr>
          <p:cNvSpPr/>
          <p:nvPr/>
        </p:nvSpPr>
        <p:spPr>
          <a:xfrm>
            <a:off x="2358573" y="3693886"/>
            <a:ext cx="3309257" cy="3962400"/>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D31D0D6-5DD0-4D4B-94B2-2BD8F27538DD}"/>
              </a:ext>
            </a:extLst>
          </p:cNvPr>
          <p:cNvSpPr/>
          <p:nvPr/>
        </p:nvSpPr>
        <p:spPr>
          <a:xfrm>
            <a:off x="2975431" y="3693886"/>
            <a:ext cx="870856" cy="68217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90D6DFA-556E-4816-A8E9-5BA09488A65E}"/>
              </a:ext>
            </a:extLst>
          </p:cNvPr>
          <p:cNvSpPr txBox="1"/>
          <p:nvPr/>
        </p:nvSpPr>
        <p:spPr>
          <a:xfrm>
            <a:off x="1531932" y="1915441"/>
            <a:ext cx="2522998" cy="646331"/>
          </a:xfrm>
          <a:prstGeom prst="rect">
            <a:avLst/>
          </a:prstGeom>
          <a:noFill/>
        </p:spPr>
        <p:txBody>
          <a:bodyPr wrap="none" rtlCol="0">
            <a:spAutoFit/>
          </a:bodyPr>
          <a:lstStyle/>
          <a:p>
            <a:r>
              <a:rPr lang="en-US" b="1" dirty="0">
                <a:solidFill>
                  <a:schemeClr val="bg1"/>
                </a:solidFill>
              </a:rPr>
              <a:t>ONAP</a:t>
            </a:r>
          </a:p>
          <a:p>
            <a:r>
              <a:rPr lang="en-US" b="1" dirty="0">
                <a:solidFill>
                  <a:schemeClr val="bg1"/>
                </a:solidFill>
              </a:rPr>
              <a:t>Regional Deployment #1</a:t>
            </a:r>
          </a:p>
        </p:txBody>
      </p:sp>
      <p:sp>
        <p:nvSpPr>
          <p:cNvPr id="9" name="TextBox 8">
            <a:extLst>
              <a:ext uri="{FF2B5EF4-FFF2-40B4-BE49-F238E27FC236}">
                <a16:creationId xmlns:a16="http://schemas.microsoft.com/office/drawing/2014/main" id="{0D1A2AD6-4E0B-4FA3-90AF-72359B5009E0}"/>
              </a:ext>
            </a:extLst>
          </p:cNvPr>
          <p:cNvSpPr txBox="1"/>
          <p:nvPr/>
        </p:nvSpPr>
        <p:spPr>
          <a:xfrm>
            <a:off x="3242514" y="5097545"/>
            <a:ext cx="1724959" cy="369332"/>
          </a:xfrm>
          <a:prstGeom prst="rect">
            <a:avLst/>
          </a:prstGeom>
          <a:noFill/>
        </p:spPr>
        <p:txBody>
          <a:bodyPr wrap="none" rtlCol="0">
            <a:spAutoFit/>
          </a:bodyPr>
          <a:lstStyle/>
          <a:p>
            <a:r>
              <a:rPr lang="en-US" b="1" dirty="0"/>
              <a:t>Cloud Region #1</a:t>
            </a:r>
          </a:p>
        </p:txBody>
      </p:sp>
      <p:sp>
        <p:nvSpPr>
          <p:cNvPr id="10" name="TextBox 9">
            <a:extLst>
              <a:ext uri="{FF2B5EF4-FFF2-40B4-BE49-F238E27FC236}">
                <a16:creationId xmlns:a16="http://schemas.microsoft.com/office/drawing/2014/main" id="{A592DBC9-FCBE-407E-B758-DEFDF7D3A259}"/>
              </a:ext>
            </a:extLst>
          </p:cNvPr>
          <p:cNvSpPr txBox="1"/>
          <p:nvPr/>
        </p:nvSpPr>
        <p:spPr>
          <a:xfrm>
            <a:off x="2975431" y="3850305"/>
            <a:ext cx="566181" cy="369332"/>
          </a:xfrm>
          <a:prstGeom prst="rect">
            <a:avLst/>
          </a:prstGeom>
          <a:noFill/>
        </p:spPr>
        <p:txBody>
          <a:bodyPr wrap="none" rtlCol="0">
            <a:spAutoFit/>
          </a:bodyPr>
          <a:lstStyle/>
          <a:p>
            <a:r>
              <a:rPr lang="en-US" b="1" dirty="0">
                <a:solidFill>
                  <a:schemeClr val="bg1"/>
                </a:solidFill>
              </a:rPr>
              <a:t>PNF</a:t>
            </a:r>
          </a:p>
        </p:txBody>
      </p:sp>
      <p:sp>
        <p:nvSpPr>
          <p:cNvPr id="11" name="Cloud 10">
            <a:extLst>
              <a:ext uri="{FF2B5EF4-FFF2-40B4-BE49-F238E27FC236}">
                <a16:creationId xmlns:a16="http://schemas.microsoft.com/office/drawing/2014/main" id="{4FE2E715-B202-40D1-859E-5C2325AEF38E}"/>
              </a:ext>
            </a:extLst>
          </p:cNvPr>
          <p:cNvSpPr/>
          <p:nvPr/>
        </p:nvSpPr>
        <p:spPr>
          <a:xfrm>
            <a:off x="1108528" y="2635846"/>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loud 11">
            <a:extLst>
              <a:ext uri="{FF2B5EF4-FFF2-40B4-BE49-F238E27FC236}">
                <a16:creationId xmlns:a16="http://schemas.microsoft.com/office/drawing/2014/main" id="{BB743962-3375-454C-BBC5-1CD3D802E1AA}"/>
              </a:ext>
            </a:extLst>
          </p:cNvPr>
          <p:cNvSpPr/>
          <p:nvPr/>
        </p:nvSpPr>
        <p:spPr>
          <a:xfrm>
            <a:off x="2071009" y="3208337"/>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loud 12">
            <a:extLst>
              <a:ext uri="{FF2B5EF4-FFF2-40B4-BE49-F238E27FC236}">
                <a16:creationId xmlns:a16="http://schemas.microsoft.com/office/drawing/2014/main" id="{8942D65D-B378-40F7-88BE-D6F65752C819}"/>
              </a:ext>
            </a:extLst>
          </p:cNvPr>
          <p:cNvSpPr/>
          <p:nvPr/>
        </p:nvSpPr>
        <p:spPr>
          <a:xfrm>
            <a:off x="3315830" y="2527332"/>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loud 13">
            <a:extLst>
              <a:ext uri="{FF2B5EF4-FFF2-40B4-BE49-F238E27FC236}">
                <a16:creationId xmlns:a16="http://schemas.microsoft.com/office/drawing/2014/main" id="{4D626172-9A79-42C3-A8B7-664E50AFD69D}"/>
              </a:ext>
            </a:extLst>
          </p:cNvPr>
          <p:cNvSpPr/>
          <p:nvPr/>
        </p:nvSpPr>
        <p:spPr>
          <a:xfrm>
            <a:off x="3357558" y="1050949"/>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loud 14">
            <a:extLst>
              <a:ext uri="{FF2B5EF4-FFF2-40B4-BE49-F238E27FC236}">
                <a16:creationId xmlns:a16="http://schemas.microsoft.com/office/drawing/2014/main" id="{23BF7447-77B4-4156-BD26-123F138AEA5C}"/>
              </a:ext>
            </a:extLst>
          </p:cNvPr>
          <p:cNvSpPr/>
          <p:nvPr/>
        </p:nvSpPr>
        <p:spPr>
          <a:xfrm>
            <a:off x="2552249" y="606807"/>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loud 15">
            <a:extLst>
              <a:ext uri="{FF2B5EF4-FFF2-40B4-BE49-F238E27FC236}">
                <a16:creationId xmlns:a16="http://schemas.microsoft.com/office/drawing/2014/main" id="{2458F25A-5D59-461E-BAD0-4F8C9305BB73}"/>
              </a:ext>
            </a:extLst>
          </p:cNvPr>
          <p:cNvSpPr/>
          <p:nvPr/>
        </p:nvSpPr>
        <p:spPr>
          <a:xfrm>
            <a:off x="1586592" y="649414"/>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80DE3226-2A69-47F1-926C-D0E7DA32FC27}"/>
              </a:ext>
            </a:extLst>
          </p:cNvPr>
          <p:cNvSpPr/>
          <p:nvPr/>
        </p:nvSpPr>
        <p:spPr>
          <a:xfrm>
            <a:off x="1251859" y="4601447"/>
            <a:ext cx="870856" cy="68217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ED11C7AA-FF89-4D55-8B1B-21D6A18AAE62}"/>
              </a:ext>
            </a:extLst>
          </p:cNvPr>
          <p:cNvSpPr txBox="1"/>
          <p:nvPr/>
        </p:nvSpPr>
        <p:spPr>
          <a:xfrm>
            <a:off x="1213759" y="4592766"/>
            <a:ext cx="934230" cy="584775"/>
          </a:xfrm>
          <a:prstGeom prst="rect">
            <a:avLst/>
          </a:prstGeom>
          <a:noFill/>
        </p:spPr>
        <p:txBody>
          <a:bodyPr wrap="none" rtlCol="0">
            <a:spAutoFit/>
          </a:bodyPr>
          <a:lstStyle/>
          <a:p>
            <a:r>
              <a:rPr lang="en-US" b="1" dirty="0">
                <a:solidFill>
                  <a:schemeClr val="bg1"/>
                </a:solidFill>
              </a:rPr>
              <a:t>PNF</a:t>
            </a:r>
          </a:p>
          <a:p>
            <a:r>
              <a:rPr lang="en-US" sz="1400" b="1" dirty="0">
                <a:solidFill>
                  <a:schemeClr val="bg1"/>
                </a:solidFill>
              </a:rPr>
              <a:t>Controller</a:t>
            </a:r>
          </a:p>
        </p:txBody>
      </p:sp>
      <p:cxnSp>
        <p:nvCxnSpPr>
          <p:cNvPr id="20" name="Straight Connector 19">
            <a:extLst>
              <a:ext uri="{FF2B5EF4-FFF2-40B4-BE49-F238E27FC236}">
                <a16:creationId xmlns:a16="http://schemas.microsoft.com/office/drawing/2014/main" id="{9D285842-504A-46DD-8338-02F92AEE45B0}"/>
              </a:ext>
            </a:extLst>
          </p:cNvPr>
          <p:cNvCxnSpPr>
            <a:stCxn id="17" idx="3"/>
          </p:cNvCxnSpPr>
          <p:nvPr/>
        </p:nvCxnSpPr>
        <p:spPr>
          <a:xfrm flipV="1">
            <a:off x="2122715" y="4219637"/>
            <a:ext cx="852716" cy="722896"/>
          </a:xfrm>
          <a:prstGeom prst="line">
            <a:avLst/>
          </a:prstGeom>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4488C6A9-9013-45BD-B6D1-DC827981CF0D}"/>
              </a:ext>
            </a:extLst>
          </p:cNvPr>
          <p:cNvSpPr/>
          <p:nvPr/>
        </p:nvSpPr>
        <p:spPr>
          <a:xfrm>
            <a:off x="4471264" y="793031"/>
            <a:ext cx="2078182" cy="1133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72E30C3-567C-4DD1-BB0F-667D4CEB8A86}"/>
              </a:ext>
            </a:extLst>
          </p:cNvPr>
          <p:cNvSpPr/>
          <p:nvPr/>
        </p:nvSpPr>
        <p:spPr>
          <a:xfrm>
            <a:off x="4519521" y="2338083"/>
            <a:ext cx="2078182" cy="1133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530281E5-D490-48C5-9006-83B496A412C3}"/>
              </a:ext>
            </a:extLst>
          </p:cNvPr>
          <p:cNvSpPr txBox="1"/>
          <p:nvPr/>
        </p:nvSpPr>
        <p:spPr>
          <a:xfrm>
            <a:off x="4672297" y="2487444"/>
            <a:ext cx="1421415" cy="369332"/>
          </a:xfrm>
          <a:prstGeom prst="rect">
            <a:avLst/>
          </a:prstGeom>
          <a:noFill/>
        </p:spPr>
        <p:txBody>
          <a:bodyPr wrap="none" rtlCol="0">
            <a:spAutoFit/>
          </a:bodyPr>
          <a:lstStyle/>
          <a:p>
            <a:r>
              <a:rPr lang="en-US" b="1" dirty="0">
                <a:solidFill>
                  <a:schemeClr val="bg1"/>
                </a:solidFill>
              </a:rPr>
              <a:t>Staten Island</a:t>
            </a:r>
          </a:p>
        </p:txBody>
      </p:sp>
      <p:sp>
        <p:nvSpPr>
          <p:cNvPr id="24" name="TextBox 23">
            <a:extLst>
              <a:ext uri="{FF2B5EF4-FFF2-40B4-BE49-F238E27FC236}">
                <a16:creationId xmlns:a16="http://schemas.microsoft.com/office/drawing/2014/main" id="{E0039C99-524C-4483-AC63-2ED198E17A3C}"/>
              </a:ext>
            </a:extLst>
          </p:cNvPr>
          <p:cNvSpPr txBox="1"/>
          <p:nvPr/>
        </p:nvSpPr>
        <p:spPr>
          <a:xfrm>
            <a:off x="4694418" y="901161"/>
            <a:ext cx="1671548" cy="923330"/>
          </a:xfrm>
          <a:prstGeom prst="rect">
            <a:avLst/>
          </a:prstGeom>
          <a:noFill/>
        </p:spPr>
        <p:txBody>
          <a:bodyPr wrap="none" rtlCol="0">
            <a:spAutoFit/>
          </a:bodyPr>
          <a:lstStyle/>
          <a:p>
            <a:r>
              <a:rPr lang="en-US" b="1" dirty="0">
                <a:solidFill>
                  <a:schemeClr val="bg1"/>
                </a:solidFill>
              </a:rPr>
              <a:t>Manhattan</a:t>
            </a:r>
          </a:p>
          <a:p>
            <a:r>
              <a:rPr lang="en-US" b="1" dirty="0">
                <a:solidFill>
                  <a:schemeClr val="bg1"/>
                </a:solidFill>
              </a:rPr>
              <a:t>Freedom Tower</a:t>
            </a:r>
          </a:p>
          <a:p>
            <a:r>
              <a:rPr lang="en-US" b="1" dirty="0">
                <a:solidFill>
                  <a:schemeClr val="bg1"/>
                </a:solidFill>
              </a:rPr>
              <a:t>123 Main St.</a:t>
            </a:r>
          </a:p>
        </p:txBody>
      </p:sp>
      <p:sp>
        <p:nvSpPr>
          <p:cNvPr id="25" name="TextBox 24">
            <a:extLst>
              <a:ext uri="{FF2B5EF4-FFF2-40B4-BE49-F238E27FC236}">
                <a16:creationId xmlns:a16="http://schemas.microsoft.com/office/drawing/2014/main" id="{BA8AAA5B-A4AD-4BED-8197-D10A8C8DE210}"/>
              </a:ext>
            </a:extLst>
          </p:cNvPr>
          <p:cNvSpPr txBox="1"/>
          <p:nvPr/>
        </p:nvSpPr>
        <p:spPr>
          <a:xfrm>
            <a:off x="4522669" y="142770"/>
            <a:ext cx="1883144" cy="646331"/>
          </a:xfrm>
          <a:prstGeom prst="rect">
            <a:avLst/>
          </a:prstGeom>
          <a:noFill/>
        </p:spPr>
        <p:txBody>
          <a:bodyPr wrap="none" rtlCol="0">
            <a:spAutoFit/>
          </a:bodyPr>
          <a:lstStyle/>
          <a:p>
            <a:r>
              <a:rPr lang="en-US" b="1" dirty="0">
                <a:solidFill>
                  <a:srgbClr val="0000CC"/>
                </a:solidFill>
              </a:rPr>
              <a:t>COMPLEX OBJECT</a:t>
            </a:r>
          </a:p>
          <a:p>
            <a:r>
              <a:rPr lang="en-US" dirty="0"/>
              <a:t>Physical Location</a:t>
            </a:r>
          </a:p>
        </p:txBody>
      </p:sp>
      <p:sp>
        <p:nvSpPr>
          <p:cNvPr id="26" name="TextBox 25">
            <a:extLst>
              <a:ext uri="{FF2B5EF4-FFF2-40B4-BE49-F238E27FC236}">
                <a16:creationId xmlns:a16="http://schemas.microsoft.com/office/drawing/2014/main" id="{E0B9FB37-3EE4-4ABA-BAE2-8EDAE4219938}"/>
              </a:ext>
            </a:extLst>
          </p:cNvPr>
          <p:cNvSpPr txBox="1"/>
          <p:nvPr/>
        </p:nvSpPr>
        <p:spPr>
          <a:xfrm>
            <a:off x="5287739" y="3638671"/>
            <a:ext cx="624723" cy="369332"/>
          </a:xfrm>
          <a:prstGeom prst="rect">
            <a:avLst/>
          </a:prstGeom>
          <a:noFill/>
        </p:spPr>
        <p:txBody>
          <a:bodyPr wrap="none" rtlCol="0">
            <a:spAutoFit/>
          </a:bodyPr>
          <a:lstStyle/>
          <a:p>
            <a:r>
              <a:rPr lang="en-US" dirty="0"/>
              <a:t>LATA</a:t>
            </a:r>
          </a:p>
        </p:txBody>
      </p:sp>
      <p:pic>
        <p:nvPicPr>
          <p:cNvPr id="27" name="Picture 26">
            <a:extLst>
              <a:ext uri="{FF2B5EF4-FFF2-40B4-BE49-F238E27FC236}">
                <a16:creationId xmlns:a16="http://schemas.microsoft.com/office/drawing/2014/main" id="{24BB18B3-1329-4EAF-A1E1-703857E521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9993" y="625472"/>
            <a:ext cx="738853" cy="738853"/>
          </a:xfrm>
          <a:prstGeom prst="rect">
            <a:avLst/>
          </a:prstGeom>
        </p:spPr>
      </p:pic>
      <p:pic>
        <p:nvPicPr>
          <p:cNvPr id="54" name="Picture 53">
            <a:extLst>
              <a:ext uri="{FF2B5EF4-FFF2-40B4-BE49-F238E27FC236}">
                <a16:creationId xmlns:a16="http://schemas.microsoft.com/office/drawing/2014/main" id="{3986F52B-2A4E-4747-AD6A-5DAB960A23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7550" y="5638907"/>
            <a:ext cx="738853" cy="738853"/>
          </a:xfrm>
          <a:prstGeom prst="rect">
            <a:avLst/>
          </a:prstGeom>
        </p:spPr>
      </p:pic>
      <p:pic>
        <p:nvPicPr>
          <p:cNvPr id="57" name="Picture 56">
            <a:extLst>
              <a:ext uri="{FF2B5EF4-FFF2-40B4-BE49-F238E27FC236}">
                <a16:creationId xmlns:a16="http://schemas.microsoft.com/office/drawing/2014/main" id="{2C484714-6AA3-4879-A4C1-1B43D74C1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1351" y="5631492"/>
            <a:ext cx="738853" cy="738853"/>
          </a:xfrm>
          <a:prstGeom prst="rect">
            <a:avLst/>
          </a:prstGeom>
        </p:spPr>
      </p:pic>
      <p:pic>
        <p:nvPicPr>
          <p:cNvPr id="64" name="Picture 63">
            <a:extLst>
              <a:ext uri="{FF2B5EF4-FFF2-40B4-BE49-F238E27FC236}">
                <a16:creationId xmlns:a16="http://schemas.microsoft.com/office/drawing/2014/main" id="{26909C40-7C1D-48AA-92DF-446F4877DB11}"/>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6213828" y="1286415"/>
            <a:ext cx="445318" cy="835839"/>
          </a:xfrm>
          <a:prstGeom prst="rect">
            <a:avLst/>
          </a:prstGeom>
        </p:spPr>
      </p:pic>
      <p:pic>
        <p:nvPicPr>
          <p:cNvPr id="65" name="Picture 64">
            <a:extLst>
              <a:ext uri="{FF2B5EF4-FFF2-40B4-BE49-F238E27FC236}">
                <a16:creationId xmlns:a16="http://schemas.microsoft.com/office/drawing/2014/main" id="{440D588A-7018-4C2D-B2A3-E3F2AF022005}"/>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6156684" y="2578241"/>
            <a:ext cx="445318" cy="835839"/>
          </a:xfrm>
          <a:prstGeom prst="rect">
            <a:avLst/>
          </a:prstGeom>
        </p:spPr>
      </p:pic>
      <p:pic>
        <p:nvPicPr>
          <p:cNvPr id="67" name="Picture 66">
            <a:extLst>
              <a:ext uri="{FF2B5EF4-FFF2-40B4-BE49-F238E27FC236}">
                <a16:creationId xmlns:a16="http://schemas.microsoft.com/office/drawing/2014/main" id="{AF84A903-4587-477C-8383-99B3F04759CD}"/>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4941381" y="5541921"/>
            <a:ext cx="445318" cy="835839"/>
          </a:xfrm>
          <a:prstGeom prst="rect">
            <a:avLst/>
          </a:prstGeom>
        </p:spPr>
      </p:pic>
      <p:pic>
        <p:nvPicPr>
          <p:cNvPr id="70" name="Picture 69">
            <a:extLst>
              <a:ext uri="{FF2B5EF4-FFF2-40B4-BE49-F238E27FC236}">
                <a16:creationId xmlns:a16="http://schemas.microsoft.com/office/drawing/2014/main" id="{F0252C5A-90CD-4B35-9B97-A943C4311392}"/>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3212450" y="5534506"/>
            <a:ext cx="445318" cy="835839"/>
          </a:xfrm>
          <a:prstGeom prst="rect">
            <a:avLst/>
          </a:prstGeom>
        </p:spPr>
      </p:pic>
      <p:sp>
        <p:nvSpPr>
          <p:cNvPr id="71" name="TextBox 70">
            <a:extLst>
              <a:ext uri="{FF2B5EF4-FFF2-40B4-BE49-F238E27FC236}">
                <a16:creationId xmlns:a16="http://schemas.microsoft.com/office/drawing/2014/main" id="{F7CE8B41-84F7-4E09-A065-CED16801DC3F}"/>
              </a:ext>
            </a:extLst>
          </p:cNvPr>
          <p:cNvSpPr txBox="1"/>
          <p:nvPr/>
        </p:nvSpPr>
        <p:spPr>
          <a:xfrm>
            <a:off x="2500608" y="6252661"/>
            <a:ext cx="1000338" cy="646331"/>
          </a:xfrm>
          <a:prstGeom prst="rect">
            <a:avLst/>
          </a:prstGeom>
          <a:noFill/>
        </p:spPr>
        <p:txBody>
          <a:bodyPr wrap="none" rtlCol="0">
            <a:spAutoFit/>
          </a:bodyPr>
          <a:lstStyle/>
          <a:p>
            <a:r>
              <a:rPr lang="en-US" dirty="0"/>
              <a:t>Complex</a:t>
            </a:r>
          </a:p>
          <a:p>
            <a:r>
              <a:rPr lang="en-US" dirty="0"/>
              <a:t>Object</a:t>
            </a:r>
          </a:p>
        </p:txBody>
      </p:sp>
      <p:sp>
        <p:nvSpPr>
          <p:cNvPr id="72" name="TextBox 71">
            <a:extLst>
              <a:ext uri="{FF2B5EF4-FFF2-40B4-BE49-F238E27FC236}">
                <a16:creationId xmlns:a16="http://schemas.microsoft.com/office/drawing/2014/main" id="{F4E8DBFF-BA1D-4055-BCED-A67B576E0305}"/>
              </a:ext>
            </a:extLst>
          </p:cNvPr>
          <p:cNvSpPr txBox="1"/>
          <p:nvPr/>
        </p:nvSpPr>
        <p:spPr>
          <a:xfrm>
            <a:off x="4359955" y="6267144"/>
            <a:ext cx="1000338" cy="646331"/>
          </a:xfrm>
          <a:prstGeom prst="rect">
            <a:avLst/>
          </a:prstGeom>
          <a:noFill/>
        </p:spPr>
        <p:txBody>
          <a:bodyPr wrap="none" rtlCol="0">
            <a:spAutoFit/>
          </a:bodyPr>
          <a:lstStyle/>
          <a:p>
            <a:r>
              <a:rPr lang="en-US" dirty="0"/>
              <a:t>Complex</a:t>
            </a:r>
          </a:p>
          <a:p>
            <a:r>
              <a:rPr lang="en-US" dirty="0"/>
              <a:t>Object</a:t>
            </a:r>
          </a:p>
        </p:txBody>
      </p:sp>
      <p:sp>
        <p:nvSpPr>
          <p:cNvPr id="73" name="TextBox 72">
            <a:extLst>
              <a:ext uri="{FF2B5EF4-FFF2-40B4-BE49-F238E27FC236}">
                <a16:creationId xmlns:a16="http://schemas.microsoft.com/office/drawing/2014/main" id="{A4B3713B-29E9-49C1-B42B-23BA0E7577EF}"/>
              </a:ext>
            </a:extLst>
          </p:cNvPr>
          <p:cNvSpPr txBox="1"/>
          <p:nvPr/>
        </p:nvSpPr>
        <p:spPr>
          <a:xfrm>
            <a:off x="3942446" y="4183421"/>
            <a:ext cx="1421351" cy="646331"/>
          </a:xfrm>
          <a:prstGeom prst="rect">
            <a:avLst/>
          </a:prstGeom>
          <a:noFill/>
        </p:spPr>
        <p:txBody>
          <a:bodyPr wrap="none" rtlCol="0">
            <a:spAutoFit/>
          </a:bodyPr>
          <a:lstStyle/>
          <a:p>
            <a:r>
              <a:rPr lang="en-US" dirty="0"/>
              <a:t>Cloud Region</a:t>
            </a:r>
          </a:p>
          <a:p>
            <a:r>
              <a:rPr lang="en-US" dirty="0"/>
              <a:t>Object</a:t>
            </a:r>
          </a:p>
        </p:txBody>
      </p:sp>
      <p:pic>
        <p:nvPicPr>
          <p:cNvPr id="74" name="Picture 2">
            <a:extLst>
              <a:ext uri="{FF2B5EF4-FFF2-40B4-BE49-F238E27FC236}">
                <a16:creationId xmlns:a16="http://schemas.microsoft.com/office/drawing/2014/main" id="{C48EA336-8016-4E4E-89FC-A4B4D6405269}"/>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915844" y="3420049"/>
            <a:ext cx="1048090" cy="481233"/>
          </a:xfrm>
          <a:prstGeom prst="rect">
            <a:avLst/>
          </a:prstGeom>
          <a:noFill/>
          <a:ln w="9525">
            <a:noFill/>
            <a:miter lim="800000"/>
            <a:headEnd/>
            <a:tailEnd/>
          </a:ln>
        </p:spPr>
      </p:pic>
      <p:pic>
        <p:nvPicPr>
          <p:cNvPr id="76" name="Picture 75">
            <a:extLst>
              <a:ext uri="{FF2B5EF4-FFF2-40B4-BE49-F238E27FC236}">
                <a16:creationId xmlns:a16="http://schemas.microsoft.com/office/drawing/2014/main" id="{F3CFF667-C0DB-4FA1-9C09-0C32F9DD4C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85704" y="6801747"/>
            <a:ext cx="738853" cy="738853"/>
          </a:xfrm>
          <a:prstGeom prst="rect">
            <a:avLst/>
          </a:prstGeom>
        </p:spPr>
      </p:pic>
      <p:sp>
        <p:nvSpPr>
          <p:cNvPr id="77" name="TextBox 76">
            <a:extLst>
              <a:ext uri="{FF2B5EF4-FFF2-40B4-BE49-F238E27FC236}">
                <a16:creationId xmlns:a16="http://schemas.microsoft.com/office/drawing/2014/main" id="{0DC54C54-8209-4FDA-8808-EAB86CED802A}"/>
              </a:ext>
            </a:extLst>
          </p:cNvPr>
          <p:cNvSpPr txBox="1"/>
          <p:nvPr/>
        </p:nvSpPr>
        <p:spPr>
          <a:xfrm>
            <a:off x="3357558" y="7489539"/>
            <a:ext cx="1000338" cy="646331"/>
          </a:xfrm>
          <a:prstGeom prst="rect">
            <a:avLst/>
          </a:prstGeom>
          <a:noFill/>
        </p:spPr>
        <p:txBody>
          <a:bodyPr wrap="none" rtlCol="0">
            <a:spAutoFit/>
          </a:bodyPr>
          <a:lstStyle/>
          <a:p>
            <a:r>
              <a:rPr lang="en-US" dirty="0"/>
              <a:t>Complex</a:t>
            </a:r>
          </a:p>
          <a:p>
            <a:r>
              <a:rPr lang="en-US" dirty="0"/>
              <a:t>Object</a:t>
            </a:r>
          </a:p>
        </p:txBody>
      </p:sp>
      <p:pic>
        <p:nvPicPr>
          <p:cNvPr id="78" name="Picture 2">
            <a:extLst>
              <a:ext uri="{FF2B5EF4-FFF2-40B4-BE49-F238E27FC236}">
                <a16:creationId xmlns:a16="http://schemas.microsoft.com/office/drawing/2014/main" id="{C82D71D7-54C3-4C3F-95DF-E0AC3FB1E288}"/>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315830" y="6730702"/>
            <a:ext cx="1048090" cy="481233"/>
          </a:xfrm>
          <a:prstGeom prst="rect">
            <a:avLst/>
          </a:prstGeom>
          <a:noFill/>
          <a:ln w="9525">
            <a:noFill/>
            <a:miter lim="800000"/>
            <a:headEnd/>
            <a:tailEnd/>
          </a:ln>
        </p:spPr>
      </p:pic>
    </p:spTree>
    <p:extLst>
      <p:ext uri="{BB962C8B-B14F-4D97-AF65-F5344CB8AC3E}">
        <p14:creationId xmlns:p14="http://schemas.microsoft.com/office/powerpoint/2010/main" val="21385549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2678286002"/>
              </p:ext>
            </p:extLst>
          </p:nvPr>
        </p:nvGraphicFramePr>
        <p:xfrm>
          <a:off x="57152" y="838051"/>
          <a:ext cx="6757983" cy="3418840"/>
        </p:xfrm>
        <a:graphic>
          <a:graphicData uri="http://schemas.openxmlformats.org/drawingml/2006/table">
            <a:tbl>
              <a:tblPr firstRow="1" bandRow="1">
                <a:tableStyleId>{5C22544A-7EE6-4342-B048-85BDC9FD1C3A}</a:tableStyleId>
              </a:tblPr>
              <a:tblGrid>
                <a:gridCol w="1076323">
                  <a:extLst>
                    <a:ext uri="{9D8B030D-6E8A-4147-A177-3AD203B41FA5}">
                      <a16:colId xmlns:a16="http://schemas.microsoft.com/office/drawing/2014/main" val="555983829"/>
                    </a:ext>
                  </a:extLst>
                </a:gridCol>
                <a:gridCol w="5681660">
                  <a:extLst>
                    <a:ext uri="{9D8B030D-6E8A-4147-A177-3AD203B41FA5}">
                      <a16:colId xmlns:a16="http://schemas.microsoft.com/office/drawing/2014/main" val="3468207131"/>
                    </a:ext>
                  </a:extLst>
                </a:gridCol>
              </a:tblGrid>
              <a:tr h="370840">
                <a:tc gridSpan="2">
                  <a:txBody>
                    <a:bodyPr/>
                    <a:lstStyle/>
                    <a:p>
                      <a:pPr algn="ctr"/>
                      <a:r>
                        <a:rPr lang="en-US" dirty="0"/>
                        <a:t>DCAE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597204382"/>
                  </a:ext>
                </a:extLst>
              </a:tr>
              <a:tr h="370840">
                <a:tc>
                  <a:txBody>
                    <a:bodyPr/>
                    <a:lstStyle/>
                    <a:p>
                      <a:r>
                        <a:rPr lang="en-US" sz="1400" b="1" dirty="0">
                          <a:solidFill>
                            <a:srgbClr val="0000CC"/>
                          </a:solidFill>
                        </a:rPr>
                        <a:t>Security Validation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Authenticate Connection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1366320"/>
                  </a:ext>
                </a:extLst>
              </a:tr>
              <a:tr h="370840">
                <a:tc>
                  <a:txBody>
                    <a:bodyPr/>
                    <a:lstStyle/>
                    <a:p>
                      <a:r>
                        <a:rPr lang="en-US" sz="1400" b="1" dirty="0">
                          <a:solidFill>
                            <a:srgbClr val="0000CC"/>
                          </a:solidFill>
                        </a:rPr>
                        <a:t>MONITORING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Monitoring definitions – SDC has a side monitoring template designer. Way to define monitoring alarms </a:t>
                      </a:r>
                      <a:r>
                        <a:rPr lang="en-US" sz="1400" dirty="0" err="1"/>
                        <a:t>etc</a:t>
                      </a:r>
                      <a:r>
                        <a:rPr lang="en-US" sz="1400" dirty="0"/>
                        <a:t>; In AT&amp;T there is a project; IN ONAP code is there finalizing code; pluggable modeler for monitoring. DCAE as part of onboarding specify what VES template. DCAD define microservices for monitoring.  How is PNF monitored &amp; correlated. If [x] goes down how is this correlated. SDC would define the Modeling what needs to be monitored and how they would correlated with other events from other NE. Thresholds. [Baby step to process get an alarm from PNF, YAML file describes fault VES event, Fault meta-data; alarms generate].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2158511"/>
                  </a:ext>
                </a:extLst>
              </a:tr>
              <a:tr h="370840">
                <a:tc>
                  <a:txBody>
                    <a:bodyPr/>
                    <a:lstStyle/>
                    <a:p>
                      <a:r>
                        <a:rPr lang="en-US" sz="1400" b="1" dirty="0">
                          <a:solidFill>
                            <a:srgbClr val="0000CC"/>
                          </a:solidFill>
                        </a:rPr>
                        <a:t>(PRH DCAE Plug-in)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(see PRH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8619902"/>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2207305" y="-17858"/>
              <a:ext cx="244971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DCAE IMPACTS</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20250555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3047425780"/>
              </p:ext>
            </p:extLst>
          </p:nvPr>
        </p:nvGraphicFramePr>
        <p:xfrm>
          <a:off x="57152" y="838051"/>
          <a:ext cx="6757983" cy="741680"/>
        </p:xfrm>
        <a:graphic>
          <a:graphicData uri="http://schemas.openxmlformats.org/drawingml/2006/table">
            <a:tbl>
              <a:tblPr firstRow="1" bandRow="1">
                <a:tableStyleId>{5C22544A-7EE6-4342-B048-85BDC9FD1C3A}</a:tableStyleId>
              </a:tblPr>
              <a:tblGrid>
                <a:gridCol w="1076323">
                  <a:extLst>
                    <a:ext uri="{9D8B030D-6E8A-4147-A177-3AD203B41FA5}">
                      <a16:colId xmlns:a16="http://schemas.microsoft.com/office/drawing/2014/main" val="555983829"/>
                    </a:ext>
                  </a:extLst>
                </a:gridCol>
                <a:gridCol w="5681660">
                  <a:extLst>
                    <a:ext uri="{9D8B030D-6E8A-4147-A177-3AD203B41FA5}">
                      <a16:colId xmlns:a16="http://schemas.microsoft.com/office/drawing/2014/main" val="3468207131"/>
                    </a:ext>
                  </a:extLst>
                </a:gridCol>
              </a:tblGrid>
              <a:tr h="370840">
                <a:tc gridSpan="2">
                  <a:txBody>
                    <a:bodyPr/>
                    <a:lstStyle/>
                    <a:p>
                      <a:pPr algn="ctr"/>
                      <a:r>
                        <a:rPr lang="en-US" dirty="0"/>
                        <a:t>SDN-R APP-C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597204382"/>
                  </a:ext>
                </a:extLst>
              </a:tr>
              <a:tr h="370840">
                <a:tc>
                  <a:txBody>
                    <a:bodyPr/>
                    <a:lstStyle/>
                    <a:p>
                      <a:endParaRPr lang="en-US" sz="14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2207651"/>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636367" y="-17858"/>
              <a:ext cx="559159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SDN-R (Controller) IMPACTS [APP-C]</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7A8C4536-AD0D-488B-9824-797CC01CF56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59029" y="4752778"/>
            <a:ext cx="339142" cy="406058"/>
          </a:xfrm>
          <a:prstGeom prst="rect">
            <a:avLst/>
          </a:prstGeom>
        </p:spPr>
      </p:pic>
      <p:sp>
        <p:nvSpPr>
          <p:cNvPr id="9" name="TextBox 8">
            <a:extLst>
              <a:ext uri="{FF2B5EF4-FFF2-40B4-BE49-F238E27FC236}">
                <a16:creationId xmlns:a16="http://schemas.microsoft.com/office/drawing/2014/main" id="{CFA41402-CAFE-45BC-8030-616716BF7C88}"/>
              </a:ext>
            </a:extLst>
          </p:cNvPr>
          <p:cNvSpPr txBox="1"/>
          <p:nvPr/>
        </p:nvSpPr>
        <p:spPr>
          <a:xfrm>
            <a:off x="228600" y="5786437"/>
            <a:ext cx="6530955" cy="2554545"/>
          </a:xfrm>
          <a:prstGeom prst="rect">
            <a:avLst/>
          </a:prstGeom>
          <a:noFill/>
        </p:spPr>
        <p:txBody>
          <a:bodyPr wrap="none" rtlCol="0">
            <a:spAutoFit/>
          </a:bodyPr>
          <a:lstStyle/>
          <a:p>
            <a:r>
              <a:rPr lang="en-US" sz="1600" dirty="0"/>
              <a:t>CC-SDK (SDN-R)</a:t>
            </a:r>
          </a:p>
          <a:p>
            <a:r>
              <a:rPr lang="en-US" sz="1600" dirty="0"/>
              <a:t>Artifacts from CC-SDK, APP-C</a:t>
            </a:r>
          </a:p>
          <a:p>
            <a:r>
              <a:rPr lang="en-US" sz="1600" dirty="0"/>
              <a:t>Mobility controller</a:t>
            </a:r>
          </a:p>
          <a:p>
            <a:r>
              <a:rPr lang="en-US" sz="1600" dirty="0"/>
              <a:t>Artifacts “borrowed” will become part of CC-SDK</a:t>
            </a:r>
          </a:p>
          <a:p>
            <a:r>
              <a:rPr lang="en-US" sz="1600" dirty="0"/>
              <a:t>Available for all controller persona.</a:t>
            </a:r>
          </a:p>
          <a:p>
            <a:r>
              <a:rPr lang="en-US" sz="1600" dirty="0"/>
              <a:t>QUESTION: moving towards CC-SDK &amp; common foundation is there anything</a:t>
            </a:r>
          </a:p>
          <a:p>
            <a:r>
              <a:rPr lang="en-US" sz="1600" dirty="0"/>
              <a:t>On top of that planned for SDN-R. </a:t>
            </a:r>
          </a:p>
          <a:p>
            <a:r>
              <a:rPr lang="en-US" sz="1600" dirty="0"/>
              <a:t>Some thing specific to wireless, … perhaps they do not belong in CC-SDK.</a:t>
            </a:r>
          </a:p>
          <a:p>
            <a:r>
              <a:rPr lang="en-US" sz="1600" dirty="0"/>
              <a:t>Things borrowed from CC-SDK and libraries that are common.</a:t>
            </a:r>
          </a:p>
          <a:p>
            <a:endParaRPr lang="en-US" sz="1600" dirty="0"/>
          </a:p>
        </p:txBody>
      </p:sp>
    </p:spTree>
    <p:extLst>
      <p:ext uri="{BB962C8B-B14F-4D97-AF65-F5344CB8AC3E}">
        <p14:creationId xmlns:p14="http://schemas.microsoft.com/office/powerpoint/2010/main" val="123578215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6C30CEC0-91FE-4266-9258-59E53B273919}"/>
              </a:ext>
            </a:extLst>
          </p:cNvPr>
          <p:cNvSpPr/>
          <p:nvPr/>
        </p:nvSpPr>
        <p:spPr>
          <a:xfrm>
            <a:off x="3126135" y="1321536"/>
            <a:ext cx="307334" cy="1993171"/>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Rounded Corners 14">
            <a:extLst>
              <a:ext uri="{FF2B5EF4-FFF2-40B4-BE49-F238E27FC236}">
                <a16:creationId xmlns:a16="http://schemas.microsoft.com/office/drawing/2014/main" id="{44CAE4C2-17F2-403D-9F7A-A849912595D1}"/>
              </a:ext>
            </a:extLst>
          </p:cNvPr>
          <p:cNvSpPr/>
          <p:nvPr/>
        </p:nvSpPr>
        <p:spPr>
          <a:xfrm>
            <a:off x="454251" y="1291494"/>
            <a:ext cx="307334" cy="2023213"/>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B673BB92-1B43-4D7A-A1C1-647BBE7B410E}"/>
              </a:ext>
            </a:extLst>
          </p:cNvPr>
          <p:cNvGrpSpPr/>
          <p:nvPr/>
        </p:nvGrpSpPr>
        <p:grpSpPr>
          <a:xfrm>
            <a:off x="2994954" y="1460818"/>
            <a:ext cx="581529" cy="581529"/>
            <a:chOff x="4055304" y="1123306"/>
            <a:chExt cx="581529" cy="581529"/>
          </a:xfrm>
        </p:grpSpPr>
        <p:pic>
          <p:nvPicPr>
            <p:cNvPr id="8" name="Picture 7">
              <a:extLst>
                <a:ext uri="{FF2B5EF4-FFF2-40B4-BE49-F238E27FC236}">
                  <a16:creationId xmlns:a16="http://schemas.microsoft.com/office/drawing/2014/main" id="{C50D8AAA-7666-455E-8E9D-4CB5B0D079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9" name="Group 8">
              <a:extLst>
                <a:ext uri="{FF2B5EF4-FFF2-40B4-BE49-F238E27FC236}">
                  <a16:creationId xmlns:a16="http://schemas.microsoft.com/office/drawing/2014/main" id="{65308215-EDDA-46DB-BE87-9080F66F1001}"/>
                </a:ext>
              </a:extLst>
            </p:cNvPr>
            <p:cNvGrpSpPr/>
            <p:nvPr/>
          </p:nvGrpSpPr>
          <p:grpSpPr>
            <a:xfrm>
              <a:off x="4185586" y="1536711"/>
              <a:ext cx="331700" cy="90532"/>
              <a:chOff x="1524814" y="5809921"/>
              <a:chExt cx="945329" cy="225343"/>
            </a:xfrm>
          </p:grpSpPr>
          <p:pic>
            <p:nvPicPr>
              <p:cNvPr id="10" name="Picture 9">
                <a:extLst>
                  <a:ext uri="{FF2B5EF4-FFF2-40B4-BE49-F238E27FC236}">
                    <a16:creationId xmlns:a16="http://schemas.microsoft.com/office/drawing/2014/main" id="{6D3563A2-8EFC-4ABB-BD33-7BB194B2DDC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1" name="Picture 10">
                <a:extLst>
                  <a:ext uri="{FF2B5EF4-FFF2-40B4-BE49-F238E27FC236}">
                    <a16:creationId xmlns:a16="http://schemas.microsoft.com/office/drawing/2014/main" id="{A26C4458-3CB0-45FD-B52E-A2F4EAACFB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nvGrpSpPr>
          <p:cNvPr id="16" name="Group 15">
            <a:extLst>
              <a:ext uri="{FF2B5EF4-FFF2-40B4-BE49-F238E27FC236}">
                <a16:creationId xmlns:a16="http://schemas.microsoft.com/office/drawing/2014/main" id="{8E497482-2FCD-4726-8A9D-A758708BE56E}"/>
              </a:ext>
            </a:extLst>
          </p:cNvPr>
          <p:cNvGrpSpPr/>
          <p:nvPr/>
        </p:nvGrpSpPr>
        <p:grpSpPr>
          <a:xfrm>
            <a:off x="267834" y="919499"/>
            <a:ext cx="712737" cy="560347"/>
            <a:chOff x="928693" y="593233"/>
            <a:chExt cx="712737" cy="560347"/>
          </a:xfrm>
        </p:grpSpPr>
        <p:sp>
          <p:nvSpPr>
            <p:cNvPr id="19" name="Rectangle: Rounded Corners 18">
              <a:extLst>
                <a:ext uri="{FF2B5EF4-FFF2-40B4-BE49-F238E27FC236}">
                  <a16:creationId xmlns:a16="http://schemas.microsoft.com/office/drawing/2014/main" id="{4F51CF76-C704-42E3-BCCA-440E61DC47A2}"/>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8CF37F2F-5203-4B30-BD98-83D319BB3411}"/>
                </a:ext>
              </a:extLst>
            </p:cNvPr>
            <p:cNvSpPr txBox="1"/>
            <p:nvPr/>
          </p:nvSpPr>
          <p:spPr>
            <a:xfrm>
              <a:off x="1037945" y="641755"/>
              <a:ext cx="479618" cy="461665"/>
            </a:xfrm>
            <a:prstGeom prst="rect">
              <a:avLst/>
            </a:prstGeom>
            <a:noFill/>
          </p:spPr>
          <p:txBody>
            <a:bodyPr wrap="none" rtlCol="0">
              <a:spAutoFit/>
            </a:bodyPr>
            <a:lstStyle/>
            <a:p>
              <a:pPr algn="ctr"/>
              <a:r>
                <a:rPr lang="en-US" sz="1200" b="1" dirty="0">
                  <a:solidFill>
                    <a:schemeClr val="bg1"/>
                  </a:solidFill>
                </a:rPr>
                <a:t>PNF</a:t>
              </a:r>
            </a:p>
            <a:p>
              <a:pPr algn="ctr"/>
              <a:r>
                <a:rPr lang="en-US" sz="1200" b="1" dirty="0">
                  <a:solidFill>
                    <a:schemeClr val="bg1"/>
                  </a:solidFill>
                </a:rPr>
                <a:t>(DU)</a:t>
              </a:r>
            </a:p>
          </p:txBody>
        </p:sp>
      </p:grpSp>
      <p:sp>
        <p:nvSpPr>
          <p:cNvPr id="17" name="Oval 16">
            <a:extLst>
              <a:ext uri="{FF2B5EF4-FFF2-40B4-BE49-F238E27FC236}">
                <a16:creationId xmlns:a16="http://schemas.microsoft.com/office/drawing/2014/main" id="{8C394798-A1B5-44A8-B8AE-76A2A38B1EDE}"/>
              </a:ext>
            </a:extLst>
          </p:cNvPr>
          <p:cNvSpPr/>
          <p:nvPr/>
        </p:nvSpPr>
        <p:spPr>
          <a:xfrm>
            <a:off x="350499" y="1466208"/>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2">
            <a:extLst>
              <a:ext uri="{FF2B5EF4-FFF2-40B4-BE49-F238E27FC236}">
                <a16:creationId xmlns:a16="http://schemas.microsoft.com/office/drawing/2014/main" id="{1A9FC741-F914-40BA-8C45-E2D752FBD47F}"/>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53436" y="1606518"/>
            <a:ext cx="548493" cy="251841"/>
          </a:xfrm>
          <a:prstGeom prst="rect">
            <a:avLst/>
          </a:prstGeom>
          <a:noFill/>
          <a:ln w="9525">
            <a:noFill/>
            <a:miter lim="800000"/>
            <a:headEnd/>
            <a:tailEnd/>
          </a:ln>
        </p:spPr>
      </p:pic>
      <p:sp>
        <p:nvSpPr>
          <p:cNvPr id="21" name="Rectangle: Rounded Corners 20">
            <a:extLst>
              <a:ext uri="{FF2B5EF4-FFF2-40B4-BE49-F238E27FC236}">
                <a16:creationId xmlns:a16="http://schemas.microsoft.com/office/drawing/2014/main" id="{F35E60CE-EBCA-4AA4-BC64-230B2F6E2CD2}"/>
              </a:ext>
            </a:extLst>
          </p:cNvPr>
          <p:cNvSpPr/>
          <p:nvPr/>
        </p:nvSpPr>
        <p:spPr>
          <a:xfrm rot="16200000">
            <a:off x="1765583" y="1359034"/>
            <a:ext cx="474973" cy="327601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CF86088C-42B4-452A-AB84-EDA7E62992DB}"/>
              </a:ext>
            </a:extLst>
          </p:cNvPr>
          <p:cNvSpPr txBox="1"/>
          <p:nvPr/>
        </p:nvSpPr>
        <p:spPr>
          <a:xfrm>
            <a:off x="633364" y="2711422"/>
            <a:ext cx="2241639" cy="530915"/>
          </a:xfrm>
          <a:prstGeom prst="rect">
            <a:avLst/>
          </a:prstGeom>
          <a:noFill/>
        </p:spPr>
        <p:txBody>
          <a:bodyPr wrap="none" rtlCol="0">
            <a:spAutoFit/>
          </a:bodyPr>
          <a:lstStyle/>
          <a:p>
            <a:r>
              <a:rPr lang="en-US" dirty="0">
                <a:solidFill>
                  <a:srgbClr val="0000CC"/>
                </a:solidFill>
              </a:rPr>
              <a:t>Service Configuration </a:t>
            </a:r>
          </a:p>
          <a:p>
            <a:r>
              <a:rPr lang="en-US" sz="1050" dirty="0">
                <a:solidFill>
                  <a:srgbClr val="0000CC"/>
                </a:solidFill>
              </a:rPr>
              <a:t>(Config Param, Location)</a:t>
            </a:r>
          </a:p>
        </p:txBody>
      </p:sp>
      <p:cxnSp>
        <p:nvCxnSpPr>
          <p:cNvPr id="25" name="Straight Arrow Connector 24">
            <a:extLst>
              <a:ext uri="{FF2B5EF4-FFF2-40B4-BE49-F238E27FC236}">
                <a16:creationId xmlns:a16="http://schemas.microsoft.com/office/drawing/2014/main" id="{146DBF43-8271-4F38-9115-E6F6060E95E3}"/>
              </a:ext>
            </a:extLst>
          </p:cNvPr>
          <p:cNvCxnSpPr>
            <a:cxnSpLocks/>
          </p:cNvCxnSpPr>
          <p:nvPr/>
        </p:nvCxnSpPr>
        <p:spPr>
          <a:xfrm flipH="1">
            <a:off x="769393" y="2754381"/>
            <a:ext cx="235584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1ABD6F6B-F4ED-4D83-8572-6BA6BAFECC8C}"/>
              </a:ext>
            </a:extLst>
          </p:cNvPr>
          <p:cNvGrpSpPr/>
          <p:nvPr/>
        </p:nvGrpSpPr>
        <p:grpSpPr>
          <a:xfrm>
            <a:off x="149909" y="2750296"/>
            <a:ext cx="335348" cy="246221"/>
            <a:chOff x="447635" y="1676508"/>
            <a:chExt cx="335348" cy="246221"/>
          </a:xfrm>
        </p:grpSpPr>
        <p:sp>
          <p:nvSpPr>
            <p:cNvPr id="27" name="Oval 26">
              <a:extLst>
                <a:ext uri="{FF2B5EF4-FFF2-40B4-BE49-F238E27FC236}">
                  <a16:creationId xmlns:a16="http://schemas.microsoft.com/office/drawing/2014/main" id="{88775A46-0CAF-4EF0-81F4-4CFA200F6D5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8" name="TextBox 27">
              <a:extLst>
                <a:ext uri="{FF2B5EF4-FFF2-40B4-BE49-F238E27FC236}">
                  <a16:creationId xmlns:a16="http://schemas.microsoft.com/office/drawing/2014/main" id="{6B067360-CC3B-4366-8DF1-A3C7D53B523C}"/>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37</a:t>
              </a:r>
            </a:p>
          </p:txBody>
        </p:sp>
      </p:grpSp>
      <p:grpSp>
        <p:nvGrpSpPr>
          <p:cNvPr id="29" name="Group 28">
            <a:extLst>
              <a:ext uri="{FF2B5EF4-FFF2-40B4-BE49-F238E27FC236}">
                <a16:creationId xmlns:a16="http://schemas.microsoft.com/office/drawing/2014/main" id="{238518CB-AC4A-4B23-AA04-C7E3D399B9D4}"/>
              </a:ext>
            </a:extLst>
          </p:cNvPr>
          <p:cNvGrpSpPr/>
          <p:nvPr/>
        </p:nvGrpSpPr>
        <p:grpSpPr>
          <a:xfrm>
            <a:off x="3125236" y="2769961"/>
            <a:ext cx="336765" cy="429666"/>
            <a:chOff x="293654" y="3250954"/>
            <a:chExt cx="441930" cy="563842"/>
          </a:xfrm>
        </p:grpSpPr>
        <p:sp>
          <p:nvSpPr>
            <p:cNvPr id="30" name="Rectangle: Rounded Corners 29">
              <a:extLst>
                <a:ext uri="{FF2B5EF4-FFF2-40B4-BE49-F238E27FC236}">
                  <a16:creationId xmlns:a16="http://schemas.microsoft.com/office/drawing/2014/main" id="{8B0746A8-21B6-461C-BB68-19D70AF9DE21}"/>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Rounded Corners 30">
              <a:extLst>
                <a:ext uri="{FF2B5EF4-FFF2-40B4-BE49-F238E27FC236}">
                  <a16:creationId xmlns:a16="http://schemas.microsoft.com/office/drawing/2014/main" id="{A0B80ED6-1F7C-4E79-B945-82F47DC46DBA}"/>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2" name="Picture 2">
              <a:extLst>
                <a:ext uri="{FF2B5EF4-FFF2-40B4-BE49-F238E27FC236}">
                  <a16:creationId xmlns:a16="http://schemas.microsoft.com/office/drawing/2014/main" id="{D0B02574-B9A3-4CF5-9A96-AE71927DF943}"/>
                </a:ext>
              </a:extLst>
            </p:cNvP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pic>
        <p:nvPicPr>
          <p:cNvPr id="33" name="Picture 32">
            <a:extLst>
              <a:ext uri="{FF2B5EF4-FFF2-40B4-BE49-F238E27FC236}">
                <a16:creationId xmlns:a16="http://schemas.microsoft.com/office/drawing/2014/main" id="{DDC40C09-6CD8-497E-93E9-EFC6602CF92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9634" y="3006183"/>
            <a:ext cx="182263" cy="182263"/>
          </a:xfrm>
          <a:prstGeom prst="rect">
            <a:avLst/>
          </a:prstGeom>
        </p:spPr>
      </p:pic>
      <p:pic>
        <p:nvPicPr>
          <p:cNvPr id="35" name="Picture 6" descr="C:\Users\cheung\AppData\Local\Temp\SNAGHTML2fc206a.PNG">
            <a:extLst>
              <a:ext uri="{FF2B5EF4-FFF2-40B4-BE49-F238E27FC236}">
                <a16:creationId xmlns:a16="http://schemas.microsoft.com/office/drawing/2014/main" id="{4BE54464-52A7-4935-A04F-927C701E745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73366" y="1043120"/>
            <a:ext cx="1049684" cy="1041908"/>
          </a:xfrm>
          <a:prstGeom prst="rect">
            <a:avLst/>
          </a:prstGeom>
          <a:noFill/>
          <a:extLst>
            <a:ext uri="{909E8E84-426E-40DD-AFC4-6F175D3DCCD1}">
              <a14:hiddenFill xmlns:a14="http://schemas.microsoft.com/office/drawing/2010/main">
                <a:solidFill>
                  <a:srgbClr val="FFFFFF"/>
                </a:solidFill>
              </a14:hiddenFill>
            </a:ext>
          </a:extLst>
        </p:spPr>
      </p:pic>
      <p:grpSp>
        <p:nvGrpSpPr>
          <p:cNvPr id="37" name="Group 36">
            <a:extLst>
              <a:ext uri="{FF2B5EF4-FFF2-40B4-BE49-F238E27FC236}">
                <a16:creationId xmlns:a16="http://schemas.microsoft.com/office/drawing/2014/main" id="{F47F1DEC-E6AF-43E1-BE8E-2BC3AF06021B}"/>
              </a:ext>
            </a:extLst>
          </p:cNvPr>
          <p:cNvGrpSpPr/>
          <p:nvPr/>
        </p:nvGrpSpPr>
        <p:grpSpPr>
          <a:xfrm>
            <a:off x="0" y="-1"/>
            <a:ext cx="6858000" cy="9144001"/>
            <a:chOff x="0" y="-1"/>
            <a:chExt cx="6858000" cy="9144001"/>
          </a:xfrm>
        </p:grpSpPr>
        <p:sp>
          <p:nvSpPr>
            <p:cNvPr id="38" name="Rectangle 37">
              <a:extLst>
                <a:ext uri="{FF2B5EF4-FFF2-40B4-BE49-F238E27FC236}">
                  <a16:creationId xmlns:a16="http://schemas.microsoft.com/office/drawing/2014/main" id="{F1CECBE1-CAD2-4F46-AC45-24E1630BA385}"/>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A9DF83A4-8704-435D-AE45-D399D496F030}"/>
                </a:ext>
              </a:extLst>
            </p:cNvPr>
            <p:cNvSpPr txBox="1"/>
            <p:nvPr/>
          </p:nvSpPr>
          <p:spPr>
            <a:xfrm>
              <a:off x="681053" y="86380"/>
              <a:ext cx="5521063"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Controller (SDN-R) w/ PnP in R3</a:t>
              </a:r>
            </a:p>
          </p:txBody>
        </p:sp>
        <p:sp>
          <p:nvSpPr>
            <p:cNvPr id="40" name="Rectangle 39">
              <a:extLst>
                <a:ext uri="{FF2B5EF4-FFF2-40B4-BE49-F238E27FC236}">
                  <a16:creationId xmlns:a16="http://schemas.microsoft.com/office/drawing/2014/main" id="{F6631251-BEFA-4121-B103-5F20AD5513E4}"/>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2" name="Table 1">
            <a:extLst>
              <a:ext uri="{FF2B5EF4-FFF2-40B4-BE49-F238E27FC236}">
                <a16:creationId xmlns:a16="http://schemas.microsoft.com/office/drawing/2014/main" id="{B6D25675-3BDD-4667-A0FF-8DDE9AC9D690}"/>
              </a:ext>
            </a:extLst>
          </p:cNvPr>
          <p:cNvGraphicFramePr>
            <a:graphicFrameLocks noGrp="1"/>
          </p:cNvGraphicFramePr>
          <p:nvPr>
            <p:extLst>
              <p:ext uri="{D42A27DB-BD31-4B8C-83A1-F6EECF244321}">
                <p14:modId xmlns:p14="http://schemas.microsoft.com/office/powerpoint/2010/main" val="2601235513"/>
              </p:ext>
            </p:extLst>
          </p:nvPr>
        </p:nvGraphicFramePr>
        <p:xfrm>
          <a:off x="85865" y="3954164"/>
          <a:ext cx="6637169" cy="4216400"/>
        </p:xfrm>
        <a:graphic>
          <a:graphicData uri="http://schemas.openxmlformats.org/drawingml/2006/table">
            <a:tbl>
              <a:tblPr firstRow="1" bandRow="1">
                <a:tableStyleId>{5C22544A-7EE6-4342-B048-85BDC9FD1C3A}</a:tableStyleId>
              </a:tblPr>
              <a:tblGrid>
                <a:gridCol w="1574641">
                  <a:extLst>
                    <a:ext uri="{9D8B030D-6E8A-4147-A177-3AD203B41FA5}">
                      <a16:colId xmlns:a16="http://schemas.microsoft.com/office/drawing/2014/main" val="310611024"/>
                    </a:ext>
                  </a:extLst>
                </a:gridCol>
                <a:gridCol w="5062528">
                  <a:extLst>
                    <a:ext uri="{9D8B030D-6E8A-4147-A177-3AD203B41FA5}">
                      <a16:colId xmlns:a16="http://schemas.microsoft.com/office/drawing/2014/main" val="971256399"/>
                    </a:ext>
                  </a:extLst>
                </a:gridCol>
              </a:tblGrid>
              <a:tr h="370840">
                <a:tc>
                  <a:txBody>
                    <a:bodyPr/>
                    <a:lstStyle/>
                    <a:p>
                      <a:r>
                        <a:rPr lang="en-US" dirty="0"/>
                        <a:t>SDN-R FUNCTIONS</a:t>
                      </a:r>
                    </a:p>
                  </a:txBody>
                  <a:tcPr/>
                </a:tc>
                <a:tc>
                  <a:txBody>
                    <a:bodyPr/>
                    <a:lstStyle/>
                    <a:p>
                      <a:r>
                        <a:rPr lang="en-US" dirty="0"/>
                        <a:t>DESCRIPTION</a:t>
                      </a:r>
                    </a:p>
                  </a:txBody>
                  <a:tcPr/>
                </a:tc>
                <a:extLst>
                  <a:ext uri="{0D108BD9-81ED-4DB2-BD59-A6C34878D82A}">
                    <a16:rowId xmlns:a16="http://schemas.microsoft.com/office/drawing/2014/main" val="576805597"/>
                  </a:ext>
                </a:extLst>
              </a:tr>
              <a:tr h="370840">
                <a:tc>
                  <a:txBody>
                    <a:bodyPr/>
                    <a:lstStyle/>
                    <a:p>
                      <a:r>
                        <a:rPr lang="en-US" b="1" dirty="0">
                          <a:solidFill>
                            <a:srgbClr val="0000CC"/>
                          </a:solidFill>
                        </a:rPr>
                        <a:t>PROTOCOLS SUPPORTED</a:t>
                      </a:r>
                    </a:p>
                  </a:txBody>
                  <a:tcPr/>
                </a:tc>
                <a:tc>
                  <a:txBody>
                    <a:bodyPr/>
                    <a:lstStyle/>
                    <a:p>
                      <a:r>
                        <a:rPr lang="en-US" dirty="0"/>
                        <a:t>Ansible, Chef, and NetConf (all 3 will be supported)</a:t>
                      </a:r>
                    </a:p>
                  </a:txBody>
                  <a:tcPr/>
                </a:tc>
                <a:extLst>
                  <a:ext uri="{0D108BD9-81ED-4DB2-BD59-A6C34878D82A}">
                    <a16:rowId xmlns:a16="http://schemas.microsoft.com/office/drawing/2014/main" val="1298456481"/>
                  </a:ext>
                </a:extLst>
              </a:tr>
              <a:tr h="370840">
                <a:tc>
                  <a:txBody>
                    <a:bodyPr/>
                    <a:lstStyle/>
                    <a:p>
                      <a:r>
                        <a:rPr lang="en-US" b="1" dirty="0">
                          <a:solidFill>
                            <a:srgbClr val="0000CC"/>
                          </a:solidFill>
                        </a:rPr>
                        <a:t>PNF SUPPORTED</a:t>
                      </a:r>
                    </a:p>
                  </a:txBody>
                  <a:tcPr/>
                </a:tc>
                <a:tc>
                  <a:txBody>
                    <a:bodyPr/>
                    <a:lstStyle/>
                    <a:p>
                      <a:r>
                        <a:rPr lang="en-US" dirty="0"/>
                        <a:t>(5G Radio RAN Wireless) PNF</a:t>
                      </a:r>
                    </a:p>
                  </a:txBody>
                  <a:tcPr/>
                </a:tc>
                <a:extLst>
                  <a:ext uri="{0D108BD9-81ED-4DB2-BD59-A6C34878D82A}">
                    <a16:rowId xmlns:a16="http://schemas.microsoft.com/office/drawing/2014/main" val="2790812593"/>
                  </a:ext>
                </a:extLst>
              </a:tr>
              <a:tr h="370840">
                <a:tc>
                  <a:txBody>
                    <a:bodyPr/>
                    <a:lstStyle/>
                    <a:p>
                      <a:r>
                        <a:rPr lang="en-US" b="1" dirty="0">
                          <a:solidFill>
                            <a:srgbClr val="0000CC"/>
                          </a:solidFill>
                        </a:rPr>
                        <a:t>PNF DATA SUPPORTED</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(1) </a:t>
                      </a:r>
                      <a:r>
                        <a:rPr lang="en-US" b="1" dirty="0">
                          <a:solidFill>
                            <a:srgbClr val="0000CC"/>
                          </a:solidFill>
                        </a:rPr>
                        <a:t>Configuration Parameter (optional)</a:t>
                      </a:r>
                      <a:r>
                        <a:rPr lang="en-US" dirty="0"/>
                        <a:t> – SDN-R/APP-C can give the Controller IP@ to the PNF.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(2) </a:t>
                      </a:r>
                      <a:r>
                        <a:rPr lang="en-US" b="1" dirty="0">
                          <a:solidFill>
                            <a:srgbClr val="0000CC"/>
                          </a:solidFill>
                        </a:rPr>
                        <a:t>OAM IP@ (optional) </a:t>
                      </a:r>
                      <a:r>
                        <a:rPr lang="en-US" dirty="0"/>
                        <a:t>- The permanent OAM IP address is given </a:t>
                      </a:r>
                      <a:r>
                        <a:rPr lang="en-US" b="0" i="0" u="none" dirty="0"/>
                        <a:t>to the PNF.</a:t>
                      </a:r>
                      <a:r>
                        <a:rPr lang="en-US" dirty="0"/>
                        <a:t> The IP address assigned from </a:t>
                      </a:r>
                      <a:r>
                        <a:rPr lang="en-US" b="1" u="sng" dirty="0">
                          <a:solidFill>
                            <a:srgbClr val="FF0000"/>
                          </a:solidFill>
                        </a:rPr>
                        <a:t>SDN-C </a:t>
                      </a:r>
                      <a:r>
                        <a:rPr lang="en-US" dirty="0"/>
                        <a:t>may come from the </a:t>
                      </a:r>
                      <a:r>
                        <a:rPr lang="en-US" dirty="0" err="1"/>
                        <a:t>vAAA</a:t>
                      </a:r>
                      <a:r>
                        <a:rPr lang="en-US" dirty="0"/>
                        <a:t>, or it may draw from a local pool of IP addresses. </a:t>
                      </a:r>
                      <a:r>
                        <a:rPr lang="en-US" b="1" u="sng" dirty="0">
                          <a:solidFill>
                            <a:srgbClr val="FF0000"/>
                          </a:solidFill>
                        </a:rPr>
                        <a:t>SDN-C</a:t>
                      </a:r>
                      <a:r>
                        <a:rPr lang="en-US" dirty="0"/>
                        <a:t> performs the IP address selection. It knows if a permanent IP address should be assigned to the PNF. Note: this IP@ assignment </a:t>
                      </a:r>
                      <a:r>
                        <a:rPr lang="en-US" i="1" dirty="0"/>
                        <a:t>optional</a:t>
                      </a:r>
                      <a:r>
                        <a:rPr lang="en-US" dirty="0"/>
                        <a: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(3) </a:t>
                      </a:r>
                      <a:r>
                        <a:rPr lang="en-US" b="1" dirty="0">
                          <a:solidFill>
                            <a:srgbClr val="0000CC"/>
                          </a:solidFill>
                        </a:rPr>
                        <a:t>Transport configuration (optional) </a:t>
                      </a:r>
                      <a:r>
                        <a:rPr lang="en-US" dirty="0"/>
                        <a:t>– Transport configuration is given to the PNF.</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(4) </a:t>
                      </a:r>
                      <a:r>
                        <a:rPr lang="en-US" b="1" dirty="0">
                          <a:solidFill>
                            <a:srgbClr val="0000CC"/>
                          </a:solidFill>
                        </a:rPr>
                        <a:t>Location (optional)</a:t>
                      </a:r>
                      <a:r>
                        <a:rPr lang="en-US" b="1" dirty="0"/>
                        <a:t> </a:t>
                      </a:r>
                      <a:r>
                        <a:rPr lang="en-US" dirty="0"/>
                        <a:t>– the Location configuration may be given to the PNF. [in A&amp;AI Complex Object association]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(5) </a:t>
                      </a:r>
                      <a:r>
                        <a:rPr lang="en-US" b="1" dirty="0">
                          <a:solidFill>
                            <a:srgbClr val="0000CC"/>
                          </a:solidFill>
                        </a:rPr>
                        <a:t>Software Version (optional) </a:t>
                      </a:r>
                      <a:r>
                        <a:rPr lang="en-US" dirty="0"/>
                        <a:t>– The expected PNF Software Version(s) is given to PNF (Controller reads the Detected PNF S/W version).</a:t>
                      </a:r>
                    </a:p>
                  </a:txBody>
                  <a:tcPr/>
                </a:tc>
                <a:extLst>
                  <a:ext uri="{0D108BD9-81ED-4DB2-BD59-A6C34878D82A}">
                    <a16:rowId xmlns:a16="http://schemas.microsoft.com/office/drawing/2014/main" val="2220709497"/>
                  </a:ext>
                </a:extLst>
              </a:tr>
            </a:tbl>
          </a:graphicData>
        </a:graphic>
      </p:graphicFrame>
      <p:sp>
        <p:nvSpPr>
          <p:cNvPr id="43" name="Rectangle: Rounded Corners 42">
            <a:extLst>
              <a:ext uri="{FF2B5EF4-FFF2-40B4-BE49-F238E27FC236}">
                <a16:creationId xmlns:a16="http://schemas.microsoft.com/office/drawing/2014/main" id="{04C8DC62-86B6-46C7-9ECB-EBAC63742498}"/>
              </a:ext>
            </a:extLst>
          </p:cNvPr>
          <p:cNvSpPr/>
          <p:nvPr/>
        </p:nvSpPr>
        <p:spPr>
          <a:xfrm>
            <a:off x="5107341" y="1331058"/>
            <a:ext cx="307334" cy="1993171"/>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a:extLst>
              <a:ext uri="{FF2B5EF4-FFF2-40B4-BE49-F238E27FC236}">
                <a16:creationId xmlns:a16="http://schemas.microsoft.com/office/drawing/2014/main" id="{F6CAA674-B33E-475D-8C0A-E7C150397E50}"/>
              </a:ext>
            </a:extLst>
          </p:cNvPr>
          <p:cNvGrpSpPr/>
          <p:nvPr/>
        </p:nvGrpSpPr>
        <p:grpSpPr>
          <a:xfrm>
            <a:off x="4976160" y="1470340"/>
            <a:ext cx="581529" cy="581529"/>
            <a:chOff x="4055304" y="1123306"/>
            <a:chExt cx="581529" cy="581529"/>
          </a:xfrm>
        </p:grpSpPr>
        <p:pic>
          <p:nvPicPr>
            <p:cNvPr id="45" name="Picture 44">
              <a:extLst>
                <a:ext uri="{FF2B5EF4-FFF2-40B4-BE49-F238E27FC236}">
                  <a16:creationId xmlns:a16="http://schemas.microsoft.com/office/drawing/2014/main" id="{C0429E4A-DBA0-4792-9FE7-F45DD36B3A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46" name="Group 45">
              <a:extLst>
                <a:ext uri="{FF2B5EF4-FFF2-40B4-BE49-F238E27FC236}">
                  <a16:creationId xmlns:a16="http://schemas.microsoft.com/office/drawing/2014/main" id="{1BF0234C-C691-454F-9F5C-9FDD9DD15205}"/>
                </a:ext>
              </a:extLst>
            </p:cNvPr>
            <p:cNvGrpSpPr/>
            <p:nvPr/>
          </p:nvGrpSpPr>
          <p:grpSpPr>
            <a:xfrm>
              <a:off x="4185586" y="1536711"/>
              <a:ext cx="331700" cy="90532"/>
              <a:chOff x="1524814" y="5809921"/>
              <a:chExt cx="945329" cy="225343"/>
            </a:xfrm>
          </p:grpSpPr>
          <p:pic>
            <p:nvPicPr>
              <p:cNvPr id="47" name="Picture 46">
                <a:extLst>
                  <a:ext uri="{FF2B5EF4-FFF2-40B4-BE49-F238E27FC236}">
                    <a16:creationId xmlns:a16="http://schemas.microsoft.com/office/drawing/2014/main" id="{44902245-8343-4823-B95C-DBCD14EAE78E}"/>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48" name="Picture 47">
                <a:extLst>
                  <a:ext uri="{FF2B5EF4-FFF2-40B4-BE49-F238E27FC236}">
                    <a16:creationId xmlns:a16="http://schemas.microsoft.com/office/drawing/2014/main" id="{E1B55D4D-3885-417B-8BBC-E6E7BEFE80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nvGrpSpPr>
          <p:cNvPr id="6" name="Group 5">
            <a:extLst>
              <a:ext uri="{FF2B5EF4-FFF2-40B4-BE49-F238E27FC236}">
                <a16:creationId xmlns:a16="http://schemas.microsoft.com/office/drawing/2014/main" id="{3B0CD4AA-19D5-4E35-87DD-D2294CF40641}"/>
              </a:ext>
            </a:extLst>
          </p:cNvPr>
          <p:cNvGrpSpPr/>
          <p:nvPr/>
        </p:nvGrpSpPr>
        <p:grpSpPr>
          <a:xfrm>
            <a:off x="4865226" y="919499"/>
            <a:ext cx="712737" cy="560347"/>
            <a:chOff x="1839900" y="588837"/>
            <a:chExt cx="712737" cy="560347"/>
          </a:xfrm>
        </p:grpSpPr>
        <p:sp>
          <p:nvSpPr>
            <p:cNvPr id="12" name="Rectangle: Rounded Corners 11">
              <a:extLst>
                <a:ext uri="{FF2B5EF4-FFF2-40B4-BE49-F238E27FC236}">
                  <a16:creationId xmlns:a16="http://schemas.microsoft.com/office/drawing/2014/main" id="{C555EB6A-58AE-49AD-888E-0C02CB784DE6}"/>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CCA09921-25AF-4E57-9E32-AB591F6CA494}"/>
                </a:ext>
              </a:extLst>
            </p:cNvPr>
            <p:cNvSpPr txBox="1"/>
            <p:nvPr/>
          </p:nvSpPr>
          <p:spPr>
            <a:xfrm>
              <a:off x="2019779" y="735818"/>
              <a:ext cx="360996" cy="276999"/>
            </a:xfrm>
            <a:prstGeom prst="rect">
              <a:avLst/>
            </a:prstGeom>
            <a:noFill/>
          </p:spPr>
          <p:txBody>
            <a:bodyPr wrap="none" rtlCol="0">
              <a:spAutoFit/>
            </a:bodyPr>
            <a:lstStyle/>
            <a:p>
              <a:pPr algn="ctr"/>
              <a:r>
                <a:rPr lang="en-US" sz="1200" b="1" dirty="0">
                  <a:solidFill>
                    <a:schemeClr val="bg1"/>
                  </a:solidFill>
                </a:rPr>
                <a:t>SO</a:t>
              </a:r>
            </a:p>
          </p:txBody>
        </p:sp>
      </p:grpSp>
      <p:grpSp>
        <p:nvGrpSpPr>
          <p:cNvPr id="49" name="Group 48">
            <a:extLst>
              <a:ext uri="{FF2B5EF4-FFF2-40B4-BE49-F238E27FC236}">
                <a16:creationId xmlns:a16="http://schemas.microsoft.com/office/drawing/2014/main" id="{2D77BB9E-B2E6-44B3-A038-02453E19B5AA}"/>
              </a:ext>
            </a:extLst>
          </p:cNvPr>
          <p:cNvGrpSpPr/>
          <p:nvPr/>
        </p:nvGrpSpPr>
        <p:grpSpPr>
          <a:xfrm>
            <a:off x="2928339" y="928662"/>
            <a:ext cx="712737" cy="560347"/>
            <a:chOff x="1839900" y="588837"/>
            <a:chExt cx="712737" cy="560347"/>
          </a:xfrm>
        </p:grpSpPr>
        <p:sp>
          <p:nvSpPr>
            <p:cNvPr id="50" name="Rectangle: Rounded Corners 49">
              <a:extLst>
                <a:ext uri="{FF2B5EF4-FFF2-40B4-BE49-F238E27FC236}">
                  <a16:creationId xmlns:a16="http://schemas.microsoft.com/office/drawing/2014/main" id="{225DB558-FCD9-431E-8262-2E7C55477623}"/>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extBox 50">
              <a:extLst>
                <a:ext uri="{FF2B5EF4-FFF2-40B4-BE49-F238E27FC236}">
                  <a16:creationId xmlns:a16="http://schemas.microsoft.com/office/drawing/2014/main" id="{1FDCF40E-1DB2-4204-86A3-0B4ED2962755}"/>
                </a:ext>
              </a:extLst>
            </p:cNvPr>
            <p:cNvSpPr txBox="1"/>
            <p:nvPr/>
          </p:nvSpPr>
          <p:spPr>
            <a:xfrm>
              <a:off x="1905965" y="735818"/>
              <a:ext cx="588623" cy="276999"/>
            </a:xfrm>
            <a:prstGeom prst="rect">
              <a:avLst/>
            </a:prstGeom>
            <a:noFill/>
          </p:spPr>
          <p:txBody>
            <a:bodyPr wrap="none" rtlCol="0">
              <a:spAutoFit/>
            </a:bodyPr>
            <a:lstStyle/>
            <a:p>
              <a:pPr algn="ctr"/>
              <a:r>
                <a:rPr lang="en-US" sz="1200" b="1" dirty="0">
                  <a:solidFill>
                    <a:schemeClr val="bg1"/>
                  </a:solidFill>
                </a:rPr>
                <a:t>SDN-R</a:t>
              </a:r>
            </a:p>
          </p:txBody>
        </p:sp>
      </p:grpSp>
      <p:sp>
        <p:nvSpPr>
          <p:cNvPr id="52" name="Rectangle: Rounded Corners 51">
            <a:extLst>
              <a:ext uri="{FF2B5EF4-FFF2-40B4-BE49-F238E27FC236}">
                <a16:creationId xmlns:a16="http://schemas.microsoft.com/office/drawing/2014/main" id="{396F9209-A383-4CAE-BE70-63FC43DB1875}"/>
              </a:ext>
            </a:extLst>
          </p:cNvPr>
          <p:cNvSpPr/>
          <p:nvPr/>
        </p:nvSpPr>
        <p:spPr>
          <a:xfrm rot="16200000">
            <a:off x="4064670" y="1129275"/>
            <a:ext cx="474973" cy="255161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a:extLst>
              <a:ext uri="{FF2B5EF4-FFF2-40B4-BE49-F238E27FC236}">
                <a16:creationId xmlns:a16="http://schemas.microsoft.com/office/drawing/2014/main" id="{675BE3C0-8997-44E5-A217-4F475B9FA4BE}"/>
              </a:ext>
            </a:extLst>
          </p:cNvPr>
          <p:cNvSpPr txBox="1"/>
          <p:nvPr/>
        </p:nvSpPr>
        <p:spPr>
          <a:xfrm>
            <a:off x="3080288" y="2231917"/>
            <a:ext cx="1953905" cy="369332"/>
          </a:xfrm>
          <a:prstGeom prst="rect">
            <a:avLst/>
          </a:prstGeom>
          <a:noFill/>
        </p:spPr>
        <p:txBody>
          <a:bodyPr wrap="square" rtlCol="0">
            <a:spAutoFit/>
          </a:bodyPr>
          <a:lstStyle/>
          <a:p>
            <a:r>
              <a:rPr lang="en-US" dirty="0">
                <a:solidFill>
                  <a:srgbClr val="0000CC"/>
                </a:solidFill>
              </a:rPr>
              <a:t>Configure</a:t>
            </a:r>
          </a:p>
        </p:txBody>
      </p:sp>
      <p:cxnSp>
        <p:nvCxnSpPr>
          <p:cNvPr id="54" name="Straight Arrow Connector 53">
            <a:extLst>
              <a:ext uri="{FF2B5EF4-FFF2-40B4-BE49-F238E27FC236}">
                <a16:creationId xmlns:a16="http://schemas.microsoft.com/office/drawing/2014/main" id="{BE0D7829-51C3-4683-8C5E-3C2F37E06ADE}"/>
              </a:ext>
            </a:extLst>
          </p:cNvPr>
          <p:cNvCxnSpPr>
            <a:cxnSpLocks/>
          </p:cNvCxnSpPr>
          <p:nvPr/>
        </p:nvCxnSpPr>
        <p:spPr>
          <a:xfrm flipH="1">
            <a:off x="3454366" y="2160866"/>
            <a:ext cx="165207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55" name="Group 54">
            <a:extLst>
              <a:ext uri="{FF2B5EF4-FFF2-40B4-BE49-F238E27FC236}">
                <a16:creationId xmlns:a16="http://schemas.microsoft.com/office/drawing/2014/main" id="{40DBCC5B-6E0F-4053-8864-77969C875E1F}"/>
              </a:ext>
            </a:extLst>
          </p:cNvPr>
          <p:cNvGrpSpPr/>
          <p:nvPr/>
        </p:nvGrpSpPr>
        <p:grpSpPr>
          <a:xfrm>
            <a:off x="2884738" y="2223612"/>
            <a:ext cx="335348" cy="246221"/>
            <a:chOff x="447635" y="1676508"/>
            <a:chExt cx="335348" cy="246221"/>
          </a:xfrm>
        </p:grpSpPr>
        <p:sp>
          <p:nvSpPr>
            <p:cNvPr id="56" name="Oval 55">
              <a:extLst>
                <a:ext uri="{FF2B5EF4-FFF2-40B4-BE49-F238E27FC236}">
                  <a16:creationId xmlns:a16="http://schemas.microsoft.com/office/drawing/2014/main" id="{FD9AFEB9-837B-4944-BDC3-24C2B2F8ECF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7" name="TextBox 56">
              <a:extLst>
                <a:ext uri="{FF2B5EF4-FFF2-40B4-BE49-F238E27FC236}">
                  <a16:creationId xmlns:a16="http://schemas.microsoft.com/office/drawing/2014/main" id="{79866F06-D9FE-4C45-B709-F2654C05D814}"/>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36</a:t>
              </a:r>
            </a:p>
          </p:txBody>
        </p:sp>
      </p:grpSp>
      <p:sp>
        <p:nvSpPr>
          <p:cNvPr id="58" name="TextBox 57">
            <a:extLst>
              <a:ext uri="{FF2B5EF4-FFF2-40B4-BE49-F238E27FC236}">
                <a16:creationId xmlns:a16="http://schemas.microsoft.com/office/drawing/2014/main" id="{86271EC5-F0BF-41A3-BE6E-428AAF7E1CA3}"/>
              </a:ext>
            </a:extLst>
          </p:cNvPr>
          <p:cNvSpPr txBox="1"/>
          <p:nvPr/>
        </p:nvSpPr>
        <p:spPr>
          <a:xfrm>
            <a:off x="274828" y="3384750"/>
            <a:ext cx="6308343" cy="461665"/>
          </a:xfrm>
          <a:prstGeom prst="rect">
            <a:avLst/>
          </a:prstGeom>
          <a:noFill/>
        </p:spPr>
        <p:txBody>
          <a:bodyPr wrap="square" rtlCol="0">
            <a:spAutoFit/>
          </a:bodyPr>
          <a:lstStyle/>
          <a:p>
            <a:r>
              <a:rPr lang="en-US" sz="1200" dirty="0"/>
              <a:t>SDN-R Is ONAP controller derived from CC-SDK that combines functionality of APP-C &amp; SDN-C and includes wireless artifacts. </a:t>
            </a:r>
          </a:p>
        </p:txBody>
      </p:sp>
      <p:sp>
        <p:nvSpPr>
          <p:cNvPr id="61" name="TextBox 60">
            <a:extLst>
              <a:ext uri="{FF2B5EF4-FFF2-40B4-BE49-F238E27FC236}">
                <a16:creationId xmlns:a16="http://schemas.microsoft.com/office/drawing/2014/main" id="{B82FED25-85FF-4C13-BAD1-2596CB812AEB}"/>
              </a:ext>
            </a:extLst>
          </p:cNvPr>
          <p:cNvSpPr txBox="1"/>
          <p:nvPr/>
        </p:nvSpPr>
        <p:spPr>
          <a:xfrm>
            <a:off x="820537" y="2516278"/>
            <a:ext cx="2010872" cy="276999"/>
          </a:xfrm>
          <a:prstGeom prst="rect">
            <a:avLst/>
          </a:prstGeom>
          <a:noFill/>
        </p:spPr>
        <p:txBody>
          <a:bodyPr wrap="none" rtlCol="0">
            <a:spAutoFit/>
          </a:bodyPr>
          <a:lstStyle/>
          <a:p>
            <a:r>
              <a:rPr lang="en-US" sz="1200" dirty="0">
                <a:solidFill>
                  <a:srgbClr val="FF0000"/>
                </a:solidFill>
              </a:rPr>
              <a:t>Ansible (SSH), NetConf, Chef</a:t>
            </a:r>
          </a:p>
        </p:txBody>
      </p:sp>
      <p:pic>
        <p:nvPicPr>
          <p:cNvPr id="59" name="Picture 58">
            <a:extLst>
              <a:ext uri="{FF2B5EF4-FFF2-40B4-BE49-F238E27FC236}">
                <a16:creationId xmlns:a16="http://schemas.microsoft.com/office/drawing/2014/main" id="{F48E7E8C-6578-401E-AAFC-C2291BFAB95F}"/>
              </a:ext>
            </a:extLst>
          </p:cNvPr>
          <p:cNvPicPr>
            <a:picLocks noChangeAspect="1"/>
          </p:cNvPicPr>
          <p:nvPr/>
        </p:nvPicPr>
        <p:blipFill rotWithShape="1">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328444" y="5309493"/>
            <a:ext cx="339142" cy="406058"/>
          </a:xfrm>
          <a:prstGeom prst="rect">
            <a:avLst/>
          </a:prstGeom>
        </p:spPr>
      </p:pic>
    </p:spTree>
    <p:extLst>
      <p:ext uri="{BB962C8B-B14F-4D97-AF65-F5344CB8AC3E}">
        <p14:creationId xmlns:p14="http://schemas.microsoft.com/office/powerpoint/2010/main" val="130409668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F47F1DEC-E6AF-43E1-BE8E-2BC3AF06021B}"/>
              </a:ext>
            </a:extLst>
          </p:cNvPr>
          <p:cNvGrpSpPr/>
          <p:nvPr/>
        </p:nvGrpSpPr>
        <p:grpSpPr>
          <a:xfrm>
            <a:off x="0" y="-1"/>
            <a:ext cx="6858000" cy="9144001"/>
            <a:chOff x="0" y="-1"/>
            <a:chExt cx="6858000" cy="9144001"/>
          </a:xfrm>
        </p:grpSpPr>
        <p:sp>
          <p:nvSpPr>
            <p:cNvPr id="38" name="Rectangle 37">
              <a:extLst>
                <a:ext uri="{FF2B5EF4-FFF2-40B4-BE49-F238E27FC236}">
                  <a16:creationId xmlns:a16="http://schemas.microsoft.com/office/drawing/2014/main" id="{F1CECBE1-CAD2-4F46-AC45-24E1630BA385}"/>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A9DF83A4-8704-435D-AE45-D399D496F030}"/>
                </a:ext>
              </a:extLst>
            </p:cNvPr>
            <p:cNvSpPr txBox="1"/>
            <p:nvPr/>
          </p:nvSpPr>
          <p:spPr>
            <a:xfrm>
              <a:off x="1894522" y="86380"/>
              <a:ext cx="3094117"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SDN-R w/ PnP in R3</a:t>
              </a:r>
            </a:p>
          </p:txBody>
        </p:sp>
        <p:sp>
          <p:nvSpPr>
            <p:cNvPr id="40" name="Rectangle 39">
              <a:extLst>
                <a:ext uri="{FF2B5EF4-FFF2-40B4-BE49-F238E27FC236}">
                  <a16:creationId xmlns:a16="http://schemas.microsoft.com/office/drawing/2014/main" id="{F6631251-BEFA-4121-B103-5F20AD5513E4}"/>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1" name="Picture 40">
            <a:extLst>
              <a:ext uri="{FF2B5EF4-FFF2-40B4-BE49-F238E27FC236}">
                <a16:creationId xmlns:a16="http://schemas.microsoft.com/office/drawing/2014/main" id="{13A36779-590F-4699-B636-789A52D693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201" y="8806578"/>
            <a:ext cx="182263" cy="182263"/>
          </a:xfrm>
          <a:prstGeom prst="rect">
            <a:avLst/>
          </a:prstGeom>
        </p:spPr>
      </p:pic>
      <p:sp>
        <p:nvSpPr>
          <p:cNvPr id="42" name="TextBox 41">
            <a:extLst>
              <a:ext uri="{FF2B5EF4-FFF2-40B4-BE49-F238E27FC236}">
                <a16:creationId xmlns:a16="http://schemas.microsoft.com/office/drawing/2014/main" id="{099C50A8-5CEB-4E77-88D8-4C53A9C9A6AB}"/>
              </a:ext>
            </a:extLst>
          </p:cNvPr>
          <p:cNvSpPr txBox="1"/>
          <p:nvPr/>
        </p:nvSpPr>
        <p:spPr>
          <a:xfrm>
            <a:off x="307918" y="8787963"/>
            <a:ext cx="1359668" cy="261610"/>
          </a:xfrm>
          <a:prstGeom prst="rect">
            <a:avLst/>
          </a:prstGeom>
          <a:noFill/>
        </p:spPr>
        <p:txBody>
          <a:bodyPr wrap="none" rtlCol="0">
            <a:spAutoFit/>
          </a:bodyPr>
          <a:lstStyle/>
          <a:p>
            <a:r>
              <a:rPr lang="en-US" sz="1050" dirty="0"/>
              <a:t>Vendor Specific Step</a:t>
            </a:r>
          </a:p>
        </p:txBody>
      </p:sp>
      <p:graphicFrame>
        <p:nvGraphicFramePr>
          <p:cNvPr id="2" name="Table 1">
            <a:extLst>
              <a:ext uri="{FF2B5EF4-FFF2-40B4-BE49-F238E27FC236}">
                <a16:creationId xmlns:a16="http://schemas.microsoft.com/office/drawing/2014/main" id="{B6D25675-3BDD-4667-A0FF-8DDE9AC9D690}"/>
              </a:ext>
            </a:extLst>
          </p:cNvPr>
          <p:cNvGraphicFramePr>
            <a:graphicFrameLocks noGrp="1"/>
          </p:cNvGraphicFramePr>
          <p:nvPr>
            <p:extLst>
              <p:ext uri="{D42A27DB-BD31-4B8C-83A1-F6EECF244321}">
                <p14:modId xmlns:p14="http://schemas.microsoft.com/office/powerpoint/2010/main" val="2999232002"/>
              </p:ext>
            </p:extLst>
          </p:nvPr>
        </p:nvGraphicFramePr>
        <p:xfrm>
          <a:off x="85865" y="833598"/>
          <a:ext cx="6637169" cy="6177280"/>
        </p:xfrm>
        <a:graphic>
          <a:graphicData uri="http://schemas.openxmlformats.org/drawingml/2006/table">
            <a:tbl>
              <a:tblPr firstRow="1" bandRow="1">
                <a:tableStyleId>{5C22544A-7EE6-4342-B048-85BDC9FD1C3A}</a:tableStyleId>
              </a:tblPr>
              <a:tblGrid>
                <a:gridCol w="1574641">
                  <a:extLst>
                    <a:ext uri="{9D8B030D-6E8A-4147-A177-3AD203B41FA5}">
                      <a16:colId xmlns:a16="http://schemas.microsoft.com/office/drawing/2014/main" val="310611024"/>
                    </a:ext>
                  </a:extLst>
                </a:gridCol>
                <a:gridCol w="5062528">
                  <a:extLst>
                    <a:ext uri="{9D8B030D-6E8A-4147-A177-3AD203B41FA5}">
                      <a16:colId xmlns:a16="http://schemas.microsoft.com/office/drawing/2014/main" val="971256399"/>
                    </a:ext>
                  </a:extLst>
                </a:gridCol>
              </a:tblGrid>
              <a:tr h="370840">
                <a:tc>
                  <a:txBody>
                    <a:bodyPr/>
                    <a:lstStyle/>
                    <a:p>
                      <a:r>
                        <a:rPr lang="en-US" dirty="0"/>
                        <a:t>SDN-R FUNCTIONS</a:t>
                      </a:r>
                    </a:p>
                  </a:txBody>
                  <a:tcPr/>
                </a:tc>
                <a:tc>
                  <a:txBody>
                    <a:bodyPr/>
                    <a:lstStyle/>
                    <a:p>
                      <a:r>
                        <a:rPr lang="en-US" dirty="0"/>
                        <a:t>DESCRIPTION</a:t>
                      </a:r>
                    </a:p>
                  </a:txBody>
                  <a:tcPr/>
                </a:tc>
                <a:extLst>
                  <a:ext uri="{0D108BD9-81ED-4DB2-BD59-A6C34878D82A}">
                    <a16:rowId xmlns:a16="http://schemas.microsoft.com/office/drawing/2014/main" val="576805597"/>
                  </a:ext>
                </a:extLst>
              </a:tr>
              <a:tr h="370840">
                <a:tc>
                  <a:txBody>
                    <a:bodyPr/>
                    <a:lstStyle/>
                    <a:p>
                      <a:r>
                        <a:rPr lang="en-US" b="1" dirty="0">
                          <a:solidFill>
                            <a:srgbClr val="0000CC"/>
                          </a:solidFill>
                        </a:rPr>
                        <a:t>PROTOCOL SPECIFIED</a:t>
                      </a:r>
                    </a:p>
                  </a:txBody>
                  <a:tcPr/>
                </a:tc>
                <a:tc>
                  <a:txBody>
                    <a:bodyPr/>
                    <a:lstStyle/>
                    <a:p>
                      <a:r>
                        <a:rPr lang="en-US" dirty="0"/>
                        <a:t>PNF onboarding package defines of PNF (protocol).</a:t>
                      </a:r>
                    </a:p>
                    <a:p>
                      <a:r>
                        <a:rPr lang="en-US" dirty="0"/>
                        <a:t>PNF info model (SDC) will have (1) protocol (2) controller:</a:t>
                      </a:r>
                    </a:p>
                    <a:p>
                      <a:pPr marL="342900" marR="0" lvl="0" indent="-342900" algn="l" defTabSz="685800" rtl="0" eaLnBrk="1" fontAlgn="auto" latinLnBrk="0" hangingPunct="1">
                        <a:lnSpc>
                          <a:spcPct val="100000"/>
                        </a:lnSpc>
                        <a:spcBef>
                          <a:spcPts val="0"/>
                        </a:spcBef>
                        <a:spcAft>
                          <a:spcPts val="0"/>
                        </a:spcAft>
                        <a:buClrTx/>
                        <a:buSzTx/>
                        <a:buFontTx/>
                        <a:buAutoNum type="arabicParenBoth"/>
                        <a:tabLst/>
                        <a:defRPr/>
                      </a:pPr>
                      <a:r>
                        <a:rPr lang="en-US" b="1" u="sng" dirty="0"/>
                        <a:t>Protocols Supported</a:t>
                      </a:r>
                      <a:r>
                        <a:rPr lang="en-US" b="1" u="none" dirty="0"/>
                        <a:t> </a:t>
                      </a:r>
                      <a:r>
                        <a:rPr lang="en-US" dirty="0"/>
                        <a:t>– PNF package. CM Protocol is in PNF onboarding package.</a:t>
                      </a:r>
                    </a:p>
                    <a:p>
                      <a:pPr marL="342900" indent="-342900">
                        <a:buAutoNum type="arabicParenBoth"/>
                      </a:pPr>
                      <a:r>
                        <a:rPr lang="en-US" b="1" u="sng" dirty="0"/>
                        <a:t>Controller type</a:t>
                      </a:r>
                      <a:r>
                        <a:rPr lang="en-US" dirty="0"/>
                        <a:t> – defined in design time. Controller type is specified in design time. Design time designer specifies which controller is used.</a:t>
                      </a:r>
                    </a:p>
                    <a:p>
                      <a:pPr marL="0" indent="0">
                        <a:buNone/>
                      </a:pPr>
                      <a:r>
                        <a:rPr lang="en-US" dirty="0"/>
                        <a:t>Distributed in PNF Modeling artifacts </a:t>
                      </a:r>
                    </a:p>
                    <a:p>
                      <a:pPr marL="0" indent="0">
                        <a:buNone/>
                      </a:pPr>
                      <a:r>
                        <a:rPr lang="en-US" b="1" u="sng" dirty="0"/>
                        <a:t>R3 CONCLUSION</a:t>
                      </a:r>
                      <a:r>
                        <a:rPr lang="en-US" dirty="0"/>
                        <a:t>: This is still an open point (July 25, 2018)</a:t>
                      </a:r>
                    </a:p>
                  </a:txBody>
                  <a:tcPr/>
                </a:tc>
                <a:extLst>
                  <a:ext uri="{0D108BD9-81ED-4DB2-BD59-A6C34878D82A}">
                    <a16:rowId xmlns:a16="http://schemas.microsoft.com/office/drawing/2014/main" val="334772215"/>
                  </a:ext>
                </a:extLst>
              </a:tr>
              <a:tr h="370840">
                <a:tc>
                  <a:txBody>
                    <a:bodyPr/>
                    <a:lstStyle/>
                    <a:p>
                      <a:r>
                        <a:rPr lang="en-US" b="1" dirty="0">
                          <a:solidFill>
                            <a:srgbClr val="0000CC"/>
                          </a:solidFill>
                        </a:rPr>
                        <a:t>MODEL DRIVEN DESIGN</a:t>
                      </a:r>
                    </a:p>
                  </a:txBody>
                  <a:tcPr/>
                </a:tc>
                <a:tc>
                  <a:txBody>
                    <a:bodyPr/>
                    <a:lstStyle/>
                    <a:p>
                      <a:r>
                        <a:rPr lang="en-US" dirty="0"/>
                        <a:t>APP-C, SDN-C, SDN-R, VF-C as possible controllers.</a:t>
                      </a:r>
                    </a:p>
                    <a:p>
                      <a:r>
                        <a:rPr lang="en-US" dirty="0"/>
                        <a:t>Modeling which controllers will be used by the PNF.</a:t>
                      </a:r>
                    </a:p>
                    <a:p>
                      <a:r>
                        <a:rPr lang="en-US" dirty="0"/>
                        <a:t>Also needs to standardize what it expects from controller. Things controller needs to support.</a:t>
                      </a:r>
                    </a:p>
                    <a:p>
                      <a:r>
                        <a:rPr lang="en-US" b="1" u="sng" dirty="0"/>
                        <a:t>R3 CONCLUSION</a:t>
                      </a:r>
                      <a:r>
                        <a:rPr lang="en-US" dirty="0"/>
                        <a:t>: SDN-C is fixed PNF controller.</a:t>
                      </a:r>
                    </a:p>
                  </a:txBody>
                  <a:tcPr/>
                </a:tc>
                <a:extLst>
                  <a:ext uri="{0D108BD9-81ED-4DB2-BD59-A6C34878D82A}">
                    <a16:rowId xmlns:a16="http://schemas.microsoft.com/office/drawing/2014/main" val="388355803"/>
                  </a:ext>
                </a:extLst>
              </a:tr>
              <a:tr h="370840">
                <a:tc>
                  <a:txBody>
                    <a:bodyPr/>
                    <a:lstStyle/>
                    <a:p>
                      <a:r>
                        <a:rPr lang="en-US" b="1" dirty="0">
                          <a:solidFill>
                            <a:srgbClr val="0000CC"/>
                          </a:solidFill>
                        </a:rPr>
                        <a:t>VENDOR SPECIFIC ADAPTOR</a:t>
                      </a:r>
                    </a:p>
                  </a:txBody>
                  <a:tcPr/>
                </a:tc>
                <a:tc>
                  <a:txBody>
                    <a:bodyPr/>
                    <a:lstStyle/>
                    <a:p>
                      <a:r>
                        <a:rPr lang="en-US" dirty="0"/>
                        <a:t>Customized DG (directed graph) element ODL (node in graph database) added with Java.</a:t>
                      </a:r>
                    </a:p>
                    <a:p>
                      <a:r>
                        <a:rPr lang="en-US" dirty="0"/>
                        <a:t>Substitute a value and add fields in a template.</a:t>
                      </a:r>
                    </a:p>
                    <a:p>
                      <a:r>
                        <a:rPr lang="en-US" dirty="0"/>
                        <a:t>SDN-R is following DG abstraction. If there is a vendor specific plug-in in the service model it can be represented as a node in DG and the interaction will be captured in that model.</a:t>
                      </a:r>
                    </a:p>
                    <a:p>
                      <a:r>
                        <a:rPr lang="en-US" b="1" u="sng" dirty="0"/>
                        <a:t>R3 CONCLUSION</a:t>
                      </a:r>
                      <a:r>
                        <a:rPr lang="en-US" dirty="0"/>
                        <a:t>:</a:t>
                      </a:r>
                    </a:p>
                  </a:txBody>
                  <a:tcPr/>
                </a:tc>
                <a:extLst>
                  <a:ext uri="{0D108BD9-81ED-4DB2-BD59-A6C34878D82A}">
                    <a16:rowId xmlns:a16="http://schemas.microsoft.com/office/drawing/2014/main" val="1872420252"/>
                  </a:ext>
                </a:extLst>
              </a:tr>
              <a:tr h="370840">
                <a:tc>
                  <a:txBody>
                    <a:bodyPr/>
                    <a:lstStyle/>
                    <a:p>
                      <a:r>
                        <a:rPr lang="en-US" b="1" dirty="0">
                          <a:solidFill>
                            <a:srgbClr val="0000CC"/>
                          </a:solidFill>
                        </a:rPr>
                        <a:t>UPDATING PNF &amp; CONTROLLER RELATION INFO</a:t>
                      </a:r>
                    </a:p>
                  </a:txBody>
                  <a:tcPr/>
                </a:tc>
                <a:tc>
                  <a:txBody>
                    <a:bodyPr/>
                    <a:lstStyle/>
                    <a:p>
                      <a:r>
                        <a:rPr lang="en-US" dirty="0"/>
                        <a:t>Updating the PNF controller/protocol (“lifecycle management”).</a:t>
                      </a:r>
                    </a:p>
                    <a:p>
                      <a:r>
                        <a:rPr lang="en-US" b="1" u="sng" dirty="0"/>
                        <a:t>R3 CONCLUSION</a:t>
                      </a:r>
                      <a:r>
                        <a:rPr lang="en-US" dirty="0"/>
                        <a:t>: This will not be in R3, PNF has hardcoded Controller</a:t>
                      </a:r>
                    </a:p>
                  </a:txBody>
                  <a:tcPr/>
                </a:tc>
                <a:extLst>
                  <a:ext uri="{0D108BD9-81ED-4DB2-BD59-A6C34878D82A}">
                    <a16:rowId xmlns:a16="http://schemas.microsoft.com/office/drawing/2014/main" val="3886097475"/>
                  </a:ext>
                </a:extLst>
              </a:tr>
              <a:tr h="370840">
                <a:tc>
                  <a:txBody>
                    <a:bodyPr/>
                    <a:lstStyle/>
                    <a:p>
                      <a:r>
                        <a:rPr lang="en-US" b="1" dirty="0">
                          <a:solidFill>
                            <a:srgbClr val="0000CC"/>
                          </a:solidFill>
                        </a:rPr>
                        <a:t>ERROR LEGS (ERROR FLOWS)</a:t>
                      </a:r>
                    </a:p>
                  </a:txBody>
                  <a:tcPr/>
                </a:tc>
                <a:tc>
                  <a:txBody>
                    <a:bodyPr/>
                    <a:lstStyle/>
                    <a:p>
                      <a:r>
                        <a:rPr lang="en-US" dirty="0"/>
                        <a:t>Errors when SDN-R interacts w/ a PNF </a:t>
                      </a:r>
                    </a:p>
                    <a:p>
                      <a:r>
                        <a:rPr lang="en-US" b="1" u="sng" dirty="0"/>
                        <a:t>R3 CONCLUSION</a:t>
                      </a:r>
                      <a:r>
                        <a:rPr lang="en-US" dirty="0"/>
                        <a:t>:</a:t>
                      </a:r>
                    </a:p>
                  </a:txBody>
                  <a:tcPr/>
                </a:tc>
                <a:extLst>
                  <a:ext uri="{0D108BD9-81ED-4DB2-BD59-A6C34878D82A}">
                    <a16:rowId xmlns:a16="http://schemas.microsoft.com/office/drawing/2014/main" val="2835275945"/>
                  </a:ext>
                </a:extLst>
              </a:tr>
            </a:tbl>
          </a:graphicData>
        </a:graphic>
      </p:graphicFrame>
      <p:pic>
        <p:nvPicPr>
          <p:cNvPr id="9" name="Picture 8">
            <a:extLst>
              <a:ext uri="{FF2B5EF4-FFF2-40B4-BE49-F238E27FC236}">
                <a16:creationId xmlns:a16="http://schemas.microsoft.com/office/drawing/2014/main" id="{CEE96072-8C80-457F-A225-10E98B88EE49}"/>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261769" y="4571999"/>
            <a:ext cx="339142" cy="406058"/>
          </a:xfrm>
          <a:prstGeom prst="rect">
            <a:avLst/>
          </a:prstGeom>
        </p:spPr>
      </p:pic>
      <p:pic>
        <p:nvPicPr>
          <p:cNvPr id="10" name="Picture 9">
            <a:extLst>
              <a:ext uri="{FF2B5EF4-FFF2-40B4-BE49-F238E27FC236}">
                <a16:creationId xmlns:a16="http://schemas.microsoft.com/office/drawing/2014/main" id="{394B7848-3A38-444B-9C87-CEC292B282EC}"/>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328444" y="6604820"/>
            <a:ext cx="339142" cy="406058"/>
          </a:xfrm>
          <a:prstGeom prst="rect">
            <a:avLst/>
          </a:prstGeom>
        </p:spPr>
      </p:pic>
    </p:spTree>
    <p:extLst>
      <p:ext uri="{BB962C8B-B14F-4D97-AF65-F5344CB8AC3E}">
        <p14:creationId xmlns:p14="http://schemas.microsoft.com/office/powerpoint/2010/main" val="34480236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02B2FFD-5A2D-4FD4-B810-48E03C89A169}"/>
              </a:ext>
            </a:extLst>
          </p:cNvPr>
          <p:cNvSpPr txBox="1"/>
          <p:nvPr/>
        </p:nvSpPr>
        <p:spPr>
          <a:xfrm>
            <a:off x="274828" y="772180"/>
            <a:ext cx="6308343" cy="2862322"/>
          </a:xfrm>
          <a:prstGeom prst="rect">
            <a:avLst/>
          </a:prstGeom>
          <a:noFill/>
        </p:spPr>
        <p:txBody>
          <a:bodyPr wrap="square" rtlCol="0">
            <a:spAutoFit/>
          </a:bodyPr>
          <a:lstStyle/>
          <a:p>
            <a:r>
              <a:rPr lang="en-US" sz="1200" dirty="0"/>
              <a:t>SDN-R Is ONAP controller derived from CC-SDK that combines functionality of APP-C &amp; SDN-C and includes wireless artifacts. </a:t>
            </a:r>
          </a:p>
          <a:p>
            <a:r>
              <a:rPr lang="en-US" sz="1200" dirty="0"/>
              <a:t>SDN-R is a sub-project of SDN-C.</a:t>
            </a:r>
          </a:p>
          <a:p>
            <a:r>
              <a:rPr lang="en-US" sz="1200" dirty="0"/>
              <a:t>“</a:t>
            </a:r>
            <a:r>
              <a:rPr lang="en-US" sz="1200" i="1" dirty="0"/>
              <a:t>Is SDN-R is a sub-project of SDN-C. If not what is it?</a:t>
            </a:r>
            <a:r>
              <a:rPr lang="en-US" sz="1200" dirty="0"/>
              <a:t> ” </a:t>
            </a:r>
          </a:p>
          <a:p>
            <a:r>
              <a:rPr lang="en-US" sz="1200" dirty="0"/>
              <a:t>SDN-R = APP-C for RAN. “ how is SDN-R common to APP-C “</a:t>
            </a:r>
          </a:p>
          <a:p>
            <a:endParaRPr lang="en-US" sz="1200" dirty="0"/>
          </a:p>
          <a:p>
            <a:r>
              <a:rPr lang="en-US" sz="1200" dirty="0"/>
              <a:t>ISSUE:</a:t>
            </a:r>
          </a:p>
          <a:p>
            <a:r>
              <a:rPr lang="en-US" sz="1200" dirty="0"/>
              <a:t>Concern that SDN-R replicates functions (e.g. SDN-C does IP assignments). </a:t>
            </a:r>
          </a:p>
          <a:p>
            <a:r>
              <a:rPr lang="en-US" sz="1200" dirty="0"/>
              <a:t>SDN-C configures/creates Networks. </a:t>
            </a:r>
          </a:p>
          <a:p>
            <a:r>
              <a:rPr lang="en-US" sz="1200" dirty="0"/>
              <a:t>SDC would need to be aware of another SDN-controller, new logic to pass DGs.</a:t>
            </a:r>
          </a:p>
          <a:p>
            <a:endParaRPr lang="en-US" sz="1200" dirty="0"/>
          </a:p>
          <a:p>
            <a:r>
              <a:rPr lang="en-US" sz="1200" dirty="0"/>
              <a:t>ISSUE:</a:t>
            </a:r>
          </a:p>
          <a:p>
            <a:r>
              <a:rPr lang="en-US" sz="1200" dirty="0"/>
              <a:t>“SDN” implies a networking controller vs an PNF “App” controller</a:t>
            </a:r>
          </a:p>
          <a:p>
            <a:r>
              <a:rPr lang="en-US" sz="1200" dirty="0"/>
              <a:t>SDN-R app controller for PNF/VNFs vis a vis LCM.</a:t>
            </a:r>
          </a:p>
          <a:p>
            <a:endParaRPr lang="en-US" sz="1200" dirty="0"/>
          </a:p>
        </p:txBody>
      </p:sp>
      <p:grpSp>
        <p:nvGrpSpPr>
          <p:cNvPr id="5" name="Group 4">
            <a:extLst>
              <a:ext uri="{FF2B5EF4-FFF2-40B4-BE49-F238E27FC236}">
                <a16:creationId xmlns:a16="http://schemas.microsoft.com/office/drawing/2014/main" id="{7F1DDCE9-48F8-48C0-AB4E-4AA085561E5B}"/>
              </a:ext>
            </a:extLst>
          </p:cNvPr>
          <p:cNvGrpSpPr/>
          <p:nvPr/>
        </p:nvGrpSpPr>
        <p:grpSpPr>
          <a:xfrm>
            <a:off x="0" y="-1"/>
            <a:ext cx="6858000" cy="9144001"/>
            <a:chOff x="0" y="-1"/>
            <a:chExt cx="6858000" cy="9144001"/>
          </a:xfrm>
        </p:grpSpPr>
        <p:sp>
          <p:nvSpPr>
            <p:cNvPr id="6" name="Rectangle 5">
              <a:extLst>
                <a:ext uri="{FF2B5EF4-FFF2-40B4-BE49-F238E27FC236}">
                  <a16:creationId xmlns:a16="http://schemas.microsoft.com/office/drawing/2014/main" id="{2324EFEB-1623-47F1-85CE-4DDD7888148E}"/>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6F3F55B2-1563-457F-A5FE-ECCA289C244A}"/>
                </a:ext>
              </a:extLst>
            </p:cNvPr>
            <p:cNvSpPr txBox="1"/>
            <p:nvPr/>
          </p:nvSpPr>
          <p:spPr>
            <a:xfrm>
              <a:off x="1894522" y="86380"/>
              <a:ext cx="3094117"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SDN-R w/ PnP in R3</a:t>
              </a:r>
            </a:p>
          </p:txBody>
        </p:sp>
        <p:sp>
          <p:nvSpPr>
            <p:cNvPr id="8" name="Rectangle 7">
              <a:extLst>
                <a:ext uri="{FF2B5EF4-FFF2-40B4-BE49-F238E27FC236}">
                  <a16:creationId xmlns:a16="http://schemas.microsoft.com/office/drawing/2014/main" id="{7CD4DA73-0B37-46D2-BC80-45566C88237A}"/>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9" name="Picture 8">
            <a:extLst>
              <a:ext uri="{FF2B5EF4-FFF2-40B4-BE49-F238E27FC236}">
                <a16:creationId xmlns:a16="http://schemas.microsoft.com/office/drawing/2014/main" id="{8D24C933-FC39-450F-A9D5-B4F9AC2E7566}"/>
              </a:ext>
            </a:extLst>
          </p:cNvPr>
          <p:cNvPicPr>
            <a:picLocks noChangeAspect="1"/>
          </p:cNvPicPr>
          <p:nvPr/>
        </p:nvPicPr>
        <p:blipFill>
          <a:blip r:embed="rId2"/>
          <a:stretch>
            <a:fillRect/>
          </a:stretch>
        </p:blipFill>
        <p:spPr>
          <a:xfrm>
            <a:off x="149994" y="5096580"/>
            <a:ext cx="6583172" cy="2941585"/>
          </a:xfrm>
          <a:prstGeom prst="rect">
            <a:avLst/>
          </a:prstGeom>
        </p:spPr>
      </p:pic>
    </p:spTree>
    <p:extLst>
      <p:ext uri="{BB962C8B-B14F-4D97-AF65-F5344CB8AC3E}">
        <p14:creationId xmlns:p14="http://schemas.microsoft.com/office/powerpoint/2010/main" val="35442072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83">
            <a:extLst>
              <a:ext uri="{FF2B5EF4-FFF2-40B4-BE49-F238E27FC236}">
                <a16:creationId xmlns:a16="http://schemas.microsoft.com/office/drawing/2014/main" id="{77599A16-8384-4A42-BA39-7EC19086C6A0}"/>
              </a:ext>
            </a:extLst>
          </p:cNvPr>
          <p:cNvSpPr/>
          <p:nvPr/>
        </p:nvSpPr>
        <p:spPr>
          <a:xfrm>
            <a:off x="1458288" y="5017097"/>
            <a:ext cx="4258241" cy="1535848"/>
          </a:xfrm>
          <a:prstGeom prst="roundRect">
            <a:avLst/>
          </a:prstGeom>
          <a:solidFill>
            <a:srgbClr val="BDE6FF"/>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5" name="Rectangle 4">
            <a:extLst>
              <a:ext uri="{FF2B5EF4-FFF2-40B4-BE49-F238E27FC236}">
                <a16:creationId xmlns:a16="http://schemas.microsoft.com/office/drawing/2014/main" id="{249644BE-BA7B-4D7D-A5DA-8CFD9629232C}"/>
              </a:ext>
            </a:extLst>
          </p:cNvPr>
          <p:cNvSpPr/>
          <p:nvPr/>
        </p:nvSpPr>
        <p:spPr>
          <a:xfrm>
            <a:off x="1549456" y="5369791"/>
            <a:ext cx="1007671" cy="234078"/>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6" name="Rounded Rectangle 85">
            <a:extLst>
              <a:ext uri="{FF2B5EF4-FFF2-40B4-BE49-F238E27FC236}">
                <a16:creationId xmlns:a16="http://schemas.microsoft.com/office/drawing/2014/main" id="{DB2DC04C-53D0-460F-84E1-BEEB254F7919}"/>
              </a:ext>
            </a:extLst>
          </p:cNvPr>
          <p:cNvSpPr/>
          <p:nvPr/>
        </p:nvSpPr>
        <p:spPr>
          <a:xfrm>
            <a:off x="2825739" y="5266972"/>
            <a:ext cx="1502096" cy="1220978"/>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7" name="TextBox 6">
            <a:extLst>
              <a:ext uri="{FF2B5EF4-FFF2-40B4-BE49-F238E27FC236}">
                <a16:creationId xmlns:a16="http://schemas.microsoft.com/office/drawing/2014/main" id="{840FBAE1-17BD-4A92-8A9D-59CE171C36B7}"/>
              </a:ext>
            </a:extLst>
          </p:cNvPr>
          <p:cNvSpPr txBox="1"/>
          <p:nvPr/>
        </p:nvSpPr>
        <p:spPr>
          <a:xfrm>
            <a:off x="2976560" y="5296797"/>
            <a:ext cx="565648" cy="216506"/>
          </a:xfrm>
          <a:prstGeom prst="rect">
            <a:avLst/>
          </a:prstGeom>
          <a:noFill/>
          <a:ln>
            <a:noFill/>
          </a:ln>
        </p:spPr>
        <p:txBody>
          <a:bodyPr wrap="none" lIns="0" tIns="0" rIns="0" bIns="0" rtlCol="0">
            <a:noAutofit/>
          </a:bodyPr>
          <a:lstStyle/>
          <a:p>
            <a:r>
              <a:rPr lang="en-US" sz="1400" dirty="0">
                <a:solidFill>
                  <a:schemeClr val="tx2"/>
                </a:solidFill>
              </a:rPr>
              <a:t>CCSDK</a:t>
            </a:r>
          </a:p>
        </p:txBody>
      </p:sp>
      <p:sp>
        <p:nvSpPr>
          <p:cNvPr id="8" name="TextBox 7">
            <a:extLst>
              <a:ext uri="{FF2B5EF4-FFF2-40B4-BE49-F238E27FC236}">
                <a16:creationId xmlns:a16="http://schemas.microsoft.com/office/drawing/2014/main" id="{B321676A-9875-424A-B46A-9D379FF12067}"/>
              </a:ext>
            </a:extLst>
          </p:cNvPr>
          <p:cNvSpPr txBox="1"/>
          <p:nvPr/>
        </p:nvSpPr>
        <p:spPr>
          <a:xfrm>
            <a:off x="1587731" y="5403440"/>
            <a:ext cx="908227" cy="183850"/>
          </a:xfrm>
          <a:prstGeom prst="rect">
            <a:avLst/>
          </a:prstGeom>
          <a:noFill/>
          <a:ln>
            <a:noFill/>
          </a:ln>
        </p:spPr>
        <p:txBody>
          <a:bodyPr wrap="none" lIns="0" tIns="0" rIns="0" bIns="0" rtlCol="0">
            <a:noAutofit/>
          </a:bodyPr>
          <a:lstStyle/>
          <a:p>
            <a:r>
              <a:rPr lang="en-US" sz="1100" dirty="0" err="1">
                <a:solidFill>
                  <a:schemeClr val="tx2"/>
                </a:solidFill>
              </a:rPr>
              <a:t>sdnc</a:t>
            </a:r>
            <a:r>
              <a:rPr lang="en-US" sz="1100" dirty="0">
                <a:solidFill>
                  <a:schemeClr val="tx2"/>
                </a:solidFill>
              </a:rPr>
              <a:t>-northbound</a:t>
            </a:r>
          </a:p>
        </p:txBody>
      </p:sp>
      <p:sp>
        <p:nvSpPr>
          <p:cNvPr id="9" name="TextBox 8">
            <a:extLst>
              <a:ext uri="{FF2B5EF4-FFF2-40B4-BE49-F238E27FC236}">
                <a16:creationId xmlns:a16="http://schemas.microsoft.com/office/drawing/2014/main" id="{9E608A2C-1847-4636-A2E7-698BB1FA7612}"/>
              </a:ext>
            </a:extLst>
          </p:cNvPr>
          <p:cNvSpPr txBox="1"/>
          <p:nvPr/>
        </p:nvSpPr>
        <p:spPr>
          <a:xfrm>
            <a:off x="1734384" y="5061653"/>
            <a:ext cx="565648" cy="216506"/>
          </a:xfrm>
          <a:prstGeom prst="rect">
            <a:avLst/>
          </a:prstGeom>
          <a:noFill/>
          <a:ln>
            <a:noFill/>
          </a:ln>
        </p:spPr>
        <p:txBody>
          <a:bodyPr wrap="none" lIns="0" tIns="0" rIns="0" bIns="0" rtlCol="0">
            <a:noAutofit/>
          </a:bodyPr>
          <a:lstStyle/>
          <a:p>
            <a:r>
              <a:rPr lang="en-US" sz="1400" dirty="0">
                <a:solidFill>
                  <a:schemeClr val="tx2"/>
                </a:solidFill>
              </a:rPr>
              <a:t>SDN-R</a:t>
            </a:r>
          </a:p>
        </p:txBody>
      </p:sp>
      <p:sp>
        <p:nvSpPr>
          <p:cNvPr id="10" name="Rectangle 9">
            <a:extLst>
              <a:ext uri="{FF2B5EF4-FFF2-40B4-BE49-F238E27FC236}">
                <a16:creationId xmlns:a16="http://schemas.microsoft.com/office/drawing/2014/main" id="{0B8BF967-D9D8-4F39-8B0A-1E6D582D176C}"/>
              </a:ext>
            </a:extLst>
          </p:cNvPr>
          <p:cNvSpPr/>
          <p:nvPr/>
        </p:nvSpPr>
        <p:spPr>
          <a:xfrm>
            <a:off x="1569745" y="5701684"/>
            <a:ext cx="959485" cy="199304"/>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11" name="TextBox 10">
            <a:extLst>
              <a:ext uri="{FF2B5EF4-FFF2-40B4-BE49-F238E27FC236}">
                <a16:creationId xmlns:a16="http://schemas.microsoft.com/office/drawing/2014/main" id="{9FDDB1DF-DE24-4925-9875-DD035A9C12CE}"/>
              </a:ext>
            </a:extLst>
          </p:cNvPr>
          <p:cNvSpPr txBox="1"/>
          <p:nvPr/>
        </p:nvSpPr>
        <p:spPr>
          <a:xfrm>
            <a:off x="1532300" y="5698029"/>
            <a:ext cx="1013233" cy="202959"/>
          </a:xfrm>
          <a:prstGeom prst="rect">
            <a:avLst/>
          </a:prstGeom>
          <a:noFill/>
          <a:ln>
            <a:noFill/>
          </a:ln>
        </p:spPr>
        <p:txBody>
          <a:bodyPr wrap="none" lIns="0" tIns="0" rIns="0" bIns="0" rtlCol="0">
            <a:noAutofit/>
          </a:bodyPr>
          <a:lstStyle/>
          <a:p>
            <a:pPr algn="ctr"/>
            <a:r>
              <a:rPr lang="en-US" sz="1100" dirty="0" err="1">
                <a:solidFill>
                  <a:schemeClr val="tx2"/>
                </a:solidFill>
              </a:rPr>
              <a:t>sdnc</a:t>
            </a:r>
            <a:r>
              <a:rPr lang="en-US" sz="1100" dirty="0">
                <a:solidFill>
                  <a:schemeClr val="tx2"/>
                </a:solidFill>
              </a:rPr>
              <a:t>-logic</a:t>
            </a:r>
          </a:p>
        </p:txBody>
      </p:sp>
      <p:sp>
        <p:nvSpPr>
          <p:cNvPr id="12" name="TextBox 11">
            <a:extLst>
              <a:ext uri="{FF2B5EF4-FFF2-40B4-BE49-F238E27FC236}">
                <a16:creationId xmlns:a16="http://schemas.microsoft.com/office/drawing/2014/main" id="{1486E313-22A6-4B61-9470-AEF02AD07E2A}"/>
              </a:ext>
            </a:extLst>
          </p:cNvPr>
          <p:cNvSpPr txBox="1"/>
          <p:nvPr/>
        </p:nvSpPr>
        <p:spPr>
          <a:xfrm>
            <a:off x="2998366" y="5509475"/>
            <a:ext cx="1087685" cy="814375"/>
          </a:xfrm>
          <a:prstGeom prst="rect">
            <a:avLst/>
          </a:prstGeom>
          <a:noFill/>
          <a:ln>
            <a:noFill/>
          </a:ln>
        </p:spPr>
        <p:txBody>
          <a:bodyPr wrap="none" lIns="0" tIns="0" rIns="0" bIns="0" rtlCol="0">
            <a:noAutofit/>
          </a:bodyPr>
          <a:lstStyle/>
          <a:p>
            <a:pPr marL="114300" indent="-114300">
              <a:buFont typeface="Arial" panose="020B0604020202020204" pitchFamily="34" charset="0"/>
              <a:buChar char="•"/>
            </a:pPr>
            <a:r>
              <a:rPr lang="en-US" sz="1200" dirty="0">
                <a:solidFill>
                  <a:schemeClr val="tx2"/>
                </a:solidFill>
              </a:rPr>
              <a:t>sdnc-core</a:t>
            </a:r>
          </a:p>
          <a:p>
            <a:pPr marL="114300" indent="-114300">
              <a:buFont typeface="Arial" panose="020B0604020202020204" pitchFamily="34" charset="0"/>
              <a:buChar char="•"/>
            </a:pPr>
            <a:r>
              <a:rPr lang="en-US" sz="1200" dirty="0">
                <a:solidFill>
                  <a:schemeClr val="tx2"/>
                </a:solidFill>
              </a:rPr>
              <a:t>sdnc-parent</a:t>
            </a:r>
          </a:p>
          <a:p>
            <a:pPr marL="114300" indent="-114300">
              <a:buFont typeface="Arial" panose="020B0604020202020204" pitchFamily="34" charset="0"/>
              <a:buChar char="•"/>
            </a:pPr>
            <a:r>
              <a:rPr lang="en-US" sz="1200" dirty="0">
                <a:solidFill>
                  <a:schemeClr val="tx2"/>
                </a:solidFill>
              </a:rPr>
              <a:t>sdnc-plugins</a:t>
            </a:r>
          </a:p>
          <a:p>
            <a:pPr marL="114300" indent="-114300">
              <a:buFont typeface="Arial" panose="020B0604020202020204" pitchFamily="34" charset="0"/>
              <a:buChar char="•"/>
            </a:pPr>
            <a:r>
              <a:rPr lang="en-US" sz="1200" dirty="0">
                <a:solidFill>
                  <a:schemeClr val="tx2"/>
                </a:solidFill>
              </a:rPr>
              <a:t>sdnc-</a:t>
            </a:r>
            <a:r>
              <a:rPr lang="en-US" sz="1200" dirty="0" err="1">
                <a:solidFill>
                  <a:schemeClr val="tx2"/>
                </a:solidFill>
              </a:rPr>
              <a:t>oam</a:t>
            </a:r>
            <a:endParaRPr lang="en-US" sz="1200" dirty="0">
              <a:solidFill>
                <a:schemeClr val="tx2"/>
              </a:solidFill>
            </a:endParaRPr>
          </a:p>
          <a:p>
            <a:pPr marL="114300" indent="-114300">
              <a:buFont typeface="Arial" panose="020B0604020202020204" pitchFamily="34" charset="0"/>
              <a:buChar char="•"/>
            </a:pPr>
            <a:r>
              <a:rPr lang="en-US" sz="1200" dirty="0" err="1">
                <a:solidFill>
                  <a:schemeClr val="tx2"/>
                </a:solidFill>
              </a:rPr>
              <a:t>sdnc</a:t>
            </a:r>
            <a:r>
              <a:rPr lang="en-US" sz="1200" dirty="0">
                <a:solidFill>
                  <a:schemeClr val="tx2"/>
                </a:solidFill>
              </a:rPr>
              <a:t>-adapters</a:t>
            </a:r>
          </a:p>
        </p:txBody>
      </p:sp>
      <p:sp>
        <p:nvSpPr>
          <p:cNvPr id="13" name="Rectangle 12">
            <a:extLst>
              <a:ext uri="{FF2B5EF4-FFF2-40B4-BE49-F238E27FC236}">
                <a16:creationId xmlns:a16="http://schemas.microsoft.com/office/drawing/2014/main" id="{09C9A38A-D9C7-423E-BB20-66149D7E1F00}"/>
              </a:ext>
            </a:extLst>
          </p:cNvPr>
          <p:cNvSpPr/>
          <p:nvPr/>
        </p:nvSpPr>
        <p:spPr>
          <a:xfrm>
            <a:off x="4669981" y="5843758"/>
            <a:ext cx="919747" cy="187436"/>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14" name="TextBox 13">
            <a:extLst>
              <a:ext uri="{FF2B5EF4-FFF2-40B4-BE49-F238E27FC236}">
                <a16:creationId xmlns:a16="http://schemas.microsoft.com/office/drawing/2014/main" id="{8C239F88-F9BB-47A1-B072-F893F5C4ABF3}"/>
              </a:ext>
            </a:extLst>
          </p:cNvPr>
          <p:cNvSpPr txBox="1"/>
          <p:nvPr/>
        </p:nvSpPr>
        <p:spPr>
          <a:xfrm>
            <a:off x="4816003" y="5854066"/>
            <a:ext cx="680679" cy="165197"/>
          </a:xfrm>
          <a:prstGeom prst="rect">
            <a:avLst/>
          </a:prstGeom>
          <a:noFill/>
          <a:ln>
            <a:noFill/>
          </a:ln>
        </p:spPr>
        <p:txBody>
          <a:bodyPr wrap="none" lIns="0" tIns="0" rIns="0" bIns="0" rtlCol="0">
            <a:noAutofit/>
          </a:bodyPr>
          <a:lstStyle/>
          <a:p>
            <a:r>
              <a:rPr lang="en-US" sz="1100" dirty="0" err="1">
                <a:solidFill>
                  <a:schemeClr val="tx2"/>
                </a:solidFill>
              </a:rPr>
              <a:t>appc</a:t>
            </a:r>
            <a:r>
              <a:rPr lang="en-US" sz="1100" dirty="0">
                <a:solidFill>
                  <a:schemeClr val="tx2"/>
                </a:solidFill>
              </a:rPr>
              <a:t>-logic</a:t>
            </a:r>
          </a:p>
        </p:txBody>
      </p:sp>
      <p:sp>
        <p:nvSpPr>
          <p:cNvPr id="15" name="Rectangle 14">
            <a:extLst>
              <a:ext uri="{FF2B5EF4-FFF2-40B4-BE49-F238E27FC236}">
                <a16:creationId xmlns:a16="http://schemas.microsoft.com/office/drawing/2014/main" id="{E936BCBD-1F5A-4E5E-8FA3-3F3C2B27FF86}"/>
              </a:ext>
            </a:extLst>
          </p:cNvPr>
          <p:cNvSpPr/>
          <p:nvPr/>
        </p:nvSpPr>
        <p:spPr>
          <a:xfrm>
            <a:off x="4475936" y="5201841"/>
            <a:ext cx="919747" cy="217329"/>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16" name="Rectangle 15">
            <a:extLst>
              <a:ext uri="{FF2B5EF4-FFF2-40B4-BE49-F238E27FC236}">
                <a16:creationId xmlns:a16="http://schemas.microsoft.com/office/drawing/2014/main" id="{1121CA51-C019-4AD6-8B76-C905ABF412C4}"/>
              </a:ext>
            </a:extLst>
          </p:cNvPr>
          <p:cNvSpPr/>
          <p:nvPr/>
        </p:nvSpPr>
        <p:spPr>
          <a:xfrm>
            <a:off x="4536732" y="5278957"/>
            <a:ext cx="919747" cy="217329"/>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17" name="Rectangle 16">
            <a:extLst>
              <a:ext uri="{FF2B5EF4-FFF2-40B4-BE49-F238E27FC236}">
                <a16:creationId xmlns:a16="http://schemas.microsoft.com/office/drawing/2014/main" id="{B82D9C46-87BA-4160-92A4-70CE5AE65053}"/>
              </a:ext>
            </a:extLst>
          </p:cNvPr>
          <p:cNvSpPr/>
          <p:nvPr/>
        </p:nvSpPr>
        <p:spPr>
          <a:xfrm>
            <a:off x="4608041" y="5372772"/>
            <a:ext cx="919747" cy="217329"/>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18" name="Rectangle 17">
            <a:extLst>
              <a:ext uri="{FF2B5EF4-FFF2-40B4-BE49-F238E27FC236}">
                <a16:creationId xmlns:a16="http://schemas.microsoft.com/office/drawing/2014/main" id="{95619209-3E2F-489B-8BAE-CAEC8D1CF93C}"/>
              </a:ext>
            </a:extLst>
          </p:cNvPr>
          <p:cNvSpPr/>
          <p:nvPr/>
        </p:nvSpPr>
        <p:spPr>
          <a:xfrm>
            <a:off x="4669981" y="5475537"/>
            <a:ext cx="919747" cy="217329"/>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19" name="TextBox 18">
            <a:extLst>
              <a:ext uri="{FF2B5EF4-FFF2-40B4-BE49-F238E27FC236}">
                <a16:creationId xmlns:a16="http://schemas.microsoft.com/office/drawing/2014/main" id="{A5526C4B-7227-4F6A-8A90-DD2AF82DDB1D}"/>
              </a:ext>
            </a:extLst>
          </p:cNvPr>
          <p:cNvSpPr txBox="1"/>
          <p:nvPr/>
        </p:nvSpPr>
        <p:spPr>
          <a:xfrm>
            <a:off x="4665234" y="5512985"/>
            <a:ext cx="1013233" cy="209284"/>
          </a:xfrm>
          <a:prstGeom prst="rect">
            <a:avLst/>
          </a:prstGeom>
          <a:noFill/>
          <a:ln>
            <a:noFill/>
          </a:ln>
        </p:spPr>
        <p:txBody>
          <a:bodyPr wrap="none" lIns="0" tIns="0" rIns="0" bIns="0" rtlCol="0">
            <a:noAutofit/>
          </a:bodyPr>
          <a:lstStyle/>
          <a:p>
            <a:pPr algn="ctr"/>
            <a:r>
              <a:rPr lang="en-US" sz="1100" dirty="0" err="1">
                <a:solidFill>
                  <a:schemeClr val="tx2"/>
                </a:solidFill>
              </a:rPr>
              <a:t>appc</a:t>
            </a:r>
            <a:r>
              <a:rPr lang="en-US" sz="1100" dirty="0">
                <a:solidFill>
                  <a:schemeClr val="tx2"/>
                </a:solidFill>
              </a:rPr>
              <a:t>-adapters</a:t>
            </a:r>
          </a:p>
        </p:txBody>
      </p:sp>
      <p:sp>
        <p:nvSpPr>
          <p:cNvPr id="20" name="Rectangle 19">
            <a:extLst>
              <a:ext uri="{FF2B5EF4-FFF2-40B4-BE49-F238E27FC236}">
                <a16:creationId xmlns:a16="http://schemas.microsoft.com/office/drawing/2014/main" id="{A5B02260-CF5E-45C7-A4D9-E689C1183A07}"/>
              </a:ext>
            </a:extLst>
          </p:cNvPr>
          <p:cNvSpPr/>
          <p:nvPr/>
        </p:nvSpPr>
        <p:spPr>
          <a:xfrm>
            <a:off x="1658988" y="5970528"/>
            <a:ext cx="1073018" cy="520472"/>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21" name="TextBox 20">
            <a:extLst>
              <a:ext uri="{FF2B5EF4-FFF2-40B4-BE49-F238E27FC236}">
                <a16:creationId xmlns:a16="http://schemas.microsoft.com/office/drawing/2014/main" id="{8193E9BF-8C2D-40A7-8AA2-21B490C7C6DE}"/>
              </a:ext>
            </a:extLst>
          </p:cNvPr>
          <p:cNvSpPr txBox="1"/>
          <p:nvPr/>
        </p:nvSpPr>
        <p:spPr>
          <a:xfrm>
            <a:off x="1624470" y="5979193"/>
            <a:ext cx="1107536" cy="602428"/>
          </a:xfrm>
          <a:prstGeom prst="rect">
            <a:avLst/>
          </a:prstGeom>
          <a:noFill/>
          <a:ln>
            <a:noFill/>
          </a:ln>
        </p:spPr>
        <p:txBody>
          <a:bodyPr wrap="none" lIns="0" tIns="0" rIns="0" bIns="0" rtlCol="0">
            <a:noAutofit/>
          </a:bodyPr>
          <a:lstStyle/>
          <a:p>
            <a:pPr algn="ctr"/>
            <a:r>
              <a:rPr lang="en-US" sz="1100" dirty="0">
                <a:solidFill>
                  <a:schemeClr val="tx2"/>
                </a:solidFill>
              </a:rPr>
              <a:t>ran-logic</a:t>
            </a:r>
          </a:p>
          <a:p>
            <a:pPr algn="ctr"/>
            <a:r>
              <a:rPr lang="en-US" sz="1100" dirty="0">
                <a:solidFill>
                  <a:schemeClr val="tx2"/>
                </a:solidFill>
              </a:rPr>
              <a:t>wireless-logic</a:t>
            </a:r>
          </a:p>
          <a:p>
            <a:pPr algn="ctr"/>
            <a:r>
              <a:rPr lang="en-US" sz="1100" dirty="0">
                <a:solidFill>
                  <a:schemeClr val="tx2"/>
                </a:solidFill>
              </a:rPr>
              <a:t>spectrum-logic</a:t>
            </a:r>
          </a:p>
        </p:txBody>
      </p:sp>
      <p:sp>
        <p:nvSpPr>
          <p:cNvPr id="22" name="Rounded Rectangle 4">
            <a:extLst>
              <a:ext uri="{FF2B5EF4-FFF2-40B4-BE49-F238E27FC236}">
                <a16:creationId xmlns:a16="http://schemas.microsoft.com/office/drawing/2014/main" id="{21114D3D-BBFA-44B0-BFA1-F00E0383BDAD}"/>
              </a:ext>
            </a:extLst>
          </p:cNvPr>
          <p:cNvSpPr/>
          <p:nvPr/>
        </p:nvSpPr>
        <p:spPr>
          <a:xfrm>
            <a:off x="168384" y="1491574"/>
            <a:ext cx="3121487" cy="1608842"/>
          </a:xfrm>
          <a:prstGeom prst="roundRect">
            <a:avLst/>
          </a:prstGeom>
          <a:solidFill>
            <a:srgbClr val="BDE6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23" name="Rectangle 22">
            <a:extLst>
              <a:ext uri="{FF2B5EF4-FFF2-40B4-BE49-F238E27FC236}">
                <a16:creationId xmlns:a16="http://schemas.microsoft.com/office/drawing/2014/main" id="{8FDF5A98-B8CD-434F-8FC0-2AFE400FCA10}"/>
              </a:ext>
            </a:extLst>
          </p:cNvPr>
          <p:cNvSpPr/>
          <p:nvPr/>
        </p:nvSpPr>
        <p:spPr>
          <a:xfrm>
            <a:off x="2311606" y="1694310"/>
            <a:ext cx="919747" cy="234078"/>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050"/>
          </a:p>
        </p:txBody>
      </p:sp>
      <p:sp>
        <p:nvSpPr>
          <p:cNvPr id="24" name="Rounded Rectangle 7">
            <a:extLst>
              <a:ext uri="{FF2B5EF4-FFF2-40B4-BE49-F238E27FC236}">
                <a16:creationId xmlns:a16="http://schemas.microsoft.com/office/drawing/2014/main" id="{41DE7DA0-8828-4F76-9060-EB18352366DE}"/>
              </a:ext>
            </a:extLst>
          </p:cNvPr>
          <p:cNvSpPr/>
          <p:nvPr/>
        </p:nvSpPr>
        <p:spPr>
          <a:xfrm>
            <a:off x="200471" y="1740055"/>
            <a:ext cx="2077980" cy="1220978"/>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25" name="TextBox 24">
            <a:extLst>
              <a:ext uri="{FF2B5EF4-FFF2-40B4-BE49-F238E27FC236}">
                <a16:creationId xmlns:a16="http://schemas.microsoft.com/office/drawing/2014/main" id="{2B06E86D-2C5A-4345-A043-55B7B0D3BC21}"/>
              </a:ext>
            </a:extLst>
          </p:cNvPr>
          <p:cNvSpPr txBox="1"/>
          <p:nvPr/>
        </p:nvSpPr>
        <p:spPr>
          <a:xfrm>
            <a:off x="304728" y="1930608"/>
            <a:ext cx="1282151" cy="814375"/>
          </a:xfrm>
          <a:prstGeom prst="rect">
            <a:avLst/>
          </a:prstGeom>
          <a:noFill/>
          <a:ln>
            <a:noFill/>
          </a:ln>
        </p:spPr>
        <p:txBody>
          <a:bodyPr wrap="none" lIns="0" tIns="0" rIns="0" bIns="0" rtlCol="0">
            <a:noAutofit/>
          </a:bodyPr>
          <a:lstStyle/>
          <a:p>
            <a:pPr marL="114300" indent="-114300">
              <a:buFont typeface="Arial" panose="020B0604020202020204" pitchFamily="34" charset="0"/>
              <a:buChar char="•"/>
            </a:pPr>
            <a:r>
              <a:rPr lang="en-US" sz="1100" dirty="0">
                <a:solidFill>
                  <a:schemeClr val="tx2"/>
                </a:solidFill>
              </a:rPr>
              <a:t>Common microservices</a:t>
            </a:r>
          </a:p>
          <a:p>
            <a:pPr marL="114300" indent="-114300">
              <a:buFont typeface="Arial" panose="020B0604020202020204" pitchFamily="34" charset="0"/>
              <a:buChar char="•"/>
            </a:pPr>
            <a:r>
              <a:rPr lang="en-US" sz="1100" dirty="0">
                <a:solidFill>
                  <a:schemeClr val="tx2"/>
                </a:solidFill>
              </a:rPr>
              <a:t>Common health checks</a:t>
            </a:r>
          </a:p>
          <a:p>
            <a:pPr marL="114300" indent="-114300">
              <a:buFont typeface="Arial" panose="020B0604020202020204" pitchFamily="34" charset="0"/>
              <a:buChar char="•"/>
            </a:pPr>
            <a:r>
              <a:rPr lang="en-US" sz="1100" dirty="0">
                <a:solidFill>
                  <a:schemeClr val="tx2"/>
                </a:solidFill>
              </a:rPr>
              <a:t>Common APIs</a:t>
            </a:r>
          </a:p>
          <a:p>
            <a:pPr marL="114300" indent="-114300">
              <a:buFont typeface="Arial" panose="020B0604020202020204" pitchFamily="34" charset="0"/>
              <a:buChar char="•"/>
            </a:pPr>
            <a:r>
              <a:rPr lang="en-US" sz="1100" dirty="0">
                <a:solidFill>
                  <a:schemeClr val="tx2"/>
                </a:solidFill>
              </a:rPr>
              <a:t>Common logging</a:t>
            </a:r>
          </a:p>
          <a:p>
            <a:pPr marL="114300" indent="-114300">
              <a:buFont typeface="Arial" panose="020B0604020202020204" pitchFamily="34" charset="0"/>
              <a:buChar char="•"/>
            </a:pPr>
            <a:r>
              <a:rPr lang="en-US" sz="1100" dirty="0">
                <a:solidFill>
                  <a:schemeClr val="tx2"/>
                </a:solidFill>
              </a:rPr>
              <a:t>Common model management</a:t>
            </a:r>
          </a:p>
          <a:p>
            <a:pPr marL="114300" indent="-114300">
              <a:buFont typeface="Arial" panose="020B0604020202020204" pitchFamily="34" charset="0"/>
              <a:buChar char="•"/>
            </a:pPr>
            <a:r>
              <a:rPr lang="en-US" sz="1100" dirty="0">
                <a:solidFill>
                  <a:schemeClr val="tx2"/>
                </a:solidFill>
              </a:rPr>
              <a:t>Common resource management</a:t>
            </a:r>
          </a:p>
        </p:txBody>
      </p:sp>
      <p:sp>
        <p:nvSpPr>
          <p:cNvPr id="26" name="TextBox 25">
            <a:extLst>
              <a:ext uri="{FF2B5EF4-FFF2-40B4-BE49-F238E27FC236}">
                <a16:creationId xmlns:a16="http://schemas.microsoft.com/office/drawing/2014/main" id="{8FFB10C7-8655-4DF0-924A-F6C456886FDA}"/>
              </a:ext>
            </a:extLst>
          </p:cNvPr>
          <p:cNvSpPr txBox="1"/>
          <p:nvPr/>
        </p:nvSpPr>
        <p:spPr>
          <a:xfrm>
            <a:off x="351293" y="1744677"/>
            <a:ext cx="565648" cy="216506"/>
          </a:xfrm>
          <a:prstGeom prst="rect">
            <a:avLst/>
          </a:prstGeom>
          <a:noFill/>
          <a:ln>
            <a:noFill/>
          </a:ln>
        </p:spPr>
        <p:txBody>
          <a:bodyPr wrap="none" lIns="0" tIns="0" rIns="0" bIns="0" rtlCol="0">
            <a:noAutofit/>
          </a:bodyPr>
          <a:lstStyle/>
          <a:p>
            <a:r>
              <a:rPr lang="en-US" sz="1400" dirty="0">
                <a:solidFill>
                  <a:schemeClr val="tx2"/>
                </a:solidFill>
              </a:rPr>
              <a:t>CCSDK</a:t>
            </a:r>
          </a:p>
        </p:txBody>
      </p:sp>
      <p:sp>
        <p:nvSpPr>
          <p:cNvPr id="27" name="TextBox 26">
            <a:extLst>
              <a:ext uri="{FF2B5EF4-FFF2-40B4-BE49-F238E27FC236}">
                <a16:creationId xmlns:a16="http://schemas.microsoft.com/office/drawing/2014/main" id="{0082544D-263A-4673-BEFE-69A9DEF2EC8A}"/>
              </a:ext>
            </a:extLst>
          </p:cNvPr>
          <p:cNvSpPr txBox="1"/>
          <p:nvPr/>
        </p:nvSpPr>
        <p:spPr>
          <a:xfrm>
            <a:off x="2410220" y="1727256"/>
            <a:ext cx="908227" cy="183850"/>
          </a:xfrm>
          <a:prstGeom prst="rect">
            <a:avLst/>
          </a:prstGeom>
          <a:noFill/>
          <a:ln>
            <a:noFill/>
          </a:ln>
        </p:spPr>
        <p:txBody>
          <a:bodyPr wrap="none" lIns="0" tIns="0" rIns="0" bIns="0" rtlCol="0">
            <a:noAutofit/>
          </a:bodyPr>
          <a:lstStyle/>
          <a:p>
            <a:r>
              <a:rPr lang="en-US" sz="1050" dirty="0">
                <a:solidFill>
                  <a:schemeClr val="tx2"/>
                </a:solidFill>
              </a:rPr>
              <a:t>CDAP clusters</a:t>
            </a:r>
          </a:p>
        </p:txBody>
      </p:sp>
      <p:sp>
        <p:nvSpPr>
          <p:cNvPr id="28" name="TextBox 27">
            <a:extLst>
              <a:ext uri="{FF2B5EF4-FFF2-40B4-BE49-F238E27FC236}">
                <a16:creationId xmlns:a16="http://schemas.microsoft.com/office/drawing/2014/main" id="{BE1AB233-65AF-40FC-A758-EFBB2B435061}"/>
              </a:ext>
            </a:extLst>
          </p:cNvPr>
          <p:cNvSpPr txBox="1"/>
          <p:nvPr/>
        </p:nvSpPr>
        <p:spPr>
          <a:xfrm>
            <a:off x="1320689" y="1511452"/>
            <a:ext cx="565648" cy="216506"/>
          </a:xfrm>
          <a:prstGeom prst="rect">
            <a:avLst/>
          </a:prstGeom>
          <a:noFill/>
          <a:ln>
            <a:noFill/>
          </a:ln>
        </p:spPr>
        <p:txBody>
          <a:bodyPr wrap="none" lIns="0" tIns="0" rIns="0" bIns="0" rtlCol="0">
            <a:noAutofit/>
          </a:bodyPr>
          <a:lstStyle/>
          <a:p>
            <a:r>
              <a:rPr lang="en-US" sz="1400" dirty="0">
                <a:solidFill>
                  <a:schemeClr val="tx2"/>
                </a:solidFill>
              </a:rPr>
              <a:t>DCAE</a:t>
            </a:r>
          </a:p>
        </p:txBody>
      </p:sp>
      <p:sp>
        <p:nvSpPr>
          <p:cNvPr id="29" name="Rectangle 28">
            <a:extLst>
              <a:ext uri="{FF2B5EF4-FFF2-40B4-BE49-F238E27FC236}">
                <a16:creationId xmlns:a16="http://schemas.microsoft.com/office/drawing/2014/main" id="{E2C5939F-A6E9-4111-BAEC-AD33572D3AF4}"/>
              </a:ext>
            </a:extLst>
          </p:cNvPr>
          <p:cNvSpPr/>
          <p:nvPr/>
        </p:nvSpPr>
        <p:spPr>
          <a:xfrm>
            <a:off x="2301758" y="2412824"/>
            <a:ext cx="919747" cy="318858"/>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050"/>
          </a:p>
        </p:txBody>
      </p:sp>
      <p:sp>
        <p:nvSpPr>
          <p:cNvPr id="30" name="Rectangle 29">
            <a:extLst>
              <a:ext uri="{FF2B5EF4-FFF2-40B4-BE49-F238E27FC236}">
                <a16:creationId xmlns:a16="http://schemas.microsoft.com/office/drawing/2014/main" id="{A386BACB-535B-4D77-9B94-436038ACBB0A}"/>
              </a:ext>
            </a:extLst>
          </p:cNvPr>
          <p:cNvSpPr/>
          <p:nvPr/>
        </p:nvSpPr>
        <p:spPr>
          <a:xfrm>
            <a:off x="2309962" y="2806680"/>
            <a:ext cx="919747" cy="187436"/>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050"/>
          </a:p>
        </p:txBody>
      </p:sp>
      <p:sp>
        <p:nvSpPr>
          <p:cNvPr id="31" name="Rectangle 30">
            <a:extLst>
              <a:ext uri="{FF2B5EF4-FFF2-40B4-BE49-F238E27FC236}">
                <a16:creationId xmlns:a16="http://schemas.microsoft.com/office/drawing/2014/main" id="{B0622E30-311E-41AA-8C98-E11E3CD88E65}"/>
              </a:ext>
            </a:extLst>
          </p:cNvPr>
          <p:cNvSpPr/>
          <p:nvPr/>
        </p:nvSpPr>
        <p:spPr>
          <a:xfrm>
            <a:off x="2301685" y="1985338"/>
            <a:ext cx="959485" cy="354443"/>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050"/>
          </a:p>
        </p:txBody>
      </p:sp>
      <p:sp>
        <p:nvSpPr>
          <p:cNvPr id="32" name="TextBox 31">
            <a:extLst>
              <a:ext uri="{FF2B5EF4-FFF2-40B4-BE49-F238E27FC236}">
                <a16:creationId xmlns:a16="http://schemas.microsoft.com/office/drawing/2014/main" id="{2B0D5A85-64C5-4B7F-BFF8-CD11CB34160F}"/>
              </a:ext>
            </a:extLst>
          </p:cNvPr>
          <p:cNvSpPr txBox="1"/>
          <p:nvPr/>
        </p:nvSpPr>
        <p:spPr>
          <a:xfrm>
            <a:off x="2282306" y="2420868"/>
            <a:ext cx="1013233" cy="319453"/>
          </a:xfrm>
          <a:prstGeom prst="rect">
            <a:avLst/>
          </a:prstGeom>
          <a:noFill/>
          <a:ln>
            <a:noFill/>
          </a:ln>
        </p:spPr>
        <p:txBody>
          <a:bodyPr wrap="none" lIns="0" tIns="0" rIns="0" bIns="0" rtlCol="0">
            <a:noAutofit/>
          </a:bodyPr>
          <a:lstStyle/>
          <a:p>
            <a:pPr algn="ctr"/>
            <a:r>
              <a:rPr lang="en-US" sz="1050" dirty="0">
                <a:solidFill>
                  <a:schemeClr val="tx2"/>
                </a:solidFill>
              </a:rPr>
              <a:t>Configuration</a:t>
            </a:r>
          </a:p>
          <a:p>
            <a:pPr algn="ctr"/>
            <a:r>
              <a:rPr lang="en-US" sz="1050" dirty="0">
                <a:solidFill>
                  <a:schemeClr val="tx2"/>
                </a:solidFill>
              </a:rPr>
              <a:t>Policy updates</a:t>
            </a:r>
          </a:p>
        </p:txBody>
      </p:sp>
      <p:sp>
        <p:nvSpPr>
          <p:cNvPr id="33" name="TextBox 32">
            <a:extLst>
              <a:ext uri="{FF2B5EF4-FFF2-40B4-BE49-F238E27FC236}">
                <a16:creationId xmlns:a16="http://schemas.microsoft.com/office/drawing/2014/main" id="{D02145B8-81B3-4555-B7C6-CE547C55CA97}"/>
              </a:ext>
            </a:extLst>
          </p:cNvPr>
          <p:cNvSpPr txBox="1"/>
          <p:nvPr/>
        </p:nvSpPr>
        <p:spPr>
          <a:xfrm>
            <a:off x="2255414" y="2027177"/>
            <a:ext cx="1013233" cy="319453"/>
          </a:xfrm>
          <a:prstGeom prst="rect">
            <a:avLst/>
          </a:prstGeom>
          <a:noFill/>
          <a:ln>
            <a:noFill/>
          </a:ln>
        </p:spPr>
        <p:txBody>
          <a:bodyPr wrap="none" lIns="0" tIns="0" rIns="0" bIns="0" rtlCol="0">
            <a:noAutofit/>
          </a:bodyPr>
          <a:lstStyle/>
          <a:p>
            <a:pPr algn="ctr"/>
            <a:r>
              <a:rPr lang="en-US" sz="1050" dirty="0">
                <a:solidFill>
                  <a:schemeClr val="tx2"/>
                </a:solidFill>
              </a:rPr>
              <a:t>DCAE service</a:t>
            </a:r>
          </a:p>
          <a:p>
            <a:pPr algn="ctr"/>
            <a:r>
              <a:rPr lang="en-US" sz="1050" dirty="0">
                <a:solidFill>
                  <a:schemeClr val="tx2"/>
                </a:solidFill>
              </a:rPr>
              <a:t>Deployment APIs</a:t>
            </a:r>
          </a:p>
        </p:txBody>
      </p:sp>
      <p:sp>
        <p:nvSpPr>
          <p:cNvPr id="34" name="TextBox 33">
            <a:extLst>
              <a:ext uri="{FF2B5EF4-FFF2-40B4-BE49-F238E27FC236}">
                <a16:creationId xmlns:a16="http://schemas.microsoft.com/office/drawing/2014/main" id="{2DE35F76-A631-4874-95B5-64D0CAB14FA4}"/>
              </a:ext>
            </a:extLst>
          </p:cNvPr>
          <p:cNvSpPr txBox="1"/>
          <p:nvPr/>
        </p:nvSpPr>
        <p:spPr>
          <a:xfrm>
            <a:off x="2637769" y="2840343"/>
            <a:ext cx="302308" cy="185075"/>
          </a:xfrm>
          <a:prstGeom prst="rect">
            <a:avLst/>
          </a:prstGeom>
          <a:noFill/>
          <a:ln>
            <a:noFill/>
          </a:ln>
        </p:spPr>
        <p:txBody>
          <a:bodyPr wrap="none" lIns="0" tIns="0" rIns="0" bIns="0" rtlCol="0">
            <a:noAutofit/>
          </a:bodyPr>
          <a:lstStyle/>
          <a:p>
            <a:r>
              <a:rPr lang="en-US" sz="1050" dirty="0">
                <a:solidFill>
                  <a:schemeClr val="tx2"/>
                </a:solidFill>
              </a:rPr>
              <a:t>etc</a:t>
            </a:r>
          </a:p>
        </p:txBody>
      </p:sp>
      <p:sp>
        <p:nvSpPr>
          <p:cNvPr id="35" name="Rounded Rectangle 35">
            <a:extLst>
              <a:ext uri="{FF2B5EF4-FFF2-40B4-BE49-F238E27FC236}">
                <a16:creationId xmlns:a16="http://schemas.microsoft.com/office/drawing/2014/main" id="{38045824-3A46-4EFF-958F-500AAB10ABB7}"/>
              </a:ext>
            </a:extLst>
          </p:cNvPr>
          <p:cNvSpPr/>
          <p:nvPr/>
        </p:nvSpPr>
        <p:spPr>
          <a:xfrm>
            <a:off x="23611" y="3260619"/>
            <a:ext cx="3064603" cy="1549779"/>
          </a:xfrm>
          <a:prstGeom prst="roundRect">
            <a:avLst/>
          </a:prstGeom>
          <a:solidFill>
            <a:srgbClr val="BDE6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36" name="Rectangle 35">
            <a:extLst>
              <a:ext uri="{FF2B5EF4-FFF2-40B4-BE49-F238E27FC236}">
                <a16:creationId xmlns:a16="http://schemas.microsoft.com/office/drawing/2014/main" id="{D3CD5B0C-9C5D-4BC7-B0CF-B81BF4A1C20B}"/>
              </a:ext>
            </a:extLst>
          </p:cNvPr>
          <p:cNvSpPr/>
          <p:nvPr/>
        </p:nvSpPr>
        <p:spPr>
          <a:xfrm>
            <a:off x="1868543" y="3540277"/>
            <a:ext cx="1007671" cy="234078"/>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37" name="Rounded Rectangle 37">
            <a:extLst>
              <a:ext uri="{FF2B5EF4-FFF2-40B4-BE49-F238E27FC236}">
                <a16:creationId xmlns:a16="http://schemas.microsoft.com/office/drawing/2014/main" id="{4F792700-BF0A-404A-9D52-638F8CEF8997}"/>
              </a:ext>
            </a:extLst>
          </p:cNvPr>
          <p:cNvSpPr/>
          <p:nvPr/>
        </p:nvSpPr>
        <p:spPr>
          <a:xfrm>
            <a:off x="220197" y="3509100"/>
            <a:ext cx="1502096" cy="1220978"/>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38" name="TextBox 37">
            <a:extLst>
              <a:ext uri="{FF2B5EF4-FFF2-40B4-BE49-F238E27FC236}">
                <a16:creationId xmlns:a16="http://schemas.microsoft.com/office/drawing/2014/main" id="{B8E6059A-1C09-4865-BAAA-98FC42474B26}"/>
              </a:ext>
            </a:extLst>
          </p:cNvPr>
          <p:cNvSpPr txBox="1"/>
          <p:nvPr/>
        </p:nvSpPr>
        <p:spPr>
          <a:xfrm>
            <a:off x="371018" y="3538925"/>
            <a:ext cx="565648" cy="216506"/>
          </a:xfrm>
          <a:prstGeom prst="rect">
            <a:avLst/>
          </a:prstGeom>
          <a:noFill/>
          <a:ln>
            <a:noFill/>
          </a:ln>
        </p:spPr>
        <p:txBody>
          <a:bodyPr wrap="none" lIns="0" tIns="0" rIns="0" bIns="0" rtlCol="0">
            <a:noAutofit/>
          </a:bodyPr>
          <a:lstStyle/>
          <a:p>
            <a:r>
              <a:rPr lang="en-US" sz="1400" dirty="0">
                <a:solidFill>
                  <a:schemeClr val="tx2"/>
                </a:solidFill>
              </a:rPr>
              <a:t>CCSDK</a:t>
            </a:r>
          </a:p>
        </p:txBody>
      </p:sp>
      <p:sp>
        <p:nvSpPr>
          <p:cNvPr id="39" name="TextBox 38">
            <a:extLst>
              <a:ext uri="{FF2B5EF4-FFF2-40B4-BE49-F238E27FC236}">
                <a16:creationId xmlns:a16="http://schemas.microsoft.com/office/drawing/2014/main" id="{1F75B804-F59D-439E-A3C2-072DDBFE336A}"/>
              </a:ext>
            </a:extLst>
          </p:cNvPr>
          <p:cNvSpPr txBox="1"/>
          <p:nvPr/>
        </p:nvSpPr>
        <p:spPr>
          <a:xfrm>
            <a:off x="1906818" y="3573926"/>
            <a:ext cx="908227" cy="183850"/>
          </a:xfrm>
          <a:prstGeom prst="rect">
            <a:avLst/>
          </a:prstGeom>
          <a:noFill/>
          <a:ln>
            <a:noFill/>
          </a:ln>
        </p:spPr>
        <p:txBody>
          <a:bodyPr wrap="none" lIns="0" tIns="0" rIns="0" bIns="0" rtlCol="0">
            <a:noAutofit/>
          </a:bodyPr>
          <a:lstStyle/>
          <a:p>
            <a:r>
              <a:rPr lang="en-US" sz="1100" dirty="0" err="1">
                <a:solidFill>
                  <a:schemeClr val="tx2"/>
                </a:solidFill>
              </a:rPr>
              <a:t>sdnc</a:t>
            </a:r>
            <a:r>
              <a:rPr lang="en-US" sz="1100" dirty="0">
                <a:solidFill>
                  <a:schemeClr val="tx2"/>
                </a:solidFill>
              </a:rPr>
              <a:t>-northbound</a:t>
            </a:r>
          </a:p>
        </p:txBody>
      </p:sp>
      <p:sp>
        <p:nvSpPr>
          <p:cNvPr id="40" name="TextBox 39">
            <a:extLst>
              <a:ext uri="{FF2B5EF4-FFF2-40B4-BE49-F238E27FC236}">
                <a16:creationId xmlns:a16="http://schemas.microsoft.com/office/drawing/2014/main" id="{916D5B38-B275-42BA-A1E8-459E2F823501}"/>
              </a:ext>
            </a:extLst>
          </p:cNvPr>
          <p:cNvSpPr txBox="1"/>
          <p:nvPr/>
        </p:nvSpPr>
        <p:spPr>
          <a:xfrm>
            <a:off x="1340415" y="3280497"/>
            <a:ext cx="565648" cy="216506"/>
          </a:xfrm>
          <a:prstGeom prst="rect">
            <a:avLst/>
          </a:prstGeom>
          <a:noFill/>
          <a:ln>
            <a:noFill/>
          </a:ln>
        </p:spPr>
        <p:txBody>
          <a:bodyPr wrap="none" lIns="0" tIns="0" rIns="0" bIns="0" rtlCol="0">
            <a:noAutofit/>
          </a:bodyPr>
          <a:lstStyle/>
          <a:p>
            <a:r>
              <a:rPr lang="en-US" sz="1400" dirty="0">
                <a:solidFill>
                  <a:schemeClr val="tx2"/>
                </a:solidFill>
              </a:rPr>
              <a:t>SDN-C</a:t>
            </a:r>
          </a:p>
        </p:txBody>
      </p:sp>
      <p:sp>
        <p:nvSpPr>
          <p:cNvPr id="41" name="Rectangle 40">
            <a:extLst>
              <a:ext uri="{FF2B5EF4-FFF2-40B4-BE49-F238E27FC236}">
                <a16:creationId xmlns:a16="http://schemas.microsoft.com/office/drawing/2014/main" id="{BAE3E47C-06A0-4704-872B-13633DBBAC7E}"/>
              </a:ext>
            </a:extLst>
          </p:cNvPr>
          <p:cNvSpPr/>
          <p:nvPr/>
        </p:nvSpPr>
        <p:spPr>
          <a:xfrm>
            <a:off x="1888832" y="3968426"/>
            <a:ext cx="959485" cy="199304"/>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42" name="TextBox 41">
            <a:extLst>
              <a:ext uri="{FF2B5EF4-FFF2-40B4-BE49-F238E27FC236}">
                <a16:creationId xmlns:a16="http://schemas.microsoft.com/office/drawing/2014/main" id="{DFE83E42-9C73-4D8A-9755-3E9EF203C3E9}"/>
              </a:ext>
            </a:extLst>
          </p:cNvPr>
          <p:cNvSpPr txBox="1"/>
          <p:nvPr/>
        </p:nvSpPr>
        <p:spPr>
          <a:xfrm>
            <a:off x="1854314" y="3977091"/>
            <a:ext cx="1013233" cy="202959"/>
          </a:xfrm>
          <a:prstGeom prst="rect">
            <a:avLst/>
          </a:prstGeom>
          <a:noFill/>
          <a:ln>
            <a:noFill/>
          </a:ln>
        </p:spPr>
        <p:txBody>
          <a:bodyPr wrap="none" lIns="0" tIns="0" rIns="0" bIns="0" rtlCol="0">
            <a:noAutofit/>
          </a:bodyPr>
          <a:lstStyle/>
          <a:p>
            <a:pPr algn="ctr"/>
            <a:r>
              <a:rPr lang="en-US" sz="1100" dirty="0" err="1">
                <a:solidFill>
                  <a:schemeClr val="tx2"/>
                </a:solidFill>
              </a:rPr>
              <a:t>sdnc</a:t>
            </a:r>
            <a:r>
              <a:rPr lang="en-US" sz="1100" dirty="0">
                <a:solidFill>
                  <a:schemeClr val="tx2"/>
                </a:solidFill>
              </a:rPr>
              <a:t>-logic</a:t>
            </a:r>
          </a:p>
        </p:txBody>
      </p:sp>
      <p:sp>
        <p:nvSpPr>
          <p:cNvPr id="43" name="TextBox 42">
            <a:extLst>
              <a:ext uri="{FF2B5EF4-FFF2-40B4-BE49-F238E27FC236}">
                <a16:creationId xmlns:a16="http://schemas.microsoft.com/office/drawing/2014/main" id="{5E5A1B7A-DD66-4045-8038-8F0F68C0949B}"/>
              </a:ext>
            </a:extLst>
          </p:cNvPr>
          <p:cNvSpPr txBox="1"/>
          <p:nvPr/>
        </p:nvSpPr>
        <p:spPr>
          <a:xfrm>
            <a:off x="392824" y="3751603"/>
            <a:ext cx="1087685" cy="814375"/>
          </a:xfrm>
          <a:prstGeom prst="rect">
            <a:avLst/>
          </a:prstGeom>
          <a:noFill/>
          <a:ln>
            <a:noFill/>
          </a:ln>
        </p:spPr>
        <p:txBody>
          <a:bodyPr wrap="none" lIns="0" tIns="0" rIns="0" bIns="0" rtlCol="0">
            <a:noAutofit/>
          </a:bodyPr>
          <a:lstStyle/>
          <a:p>
            <a:pPr marL="114300" indent="-114300">
              <a:buFont typeface="Arial" panose="020B0604020202020204" pitchFamily="34" charset="0"/>
              <a:buChar char="•"/>
            </a:pPr>
            <a:r>
              <a:rPr lang="en-US" sz="1200" dirty="0">
                <a:solidFill>
                  <a:schemeClr val="tx2"/>
                </a:solidFill>
              </a:rPr>
              <a:t>sdnc-core</a:t>
            </a:r>
          </a:p>
          <a:p>
            <a:pPr marL="114300" indent="-114300">
              <a:buFont typeface="Arial" panose="020B0604020202020204" pitchFamily="34" charset="0"/>
              <a:buChar char="•"/>
            </a:pPr>
            <a:r>
              <a:rPr lang="en-US" sz="1200" dirty="0">
                <a:solidFill>
                  <a:schemeClr val="tx2"/>
                </a:solidFill>
              </a:rPr>
              <a:t>sdnc-parent</a:t>
            </a:r>
          </a:p>
          <a:p>
            <a:pPr marL="114300" indent="-114300">
              <a:buFont typeface="Arial" panose="020B0604020202020204" pitchFamily="34" charset="0"/>
              <a:buChar char="•"/>
            </a:pPr>
            <a:r>
              <a:rPr lang="en-US" sz="1200" dirty="0">
                <a:solidFill>
                  <a:schemeClr val="tx2"/>
                </a:solidFill>
              </a:rPr>
              <a:t>sdnc-plugins</a:t>
            </a:r>
          </a:p>
          <a:p>
            <a:pPr marL="114300" indent="-114300">
              <a:buFont typeface="Arial" panose="020B0604020202020204" pitchFamily="34" charset="0"/>
              <a:buChar char="•"/>
            </a:pPr>
            <a:r>
              <a:rPr lang="en-US" sz="1200" dirty="0">
                <a:solidFill>
                  <a:schemeClr val="tx2"/>
                </a:solidFill>
              </a:rPr>
              <a:t>sdnc-</a:t>
            </a:r>
            <a:r>
              <a:rPr lang="en-US" sz="1200" dirty="0" err="1">
                <a:solidFill>
                  <a:schemeClr val="tx2"/>
                </a:solidFill>
              </a:rPr>
              <a:t>oam</a:t>
            </a:r>
            <a:endParaRPr lang="en-US" sz="1200" dirty="0">
              <a:solidFill>
                <a:schemeClr val="tx2"/>
              </a:solidFill>
            </a:endParaRPr>
          </a:p>
          <a:p>
            <a:pPr marL="114300" indent="-114300">
              <a:buFont typeface="Arial" panose="020B0604020202020204" pitchFamily="34" charset="0"/>
              <a:buChar char="•"/>
            </a:pPr>
            <a:r>
              <a:rPr lang="en-US" sz="1200" dirty="0" err="1">
                <a:solidFill>
                  <a:schemeClr val="tx2"/>
                </a:solidFill>
              </a:rPr>
              <a:t>sdnc</a:t>
            </a:r>
            <a:r>
              <a:rPr lang="en-US" sz="1200" dirty="0">
                <a:solidFill>
                  <a:schemeClr val="tx2"/>
                </a:solidFill>
              </a:rPr>
              <a:t>-adapters</a:t>
            </a:r>
          </a:p>
        </p:txBody>
      </p:sp>
      <p:sp>
        <p:nvSpPr>
          <p:cNvPr id="44" name="Down Arrow 8">
            <a:extLst>
              <a:ext uri="{FF2B5EF4-FFF2-40B4-BE49-F238E27FC236}">
                <a16:creationId xmlns:a16="http://schemas.microsoft.com/office/drawing/2014/main" id="{3C8BAB16-6F31-4793-BA70-8BC2C57A2602}"/>
              </a:ext>
            </a:extLst>
          </p:cNvPr>
          <p:cNvSpPr/>
          <p:nvPr/>
        </p:nvSpPr>
        <p:spPr>
          <a:xfrm>
            <a:off x="12577" y="1294596"/>
            <a:ext cx="155808" cy="2156688"/>
          </a:xfrm>
          <a:prstGeom prst="downArrow">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45" name="Down Arrow 48">
            <a:extLst>
              <a:ext uri="{FF2B5EF4-FFF2-40B4-BE49-F238E27FC236}">
                <a16:creationId xmlns:a16="http://schemas.microsoft.com/office/drawing/2014/main" id="{07392864-4505-454D-B91B-C39E7D828761}"/>
              </a:ext>
            </a:extLst>
          </p:cNvPr>
          <p:cNvSpPr/>
          <p:nvPr/>
        </p:nvSpPr>
        <p:spPr>
          <a:xfrm>
            <a:off x="574760" y="1210251"/>
            <a:ext cx="144289" cy="529804"/>
          </a:xfrm>
          <a:prstGeom prst="downArrow">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46" name="Rounded Rectangle 49">
            <a:extLst>
              <a:ext uri="{FF2B5EF4-FFF2-40B4-BE49-F238E27FC236}">
                <a16:creationId xmlns:a16="http://schemas.microsoft.com/office/drawing/2014/main" id="{C7D64E9C-C701-4D4E-B8D3-F973565EDCB6}"/>
              </a:ext>
            </a:extLst>
          </p:cNvPr>
          <p:cNvSpPr/>
          <p:nvPr/>
        </p:nvSpPr>
        <p:spPr>
          <a:xfrm>
            <a:off x="3681060" y="1511452"/>
            <a:ext cx="3174667" cy="1608842"/>
          </a:xfrm>
          <a:prstGeom prst="roundRect">
            <a:avLst/>
          </a:prstGeom>
          <a:solidFill>
            <a:srgbClr val="BDE6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47" name="Rounded Rectangle 51">
            <a:extLst>
              <a:ext uri="{FF2B5EF4-FFF2-40B4-BE49-F238E27FC236}">
                <a16:creationId xmlns:a16="http://schemas.microsoft.com/office/drawing/2014/main" id="{4809ECC7-C126-47D1-8866-DE0B5FD7DB7D}"/>
              </a:ext>
            </a:extLst>
          </p:cNvPr>
          <p:cNvSpPr/>
          <p:nvPr/>
        </p:nvSpPr>
        <p:spPr>
          <a:xfrm>
            <a:off x="3718698" y="1759933"/>
            <a:ext cx="2077980" cy="1220978"/>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48" name="TextBox 47">
            <a:extLst>
              <a:ext uri="{FF2B5EF4-FFF2-40B4-BE49-F238E27FC236}">
                <a16:creationId xmlns:a16="http://schemas.microsoft.com/office/drawing/2014/main" id="{14D0879F-3BE7-4301-9866-016BBA54CAC0}"/>
              </a:ext>
            </a:extLst>
          </p:cNvPr>
          <p:cNvSpPr txBox="1"/>
          <p:nvPr/>
        </p:nvSpPr>
        <p:spPr>
          <a:xfrm>
            <a:off x="3822955" y="1950486"/>
            <a:ext cx="1282151" cy="814375"/>
          </a:xfrm>
          <a:prstGeom prst="rect">
            <a:avLst/>
          </a:prstGeom>
          <a:noFill/>
          <a:ln>
            <a:noFill/>
          </a:ln>
        </p:spPr>
        <p:txBody>
          <a:bodyPr wrap="none" lIns="0" tIns="0" rIns="0" bIns="0" rtlCol="0">
            <a:noAutofit/>
          </a:bodyPr>
          <a:lstStyle/>
          <a:p>
            <a:pPr marL="114300" indent="-114300">
              <a:buFont typeface="Arial" panose="020B0604020202020204" pitchFamily="34" charset="0"/>
              <a:buChar char="•"/>
            </a:pPr>
            <a:r>
              <a:rPr lang="en-US" sz="1100" dirty="0">
                <a:solidFill>
                  <a:schemeClr val="tx2"/>
                </a:solidFill>
              </a:rPr>
              <a:t>Common microservices</a:t>
            </a:r>
          </a:p>
          <a:p>
            <a:pPr marL="114300" indent="-114300">
              <a:buFont typeface="Arial" panose="020B0604020202020204" pitchFamily="34" charset="0"/>
              <a:buChar char="•"/>
            </a:pPr>
            <a:r>
              <a:rPr lang="en-US" sz="1100" dirty="0">
                <a:solidFill>
                  <a:schemeClr val="tx2"/>
                </a:solidFill>
              </a:rPr>
              <a:t>Common health checks</a:t>
            </a:r>
          </a:p>
          <a:p>
            <a:pPr marL="114300" indent="-114300">
              <a:buFont typeface="Arial" panose="020B0604020202020204" pitchFamily="34" charset="0"/>
              <a:buChar char="•"/>
            </a:pPr>
            <a:r>
              <a:rPr lang="en-US" sz="1100" dirty="0">
                <a:solidFill>
                  <a:schemeClr val="tx2"/>
                </a:solidFill>
              </a:rPr>
              <a:t>Common APIs</a:t>
            </a:r>
          </a:p>
          <a:p>
            <a:pPr marL="114300" indent="-114300">
              <a:buFont typeface="Arial" panose="020B0604020202020204" pitchFamily="34" charset="0"/>
              <a:buChar char="•"/>
            </a:pPr>
            <a:r>
              <a:rPr lang="en-US" sz="1100" dirty="0">
                <a:solidFill>
                  <a:schemeClr val="tx2"/>
                </a:solidFill>
              </a:rPr>
              <a:t>Common logging</a:t>
            </a:r>
          </a:p>
          <a:p>
            <a:pPr marL="114300" indent="-114300">
              <a:buFont typeface="Arial" panose="020B0604020202020204" pitchFamily="34" charset="0"/>
              <a:buChar char="•"/>
            </a:pPr>
            <a:r>
              <a:rPr lang="en-US" sz="1100" dirty="0">
                <a:solidFill>
                  <a:schemeClr val="tx2"/>
                </a:solidFill>
              </a:rPr>
              <a:t>Common model management</a:t>
            </a:r>
          </a:p>
          <a:p>
            <a:pPr marL="114300" indent="-114300">
              <a:buFont typeface="Arial" panose="020B0604020202020204" pitchFamily="34" charset="0"/>
              <a:buChar char="•"/>
            </a:pPr>
            <a:r>
              <a:rPr lang="en-US" sz="1100" dirty="0">
                <a:solidFill>
                  <a:schemeClr val="tx2"/>
                </a:solidFill>
              </a:rPr>
              <a:t>Common resource management</a:t>
            </a:r>
          </a:p>
        </p:txBody>
      </p:sp>
      <p:sp>
        <p:nvSpPr>
          <p:cNvPr id="49" name="TextBox 48">
            <a:extLst>
              <a:ext uri="{FF2B5EF4-FFF2-40B4-BE49-F238E27FC236}">
                <a16:creationId xmlns:a16="http://schemas.microsoft.com/office/drawing/2014/main" id="{43CD170D-C49D-4AEC-A62E-DBF971043CDA}"/>
              </a:ext>
            </a:extLst>
          </p:cNvPr>
          <p:cNvSpPr txBox="1"/>
          <p:nvPr/>
        </p:nvSpPr>
        <p:spPr>
          <a:xfrm>
            <a:off x="3869521" y="1764555"/>
            <a:ext cx="565648" cy="216506"/>
          </a:xfrm>
          <a:prstGeom prst="rect">
            <a:avLst/>
          </a:prstGeom>
          <a:noFill/>
          <a:ln>
            <a:noFill/>
          </a:ln>
        </p:spPr>
        <p:txBody>
          <a:bodyPr wrap="none" lIns="0" tIns="0" rIns="0" bIns="0" rtlCol="0">
            <a:noAutofit/>
          </a:bodyPr>
          <a:lstStyle/>
          <a:p>
            <a:r>
              <a:rPr lang="en-US" sz="1400" dirty="0">
                <a:solidFill>
                  <a:schemeClr val="tx2"/>
                </a:solidFill>
              </a:rPr>
              <a:t>CCSDK</a:t>
            </a:r>
          </a:p>
        </p:txBody>
      </p:sp>
      <p:sp>
        <p:nvSpPr>
          <p:cNvPr id="50" name="TextBox 49">
            <a:extLst>
              <a:ext uri="{FF2B5EF4-FFF2-40B4-BE49-F238E27FC236}">
                <a16:creationId xmlns:a16="http://schemas.microsoft.com/office/drawing/2014/main" id="{18068C90-24E6-4B34-BD44-9C6FE6CFA0FE}"/>
              </a:ext>
            </a:extLst>
          </p:cNvPr>
          <p:cNvSpPr txBox="1"/>
          <p:nvPr/>
        </p:nvSpPr>
        <p:spPr>
          <a:xfrm>
            <a:off x="4431653" y="1531084"/>
            <a:ext cx="1993901" cy="216752"/>
          </a:xfrm>
          <a:prstGeom prst="rect">
            <a:avLst/>
          </a:prstGeom>
          <a:noFill/>
          <a:ln>
            <a:noFill/>
          </a:ln>
        </p:spPr>
        <p:txBody>
          <a:bodyPr wrap="none" lIns="0" tIns="0" rIns="0" bIns="0" rtlCol="0">
            <a:noAutofit/>
          </a:bodyPr>
          <a:lstStyle/>
          <a:p>
            <a:r>
              <a:rPr lang="en-US" sz="1400" dirty="0">
                <a:solidFill>
                  <a:schemeClr val="tx2"/>
                </a:solidFill>
              </a:rPr>
              <a:t>ONAP Operations Manager</a:t>
            </a:r>
          </a:p>
        </p:txBody>
      </p:sp>
      <p:sp>
        <p:nvSpPr>
          <p:cNvPr id="51" name="Rectangle 50">
            <a:extLst>
              <a:ext uri="{FF2B5EF4-FFF2-40B4-BE49-F238E27FC236}">
                <a16:creationId xmlns:a16="http://schemas.microsoft.com/office/drawing/2014/main" id="{2169D4A1-98EE-43BC-9A1B-EA9D5673E402}"/>
              </a:ext>
            </a:extLst>
          </p:cNvPr>
          <p:cNvSpPr/>
          <p:nvPr/>
        </p:nvSpPr>
        <p:spPr>
          <a:xfrm>
            <a:off x="5838965" y="1842687"/>
            <a:ext cx="959485" cy="1065728"/>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52" name="TextBox 51">
            <a:extLst>
              <a:ext uri="{FF2B5EF4-FFF2-40B4-BE49-F238E27FC236}">
                <a16:creationId xmlns:a16="http://schemas.microsoft.com/office/drawing/2014/main" id="{A51EC492-1AEF-42E4-A1E9-15A89A602842}"/>
              </a:ext>
            </a:extLst>
          </p:cNvPr>
          <p:cNvSpPr txBox="1"/>
          <p:nvPr/>
        </p:nvSpPr>
        <p:spPr>
          <a:xfrm>
            <a:off x="5807789" y="1890427"/>
            <a:ext cx="1013233" cy="981928"/>
          </a:xfrm>
          <a:prstGeom prst="rect">
            <a:avLst/>
          </a:prstGeom>
          <a:noFill/>
          <a:ln>
            <a:noFill/>
          </a:ln>
        </p:spPr>
        <p:txBody>
          <a:bodyPr wrap="none" lIns="0" tIns="0" rIns="0" bIns="0" rtlCol="0">
            <a:noAutofit/>
          </a:bodyPr>
          <a:lstStyle/>
          <a:p>
            <a:pPr algn="ctr"/>
            <a:r>
              <a:rPr lang="en-US" sz="1100" dirty="0">
                <a:solidFill>
                  <a:schemeClr val="tx2"/>
                </a:solidFill>
              </a:rPr>
              <a:t>Deploying and</a:t>
            </a:r>
          </a:p>
          <a:p>
            <a:pPr algn="ctr"/>
            <a:r>
              <a:rPr lang="en-US" sz="1100" dirty="0">
                <a:solidFill>
                  <a:schemeClr val="tx2"/>
                </a:solidFill>
              </a:rPr>
              <a:t>Monitoring</a:t>
            </a:r>
          </a:p>
          <a:p>
            <a:pPr algn="ctr"/>
            <a:r>
              <a:rPr lang="en-US" sz="1100" dirty="0">
                <a:solidFill>
                  <a:schemeClr val="tx2"/>
                </a:solidFill>
              </a:rPr>
              <a:t>Resources of</a:t>
            </a:r>
          </a:p>
          <a:p>
            <a:pPr algn="ctr"/>
            <a:r>
              <a:rPr lang="en-US" sz="1100" dirty="0">
                <a:solidFill>
                  <a:schemeClr val="tx2"/>
                </a:solidFill>
              </a:rPr>
              <a:t>DCAE and other</a:t>
            </a:r>
          </a:p>
          <a:p>
            <a:pPr algn="ctr"/>
            <a:r>
              <a:rPr lang="en-US" sz="1100" dirty="0">
                <a:solidFill>
                  <a:schemeClr val="tx2"/>
                </a:solidFill>
              </a:rPr>
              <a:t>ONAP</a:t>
            </a:r>
          </a:p>
          <a:p>
            <a:pPr algn="ctr"/>
            <a:r>
              <a:rPr lang="en-US" sz="1100" dirty="0">
                <a:solidFill>
                  <a:schemeClr val="tx2"/>
                </a:solidFill>
              </a:rPr>
              <a:t>components</a:t>
            </a:r>
          </a:p>
        </p:txBody>
      </p:sp>
      <p:sp>
        <p:nvSpPr>
          <p:cNvPr id="53" name="Rounded Rectangle 62">
            <a:extLst>
              <a:ext uri="{FF2B5EF4-FFF2-40B4-BE49-F238E27FC236}">
                <a16:creationId xmlns:a16="http://schemas.microsoft.com/office/drawing/2014/main" id="{0996D77B-3084-4638-8189-3A212EA96D37}"/>
              </a:ext>
            </a:extLst>
          </p:cNvPr>
          <p:cNvSpPr/>
          <p:nvPr/>
        </p:nvSpPr>
        <p:spPr>
          <a:xfrm>
            <a:off x="3497481" y="3271633"/>
            <a:ext cx="3249070" cy="1502543"/>
          </a:xfrm>
          <a:prstGeom prst="roundRect">
            <a:avLst/>
          </a:prstGeom>
          <a:solidFill>
            <a:srgbClr val="BDE6FF"/>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54" name="Rectangle 53">
            <a:extLst>
              <a:ext uri="{FF2B5EF4-FFF2-40B4-BE49-F238E27FC236}">
                <a16:creationId xmlns:a16="http://schemas.microsoft.com/office/drawing/2014/main" id="{60254469-AC3E-4148-8139-DD99AEE2AD57}"/>
              </a:ext>
            </a:extLst>
          </p:cNvPr>
          <p:cNvSpPr/>
          <p:nvPr/>
        </p:nvSpPr>
        <p:spPr>
          <a:xfrm>
            <a:off x="5490309" y="3474369"/>
            <a:ext cx="983330" cy="234078"/>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55" name="Rounded Rectangle 64">
            <a:extLst>
              <a:ext uri="{FF2B5EF4-FFF2-40B4-BE49-F238E27FC236}">
                <a16:creationId xmlns:a16="http://schemas.microsoft.com/office/drawing/2014/main" id="{945D0788-A67B-4AF7-9682-4FF465ECEA72}"/>
              </a:ext>
            </a:extLst>
          </p:cNvPr>
          <p:cNvSpPr/>
          <p:nvPr/>
        </p:nvSpPr>
        <p:spPr>
          <a:xfrm>
            <a:off x="3609522" y="3520114"/>
            <a:ext cx="1393634" cy="1220978"/>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56" name="TextBox 55">
            <a:extLst>
              <a:ext uri="{FF2B5EF4-FFF2-40B4-BE49-F238E27FC236}">
                <a16:creationId xmlns:a16="http://schemas.microsoft.com/office/drawing/2014/main" id="{78748419-2459-4E26-B368-6A3BB8BF9577}"/>
              </a:ext>
            </a:extLst>
          </p:cNvPr>
          <p:cNvSpPr txBox="1"/>
          <p:nvPr/>
        </p:nvSpPr>
        <p:spPr>
          <a:xfrm>
            <a:off x="3760345" y="3524736"/>
            <a:ext cx="565648" cy="216506"/>
          </a:xfrm>
          <a:prstGeom prst="rect">
            <a:avLst/>
          </a:prstGeom>
          <a:noFill/>
          <a:ln>
            <a:noFill/>
          </a:ln>
        </p:spPr>
        <p:txBody>
          <a:bodyPr wrap="none" lIns="0" tIns="0" rIns="0" bIns="0" rtlCol="0">
            <a:noAutofit/>
          </a:bodyPr>
          <a:lstStyle/>
          <a:p>
            <a:r>
              <a:rPr lang="en-US" sz="1400" dirty="0">
                <a:solidFill>
                  <a:schemeClr val="tx2"/>
                </a:solidFill>
              </a:rPr>
              <a:t>CCSDK</a:t>
            </a:r>
          </a:p>
        </p:txBody>
      </p:sp>
      <p:sp>
        <p:nvSpPr>
          <p:cNvPr id="57" name="TextBox 56">
            <a:extLst>
              <a:ext uri="{FF2B5EF4-FFF2-40B4-BE49-F238E27FC236}">
                <a16:creationId xmlns:a16="http://schemas.microsoft.com/office/drawing/2014/main" id="{936A16BE-C65D-48D3-BDB9-0101290C30C7}"/>
              </a:ext>
            </a:extLst>
          </p:cNvPr>
          <p:cNvSpPr txBox="1"/>
          <p:nvPr/>
        </p:nvSpPr>
        <p:spPr>
          <a:xfrm>
            <a:off x="5527122" y="3507316"/>
            <a:ext cx="908227" cy="183850"/>
          </a:xfrm>
          <a:prstGeom prst="rect">
            <a:avLst/>
          </a:prstGeom>
          <a:noFill/>
          <a:ln>
            <a:noFill/>
          </a:ln>
        </p:spPr>
        <p:txBody>
          <a:bodyPr wrap="none" lIns="0" tIns="0" rIns="0" bIns="0" rtlCol="0">
            <a:noAutofit/>
          </a:bodyPr>
          <a:lstStyle/>
          <a:p>
            <a:r>
              <a:rPr lang="en-US" sz="1100" dirty="0" err="1">
                <a:solidFill>
                  <a:schemeClr val="tx2"/>
                </a:solidFill>
              </a:rPr>
              <a:t>appc</a:t>
            </a:r>
            <a:r>
              <a:rPr lang="en-US" sz="1100" dirty="0">
                <a:solidFill>
                  <a:schemeClr val="tx2"/>
                </a:solidFill>
              </a:rPr>
              <a:t>-northbound</a:t>
            </a:r>
          </a:p>
        </p:txBody>
      </p:sp>
      <p:sp>
        <p:nvSpPr>
          <p:cNvPr id="58" name="TextBox 57">
            <a:extLst>
              <a:ext uri="{FF2B5EF4-FFF2-40B4-BE49-F238E27FC236}">
                <a16:creationId xmlns:a16="http://schemas.microsoft.com/office/drawing/2014/main" id="{32847583-BAEE-4F7F-892A-26F980F3BABA}"/>
              </a:ext>
            </a:extLst>
          </p:cNvPr>
          <p:cNvSpPr txBox="1"/>
          <p:nvPr/>
        </p:nvSpPr>
        <p:spPr>
          <a:xfrm>
            <a:off x="4590041" y="3291511"/>
            <a:ext cx="565648" cy="216506"/>
          </a:xfrm>
          <a:prstGeom prst="rect">
            <a:avLst/>
          </a:prstGeom>
          <a:noFill/>
          <a:ln>
            <a:noFill/>
          </a:ln>
        </p:spPr>
        <p:txBody>
          <a:bodyPr wrap="none" lIns="0" tIns="0" rIns="0" bIns="0" rtlCol="0">
            <a:noAutofit/>
          </a:bodyPr>
          <a:lstStyle/>
          <a:p>
            <a:r>
              <a:rPr lang="en-US" sz="1400" dirty="0">
                <a:solidFill>
                  <a:schemeClr val="tx2"/>
                </a:solidFill>
              </a:rPr>
              <a:t>APP-C</a:t>
            </a:r>
          </a:p>
        </p:txBody>
      </p:sp>
      <p:sp>
        <p:nvSpPr>
          <p:cNvPr id="59" name="Rectangle 58">
            <a:extLst>
              <a:ext uri="{FF2B5EF4-FFF2-40B4-BE49-F238E27FC236}">
                <a16:creationId xmlns:a16="http://schemas.microsoft.com/office/drawing/2014/main" id="{E6A8274B-EFB3-4A39-947E-9CAB6BBB103D}"/>
              </a:ext>
            </a:extLst>
          </p:cNvPr>
          <p:cNvSpPr/>
          <p:nvPr/>
        </p:nvSpPr>
        <p:spPr>
          <a:xfrm>
            <a:off x="5648505" y="4502516"/>
            <a:ext cx="919747" cy="187436"/>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60" name="TextBox 59">
            <a:extLst>
              <a:ext uri="{FF2B5EF4-FFF2-40B4-BE49-F238E27FC236}">
                <a16:creationId xmlns:a16="http://schemas.microsoft.com/office/drawing/2014/main" id="{C6C5367D-2999-4945-ACD1-A318309D5C68}"/>
              </a:ext>
            </a:extLst>
          </p:cNvPr>
          <p:cNvSpPr txBox="1"/>
          <p:nvPr/>
        </p:nvSpPr>
        <p:spPr>
          <a:xfrm>
            <a:off x="5794527" y="4512824"/>
            <a:ext cx="680679" cy="165197"/>
          </a:xfrm>
          <a:prstGeom prst="rect">
            <a:avLst/>
          </a:prstGeom>
          <a:noFill/>
          <a:ln>
            <a:noFill/>
          </a:ln>
        </p:spPr>
        <p:txBody>
          <a:bodyPr wrap="none" lIns="0" tIns="0" rIns="0" bIns="0" rtlCol="0">
            <a:noAutofit/>
          </a:bodyPr>
          <a:lstStyle/>
          <a:p>
            <a:r>
              <a:rPr lang="en-US" sz="1100" dirty="0" err="1">
                <a:solidFill>
                  <a:schemeClr val="tx2"/>
                </a:solidFill>
              </a:rPr>
              <a:t>appc</a:t>
            </a:r>
            <a:r>
              <a:rPr lang="en-US" sz="1100" dirty="0">
                <a:solidFill>
                  <a:schemeClr val="tx2"/>
                </a:solidFill>
              </a:rPr>
              <a:t>-logic</a:t>
            </a:r>
          </a:p>
        </p:txBody>
      </p:sp>
      <p:sp>
        <p:nvSpPr>
          <p:cNvPr id="61" name="TextBox 60">
            <a:extLst>
              <a:ext uri="{FF2B5EF4-FFF2-40B4-BE49-F238E27FC236}">
                <a16:creationId xmlns:a16="http://schemas.microsoft.com/office/drawing/2014/main" id="{54E1CFB2-D6B4-4BC9-82F1-299D1E81396F}"/>
              </a:ext>
            </a:extLst>
          </p:cNvPr>
          <p:cNvSpPr txBox="1"/>
          <p:nvPr/>
        </p:nvSpPr>
        <p:spPr>
          <a:xfrm>
            <a:off x="3782149" y="3762617"/>
            <a:ext cx="1087685" cy="930964"/>
          </a:xfrm>
          <a:prstGeom prst="rect">
            <a:avLst/>
          </a:prstGeom>
          <a:noFill/>
          <a:ln>
            <a:noFill/>
          </a:ln>
        </p:spPr>
        <p:txBody>
          <a:bodyPr wrap="none" lIns="0" tIns="0" rIns="0" bIns="0" rtlCol="0">
            <a:noAutofit/>
          </a:bodyPr>
          <a:lstStyle/>
          <a:p>
            <a:pPr marL="114300" indent="-114300">
              <a:buFont typeface="Arial" panose="020B0604020202020204" pitchFamily="34" charset="0"/>
              <a:buChar char="•"/>
            </a:pPr>
            <a:r>
              <a:rPr lang="en-US" sz="1200" dirty="0">
                <a:solidFill>
                  <a:schemeClr val="tx2"/>
                </a:solidFill>
              </a:rPr>
              <a:t>sdnc-core</a:t>
            </a:r>
          </a:p>
          <a:p>
            <a:pPr marL="114300" indent="-114300">
              <a:buFont typeface="Arial" panose="020B0604020202020204" pitchFamily="34" charset="0"/>
              <a:buChar char="•"/>
            </a:pPr>
            <a:r>
              <a:rPr lang="en-US" sz="1200" dirty="0">
                <a:solidFill>
                  <a:schemeClr val="tx2"/>
                </a:solidFill>
              </a:rPr>
              <a:t>sdnc-parent</a:t>
            </a:r>
          </a:p>
          <a:p>
            <a:pPr marL="114300" indent="-114300">
              <a:buFont typeface="Arial" panose="020B0604020202020204" pitchFamily="34" charset="0"/>
              <a:buChar char="•"/>
            </a:pPr>
            <a:r>
              <a:rPr lang="en-US" sz="1200" dirty="0">
                <a:solidFill>
                  <a:schemeClr val="tx2"/>
                </a:solidFill>
              </a:rPr>
              <a:t>sdnc-plugins</a:t>
            </a:r>
          </a:p>
          <a:p>
            <a:pPr marL="114300" indent="-114300">
              <a:buFont typeface="Arial" panose="020B0604020202020204" pitchFamily="34" charset="0"/>
              <a:buChar char="•"/>
            </a:pPr>
            <a:r>
              <a:rPr lang="en-US" sz="1200" dirty="0">
                <a:solidFill>
                  <a:schemeClr val="tx2"/>
                </a:solidFill>
              </a:rPr>
              <a:t>sdnc-</a:t>
            </a:r>
            <a:r>
              <a:rPr lang="en-US" sz="1200" dirty="0" err="1">
                <a:solidFill>
                  <a:schemeClr val="tx2"/>
                </a:solidFill>
              </a:rPr>
              <a:t>oam</a:t>
            </a:r>
            <a:endParaRPr lang="en-US" sz="1200" dirty="0">
              <a:solidFill>
                <a:schemeClr val="tx2"/>
              </a:solidFill>
            </a:endParaRPr>
          </a:p>
          <a:p>
            <a:pPr marL="114300" indent="-114300">
              <a:buFont typeface="Arial" panose="020B0604020202020204" pitchFamily="34" charset="0"/>
              <a:buChar char="•"/>
            </a:pPr>
            <a:r>
              <a:rPr lang="en-US" sz="1200" dirty="0">
                <a:solidFill>
                  <a:schemeClr val="tx2"/>
                </a:solidFill>
              </a:rPr>
              <a:t>sdnc-adapters</a:t>
            </a:r>
          </a:p>
        </p:txBody>
      </p:sp>
      <p:sp>
        <p:nvSpPr>
          <p:cNvPr id="62" name="Down Arrow 75">
            <a:extLst>
              <a:ext uri="{FF2B5EF4-FFF2-40B4-BE49-F238E27FC236}">
                <a16:creationId xmlns:a16="http://schemas.microsoft.com/office/drawing/2014/main" id="{E2EE2E0A-29EA-428F-B013-D51EB2DB8F68}"/>
              </a:ext>
            </a:extLst>
          </p:cNvPr>
          <p:cNvSpPr/>
          <p:nvPr/>
        </p:nvSpPr>
        <p:spPr>
          <a:xfrm>
            <a:off x="3528427" y="1340316"/>
            <a:ext cx="155808" cy="2103598"/>
          </a:xfrm>
          <a:prstGeom prst="downArrow">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63" name="Down Arrow 76">
            <a:extLst>
              <a:ext uri="{FF2B5EF4-FFF2-40B4-BE49-F238E27FC236}">
                <a16:creationId xmlns:a16="http://schemas.microsoft.com/office/drawing/2014/main" id="{FD678878-8062-4045-BF22-1EB3ADCDC554}"/>
              </a:ext>
            </a:extLst>
          </p:cNvPr>
          <p:cNvSpPr/>
          <p:nvPr/>
        </p:nvSpPr>
        <p:spPr>
          <a:xfrm>
            <a:off x="4140193" y="1230129"/>
            <a:ext cx="156699" cy="529804"/>
          </a:xfrm>
          <a:prstGeom prst="downArrow">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64" name="Rectangle 63">
            <a:extLst>
              <a:ext uri="{FF2B5EF4-FFF2-40B4-BE49-F238E27FC236}">
                <a16:creationId xmlns:a16="http://schemas.microsoft.com/office/drawing/2014/main" id="{9C662AA3-7E9C-4E12-A5AA-DB78D076C8B1}"/>
              </a:ext>
            </a:extLst>
          </p:cNvPr>
          <p:cNvSpPr/>
          <p:nvPr/>
        </p:nvSpPr>
        <p:spPr>
          <a:xfrm>
            <a:off x="5454460" y="3860599"/>
            <a:ext cx="919747" cy="217329"/>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65" name="Rectangle 64">
            <a:extLst>
              <a:ext uri="{FF2B5EF4-FFF2-40B4-BE49-F238E27FC236}">
                <a16:creationId xmlns:a16="http://schemas.microsoft.com/office/drawing/2014/main" id="{99467D94-C2E1-474E-9B4D-B535C80AA3AF}"/>
              </a:ext>
            </a:extLst>
          </p:cNvPr>
          <p:cNvSpPr/>
          <p:nvPr/>
        </p:nvSpPr>
        <p:spPr>
          <a:xfrm>
            <a:off x="5515256" y="3937715"/>
            <a:ext cx="919747" cy="217329"/>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66" name="Rectangle 65">
            <a:extLst>
              <a:ext uri="{FF2B5EF4-FFF2-40B4-BE49-F238E27FC236}">
                <a16:creationId xmlns:a16="http://schemas.microsoft.com/office/drawing/2014/main" id="{608314D4-06A5-4F41-B924-ED0F34C76BE4}"/>
              </a:ext>
            </a:extLst>
          </p:cNvPr>
          <p:cNvSpPr/>
          <p:nvPr/>
        </p:nvSpPr>
        <p:spPr>
          <a:xfrm>
            <a:off x="5586565" y="4031530"/>
            <a:ext cx="919747" cy="217329"/>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67" name="Rectangle 66">
            <a:extLst>
              <a:ext uri="{FF2B5EF4-FFF2-40B4-BE49-F238E27FC236}">
                <a16:creationId xmlns:a16="http://schemas.microsoft.com/office/drawing/2014/main" id="{107A1564-BB48-49D4-9D8B-2A45D024BB7B}"/>
              </a:ext>
            </a:extLst>
          </p:cNvPr>
          <p:cNvSpPr/>
          <p:nvPr/>
        </p:nvSpPr>
        <p:spPr>
          <a:xfrm>
            <a:off x="5648505" y="4134295"/>
            <a:ext cx="919747" cy="217329"/>
          </a:xfrm>
          <a:prstGeom prst="rect">
            <a:avLst/>
          </a:prstGeom>
          <a:solidFill>
            <a:srgbClr val="C4F484"/>
          </a:solidFill>
          <a:ln w="6350">
            <a:solidFill>
              <a:schemeClr val="tx2"/>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100"/>
          </a:p>
        </p:txBody>
      </p:sp>
      <p:sp>
        <p:nvSpPr>
          <p:cNvPr id="68" name="TextBox 67">
            <a:extLst>
              <a:ext uri="{FF2B5EF4-FFF2-40B4-BE49-F238E27FC236}">
                <a16:creationId xmlns:a16="http://schemas.microsoft.com/office/drawing/2014/main" id="{2D845B2E-09D7-40EC-93AD-3A07AFB3920C}"/>
              </a:ext>
            </a:extLst>
          </p:cNvPr>
          <p:cNvSpPr txBox="1"/>
          <p:nvPr/>
        </p:nvSpPr>
        <p:spPr>
          <a:xfrm>
            <a:off x="5643758" y="4171743"/>
            <a:ext cx="1013233" cy="209284"/>
          </a:xfrm>
          <a:prstGeom prst="rect">
            <a:avLst/>
          </a:prstGeom>
          <a:noFill/>
          <a:ln>
            <a:noFill/>
          </a:ln>
        </p:spPr>
        <p:txBody>
          <a:bodyPr wrap="none" lIns="0" tIns="0" rIns="0" bIns="0" rtlCol="0">
            <a:noAutofit/>
          </a:bodyPr>
          <a:lstStyle/>
          <a:p>
            <a:pPr algn="ctr"/>
            <a:r>
              <a:rPr lang="en-US" sz="1100" dirty="0" err="1">
                <a:solidFill>
                  <a:schemeClr val="tx2"/>
                </a:solidFill>
              </a:rPr>
              <a:t>appc</a:t>
            </a:r>
            <a:r>
              <a:rPr lang="en-US" sz="1100" dirty="0">
                <a:solidFill>
                  <a:schemeClr val="tx2"/>
                </a:solidFill>
              </a:rPr>
              <a:t>-adapters</a:t>
            </a:r>
          </a:p>
        </p:txBody>
      </p:sp>
      <p:sp>
        <p:nvSpPr>
          <p:cNvPr id="69" name="Rounded Rectangle 80">
            <a:extLst>
              <a:ext uri="{FF2B5EF4-FFF2-40B4-BE49-F238E27FC236}">
                <a16:creationId xmlns:a16="http://schemas.microsoft.com/office/drawing/2014/main" id="{07E0BD46-2E12-461B-9C71-E1D07B48C4FC}"/>
              </a:ext>
            </a:extLst>
          </p:cNvPr>
          <p:cNvSpPr/>
          <p:nvPr/>
        </p:nvSpPr>
        <p:spPr>
          <a:xfrm>
            <a:off x="23611" y="997238"/>
            <a:ext cx="6834389" cy="345675"/>
          </a:xfrm>
          <a:prstGeom prst="round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70" name="TextBox 69">
            <a:extLst>
              <a:ext uri="{FF2B5EF4-FFF2-40B4-BE49-F238E27FC236}">
                <a16:creationId xmlns:a16="http://schemas.microsoft.com/office/drawing/2014/main" id="{A1D469F9-4881-4B1C-8F64-4DB5E4DA20C0}"/>
              </a:ext>
            </a:extLst>
          </p:cNvPr>
          <p:cNvSpPr txBox="1"/>
          <p:nvPr/>
        </p:nvSpPr>
        <p:spPr>
          <a:xfrm>
            <a:off x="3002361" y="1037757"/>
            <a:ext cx="729405" cy="300321"/>
          </a:xfrm>
          <a:prstGeom prst="rect">
            <a:avLst/>
          </a:prstGeom>
          <a:noFill/>
          <a:ln>
            <a:noFill/>
          </a:ln>
        </p:spPr>
        <p:txBody>
          <a:bodyPr wrap="none" lIns="0" tIns="0" rIns="0" bIns="0" rtlCol="0">
            <a:noAutofit/>
          </a:bodyPr>
          <a:lstStyle/>
          <a:p>
            <a:r>
              <a:rPr lang="en-US" sz="2000" dirty="0">
                <a:solidFill>
                  <a:schemeClr val="tx2"/>
                </a:solidFill>
              </a:rPr>
              <a:t>CCSDK</a:t>
            </a:r>
          </a:p>
        </p:txBody>
      </p:sp>
      <p:sp>
        <p:nvSpPr>
          <p:cNvPr id="71" name="Rectangle 70">
            <a:extLst>
              <a:ext uri="{FF2B5EF4-FFF2-40B4-BE49-F238E27FC236}">
                <a16:creationId xmlns:a16="http://schemas.microsoft.com/office/drawing/2014/main" id="{EDCE0105-6A9D-4247-9480-7166FA186253}"/>
              </a:ext>
            </a:extLst>
          </p:cNvPr>
          <p:cNvSpPr/>
          <p:nvPr/>
        </p:nvSpPr>
        <p:spPr>
          <a:xfrm>
            <a:off x="268999" y="313644"/>
            <a:ext cx="6417377" cy="646331"/>
          </a:xfrm>
          <a:prstGeom prst="rect">
            <a:avLst/>
          </a:prstGeom>
        </p:spPr>
        <p:txBody>
          <a:bodyPr wrap="square">
            <a:spAutoFit/>
          </a:bodyPr>
          <a:lstStyle/>
          <a:p>
            <a:r>
              <a:rPr lang="en-US" b="1" dirty="0"/>
              <a:t>CC-SDK based Mobility Network Function Controller (MNFC) for Mobility/Wireless</a:t>
            </a:r>
          </a:p>
        </p:txBody>
      </p:sp>
      <p:sp>
        <p:nvSpPr>
          <p:cNvPr id="72" name="TextBox 71">
            <a:extLst>
              <a:ext uri="{FF2B5EF4-FFF2-40B4-BE49-F238E27FC236}">
                <a16:creationId xmlns:a16="http://schemas.microsoft.com/office/drawing/2014/main" id="{9273C61C-3043-4DB1-867B-3B83F58F4F1A}"/>
              </a:ext>
            </a:extLst>
          </p:cNvPr>
          <p:cNvSpPr txBox="1"/>
          <p:nvPr/>
        </p:nvSpPr>
        <p:spPr>
          <a:xfrm>
            <a:off x="151768" y="6910424"/>
            <a:ext cx="2945403" cy="1607412"/>
          </a:xfrm>
          <a:prstGeom prst="rect">
            <a:avLst/>
          </a:prstGeom>
          <a:noFill/>
          <a:ln>
            <a:noFill/>
          </a:ln>
        </p:spPr>
        <p:txBody>
          <a:bodyPr wrap="none" lIns="0" tIns="0" rIns="0" bIns="0" rtlCol="0">
            <a:noAutofit/>
          </a:bodyPr>
          <a:lstStyle/>
          <a:p>
            <a:r>
              <a:rPr lang="en-US" sz="1400" b="1" u="sng" dirty="0">
                <a:solidFill>
                  <a:schemeClr val="tx2"/>
                </a:solidFill>
              </a:rPr>
              <a:t>SDN-R</a:t>
            </a:r>
          </a:p>
          <a:p>
            <a:pPr marL="168275" indent="-168275">
              <a:buFont typeface="Arial" panose="020B0604020202020204" pitchFamily="34" charset="0"/>
              <a:buChar char="•"/>
            </a:pPr>
            <a:r>
              <a:rPr lang="en-US" sz="1400" b="1" dirty="0">
                <a:solidFill>
                  <a:schemeClr val="tx2"/>
                </a:solidFill>
              </a:rPr>
              <a:t>Evolving to become the</a:t>
            </a:r>
            <a:br>
              <a:rPr lang="en-US" sz="1400" b="1" dirty="0">
                <a:solidFill>
                  <a:schemeClr val="tx2"/>
                </a:solidFill>
              </a:rPr>
            </a:br>
            <a:r>
              <a:rPr lang="en-US" sz="1400" b="1" dirty="0">
                <a:solidFill>
                  <a:schemeClr val="tx2"/>
                </a:solidFill>
              </a:rPr>
              <a:t>one ONAP Controller for</a:t>
            </a:r>
            <a:br>
              <a:rPr lang="en-US" sz="1400" b="1" dirty="0">
                <a:solidFill>
                  <a:schemeClr val="tx2"/>
                </a:solidFill>
              </a:rPr>
            </a:br>
            <a:r>
              <a:rPr lang="en-US" sz="1400" b="1" dirty="0">
                <a:solidFill>
                  <a:schemeClr val="tx2"/>
                </a:solidFill>
              </a:rPr>
              <a:t>Mobility/Wireless PNF/VNF</a:t>
            </a:r>
          </a:p>
          <a:p>
            <a:pPr marL="168275" indent="-168275">
              <a:buFont typeface="Arial" panose="020B0604020202020204" pitchFamily="34" charset="0"/>
              <a:buChar char="•"/>
            </a:pPr>
            <a:r>
              <a:rPr lang="en-US" sz="1400" b="1" dirty="0">
                <a:solidFill>
                  <a:schemeClr val="tx2"/>
                </a:solidFill>
              </a:rPr>
              <a:t>Sub-project in SDN-C</a:t>
            </a:r>
          </a:p>
        </p:txBody>
      </p:sp>
      <p:sp>
        <p:nvSpPr>
          <p:cNvPr id="73" name="Down Arrow 75">
            <a:extLst>
              <a:ext uri="{FF2B5EF4-FFF2-40B4-BE49-F238E27FC236}">
                <a16:creationId xmlns:a16="http://schemas.microsoft.com/office/drawing/2014/main" id="{B51D4CF0-E6C0-4353-BF2F-4C5F3AD71E03}"/>
              </a:ext>
            </a:extLst>
          </p:cNvPr>
          <p:cNvSpPr/>
          <p:nvPr/>
        </p:nvSpPr>
        <p:spPr>
          <a:xfrm>
            <a:off x="3304449" y="1290771"/>
            <a:ext cx="155808" cy="3911070"/>
          </a:xfrm>
          <a:prstGeom prst="downArrow">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a:p>
        </p:txBody>
      </p:sp>
      <p:sp>
        <p:nvSpPr>
          <p:cNvPr id="2" name="TextBox 1">
            <a:extLst>
              <a:ext uri="{FF2B5EF4-FFF2-40B4-BE49-F238E27FC236}">
                <a16:creationId xmlns:a16="http://schemas.microsoft.com/office/drawing/2014/main" id="{3DC592F4-AC74-4749-BEE5-EDBDDA9EE027}"/>
              </a:ext>
            </a:extLst>
          </p:cNvPr>
          <p:cNvSpPr txBox="1"/>
          <p:nvPr/>
        </p:nvSpPr>
        <p:spPr>
          <a:xfrm>
            <a:off x="2637769" y="6980561"/>
            <a:ext cx="3598162" cy="954107"/>
          </a:xfrm>
          <a:prstGeom prst="rect">
            <a:avLst/>
          </a:prstGeom>
          <a:noFill/>
        </p:spPr>
        <p:txBody>
          <a:bodyPr wrap="square" rtlCol="0">
            <a:spAutoFit/>
          </a:bodyPr>
          <a:lstStyle/>
          <a:p>
            <a:r>
              <a:rPr lang="en-US" sz="1400" dirty="0"/>
              <a:t>SDN-R intended to be a stand-alone controller</a:t>
            </a:r>
          </a:p>
          <a:p>
            <a:r>
              <a:rPr lang="en-US" sz="1400" dirty="0"/>
              <a:t>Only organizationally is SDN-R a sub-project of SDN-C</a:t>
            </a:r>
          </a:p>
          <a:p>
            <a:r>
              <a:rPr lang="en-US" sz="1400" dirty="0"/>
              <a:t>SDN-R uses SDN-C Northbound (verify - ?)</a:t>
            </a:r>
          </a:p>
        </p:txBody>
      </p:sp>
      <p:sp>
        <p:nvSpPr>
          <p:cNvPr id="3" name="Isosceles Triangle 2">
            <a:extLst>
              <a:ext uri="{FF2B5EF4-FFF2-40B4-BE49-F238E27FC236}">
                <a16:creationId xmlns:a16="http://schemas.microsoft.com/office/drawing/2014/main" id="{24429A0A-9112-4725-828A-58157B4842E8}"/>
              </a:ext>
            </a:extLst>
          </p:cNvPr>
          <p:cNvSpPr/>
          <p:nvPr/>
        </p:nvSpPr>
        <p:spPr>
          <a:xfrm rot="5400000" flipH="1">
            <a:off x="1194723" y="5316046"/>
            <a:ext cx="341590" cy="302097"/>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88394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Rounded Corners 38">
            <a:extLst>
              <a:ext uri="{FF2B5EF4-FFF2-40B4-BE49-F238E27FC236}">
                <a16:creationId xmlns:a16="http://schemas.microsoft.com/office/drawing/2014/main" id="{32A941E7-0EA2-4477-A75F-10319AAB6B69}"/>
              </a:ext>
            </a:extLst>
          </p:cNvPr>
          <p:cNvSpPr/>
          <p:nvPr/>
        </p:nvSpPr>
        <p:spPr>
          <a:xfrm>
            <a:off x="444499" y="68264"/>
            <a:ext cx="6332541" cy="2884188"/>
          </a:xfrm>
          <a:prstGeom prst="roundRect">
            <a:avLst>
              <a:gd name="adj" fmla="val 1608"/>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bgerundetes Rechteck 3">
            <a:extLst>
              <a:ext uri="{FF2B5EF4-FFF2-40B4-BE49-F238E27FC236}">
                <a16:creationId xmlns:a16="http://schemas.microsoft.com/office/drawing/2014/main" id="{F6E7E710-E61B-4BCE-B097-18F33A41E8F6}"/>
              </a:ext>
            </a:extLst>
          </p:cNvPr>
          <p:cNvSpPr/>
          <p:nvPr/>
        </p:nvSpPr>
        <p:spPr>
          <a:xfrm>
            <a:off x="1998348" y="6201738"/>
            <a:ext cx="884255" cy="404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DCAE</a:t>
            </a:r>
          </a:p>
        </p:txBody>
      </p:sp>
      <p:sp>
        <p:nvSpPr>
          <p:cNvPr id="5" name="Abgerundetes Rechteck 4">
            <a:extLst>
              <a:ext uri="{FF2B5EF4-FFF2-40B4-BE49-F238E27FC236}">
                <a16:creationId xmlns:a16="http://schemas.microsoft.com/office/drawing/2014/main" id="{D45C4120-960B-4255-AFB0-ACA86588CC78}"/>
              </a:ext>
            </a:extLst>
          </p:cNvPr>
          <p:cNvSpPr/>
          <p:nvPr/>
        </p:nvSpPr>
        <p:spPr>
          <a:xfrm>
            <a:off x="3065148" y="6202995"/>
            <a:ext cx="884255" cy="404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A&amp;AI</a:t>
            </a:r>
          </a:p>
        </p:txBody>
      </p:sp>
      <p:sp>
        <p:nvSpPr>
          <p:cNvPr id="6" name="Abgerundetes Rechteck 5">
            <a:extLst>
              <a:ext uri="{FF2B5EF4-FFF2-40B4-BE49-F238E27FC236}">
                <a16:creationId xmlns:a16="http://schemas.microsoft.com/office/drawing/2014/main" id="{700A0D29-2DFD-4BEE-BC8C-BEFD044582B8}"/>
              </a:ext>
            </a:extLst>
          </p:cNvPr>
          <p:cNvSpPr/>
          <p:nvPr/>
        </p:nvSpPr>
        <p:spPr>
          <a:xfrm>
            <a:off x="2522537" y="7156315"/>
            <a:ext cx="884255" cy="404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SDN-R</a:t>
            </a:r>
          </a:p>
        </p:txBody>
      </p:sp>
      <p:sp>
        <p:nvSpPr>
          <p:cNvPr id="7" name="Abgerundetes Rechteck 6">
            <a:extLst>
              <a:ext uri="{FF2B5EF4-FFF2-40B4-BE49-F238E27FC236}">
                <a16:creationId xmlns:a16="http://schemas.microsoft.com/office/drawing/2014/main" id="{4362820A-A1A8-4978-BF5B-8EF5C5201C68}"/>
              </a:ext>
            </a:extLst>
          </p:cNvPr>
          <p:cNvSpPr/>
          <p:nvPr/>
        </p:nvSpPr>
        <p:spPr>
          <a:xfrm>
            <a:off x="2522537" y="8133171"/>
            <a:ext cx="884255" cy="404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PNF</a:t>
            </a:r>
          </a:p>
        </p:txBody>
      </p:sp>
      <p:cxnSp>
        <p:nvCxnSpPr>
          <p:cNvPr id="8" name="Gerade Verbindung mit Pfeil 8">
            <a:extLst>
              <a:ext uri="{FF2B5EF4-FFF2-40B4-BE49-F238E27FC236}">
                <a16:creationId xmlns:a16="http://schemas.microsoft.com/office/drawing/2014/main" id="{EDB97862-95A8-4F8A-8F7C-4C1115A87AF3}"/>
              </a:ext>
            </a:extLst>
          </p:cNvPr>
          <p:cNvCxnSpPr/>
          <p:nvPr/>
        </p:nvCxnSpPr>
        <p:spPr>
          <a:xfrm flipH="1" flipV="1">
            <a:off x="2964664" y="7595288"/>
            <a:ext cx="481" cy="544945"/>
          </a:xfrm>
          <a:prstGeom prst="straightConnector1">
            <a:avLst/>
          </a:prstGeom>
          <a:ln w="28575">
            <a:solidFill>
              <a:schemeClr val="bg1">
                <a:lumMod val="50000"/>
              </a:schemeClr>
            </a:solidFill>
            <a:headEnd type="stealth" w="lg" len="lg"/>
            <a:tailEnd type="none" w="lg" len="lg"/>
          </a:ln>
        </p:spPr>
        <p:style>
          <a:lnRef idx="1">
            <a:schemeClr val="accent1"/>
          </a:lnRef>
          <a:fillRef idx="0">
            <a:schemeClr val="accent1"/>
          </a:fillRef>
          <a:effectRef idx="0">
            <a:schemeClr val="accent1"/>
          </a:effectRef>
          <a:fontRef idx="minor">
            <a:schemeClr val="tx1"/>
          </a:fontRef>
        </p:style>
      </p:cxnSp>
      <p:sp>
        <p:nvSpPr>
          <p:cNvPr id="9" name="Textfeld 10">
            <a:extLst>
              <a:ext uri="{FF2B5EF4-FFF2-40B4-BE49-F238E27FC236}">
                <a16:creationId xmlns:a16="http://schemas.microsoft.com/office/drawing/2014/main" id="{A91D4A23-EFB5-449F-80B7-CFCB8981D17C}"/>
              </a:ext>
            </a:extLst>
          </p:cNvPr>
          <p:cNvSpPr txBox="1"/>
          <p:nvPr/>
        </p:nvSpPr>
        <p:spPr>
          <a:xfrm>
            <a:off x="1122781" y="7708466"/>
            <a:ext cx="1894009"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1. </a:t>
            </a:r>
            <a:r>
              <a:rPr lang="en-US" sz="1200" dirty="0" err="1"/>
              <a:t>NetConf</a:t>
            </a:r>
            <a:r>
              <a:rPr lang="en-US" sz="1200" dirty="0"/>
              <a:t>: Get Equipment</a:t>
            </a:r>
          </a:p>
        </p:txBody>
      </p:sp>
      <p:sp>
        <p:nvSpPr>
          <p:cNvPr id="10" name="Textfeld 15">
            <a:extLst>
              <a:ext uri="{FF2B5EF4-FFF2-40B4-BE49-F238E27FC236}">
                <a16:creationId xmlns:a16="http://schemas.microsoft.com/office/drawing/2014/main" id="{FBFB019C-7622-4824-9281-2A9D1AB89769}"/>
              </a:ext>
            </a:extLst>
          </p:cNvPr>
          <p:cNvSpPr txBox="1"/>
          <p:nvPr/>
        </p:nvSpPr>
        <p:spPr>
          <a:xfrm>
            <a:off x="3507275" y="7220038"/>
            <a:ext cx="300274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3. Translating in proper AAI-API (v8, REST)</a:t>
            </a:r>
          </a:p>
        </p:txBody>
      </p:sp>
      <p:cxnSp>
        <p:nvCxnSpPr>
          <p:cNvPr id="11" name="Gerade Verbindung mit Pfeil 12">
            <a:extLst>
              <a:ext uri="{FF2B5EF4-FFF2-40B4-BE49-F238E27FC236}">
                <a16:creationId xmlns:a16="http://schemas.microsoft.com/office/drawing/2014/main" id="{1F43C7FB-F15B-4713-AF2D-6CA082A1FB11}"/>
              </a:ext>
            </a:extLst>
          </p:cNvPr>
          <p:cNvCxnSpPr/>
          <p:nvPr/>
        </p:nvCxnSpPr>
        <p:spPr>
          <a:xfrm flipV="1">
            <a:off x="3065148" y="6684305"/>
            <a:ext cx="341644" cy="437485"/>
          </a:xfrm>
          <a:prstGeom prst="straightConnector1">
            <a:avLst/>
          </a:prstGeom>
          <a:ln w="28575">
            <a:solidFill>
              <a:schemeClr val="bg1">
                <a:lumMod val="50000"/>
              </a:schemeClr>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12" name="Textfeld 14">
            <a:extLst>
              <a:ext uri="{FF2B5EF4-FFF2-40B4-BE49-F238E27FC236}">
                <a16:creationId xmlns:a16="http://schemas.microsoft.com/office/drawing/2014/main" id="{CA56DCC4-F0C3-486E-A798-6CBD34597099}"/>
              </a:ext>
            </a:extLst>
          </p:cNvPr>
          <p:cNvSpPr txBox="1"/>
          <p:nvPr/>
        </p:nvSpPr>
        <p:spPr>
          <a:xfrm>
            <a:off x="3600537" y="6720252"/>
            <a:ext cx="92267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5. Update</a:t>
            </a:r>
          </a:p>
        </p:txBody>
      </p:sp>
      <p:cxnSp>
        <p:nvCxnSpPr>
          <p:cNvPr id="13" name="Gerade Verbindung mit Pfeil 11">
            <a:extLst>
              <a:ext uri="{FF2B5EF4-FFF2-40B4-BE49-F238E27FC236}">
                <a16:creationId xmlns:a16="http://schemas.microsoft.com/office/drawing/2014/main" id="{DB68D3B9-C7E2-4B97-99D5-798AF054DF64}"/>
              </a:ext>
            </a:extLst>
          </p:cNvPr>
          <p:cNvCxnSpPr/>
          <p:nvPr/>
        </p:nvCxnSpPr>
        <p:spPr>
          <a:xfrm>
            <a:off x="3170656" y="7595288"/>
            <a:ext cx="7776" cy="515604"/>
          </a:xfrm>
          <a:prstGeom prst="straightConnector1">
            <a:avLst/>
          </a:prstGeom>
          <a:ln w="28575">
            <a:solidFill>
              <a:schemeClr val="bg1">
                <a:lumMod val="50000"/>
              </a:schemeClr>
            </a:solidFill>
            <a:headEnd type="stealth" w="lg" len="lg"/>
            <a:tailEnd type="none" w="lg" len="lg"/>
          </a:ln>
        </p:spPr>
        <p:style>
          <a:lnRef idx="1">
            <a:schemeClr val="accent1"/>
          </a:lnRef>
          <a:fillRef idx="0">
            <a:schemeClr val="accent1"/>
          </a:fillRef>
          <a:effectRef idx="0">
            <a:schemeClr val="accent1"/>
          </a:effectRef>
          <a:fontRef idx="minor">
            <a:schemeClr val="tx1"/>
          </a:fontRef>
        </p:style>
      </p:cxnSp>
      <p:sp>
        <p:nvSpPr>
          <p:cNvPr id="14" name="Textfeld 16">
            <a:extLst>
              <a:ext uri="{FF2B5EF4-FFF2-40B4-BE49-F238E27FC236}">
                <a16:creationId xmlns:a16="http://schemas.microsoft.com/office/drawing/2014/main" id="{708EEA7A-43B3-4897-A199-4D2D10F3B888}"/>
              </a:ext>
            </a:extLst>
          </p:cNvPr>
          <p:cNvSpPr txBox="1"/>
          <p:nvPr/>
        </p:nvSpPr>
        <p:spPr>
          <a:xfrm>
            <a:off x="3244374" y="7703498"/>
            <a:ext cx="2221807"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2. </a:t>
            </a:r>
            <a:r>
              <a:rPr lang="en-US" sz="1200" dirty="0" err="1"/>
              <a:t>NetConf</a:t>
            </a:r>
            <a:r>
              <a:rPr lang="en-US" sz="1200" dirty="0"/>
              <a:t>: Response Equipment</a:t>
            </a:r>
          </a:p>
        </p:txBody>
      </p:sp>
      <p:sp>
        <p:nvSpPr>
          <p:cNvPr id="15" name="Textfeld 20">
            <a:extLst>
              <a:ext uri="{FF2B5EF4-FFF2-40B4-BE49-F238E27FC236}">
                <a16:creationId xmlns:a16="http://schemas.microsoft.com/office/drawing/2014/main" id="{5984D22E-F3B0-4B57-809A-3C8FC45BC953}"/>
              </a:ext>
            </a:extLst>
          </p:cNvPr>
          <p:cNvSpPr txBox="1"/>
          <p:nvPr/>
        </p:nvSpPr>
        <p:spPr>
          <a:xfrm>
            <a:off x="801642" y="6650417"/>
            <a:ext cx="2215148"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200" dirty="0"/>
              <a:t>After discovery</a:t>
            </a:r>
          </a:p>
          <a:p>
            <a:pPr algn="r"/>
            <a:r>
              <a:rPr lang="en-US" sz="1200" dirty="0"/>
              <a:t>1. Check if device is expected</a:t>
            </a:r>
          </a:p>
        </p:txBody>
      </p:sp>
      <p:cxnSp>
        <p:nvCxnSpPr>
          <p:cNvPr id="16" name="Gerade Verbindung mit Pfeil 23">
            <a:extLst>
              <a:ext uri="{FF2B5EF4-FFF2-40B4-BE49-F238E27FC236}">
                <a16:creationId xmlns:a16="http://schemas.microsoft.com/office/drawing/2014/main" id="{9E24EC53-164E-458A-B3B4-0653B5A91547}"/>
              </a:ext>
            </a:extLst>
          </p:cNvPr>
          <p:cNvCxnSpPr/>
          <p:nvPr/>
        </p:nvCxnSpPr>
        <p:spPr>
          <a:xfrm flipH="1">
            <a:off x="3317702" y="6678877"/>
            <a:ext cx="282834" cy="378596"/>
          </a:xfrm>
          <a:prstGeom prst="straightConnector1">
            <a:avLst/>
          </a:prstGeom>
          <a:ln w="28575">
            <a:solidFill>
              <a:schemeClr val="bg1">
                <a:lumMod val="50000"/>
              </a:schemeClr>
            </a:solidFill>
            <a:headEnd type="stealth" w="lg" len="lg"/>
            <a:tailEnd type="none" w="lg" len="lg"/>
          </a:ln>
        </p:spPr>
        <p:style>
          <a:lnRef idx="1">
            <a:schemeClr val="accent1"/>
          </a:lnRef>
          <a:fillRef idx="0">
            <a:schemeClr val="accent1"/>
          </a:fillRef>
          <a:effectRef idx="0">
            <a:schemeClr val="accent1"/>
          </a:effectRef>
          <a:fontRef idx="minor">
            <a:schemeClr val="tx1"/>
          </a:fontRef>
        </p:style>
      </p:cxnSp>
      <p:sp>
        <p:nvSpPr>
          <p:cNvPr id="17" name="Abgerundetes Rechteck 19">
            <a:extLst>
              <a:ext uri="{FF2B5EF4-FFF2-40B4-BE49-F238E27FC236}">
                <a16:creationId xmlns:a16="http://schemas.microsoft.com/office/drawing/2014/main" id="{06E2EA62-5A6F-4D79-95B9-61555F3F0292}"/>
              </a:ext>
            </a:extLst>
          </p:cNvPr>
          <p:cNvSpPr/>
          <p:nvPr/>
        </p:nvSpPr>
        <p:spPr>
          <a:xfrm>
            <a:off x="1477542" y="1126470"/>
            <a:ext cx="884255" cy="404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DCAE</a:t>
            </a:r>
          </a:p>
        </p:txBody>
      </p:sp>
      <p:sp>
        <p:nvSpPr>
          <p:cNvPr id="18" name="Abgerundetes Rechteck 20">
            <a:extLst>
              <a:ext uri="{FF2B5EF4-FFF2-40B4-BE49-F238E27FC236}">
                <a16:creationId xmlns:a16="http://schemas.microsoft.com/office/drawing/2014/main" id="{AAAFF3AB-2AAA-41F8-BF67-FAD0BCC0536C}"/>
              </a:ext>
            </a:extLst>
          </p:cNvPr>
          <p:cNvSpPr/>
          <p:nvPr/>
        </p:nvSpPr>
        <p:spPr>
          <a:xfrm>
            <a:off x="3053877" y="174129"/>
            <a:ext cx="884255" cy="404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A&amp;AI</a:t>
            </a:r>
          </a:p>
        </p:txBody>
      </p:sp>
      <p:sp>
        <p:nvSpPr>
          <p:cNvPr id="19" name="Abgerundetes Rechteck 21">
            <a:extLst>
              <a:ext uri="{FF2B5EF4-FFF2-40B4-BE49-F238E27FC236}">
                <a16:creationId xmlns:a16="http://schemas.microsoft.com/office/drawing/2014/main" id="{A4D15278-57E8-441E-9B49-E60271DDED6B}"/>
              </a:ext>
            </a:extLst>
          </p:cNvPr>
          <p:cNvSpPr/>
          <p:nvPr/>
        </p:nvSpPr>
        <p:spPr>
          <a:xfrm>
            <a:off x="3065148" y="1126470"/>
            <a:ext cx="884255" cy="404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SDN-R</a:t>
            </a:r>
          </a:p>
        </p:txBody>
      </p:sp>
      <p:sp>
        <p:nvSpPr>
          <p:cNvPr id="20" name="Abgerundetes Rechteck 22">
            <a:extLst>
              <a:ext uri="{FF2B5EF4-FFF2-40B4-BE49-F238E27FC236}">
                <a16:creationId xmlns:a16="http://schemas.microsoft.com/office/drawing/2014/main" id="{DB5EB0C0-DA45-4AC5-83A7-E00B5AFE524C}"/>
              </a:ext>
            </a:extLst>
          </p:cNvPr>
          <p:cNvSpPr/>
          <p:nvPr/>
        </p:nvSpPr>
        <p:spPr>
          <a:xfrm>
            <a:off x="2182882" y="2103326"/>
            <a:ext cx="884255" cy="404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PNF</a:t>
            </a:r>
          </a:p>
        </p:txBody>
      </p:sp>
      <p:cxnSp>
        <p:nvCxnSpPr>
          <p:cNvPr id="21" name="Gerade Verbindung mit Pfeil 23">
            <a:extLst>
              <a:ext uri="{FF2B5EF4-FFF2-40B4-BE49-F238E27FC236}">
                <a16:creationId xmlns:a16="http://schemas.microsoft.com/office/drawing/2014/main" id="{BCE65D91-5BA0-4FF3-B1F4-9101483806B0}"/>
              </a:ext>
            </a:extLst>
          </p:cNvPr>
          <p:cNvCxnSpPr/>
          <p:nvPr/>
        </p:nvCxnSpPr>
        <p:spPr>
          <a:xfrm>
            <a:off x="2428781" y="1328693"/>
            <a:ext cx="545095" cy="0"/>
          </a:xfrm>
          <a:prstGeom prst="straightConnector1">
            <a:avLst/>
          </a:prstGeom>
          <a:ln w="28575">
            <a:solidFill>
              <a:schemeClr val="bg1">
                <a:lumMod val="50000"/>
              </a:schemeClr>
            </a:solidFill>
            <a:headEnd w="lg" len="lg"/>
            <a:tailEnd type="stealth" w="lg" len="lg"/>
          </a:ln>
        </p:spPr>
        <p:style>
          <a:lnRef idx="1">
            <a:schemeClr val="accent1"/>
          </a:lnRef>
          <a:fillRef idx="0">
            <a:schemeClr val="accent1"/>
          </a:fillRef>
          <a:effectRef idx="0">
            <a:schemeClr val="accent1"/>
          </a:effectRef>
          <a:fontRef idx="minor">
            <a:schemeClr val="tx1"/>
          </a:fontRef>
        </p:style>
      </p:cxnSp>
      <p:sp>
        <p:nvSpPr>
          <p:cNvPr id="22" name="Textfeld 24">
            <a:extLst>
              <a:ext uri="{FF2B5EF4-FFF2-40B4-BE49-F238E27FC236}">
                <a16:creationId xmlns:a16="http://schemas.microsoft.com/office/drawing/2014/main" id="{B8691698-ACAB-438E-8A5F-4C243AC9D716}"/>
              </a:ext>
            </a:extLst>
          </p:cNvPr>
          <p:cNvSpPr txBox="1"/>
          <p:nvPr/>
        </p:nvSpPr>
        <p:spPr>
          <a:xfrm>
            <a:off x="2089796" y="832207"/>
            <a:ext cx="1406209"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2. </a:t>
            </a:r>
            <a:r>
              <a:rPr lang="en-US" sz="1200" dirty="0" err="1"/>
              <a:t>RestConf</a:t>
            </a:r>
            <a:r>
              <a:rPr lang="en-US" sz="1200" dirty="0"/>
              <a:t>: mount</a:t>
            </a:r>
          </a:p>
        </p:txBody>
      </p:sp>
      <p:cxnSp>
        <p:nvCxnSpPr>
          <p:cNvPr id="23" name="Gerade Verbindung mit Pfeil 25">
            <a:extLst>
              <a:ext uri="{FF2B5EF4-FFF2-40B4-BE49-F238E27FC236}">
                <a16:creationId xmlns:a16="http://schemas.microsoft.com/office/drawing/2014/main" id="{3EEA0FF0-2EEB-46A5-87EE-C4C49CCB57F6}"/>
              </a:ext>
            </a:extLst>
          </p:cNvPr>
          <p:cNvCxnSpPr/>
          <p:nvPr/>
        </p:nvCxnSpPr>
        <p:spPr>
          <a:xfrm flipH="1">
            <a:off x="2792901" y="1565443"/>
            <a:ext cx="560429" cy="514347"/>
          </a:xfrm>
          <a:prstGeom prst="straightConnector1">
            <a:avLst/>
          </a:prstGeom>
          <a:ln w="28575">
            <a:solidFill>
              <a:schemeClr val="bg1">
                <a:lumMod val="50000"/>
              </a:schemeClr>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24" name="Textfeld 26">
            <a:extLst>
              <a:ext uri="{FF2B5EF4-FFF2-40B4-BE49-F238E27FC236}">
                <a16:creationId xmlns:a16="http://schemas.microsoft.com/office/drawing/2014/main" id="{1A37B82B-891D-4954-9948-1343A219FABE}"/>
              </a:ext>
            </a:extLst>
          </p:cNvPr>
          <p:cNvSpPr txBox="1"/>
          <p:nvPr/>
        </p:nvSpPr>
        <p:spPr>
          <a:xfrm>
            <a:off x="3373707" y="1557449"/>
            <a:ext cx="1975594"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3. </a:t>
            </a:r>
            <a:r>
              <a:rPr lang="en-US" sz="1200" dirty="0" err="1"/>
              <a:t>NetConf</a:t>
            </a:r>
            <a:r>
              <a:rPr lang="en-US" sz="1200" dirty="0"/>
              <a:t>: hello by ODL</a:t>
            </a:r>
          </a:p>
        </p:txBody>
      </p:sp>
      <p:cxnSp>
        <p:nvCxnSpPr>
          <p:cNvPr id="25" name="Gerade Verbindung mit Pfeil 34">
            <a:extLst>
              <a:ext uri="{FF2B5EF4-FFF2-40B4-BE49-F238E27FC236}">
                <a16:creationId xmlns:a16="http://schemas.microsoft.com/office/drawing/2014/main" id="{E17CDE54-0B2A-4237-9734-F26CCF02E7A0}"/>
              </a:ext>
            </a:extLst>
          </p:cNvPr>
          <p:cNvCxnSpPr/>
          <p:nvPr/>
        </p:nvCxnSpPr>
        <p:spPr>
          <a:xfrm flipH="1" flipV="1">
            <a:off x="2013050" y="1586268"/>
            <a:ext cx="348747" cy="493523"/>
          </a:xfrm>
          <a:prstGeom prst="straightConnector1">
            <a:avLst/>
          </a:prstGeom>
          <a:ln w="28575">
            <a:solidFill>
              <a:schemeClr val="bg1">
                <a:lumMod val="50000"/>
              </a:schemeClr>
            </a:solidFill>
            <a:headEnd w="lg" len="lg"/>
            <a:tailEnd type="stealth" w="lg" len="lg"/>
          </a:ln>
        </p:spPr>
        <p:style>
          <a:lnRef idx="1">
            <a:schemeClr val="accent1"/>
          </a:lnRef>
          <a:fillRef idx="0">
            <a:schemeClr val="accent1"/>
          </a:fillRef>
          <a:effectRef idx="0">
            <a:schemeClr val="accent1"/>
          </a:effectRef>
          <a:fontRef idx="minor">
            <a:schemeClr val="tx1"/>
          </a:fontRef>
        </p:style>
      </p:cxnSp>
      <p:sp>
        <p:nvSpPr>
          <p:cNvPr id="26" name="Textfeld 38">
            <a:extLst>
              <a:ext uri="{FF2B5EF4-FFF2-40B4-BE49-F238E27FC236}">
                <a16:creationId xmlns:a16="http://schemas.microsoft.com/office/drawing/2014/main" id="{FB9946A7-9923-4F46-B81E-72F18C271AA6}"/>
              </a:ext>
            </a:extLst>
          </p:cNvPr>
          <p:cNvSpPr txBox="1"/>
          <p:nvPr/>
        </p:nvSpPr>
        <p:spPr>
          <a:xfrm>
            <a:off x="907963" y="1756624"/>
            <a:ext cx="1406209"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1. VES event</a:t>
            </a:r>
            <a:br>
              <a:rPr lang="en-US" sz="1200" dirty="0"/>
            </a:br>
            <a:r>
              <a:rPr lang="en-US" sz="1200" dirty="0"/>
              <a:t>Is such event already defined?</a:t>
            </a:r>
          </a:p>
        </p:txBody>
      </p:sp>
      <p:sp>
        <p:nvSpPr>
          <p:cNvPr id="27" name="Rectangle: Rounded Corners 26">
            <a:extLst>
              <a:ext uri="{FF2B5EF4-FFF2-40B4-BE49-F238E27FC236}">
                <a16:creationId xmlns:a16="http://schemas.microsoft.com/office/drawing/2014/main" id="{92E2D9E8-DA49-47B7-86E6-06187F2293B0}"/>
              </a:ext>
            </a:extLst>
          </p:cNvPr>
          <p:cNvSpPr/>
          <p:nvPr/>
        </p:nvSpPr>
        <p:spPr>
          <a:xfrm rot="16200000">
            <a:off x="-1175565" y="1389277"/>
            <a:ext cx="2877456" cy="24889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SDN-R Device Discovery</a:t>
            </a:r>
          </a:p>
        </p:txBody>
      </p:sp>
      <p:sp>
        <p:nvSpPr>
          <p:cNvPr id="28" name="Rectangle: Rounded Corners 27">
            <a:extLst>
              <a:ext uri="{FF2B5EF4-FFF2-40B4-BE49-F238E27FC236}">
                <a16:creationId xmlns:a16="http://schemas.microsoft.com/office/drawing/2014/main" id="{5F6D3EC6-6D7C-4344-B062-C6FE1B4B33D5}"/>
              </a:ext>
            </a:extLst>
          </p:cNvPr>
          <p:cNvSpPr/>
          <p:nvPr/>
        </p:nvSpPr>
        <p:spPr>
          <a:xfrm rot="16200000">
            <a:off x="-1174240" y="4371317"/>
            <a:ext cx="2874808" cy="24889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SDN-R Event Flow</a:t>
            </a:r>
          </a:p>
        </p:txBody>
      </p:sp>
      <p:sp>
        <p:nvSpPr>
          <p:cNvPr id="29" name="Abgerundetes Rechteck 3">
            <a:extLst>
              <a:ext uri="{FF2B5EF4-FFF2-40B4-BE49-F238E27FC236}">
                <a16:creationId xmlns:a16="http://schemas.microsoft.com/office/drawing/2014/main" id="{1497EA47-513D-48D0-A948-25643455AF14}"/>
              </a:ext>
            </a:extLst>
          </p:cNvPr>
          <p:cNvSpPr/>
          <p:nvPr/>
        </p:nvSpPr>
        <p:spPr>
          <a:xfrm>
            <a:off x="1610836" y="3261339"/>
            <a:ext cx="884255" cy="404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DCAE</a:t>
            </a:r>
          </a:p>
        </p:txBody>
      </p:sp>
      <p:sp>
        <p:nvSpPr>
          <p:cNvPr id="30" name="Abgerundetes Rechteck 4">
            <a:extLst>
              <a:ext uri="{FF2B5EF4-FFF2-40B4-BE49-F238E27FC236}">
                <a16:creationId xmlns:a16="http://schemas.microsoft.com/office/drawing/2014/main" id="{69F40309-C086-499E-B1ED-3796A081CF26}"/>
              </a:ext>
            </a:extLst>
          </p:cNvPr>
          <p:cNvSpPr/>
          <p:nvPr/>
        </p:nvSpPr>
        <p:spPr>
          <a:xfrm>
            <a:off x="2677636" y="3262596"/>
            <a:ext cx="884255" cy="404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A&amp;AI</a:t>
            </a:r>
          </a:p>
        </p:txBody>
      </p:sp>
      <p:sp>
        <p:nvSpPr>
          <p:cNvPr id="31" name="Abgerundetes Rechteck 5">
            <a:extLst>
              <a:ext uri="{FF2B5EF4-FFF2-40B4-BE49-F238E27FC236}">
                <a16:creationId xmlns:a16="http://schemas.microsoft.com/office/drawing/2014/main" id="{F9B76D88-70A9-40EC-A8E7-774AAA4021F6}"/>
              </a:ext>
            </a:extLst>
          </p:cNvPr>
          <p:cNvSpPr/>
          <p:nvPr/>
        </p:nvSpPr>
        <p:spPr>
          <a:xfrm>
            <a:off x="2135025" y="4215916"/>
            <a:ext cx="884255" cy="404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SDN-R</a:t>
            </a:r>
          </a:p>
        </p:txBody>
      </p:sp>
      <p:sp>
        <p:nvSpPr>
          <p:cNvPr id="32" name="Abgerundetes Rechteck 6">
            <a:extLst>
              <a:ext uri="{FF2B5EF4-FFF2-40B4-BE49-F238E27FC236}">
                <a16:creationId xmlns:a16="http://schemas.microsoft.com/office/drawing/2014/main" id="{4B9361EB-73DC-4C37-A763-C377A2F92101}"/>
              </a:ext>
            </a:extLst>
          </p:cNvPr>
          <p:cNvSpPr/>
          <p:nvPr/>
        </p:nvSpPr>
        <p:spPr>
          <a:xfrm>
            <a:off x="2135025" y="5192772"/>
            <a:ext cx="884255" cy="404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PNF</a:t>
            </a:r>
          </a:p>
        </p:txBody>
      </p:sp>
      <p:cxnSp>
        <p:nvCxnSpPr>
          <p:cNvPr id="33" name="Gerade Verbindung mit Pfeil 8">
            <a:extLst>
              <a:ext uri="{FF2B5EF4-FFF2-40B4-BE49-F238E27FC236}">
                <a16:creationId xmlns:a16="http://schemas.microsoft.com/office/drawing/2014/main" id="{01C150E0-D3C8-4900-BDD9-C68E780E8291}"/>
              </a:ext>
            </a:extLst>
          </p:cNvPr>
          <p:cNvCxnSpPr/>
          <p:nvPr/>
        </p:nvCxnSpPr>
        <p:spPr>
          <a:xfrm flipH="1" flipV="1">
            <a:off x="2577152" y="4654889"/>
            <a:ext cx="481" cy="544945"/>
          </a:xfrm>
          <a:prstGeom prst="straightConnector1">
            <a:avLst/>
          </a:prstGeom>
          <a:ln w="28575">
            <a:solidFill>
              <a:schemeClr val="bg1">
                <a:lumMod val="50000"/>
              </a:schemeClr>
            </a:solidFill>
            <a:headEnd w="lg" len="lg"/>
            <a:tailEnd type="stealth" w="lg" len="lg"/>
          </a:ln>
        </p:spPr>
        <p:style>
          <a:lnRef idx="1">
            <a:schemeClr val="accent1"/>
          </a:lnRef>
          <a:fillRef idx="0">
            <a:schemeClr val="accent1"/>
          </a:fillRef>
          <a:effectRef idx="0">
            <a:schemeClr val="accent1"/>
          </a:effectRef>
          <a:fontRef idx="minor">
            <a:schemeClr val="tx1"/>
          </a:fontRef>
        </p:style>
      </p:cxnSp>
      <p:sp>
        <p:nvSpPr>
          <p:cNvPr id="34" name="Textfeld 10">
            <a:extLst>
              <a:ext uri="{FF2B5EF4-FFF2-40B4-BE49-F238E27FC236}">
                <a16:creationId xmlns:a16="http://schemas.microsoft.com/office/drawing/2014/main" id="{8D9A3BA3-1D74-4ED7-99E8-3E2F86DF76F2}"/>
              </a:ext>
            </a:extLst>
          </p:cNvPr>
          <p:cNvSpPr txBox="1"/>
          <p:nvPr/>
        </p:nvSpPr>
        <p:spPr>
          <a:xfrm>
            <a:off x="910965" y="4768067"/>
            <a:ext cx="1718313"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1. </a:t>
            </a:r>
            <a:r>
              <a:rPr lang="en-US" sz="1200" dirty="0" err="1"/>
              <a:t>NetConf</a:t>
            </a:r>
            <a:r>
              <a:rPr lang="en-US" sz="1200" dirty="0"/>
              <a:t>: notification</a:t>
            </a:r>
          </a:p>
        </p:txBody>
      </p:sp>
      <p:sp>
        <p:nvSpPr>
          <p:cNvPr id="35" name="Textfeld 15">
            <a:extLst>
              <a:ext uri="{FF2B5EF4-FFF2-40B4-BE49-F238E27FC236}">
                <a16:creationId xmlns:a16="http://schemas.microsoft.com/office/drawing/2014/main" id="{09349E61-A83D-46BA-B7F3-F0C75C34F877}"/>
              </a:ext>
            </a:extLst>
          </p:cNvPr>
          <p:cNvSpPr txBox="1"/>
          <p:nvPr/>
        </p:nvSpPr>
        <p:spPr>
          <a:xfrm>
            <a:off x="3119763" y="4279639"/>
            <a:ext cx="3002740"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2. Translating in proper VES message format</a:t>
            </a:r>
          </a:p>
        </p:txBody>
      </p:sp>
      <p:cxnSp>
        <p:nvCxnSpPr>
          <p:cNvPr id="36" name="Gerade Verbindung mit Pfeil 12">
            <a:extLst>
              <a:ext uri="{FF2B5EF4-FFF2-40B4-BE49-F238E27FC236}">
                <a16:creationId xmlns:a16="http://schemas.microsoft.com/office/drawing/2014/main" id="{219FA4E8-B39E-4982-88E7-EEA1A6CC92FB}"/>
              </a:ext>
            </a:extLst>
          </p:cNvPr>
          <p:cNvCxnSpPr/>
          <p:nvPr/>
        </p:nvCxnSpPr>
        <p:spPr>
          <a:xfrm flipH="1" flipV="1">
            <a:off x="2135026" y="3778964"/>
            <a:ext cx="360065" cy="402425"/>
          </a:xfrm>
          <a:prstGeom prst="straightConnector1">
            <a:avLst/>
          </a:prstGeom>
          <a:ln w="28575">
            <a:solidFill>
              <a:schemeClr val="bg1">
                <a:lumMod val="50000"/>
              </a:schemeClr>
            </a:solidFill>
            <a:headEnd w="lg" len="lg"/>
            <a:tailEnd type="stealth" w="lg" len="lg"/>
          </a:ln>
        </p:spPr>
        <p:style>
          <a:lnRef idx="1">
            <a:schemeClr val="accent1"/>
          </a:lnRef>
          <a:fillRef idx="0">
            <a:schemeClr val="accent1"/>
          </a:fillRef>
          <a:effectRef idx="0">
            <a:schemeClr val="accent1"/>
          </a:effectRef>
          <a:fontRef idx="minor">
            <a:schemeClr val="tx1"/>
          </a:fontRef>
        </p:style>
      </p:cxnSp>
      <p:sp>
        <p:nvSpPr>
          <p:cNvPr id="37" name="Textfeld 14">
            <a:extLst>
              <a:ext uri="{FF2B5EF4-FFF2-40B4-BE49-F238E27FC236}">
                <a16:creationId xmlns:a16="http://schemas.microsoft.com/office/drawing/2014/main" id="{A9E083B9-F122-4C61-BB55-9F7887E3ADD2}"/>
              </a:ext>
            </a:extLst>
          </p:cNvPr>
          <p:cNvSpPr txBox="1"/>
          <p:nvPr/>
        </p:nvSpPr>
        <p:spPr>
          <a:xfrm>
            <a:off x="2574848" y="3795327"/>
            <a:ext cx="3408695"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3. Forward to … (currently not tested) VES collector</a:t>
            </a:r>
          </a:p>
        </p:txBody>
      </p:sp>
      <p:sp>
        <p:nvSpPr>
          <p:cNvPr id="38" name="Rectangle: Rounded Corners 37">
            <a:extLst>
              <a:ext uri="{FF2B5EF4-FFF2-40B4-BE49-F238E27FC236}">
                <a16:creationId xmlns:a16="http://schemas.microsoft.com/office/drawing/2014/main" id="{ACA372D5-6127-47A9-B568-C468FBB2B64B}"/>
              </a:ext>
            </a:extLst>
          </p:cNvPr>
          <p:cNvSpPr/>
          <p:nvPr/>
        </p:nvSpPr>
        <p:spPr>
          <a:xfrm rot="16200000">
            <a:off x="-1181880" y="7344396"/>
            <a:ext cx="2890083" cy="24889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SDN-R A&amp;AI Flow</a:t>
            </a:r>
          </a:p>
        </p:txBody>
      </p:sp>
      <p:sp>
        <p:nvSpPr>
          <p:cNvPr id="40" name="Rectangle: Rounded Corners 39">
            <a:extLst>
              <a:ext uri="{FF2B5EF4-FFF2-40B4-BE49-F238E27FC236}">
                <a16:creationId xmlns:a16="http://schemas.microsoft.com/office/drawing/2014/main" id="{9F763DEA-1565-4FDC-98A3-E37B0C2BB01D}"/>
              </a:ext>
            </a:extLst>
          </p:cNvPr>
          <p:cNvSpPr/>
          <p:nvPr/>
        </p:nvSpPr>
        <p:spPr>
          <a:xfrm>
            <a:off x="434265" y="3048980"/>
            <a:ext cx="6332541" cy="2884188"/>
          </a:xfrm>
          <a:prstGeom prst="roundRect">
            <a:avLst>
              <a:gd name="adj" fmla="val 1608"/>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A4538B51-68AF-4AA9-AF3B-174FA0C3A255}"/>
              </a:ext>
            </a:extLst>
          </p:cNvPr>
          <p:cNvSpPr/>
          <p:nvPr/>
        </p:nvSpPr>
        <p:spPr>
          <a:xfrm>
            <a:off x="424031" y="6029696"/>
            <a:ext cx="6332541" cy="2884188"/>
          </a:xfrm>
          <a:prstGeom prst="roundRect">
            <a:avLst>
              <a:gd name="adj" fmla="val 1608"/>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451518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PNF Plug and Play </a:t>
            </a:r>
          </a:p>
          <a:p>
            <a:r>
              <a:rPr lang="en-US" b="1" dirty="0">
                <a:solidFill>
                  <a:schemeClr val="bg1"/>
                </a:solidFill>
              </a:rPr>
              <a:t>INTEGRATION &amp; SHOWCASING</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50246768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35E6DEC9-FFDA-4ADF-AA7C-9B63AA5F75D1}"/>
              </a:ext>
            </a:extLst>
          </p:cNvPr>
          <p:cNvGraphicFramePr>
            <a:graphicFrameLocks noGrp="1"/>
          </p:cNvGraphicFramePr>
          <p:nvPr>
            <p:extLst>
              <p:ext uri="{D42A27DB-BD31-4B8C-83A1-F6EECF244321}">
                <p14:modId xmlns:p14="http://schemas.microsoft.com/office/powerpoint/2010/main" val="3406545559"/>
              </p:ext>
            </p:extLst>
          </p:nvPr>
        </p:nvGraphicFramePr>
        <p:xfrm>
          <a:off x="53046" y="29894"/>
          <a:ext cx="6804954" cy="9169293"/>
        </p:xfrm>
        <a:graphic>
          <a:graphicData uri="http://schemas.openxmlformats.org/drawingml/2006/table">
            <a:tbl>
              <a:tblPr firstRow="1" bandRow="1">
                <a:tableStyleId>{5C22544A-7EE6-4342-B048-85BDC9FD1C3A}</a:tableStyleId>
              </a:tblPr>
              <a:tblGrid>
                <a:gridCol w="2385354">
                  <a:extLst>
                    <a:ext uri="{9D8B030D-6E8A-4147-A177-3AD203B41FA5}">
                      <a16:colId xmlns:a16="http://schemas.microsoft.com/office/drawing/2014/main" val="1751785697"/>
                    </a:ext>
                  </a:extLst>
                </a:gridCol>
                <a:gridCol w="2438400">
                  <a:extLst>
                    <a:ext uri="{9D8B030D-6E8A-4147-A177-3AD203B41FA5}">
                      <a16:colId xmlns:a16="http://schemas.microsoft.com/office/drawing/2014/main" val="1998888581"/>
                    </a:ext>
                  </a:extLst>
                </a:gridCol>
                <a:gridCol w="1981200">
                  <a:extLst>
                    <a:ext uri="{9D8B030D-6E8A-4147-A177-3AD203B41FA5}">
                      <a16:colId xmlns:a16="http://schemas.microsoft.com/office/drawing/2014/main" val="2823384800"/>
                    </a:ext>
                  </a:extLst>
                </a:gridCol>
              </a:tblGrid>
              <a:tr h="300417">
                <a:tc>
                  <a:txBody>
                    <a:bodyPr/>
                    <a:lstStyle/>
                    <a:p>
                      <a:r>
                        <a:rPr lang="en-US" sz="1200" dirty="0"/>
                        <a:t>PnP Flow STEP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TEST CASE SECTION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RELEASE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88175990"/>
                  </a:ext>
                </a:extLst>
              </a:tr>
              <a:tr h="300417">
                <a:tc>
                  <a:txBody>
                    <a:bodyPr/>
                    <a:lstStyle/>
                    <a:p>
                      <a:r>
                        <a:rPr lang="en-US" sz="1200" dirty="0"/>
                        <a:t>1 Resource Definition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PnP1 Resource Definition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R2 (Beijing)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51942189"/>
                  </a:ext>
                </a:extLst>
              </a:tr>
              <a:tr h="300417">
                <a:tc>
                  <a:txBody>
                    <a:bodyPr/>
                    <a:lstStyle/>
                    <a:p>
                      <a:r>
                        <a:rPr lang="en-US" sz="1200" dirty="0"/>
                        <a:t>2 Service Definition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PnP2 Service Definition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(SDC: new PNF model)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69014519"/>
                  </a:ext>
                </a:extLst>
              </a:tr>
              <a:tr h="300417">
                <a:tc>
                  <a:txBody>
                    <a:bodyPr/>
                    <a:lstStyle/>
                    <a:p>
                      <a:r>
                        <a:rPr lang="en-US" sz="1200" dirty="0"/>
                        <a:t>3 Type Modeling Artifacts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PnP3 Type Modeling Artifacts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R2 (Beijing)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4550756"/>
                  </a:ext>
                </a:extLst>
              </a:tr>
              <a:tr h="300417">
                <a:tc>
                  <a:txBody>
                    <a:bodyPr/>
                    <a:lstStyle/>
                    <a:p>
                      <a:r>
                        <a:rPr lang="en-US" sz="1200" dirty="0"/>
                        <a:t>4 Resource Declaration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PnP4 Resource Declaration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(Alt Operator`s Inventory Management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3450587"/>
                  </a:ext>
                </a:extLst>
              </a:tr>
              <a:tr h="300417">
                <a:tc>
                  <a:txBody>
                    <a:bodyPr/>
                    <a:lstStyle/>
                    <a:p>
                      <a:r>
                        <a:rPr lang="en-US" sz="1200" dirty="0"/>
                        <a:t>5 Create A&amp;AI PNF Entry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PnP5 Create A&amp;AI PNF Entry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a:t>R3 (ibid)</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1729853"/>
                  </a:ext>
                </a:extLst>
              </a:tr>
              <a:tr h="300417">
                <a:tc>
                  <a:txBody>
                    <a:bodyPr/>
                    <a:lstStyle/>
                    <a:p>
                      <a:r>
                        <a:rPr lang="en-US" sz="1200" dirty="0"/>
                        <a:t>13 ONAP Compliant S/W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PnP13 ONAP Compliant S/W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R2 (Beijing)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398786"/>
                  </a:ext>
                </a:extLst>
              </a:tr>
              <a:tr h="300417">
                <a:tc>
                  <a:txBody>
                    <a:bodyPr/>
                    <a:lstStyle/>
                    <a:p>
                      <a:r>
                        <a:rPr lang="en-US" sz="1200" dirty="0"/>
                        <a:t>15 Work Order to SO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PnP15 Work Order to SO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(SO R2 Integration)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632956"/>
                  </a:ext>
                </a:extLst>
              </a:tr>
              <a:tr h="300417">
                <a:tc>
                  <a:txBody>
                    <a:bodyPr/>
                    <a:lstStyle/>
                    <a:p>
                      <a:r>
                        <a:rPr lang="en-US" sz="1200" dirty="0"/>
                        <a:t>16 Service Instantiation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PnP16 Service Instantiation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(SO R2 Integration)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0931933"/>
                  </a:ext>
                </a:extLst>
              </a:tr>
              <a:tr h="300417">
                <a:tc>
                  <a:txBody>
                    <a:bodyPr/>
                    <a:lstStyle/>
                    <a:p>
                      <a:r>
                        <a:rPr lang="en-US" sz="1200" dirty="0"/>
                        <a:t>17 Homing OOF </a:t>
                      </a:r>
                      <a:r>
                        <a:rPr lang="en-US" sz="1200" dirty="0" err="1"/>
                        <a:t>Sniro</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PnP17 Homing OOF </a:t>
                      </a:r>
                      <a:r>
                        <a:rPr lang="en-US" sz="1200" dirty="0" err="1"/>
                        <a:t>Sniro</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(SO R2 Integration)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2903690"/>
                  </a:ext>
                </a:extLst>
              </a:tr>
              <a:tr h="300417">
                <a:tc>
                  <a:txBody>
                    <a:bodyPr/>
                    <a:lstStyle/>
                    <a:p>
                      <a:r>
                        <a:rPr lang="en-US" sz="1200" dirty="0"/>
                        <a:t>18 Resource RLF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PnP18 Resource RLF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(SO R2 Integration)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21167599"/>
                  </a:ext>
                </a:extLst>
              </a:tr>
              <a:tr h="300417">
                <a:tc>
                  <a:txBody>
                    <a:bodyPr/>
                    <a:lstStyle/>
                    <a:p>
                      <a:r>
                        <a:rPr lang="en-US" sz="1200" dirty="0"/>
                        <a:t>19 Check A&amp;AI Entry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PnP19 Check A&amp;AI Entry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(SO R2 Integration)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2291028"/>
                  </a:ext>
                </a:extLst>
              </a:tr>
              <a:tr h="300417">
                <a:tc>
                  <a:txBody>
                    <a:bodyPr/>
                    <a:lstStyle/>
                    <a:p>
                      <a:r>
                        <a:rPr lang="en-US" sz="1200" dirty="0"/>
                        <a:t>20 Create A&amp;AI Entry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PnP20 Create A&amp;AI Entry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(SO R2 Integration)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3639511"/>
                  </a:ext>
                </a:extLst>
              </a:tr>
              <a:tr h="300417">
                <a:tc>
                  <a:txBody>
                    <a:bodyPr/>
                    <a:lstStyle/>
                    <a:p>
                      <a:r>
                        <a:rPr lang="en-US" sz="1200" dirty="0"/>
                        <a:t>21 Subscribe VES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PnP21 Subscribe VES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(SO R2 Integration)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2234777"/>
                  </a:ext>
                </a:extLst>
              </a:tr>
              <a:tr h="300417">
                <a:tc>
                  <a:txBody>
                    <a:bodyPr/>
                    <a:lstStyle/>
                    <a:p>
                      <a:r>
                        <a:rPr lang="en-US" sz="1200" dirty="0"/>
                        <a:t>22 RLF Thread Terminates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PnP22 RLF Thread Terminates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(SO R2 Integration)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4029711"/>
                  </a:ext>
                </a:extLst>
              </a:tr>
              <a:tr h="300417">
                <a:tc>
                  <a:txBody>
                    <a:bodyPr/>
                    <a:lstStyle/>
                    <a:p>
                      <a:r>
                        <a:rPr lang="en-US" sz="1200" dirty="0"/>
                        <a:t>25 Authenticates PNF Connection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PnP25 Authenticate PNF Connection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(Casablanca)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26664799"/>
                  </a:ext>
                </a:extLst>
              </a:tr>
              <a:tr h="300417">
                <a:tc>
                  <a:txBody>
                    <a:bodyPr/>
                    <a:lstStyle/>
                    <a:p>
                      <a:r>
                        <a:rPr lang="en-US" sz="1200" dirty="0"/>
                        <a:t>26 PNF Registration VES Events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PnP26 PNF Registration VES Events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a:t>
                      </a:r>
                      <a:r>
                        <a:rPr lang="en-US" sz="1200" dirty="0" err="1"/>
                        <a:t>pnfRegistration</a:t>
                      </a:r>
                      <a:r>
                        <a:rPr lang="en-US" sz="1200" dirty="0"/>
                        <a:t>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05257638"/>
                  </a:ext>
                </a:extLst>
              </a:tr>
              <a:tr h="300417">
                <a:tc>
                  <a:txBody>
                    <a:bodyPr/>
                    <a:lstStyle/>
                    <a:p>
                      <a:r>
                        <a:rPr lang="en-US" sz="1200" dirty="0"/>
                        <a:t>27 Inventory Query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PnP27 Inventory Query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a:t>
                      </a:r>
                      <a:r>
                        <a:rPr lang="en-US" sz="1200" dirty="0" err="1"/>
                        <a:t>pnfRegistration</a:t>
                      </a:r>
                      <a:r>
                        <a:rPr lang="en-US" sz="1200" dirty="0"/>
                        <a:t>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8213169"/>
                  </a:ext>
                </a:extLst>
              </a:tr>
              <a:tr h="300417">
                <a:tc>
                  <a:txBody>
                    <a:bodyPr/>
                    <a:lstStyle/>
                    <a:p>
                      <a:r>
                        <a:rPr lang="en-US" sz="1200" dirty="0"/>
                        <a:t>29 Inventory Query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PnP29 Inventory Query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a:t>
                      </a:r>
                      <a:r>
                        <a:rPr lang="en-US" sz="1200" dirty="0" err="1"/>
                        <a:t>pnfRegistration</a:t>
                      </a:r>
                      <a:r>
                        <a:rPr lang="en-US" sz="1200" dirty="0"/>
                        <a:t>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62331263"/>
                  </a:ext>
                </a:extLst>
              </a:tr>
              <a:tr h="300417">
                <a:tc>
                  <a:txBody>
                    <a:bodyPr/>
                    <a:lstStyle/>
                    <a:p>
                      <a:r>
                        <a:rPr lang="en-US" sz="1200" dirty="0"/>
                        <a:t>30 Update PNF Entry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PnP30 Update PNF Entry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a:t>
                      </a:r>
                      <a:r>
                        <a:rPr lang="en-US" sz="1200" dirty="0" err="1"/>
                        <a:t>pnfRegistration</a:t>
                      </a:r>
                      <a:r>
                        <a:rPr lang="en-US" sz="1200" dirty="0"/>
                        <a:t>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7486440"/>
                  </a:ext>
                </a:extLst>
              </a:tr>
              <a:tr h="300417">
                <a:tc>
                  <a:txBody>
                    <a:bodyPr/>
                    <a:lstStyle/>
                    <a:p>
                      <a:r>
                        <a:rPr lang="en-US" sz="1200" dirty="0"/>
                        <a:t>31 PNF Ready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PnP31 PNF Ready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a:t>
                      </a:r>
                      <a:r>
                        <a:rPr lang="en-US" sz="1200" dirty="0" err="1"/>
                        <a:t>pnfRegistration</a:t>
                      </a:r>
                      <a:r>
                        <a:rPr lang="en-US" sz="1200" dirty="0"/>
                        <a:t> domain)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28392591"/>
                  </a:ext>
                </a:extLst>
              </a:tr>
              <a:tr h="300417">
                <a:tc>
                  <a:txBody>
                    <a:bodyPr/>
                    <a:lstStyle/>
                    <a:p>
                      <a:r>
                        <a:rPr lang="en-US" sz="1200" dirty="0"/>
                        <a:t>34 Update PNF WF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PnP34 Update PNF WF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(SO R2 Integration)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4938621"/>
                  </a:ext>
                </a:extLst>
              </a:tr>
              <a:tr h="300417">
                <a:tc>
                  <a:txBody>
                    <a:bodyPr/>
                    <a:lstStyle/>
                    <a:p>
                      <a:r>
                        <a:rPr lang="en-US" sz="1200" dirty="0"/>
                        <a:t>35 Network Assignments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PnP35 Network Assignments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(SO R2 Integration)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23598765"/>
                  </a:ext>
                </a:extLst>
              </a:tr>
              <a:tr h="300417">
                <a:tc>
                  <a:txBody>
                    <a:bodyPr/>
                    <a:lstStyle/>
                    <a:p>
                      <a:r>
                        <a:rPr lang="en-US" sz="1200" dirty="0"/>
                        <a:t>36 Configure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PnP36 Configure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(SO R2 Integration)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3394279"/>
                  </a:ext>
                </a:extLst>
              </a:tr>
              <a:tr h="300417">
                <a:tc>
                  <a:txBody>
                    <a:bodyPr/>
                    <a:lstStyle/>
                    <a:p>
                      <a:r>
                        <a:rPr lang="en-US" sz="1200" dirty="0"/>
                        <a:t>37 Service Configuration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PnP37 Service Configuration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R3 (controller updates)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0021702"/>
                  </a:ext>
                </a:extLst>
              </a:tr>
              <a:tr h="300417">
                <a:tc>
                  <a:txBody>
                    <a:bodyPr/>
                    <a:lstStyle/>
                    <a:p>
                      <a:r>
                        <a:rPr lang="en-US" sz="1200" dirty="0"/>
                        <a:t>38 SO Updates w/ </a:t>
                      </a:r>
                      <a:r>
                        <a:rPr lang="en-US" sz="1200" dirty="0" err="1"/>
                        <a:t>Assginments</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PnP38 SO Updates w/ </a:t>
                      </a:r>
                      <a:r>
                        <a:rPr lang="en-US" sz="1200" dirty="0" err="1"/>
                        <a:t>Assginments</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R2 (Beijing)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0563936"/>
                  </a:ext>
                </a:extLst>
              </a:tr>
              <a:tr h="300417">
                <a:tc>
                  <a:txBody>
                    <a:bodyPr/>
                    <a:lstStyle/>
                    <a:p>
                      <a:r>
                        <a:rPr lang="en-US" sz="1200" dirty="0"/>
                        <a:t>39 Controller Replies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PnP39 Controller Replies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R2 (Beijing)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69618732"/>
                  </a:ext>
                </a:extLst>
              </a:tr>
              <a:tr h="300417">
                <a:tc>
                  <a:txBody>
                    <a:bodyPr/>
                    <a:lstStyle/>
                    <a:p>
                      <a:r>
                        <a:rPr lang="en-US" sz="1200" dirty="0"/>
                        <a:t>40 Service Running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PnP40 Service Running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R2 (Beijing)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69246932"/>
                  </a:ext>
                </a:extLst>
              </a:tr>
              <a:tr h="300417">
                <a:tc>
                  <a:txBody>
                    <a:bodyPr/>
                    <a:lstStyle/>
                    <a:p>
                      <a:r>
                        <a:rPr lang="en-US" sz="1200" dirty="0"/>
                        <a:t>41 Monitors Service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PnP41 Monitors Service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2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6555380"/>
                  </a:ext>
                </a:extLst>
              </a:tr>
              <a:tr h="300417">
                <a:tc>
                  <a:txBody>
                    <a:bodyPr/>
                    <a:lstStyle/>
                    <a:p>
                      <a:r>
                        <a:rPr lang="en-US" sz="1200" dirty="0"/>
                        <a:t>42 Inform OSS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PnP42 Inform OSS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1963923"/>
                  </a:ext>
                </a:extLst>
              </a:tr>
            </a:tbl>
          </a:graphicData>
        </a:graphic>
      </p:graphicFrame>
    </p:spTree>
    <p:extLst>
      <p:ext uri="{BB962C8B-B14F-4D97-AF65-F5344CB8AC3E}">
        <p14:creationId xmlns:p14="http://schemas.microsoft.com/office/powerpoint/2010/main" val="1726981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16738" y="86380"/>
              <a:ext cx="584967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PnP: SO Workflow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55EE05C-4AD3-4F6A-843A-40FD93A061D0}"/>
              </a:ext>
            </a:extLst>
          </p:cNvPr>
          <p:cNvSpPr/>
          <p:nvPr/>
        </p:nvSpPr>
        <p:spPr>
          <a:xfrm>
            <a:off x="99752" y="767729"/>
            <a:ext cx="4897677" cy="7068625"/>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3318348-75B1-411B-BDC4-1A3EAF704C3E}"/>
              </a:ext>
            </a:extLst>
          </p:cNvPr>
          <p:cNvSpPr/>
          <p:nvPr/>
        </p:nvSpPr>
        <p:spPr>
          <a:xfrm>
            <a:off x="101840" y="7899162"/>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14E3138-317A-4C13-9021-B8D9965A5BC8}"/>
              </a:ext>
            </a:extLst>
          </p:cNvPr>
          <p:cNvSpPr txBox="1"/>
          <p:nvPr/>
        </p:nvSpPr>
        <p:spPr>
          <a:xfrm>
            <a:off x="121580" y="7999916"/>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E252A5D7-3067-4E2E-9AA7-76032BF75310}"/>
              </a:ext>
            </a:extLst>
          </p:cNvPr>
          <p:cNvSpPr txBox="1"/>
          <p:nvPr/>
        </p:nvSpPr>
        <p:spPr>
          <a:xfrm>
            <a:off x="121580" y="767729"/>
            <a:ext cx="4662906" cy="7078861"/>
          </a:xfrm>
          <a:prstGeom prst="rect">
            <a:avLst/>
          </a:prstGeom>
          <a:noFill/>
        </p:spPr>
        <p:txBody>
          <a:bodyPr wrap="square" rtlCol="0">
            <a:spAutoFit/>
          </a:bodyPr>
          <a:lstStyle/>
          <a:p>
            <a:r>
              <a:rPr lang="en-US" sz="2000" b="1"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SO WORKFLOW ENHANCEMENTS</a:t>
            </a:r>
            <a:r>
              <a:rPr lang="en-US" dirty="0">
                <a:solidFill>
                  <a:srgbClr val="0000CC"/>
                </a:solidFill>
              </a:rPr>
              <a:t> </a:t>
            </a:r>
            <a:r>
              <a:rPr lang="en-US" dirty="0"/>
              <a:t>–  Dedicated 5G BTS Workflow in SO.  (If not model-driven would need special 5G BTS workflow)</a:t>
            </a:r>
          </a:p>
          <a:p>
            <a:pPr marL="342900" indent="-342900">
              <a:buAutoNum type="arabicParenBoth"/>
            </a:pPr>
            <a:endParaRPr lang="en-US" dirty="0"/>
          </a:p>
          <a:p>
            <a:pPr marL="342900" indent="-342900">
              <a:buAutoNum type="arabicParenBoth"/>
            </a:pPr>
            <a:r>
              <a:rPr lang="en-US" b="1" dirty="0">
                <a:solidFill>
                  <a:srgbClr val="0000CC"/>
                </a:solidFill>
              </a:rPr>
              <a:t>PNF WORKFLOW </a:t>
            </a:r>
            <a:r>
              <a:rPr lang="en-US" dirty="0"/>
              <a:t>– Extensions to Beijing SO Workflow (part of VCPE workflow). Developed in Beijing not tested or integrated.</a:t>
            </a:r>
          </a:p>
          <a:p>
            <a:pPr marL="342900" indent="-342900">
              <a:buAutoNum type="arabicParenBoth"/>
            </a:pPr>
            <a:endParaRPr lang="en-US" dirty="0"/>
          </a:p>
          <a:p>
            <a:pPr marL="342900" indent="-342900">
              <a:buAutoNum type="arabicParenBoth"/>
            </a:pPr>
            <a:r>
              <a:rPr lang="en-US" b="1" dirty="0">
                <a:solidFill>
                  <a:srgbClr val="0000CC"/>
                </a:solidFill>
              </a:rPr>
              <a:t>MODEL DRIVEN </a:t>
            </a:r>
            <a:r>
              <a:rPr lang="en-US" dirty="0"/>
              <a:t>– SO not yet model driven. Need to solve vis-à-vis a SO work flow specific to service &amp; resource use case.</a:t>
            </a:r>
          </a:p>
          <a:p>
            <a:pPr marL="342900" indent="-342900">
              <a:buAutoNum type="arabicParenBoth"/>
            </a:pPr>
            <a:endParaRPr lang="en-US" dirty="0"/>
          </a:p>
          <a:p>
            <a:pPr marL="342900" indent="-342900">
              <a:buAutoNum type="arabicParenBoth"/>
            </a:pPr>
            <a:r>
              <a:rPr lang="en-US" b="1" dirty="0">
                <a:solidFill>
                  <a:srgbClr val="0000CC"/>
                </a:solidFill>
              </a:rPr>
              <a:t>UPDATE PNF WORKFLOW </a:t>
            </a:r>
            <a:r>
              <a:rPr lang="en-US" dirty="0"/>
              <a:t>– needs to be officially tested, accepted (in Casablanca).</a:t>
            </a:r>
          </a:p>
          <a:p>
            <a:pPr marL="342900" indent="-342900">
              <a:buAutoNum type="arabicParenBoth"/>
            </a:pPr>
            <a:endParaRPr lang="en-US" dirty="0"/>
          </a:p>
          <a:p>
            <a:pPr marL="342900" indent="-342900">
              <a:buAutoNum type="arabicParenBoth"/>
            </a:pPr>
            <a:r>
              <a:rPr lang="en-US" b="1" dirty="0">
                <a:solidFill>
                  <a:srgbClr val="0000CC"/>
                </a:solidFill>
              </a:rPr>
              <a:t>PNF Controller TO SO INTERACTION </a:t>
            </a:r>
            <a:r>
              <a:rPr lang="en-US" dirty="0"/>
              <a:t>–SO calls PNF Controller (SDN-R, Generic API call vs REST call)</a:t>
            </a:r>
          </a:p>
          <a:p>
            <a:pPr marL="342900" indent="-342900">
              <a:buAutoNum type="arabicParenBoth"/>
            </a:pPr>
            <a:endParaRPr lang="en-US" dirty="0"/>
          </a:p>
          <a:p>
            <a:pPr marL="342900" indent="-342900">
              <a:buAutoNum type="arabicParenBoth"/>
            </a:pPr>
            <a:r>
              <a:rPr lang="en-US" b="1" dirty="0">
                <a:solidFill>
                  <a:srgbClr val="0000CC"/>
                </a:solidFill>
              </a:rPr>
              <a:t>DFX (Design for Excellence) </a:t>
            </a:r>
            <a:r>
              <a:rPr lang="en-US" dirty="0"/>
              <a:t>– Resilience, Performance, Scalability, Stability, Multi-site.</a:t>
            </a:r>
          </a:p>
        </p:txBody>
      </p:sp>
      <p:sp>
        <p:nvSpPr>
          <p:cNvPr id="12" name="TextBox 11">
            <a:extLst>
              <a:ext uri="{FF2B5EF4-FFF2-40B4-BE49-F238E27FC236}">
                <a16:creationId xmlns:a16="http://schemas.microsoft.com/office/drawing/2014/main" id="{74FC6399-731D-4D2A-B2CA-B40CB30B527F}"/>
              </a:ext>
            </a:extLst>
          </p:cNvPr>
          <p:cNvSpPr txBox="1"/>
          <p:nvPr/>
        </p:nvSpPr>
        <p:spPr>
          <a:xfrm>
            <a:off x="217137" y="8462832"/>
            <a:ext cx="4662906" cy="400110"/>
          </a:xfrm>
          <a:prstGeom prst="rect">
            <a:avLst/>
          </a:prstGeom>
          <a:noFill/>
        </p:spPr>
        <p:txBody>
          <a:bodyPr wrap="square" rtlCol="0">
            <a:spAutoFit/>
          </a:bodyPr>
          <a:lstStyle/>
          <a:p>
            <a:r>
              <a:rPr lang="en-US" sz="2000" dirty="0"/>
              <a:t>SO</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pic>
        <p:nvPicPr>
          <p:cNvPr id="15" name="Picture 2" descr="C:\Users\cheung\AppData\Local\Temp\SNAGHTML31cda19.PNG">
            <a:extLst>
              <a:ext uri="{FF2B5EF4-FFF2-40B4-BE49-F238E27FC236}">
                <a16:creationId xmlns:a16="http://schemas.microsoft.com/office/drawing/2014/main" id="{9C66F90B-8202-45ED-BAF5-15193ADBD3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4481" y="793129"/>
            <a:ext cx="1697557" cy="1710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968251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929501196"/>
              </p:ext>
            </p:extLst>
          </p:nvPr>
        </p:nvGraphicFramePr>
        <p:xfrm>
          <a:off x="57152" y="838051"/>
          <a:ext cx="6757983" cy="7320280"/>
        </p:xfrm>
        <a:graphic>
          <a:graphicData uri="http://schemas.openxmlformats.org/drawingml/2006/table">
            <a:tbl>
              <a:tblPr firstRow="1" bandRow="1">
                <a:tableStyleId>{5C22544A-7EE6-4342-B048-85BDC9FD1C3A}</a:tableStyleId>
              </a:tblPr>
              <a:tblGrid>
                <a:gridCol w="1263648">
                  <a:extLst>
                    <a:ext uri="{9D8B030D-6E8A-4147-A177-3AD203B41FA5}">
                      <a16:colId xmlns:a16="http://schemas.microsoft.com/office/drawing/2014/main" val="555983829"/>
                    </a:ext>
                  </a:extLst>
                </a:gridCol>
                <a:gridCol w="5494335">
                  <a:extLst>
                    <a:ext uri="{9D8B030D-6E8A-4147-A177-3AD203B41FA5}">
                      <a16:colId xmlns:a16="http://schemas.microsoft.com/office/drawing/2014/main" val="3468207131"/>
                    </a:ext>
                  </a:extLst>
                </a:gridCol>
              </a:tblGrid>
              <a:tr h="370840">
                <a:tc gridSpan="2">
                  <a:txBody>
                    <a:bodyPr/>
                    <a:lstStyle/>
                    <a:p>
                      <a:pPr algn="ctr"/>
                      <a:r>
                        <a:rPr lang="en-US" dirty="0"/>
                        <a:t>INTEGRATION TEAM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731074402"/>
                  </a:ext>
                </a:extLst>
              </a:tr>
              <a:tr h="370840">
                <a:tc>
                  <a:txBody>
                    <a:bodyPr/>
                    <a:lstStyle/>
                    <a:p>
                      <a:r>
                        <a:rPr lang="en-US" sz="1400" b="1" u="sng" dirty="0">
                          <a:solidFill>
                            <a:srgbClr val="FF0000"/>
                          </a:solidFill>
                        </a:rPr>
                        <a:t>SHOWCASING </a:t>
                      </a:r>
                      <a:r>
                        <a:rPr lang="en-US" sz="1400" b="1" u="none" dirty="0">
                          <a:solidFill>
                            <a:srgbClr val="FF0000"/>
                          </a:solidFill>
                        </a:rPr>
                        <a:t> </a:t>
                      </a:r>
                      <a:endParaRPr lang="en-US" sz="14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u="sng" dirty="0">
                          <a:solidFill>
                            <a:srgbClr val="0000CC"/>
                          </a:solidFill>
                        </a:rPr>
                        <a:t>DEMO CONTENT</a:t>
                      </a:r>
                      <a:r>
                        <a:rPr lang="en-US" sz="1400" b="0" dirty="0">
                          <a:solidFill>
                            <a:schemeClr val="tx1"/>
                          </a:solidFill>
                        </a:rPr>
                        <a:t> – [Closed] What will be </a:t>
                      </a:r>
                      <a:r>
                        <a:rPr lang="en-US" sz="1400" b="1" dirty="0">
                          <a:solidFill>
                            <a:schemeClr val="tx1"/>
                          </a:solidFill>
                        </a:rPr>
                        <a:t>showcased</a:t>
                      </a:r>
                      <a:r>
                        <a:rPr lang="en-US" sz="1400" b="0" dirty="0">
                          <a:solidFill>
                            <a:schemeClr val="tx1"/>
                          </a:solidFill>
                        </a:rPr>
                        <a:t>? </a:t>
                      </a:r>
                      <a:r>
                        <a:rPr lang="en-US" sz="1400" dirty="0"/>
                        <a:t>Test send registration event. Instantiation Pt1/Pt2 (Update A&amp;AI). PRH service request (VES event &amp; DMaaP topic). APP-C Ansible configure. PNF sends event, receives ansible event. </a:t>
                      </a:r>
                      <a:r>
                        <a:rPr lang="en-US" sz="1400" b="0" dirty="0">
                          <a:solidFill>
                            <a:schemeClr val="tx1"/>
                          </a:solidFill>
                        </a:rPr>
                        <a:t>Start with R1 use case (VoLTE / </a:t>
                      </a:r>
                      <a:r>
                        <a:rPr lang="en-US" sz="1400" b="0" dirty="0" err="1">
                          <a:solidFill>
                            <a:schemeClr val="tx1"/>
                          </a:solidFill>
                        </a:rPr>
                        <a:t>vCPE</a:t>
                      </a:r>
                      <a:r>
                        <a:rPr lang="en-US" sz="1400" b="0" dirty="0">
                          <a:solidFill>
                            <a:schemeClr val="tx1"/>
                          </a:solidFill>
                        </a:rPr>
                        <a:t>) upgraded w/ mechanisms of R2. DU Emulator (for registration).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522935"/>
                  </a:ext>
                </a:extLst>
              </a:tr>
              <a:tr h="370840">
                <a:tc>
                  <a:txBody>
                    <a:bodyPr/>
                    <a:lstStyle/>
                    <a:p>
                      <a:r>
                        <a:rPr lang="en-US" sz="1400" b="1" u="sng" dirty="0">
                          <a:solidFill>
                            <a:srgbClr val="FF0000"/>
                          </a:solidFill>
                        </a:rPr>
                        <a:t>ACTUAL PNF, DU Emulator</a:t>
                      </a:r>
                      <a:endParaRPr lang="en-US" sz="14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0000CC"/>
                          </a:solidFill>
                        </a:rPr>
                        <a:t>DU EMULATOR </a:t>
                      </a:r>
                      <a:r>
                        <a:rPr lang="en-US" sz="1400" b="0" dirty="0">
                          <a:solidFill>
                            <a:schemeClr val="tx1"/>
                          </a:solidFill>
                        </a:rPr>
                        <a:t>– [Closed] Nokia will provide a simple DU emulator [Mar 16 2018]. Capable of sending PNF registration request (Step 26, 28). Capable of receive configuration command from APP-C via Ansible (Step 37) and recording result of successful reception (or failure) in a log.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82467439"/>
                  </a:ext>
                </a:extLst>
              </a:tr>
              <a:tr h="370840">
                <a:tc>
                  <a:txBody>
                    <a:bodyPr/>
                    <a:lstStyle/>
                    <a:p>
                      <a:r>
                        <a:rPr lang="en-US" sz="1400" b="1" dirty="0">
                          <a:solidFill>
                            <a:srgbClr val="FF0000"/>
                          </a:solidFill>
                        </a:rPr>
                        <a:t>Test Case Description (Demo Document) [Open Point]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0" u="none" dirty="0">
                          <a:solidFill>
                            <a:schemeClr val="tx1"/>
                          </a:solidFill>
                        </a:rPr>
                        <a:t>(1) </a:t>
                      </a:r>
                      <a:r>
                        <a:rPr lang="en-US" sz="1400" b="1" u="sng" dirty="0">
                          <a:solidFill>
                            <a:srgbClr val="0000CC"/>
                          </a:solidFill>
                        </a:rPr>
                        <a:t>Demo Document </a:t>
                      </a:r>
                      <a:r>
                        <a:rPr lang="en-US" sz="1400" b="0" u="none" dirty="0">
                          <a:solidFill>
                            <a:schemeClr val="tx1"/>
                          </a:solidFill>
                        </a:rPr>
                        <a:t>– Document describing demo (use case group?)</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hlinkClick r:id="rId2"/>
                        </a:rPr>
                        <a:t>https://wiki.onap.org/display/DW/vCPE+Use+Case+Tutorial%3A+Design+and+Deploy+based+on+ONAP+Amsterdam+Release</a:t>
                      </a:r>
                      <a:r>
                        <a:rPr lang="en-US" sz="1400" dirty="0"/>
                        <a: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(2) </a:t>
                      </a:r>
                      <a:r>
                        <a:rPr lang="en-US" sz="1400" b="1" u="sng" dirty="0">
                          <a:solidFill>
                            <a:srgbClr val="0000CC"/>
                          </a:solidFill>
                        </a:rPr>
                        <a:t>Test case description </a:t>
                      </a:r>
                      <a:r>
                        <a:rPr lang="en-US" sz="1400" b="0" dirty="0">
                          <a:solidFill>
                            <a:schemeClr val="tx1"/>
                          </a:solidFill>
                        </a:rPr>
                        <a:t>– Documenting the test case. Start with </a:t>
                      </a:r>
                      <a:r>
                        <a:rPr lang="en-US" sz="1400" b="0" dirty="0" err="1">
                          <a:solidFill>
                            <a:schemeClr val="tx1"/>
                          </a:solidFill>
                        </a:rPr>
                        <a:t>VoltE</a:t>
                      </a:r>
                      <a:r>
                        <a:rPr lang="en-US" sz="1400" b="0" dirty="0">
                          <a:solidFill>
                            <a:schemeClr val="tx1"/>
                          </a:solidFill>
                        </a:rPr>
                        <a:t> and modify 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89280446"/>
                  </a:ext>
                </a:extLst>
              </a:tr>
              <a:tr h="370840">
                <a:tc>
                  <a:txBody>
                    <a:bodyPr/>
                    <a:lstStyle/>
                    <a:p>
                      <a:r>
                        <a:rPr lang="en-US" sz="1400" b="1" u="sng" dirty="0">
                          <a:solidFill>
                            <a:srgbClr val="FF0000"/>
                          </a:solidFill>
                        </a:rPr>
                        <a:t>LOGISTICS (Open Point)</a:t>
                      </a:r>
                      <a:r>
                        <a:rPr lang="en-US" sz="1400" b="1" u="none" dirty="0">
                          <a:solidFill>
                            <a:srgbClr val="FF0000"/>
                          </a:solidFill>
                        </a:rPr>
                        <a:t> </a:t>
                      </a:r>
                      <a:endParaRPr lang="en-US" sz="14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(1) </a:t>
                      </a:r>
                      <a:r>
                        <a:rPr lang="en-US" sz="1400" b="1" u="sng" dirty="0">
                          <a:solidFill>
                            <a:srgbClr val="0000CC"/>
                          </a:solidFill>
                        </a:rPr>
                        <a:t>DEMO ANNOUNCEMENT</a:t>
                      </a:r>
                      <a:r>
                        <a:rPr lang="en-US" sz="1400" b="0" dirty="0">
                          <a:solidFill>
                            <a:schemeClr val="tx1"/>
                          </a:solidFill>
                        </a:rPr>
                        <a:t> – “come see this demo” – Integration ONAP Wiki. Video. Schedule ONAP Wiki Events Calendar. Integration project. (SME = x).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0" u="none" dirty="0">
                          <a:solidFill>
                            <a:schemeClr val="tx1"/>
                          </a:solidFill>
                        </a:rPr>
                        <a:t>(2) </a:t>
                      </a:r>
                      <a:r>
                        <a:rPr lang="en-US" sz="1400" b="1" u="sng" dirty="0">
                          <a:solidFill>
                            <a:srgbClr val="0000CC"/>
                          </a:solidFill>
                        </a:rPr>
                        <a:t>LOGISTICS</a:t>
                      </a:r>
                      <a:r>
                        <a:rPr lang="en-US" sz="1400" b="0" u="none" dirty="0">
                          <a:solidFill>
                            <a:schemeClr val="tx1"/>
                          </a:solidFill>
                        </a:rPr>
                        <a:t> – </a:t>
                      </a:r>
                      <a:r>
                        <a:rPr lang="en-US" sz="1400" b="0" i="1" dirty="0">
                          <a:solidFill>
                            <a:schemeClr val="tx1"/>
                          </a:solidFill>
                        </a:rPr>
                        <a:t>Contacts</a:t>
                      </a:r>
                      <a:r>
                        <a:rPr lang="en-US" sz="1400" b="0" dirty="0">
                          <a:solidFill>
                            <a:schemeClr val="tx1"/>
                          </a:solidFill>
                        </a:rPr>
                        <a:t> Helen Chen, Yang Xu. Intel </a:t>
                      </a:r>
                      <a:r>
                        <a:rPr lang="en-US" sz="1400" b="0" dirty="0" err="1">
                          <a:solidFill>
                            <a:schemeClr val="tx1"/>
                          </a:solidFill>
                        </a:rPr>
                        <a:t>Windriver</a:t>
                      </a:r>
                      <a:r>
                        <a:rPr lang="en-US" sz="1400" b="0" dirty="0">
                          <a:solidFill>
                            <a:schemeClr val="tx1"/>
                          </a:solidFill>
                        </a:rPr>
                        <a:t> Lab, T-Lab (AT&amp;T Lab, Bedminster), and/or use CMCC Lab. ONAP “Open Lab”. ONAP installed in a lab. Demo shown via conference. Virtual Demo (dial in).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0" u="none" dirty="0">
                          <a:solidFill>
                            <a:schemeClr val="tx1"/>
                          </a:solidFill>
                        </a:rPr>
                        <a:t>(3) </a:t>
                      </a:r>
                      <a:r>
                        <a:rPr lang="en-US" sz="1400" b="1" u="sng" dirty="0">
                          <a:solidFill>
                            <a:srgbClr val="0000CC"/>
                          </a:solidFill>
                        </a:rPr>
                        <a:t>RELEASE MANAGER </a:t>
                      </a:r>
                      <a:r>
                        <a:rPr lang="en-US" sz="1400" b="0" u="none" dirty="0">
                          <a:solidFill>
                            <a:schemeClr val="tx1"/>
                          </a:solidFill>
                        </a:rPr>
                        <a:t>– Coordinate w/ Joe </a:t>
                      </a:r>
                      <a:r>
                        <a:rPr lang="en-US" sz="1400" b="0" u="none" dirty="0" err="1">
                          <a:solidFill>
                            <a:schemeClr val="tx1"/>
                          </a:solidFill>
                        </a:rPr>
                        <a:t>Gildas</a:t>
                      </a:r>
                      <a:r>
                        <a:rPr lang="en-US" sz="1400" b="0" u="none" dirty="0">
                          <a:solidFill>
                            <a:schemeClr val="tx1"/>
                          </a:solidFill>
                        </a:rPr>
                        <a:t>. </a:t>
                      </a:r>
                      <a:r>
                        <a:rPr lang="en-US" sz="1400" b="0" dirty="0">
                          <a:solidFill>
                            <a:schemeClr val="tx1"/>
                          </a:solidFill>
                        </a:rPr>
                        <a:t>Joe </a:t>
                      </a:r>
                      <a:r>
                        <a:rPr lang="en-US" sz="1400" b="0" dirty="0" err="1">
                          <a:solidFill>
                            <a:schemeClr val="tx1"/>
                          </a:solidFill>
                        </a:rPr>
                        <a:t>Gildas</a:t>
                      </a:r>
                      <a:r>
                        <a:rPr lang="en-US" sz="1400" b="0" dirty="0">
                          <a:solidFill>
                            <a:schemeClr val="tx1"/>
                          </a:solidFill>
                        </a:rPr>
                        <a:t> release manager (status of project). M4 Voting.</a:t>
                      </a:r>
                      <a:endParaRPr lang="en-US" sz="1400" b="0" u="none"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22248162"/>
                  </a:ext>
                </a:extLst>
              </a:tr>
              <a:tr h="370840">
                <a:tc>
                  <a:txBody>
                    <a:bodyPr/>
                    <a:lstStyle/>
                    <a:p>
                      <a:r>
                        <a:rPr lang="en-US" sz="1400" b="1" u="sng" dirty="0">
                          <a:solidFill>
                            <a:srgbClr val="FF0000"/>
                          </a:solidFill>
                        </a:rPr>
                        <a:t>AUTHENTICATION</a:t>
                      </a:r>
                      <a:endParaRPr lang="en-US" sz="14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0000CC"/>
                          </a:solidFill>
                        </a:rPr>
                        <a:t>AUTHENTICATION</a:t>
                      </a:r>
                      <a:r>
                        <a:rPr lang="en-US" sz="1400" b="1" u="none" dirty="0">
                          <a:solidFill>
                            <a:srgbClr val="0000CC"/>
                          </a:solidFill>
                        </a:rPr>
                        <a:t> </a:t>
                      </a:r>
                      <a:r>
                        <a:rPr lang="en-US" sz="1400" dirty="0"/>
                        <a:t>– Authentication is optional, and for R2 Demo we will not have any authentication. Could be considered for Casablanca (R3).</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Amsterdam authentication flow not useful for PNFs.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Not use second </a:t>
                      </a:r>
                      <a:r>
                        <a:rPr lang="en-US" sz="1400" dirty="0" err="1"/>
                        <a:t>vDHCP</a:t>
                      </a:r>
                      <a:r>
                        <a:rPr lang="en-US" sz="1400" dirty="0"/>
                        <a:t> &amp; </a:t>
                      </a:r>
                      <a:r>
                        <a:rPr lang="en-US" sz="1400" dirty="0" err="1"/>
                        <a:t>vAAA</a:t>
                      </a:r>
                      <a:r>
                        <a:rPr lang="en-US" sz="1400"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68698027"/>
                  </a:ext>
                </a:extLst>
              </a:tr>
              <a:tr h="370840">
                <a:tc>
                  <a:txBody>
                    <a:bodyPr/>
                    <a:lstStyle/>
                    <a:p>
                      <a:r>
                        <a:rPr lang="en-US" sz="1400" b="1" u="sng" dirty="0">
                          <a:solidFill>
                            <a:srgbClr val="FF0000"/>
                          </a:solidFill>
                        </a:rPr>
                        <a:t>CONTROLLER CONFIGURATION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0000CC"/>
                          </a:solidFill>
                        </a:rPr>
                        <a:t>CONFIGURATION</a:t>
                      </a:r>
                      <a:r>
                        <a:rPr lang="en-US" sz="1400" dirty="0"/>
                        <a:t>: IP address (from DHCP). Username &amp; Password. Configured in controller (manually added to ONAP). VES configuration (do not need username &amp; password to be configured on VES)</a:t>
                      </a:r>
                      <a:endParaRPr lang="en-US" sz="1400" b="0" dirty="0">
                        <a:solidFill>
                          <a:schemeClr val="tx1"/>
                        </a:solidFill>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71696306"/>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1108445" y="-17858"/>
              <a:ext cx="4647426"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INTEGRATION TEAM IMPACTS</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09083415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Group 91">
            <a:extLst>
              <a:ext uri="{FF2B5EF4-FFF2-40B4-BE49-F238E27FC236}">
                <a16:creationId xmlns:a16="http://schemas.microsoft.com/office/drawing/2014/main" id="{ECFD1876-FCB9-4FEF-98D3-A5379A774837}"/>
              </a:ext>
            </a:extLst>
          </p:cNvPr>
          <p:cNvGrpSpPr/>
          <p:nvPr/>
        </p:nvGrpSpPr>
        <p:grpSpPr>
          <a:xfrm>
            <a:off x="-5269" y="-13353"/>
            <a:ext cx="6863269" cy="9157353"/>
            <a:chOff x="-5269" y="-17858"/>
            <a:chExt cx="6863269" cy="8598180"/>
          </a:xfrm>
        </p:grpSpPr>
        <p:sp>
          <p:nvSpPr>
            <p:cNvPr id="93" name="Rectangle 92">
              <a:extLst>
                <a:ext uri="{FF2B5EF4-FFF2-40B4-BE49-F238E27FC236}">
                  <a16:creationId xmlns:a16="http://schemas.microsoft.com/office/drawing/2014/main" id="{AEC6E308-33A3-4BA4-9822-312A1E9F4FF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4" name="TextBox 93">
              <a:extLst>
                <a:ext uri="{FF2B5EF4-FFF2-40B4-BE49-F238E27FC236}">
                  <a16:creationId xmlns:a16="http://schemas.microsoft.com/office/drawing/2014/main" id="{7480F55C-C8BD-4FE6-8360-D61CDBD76AD8}"/>
                </a:ext>
              </a:extLst>
            </p:cNvPr>
            <p:cNvSpPr txBox="1"/>
            <p:nvPr/>
          </p:nvSpPr>
          <p:spPr>
            <a:xfrm>
              <a:off x="1663889" y="-17858"/>
              <a:ext cx="3536546"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DEMO ARCHITECTURE</a:t>
              </a:r>
            </a:p>
          </p:txBody>
        </p:sp>
        <p:sp>
          <p:nvSpPr>
            <p:cNvPr id="95" name="Rectangle 94">
              <a:extLst>
                <a:ext uri="{FF2B5EF4-FFF2-40B4-BE49-F238E27FC236}">
                  <a16:creationId xmlns:a16="http://schemas.microsoft.com/office/drawing/2014/main" id="{66A5CCBC-4A6D-4A53-AADA-AB1B1C66436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 name="Group 1">
            <a:extLst>
              <a:ext uri="{FF2B5EF4-FFF2-40B4-BE49-F238E27FC236}">
                <a16:creationId xmlns:a16="http://schemas.microsoft.com/office/drawing/2014/main" id="{A7B41ED4-3157-4FEC-A7C0-6ECBFC9528F5}"/>
              </a:ext>
            </a:extLst>
          </p:cNvPr>
          <p:cNvGrpSpPr/>
          <p:nvPr/>
        </p:nvGrpSpPr>
        <p:grpSpPr>
          <a:xfrm>
            <a:off x="159710" y="820380"/>
            <a:ext cx="6664006" cy="6661883"/>
            <a:chOff x="159710" y="820380"/>
            <a:chExt cx="6664006" cy="6661883"/>
          </a:xfrm>
        </p:grpSpPr>
        <p:pic>
          <p:nvPicPr>
            <p:cNvPr id="1030" name="Picture 6" descr="C:\Users\cheung\AppData\Local\Temp\SNAGHTML58ef350.PNG">
              <a:extLst>
                <a:ext uri="{FF2B5EF4-FFF2-40B4-BE49-F238E27FC236}">
                  <a16:creationId xmlns:a16="http://schemas.microsoft.com/office/drawing/2014/main" id="{5B951960-E4EC-4E4D-B7DA-BD21C6C266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4421" y="6705569"/>
              <a:ext cx="761098" cy="77669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CC106B8C-4557-4759-A9B3-04E37CAB4DB5}"/>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3814486" y="3083863"/>
              <a:ext cx="564892" cy="1060272"/>
            </a:xfrm>
            <a:prstGeom prst="rect">
              <a:avLst/>
            </a:prstGeom>
          </p:spPr>
        </p:pic>
        <p:pic>
          <p:nvPicPr>
            <p:cNvPr id="18" name="Picture 17">
              <a:extLst>
                <a:ext uri="{FF2B5EF4-FFF2-40B4-BE49-F238E27FC236}">
                  <a16:creationId xmlns:a16="http://schemas.microsoft.com/office/drawing/2014/main" id="{F3EA81AF-6639-4232-B590-8F44275DC9C1}"/>
                </a:ext>
              </a:extLst>
            </p:cNvPr>
            <p:cNvPicPr>
              <a:picLocks noChangeAspect="1"/>
            </p:cNvPicPr>
            <p:nvPr/>
          </p:nvPicPr>
          <p:blipFill>
            <a:blip r:embed="rId4">
              <a:clrChange>
                <a:clrFrom>
                  <a:srgbClr val="F8F8F8"/>
                </a:clrFrom>
                <a:clrTo>
                  <a:srgbClr val="F8F8F8">
                    <a:alpha val="0"/>
                  </a:srgbClr>
                </a:clrTo>
              </a:clrChange>
              <a:extLst>
                <a:ext uri="{28A0092B-C50C-407E-A947-70E740481C1C}">
                  <a14:useLocalDpi xmlns:a14="http://schemas.microsoft.com/office/drawing/2010/main" val="0"/>
                </a:ext>
              </a:extLst>
            </a:blip>
            <a:stretch>
              <a:fillRect/>
            </a:stretch>
          </p:blipFill>
          <p:spPr>
            <a:xfrm>
              <a:off x="3574082" y="1975152"/>
              <a:ext cx="1013160" cy="542206"/>
            </a:xfrm>
            <a:prstGeom prst="rect">
              <a:avLst/>
            </a:prstGeom>
          </p:spPr>
        </p:pic>
        <p:pic>
          <p:nvPicPr>
            <p:cNvPr id="1026" name="Picture 2" descr="C:\Users\cheung\AppData\Local\Temp\SNAGHTML5787b34.PNG">
              <a:extLst>
                <a:ext uri="{FF2B5EF4-FFF2-40B4-BE49-F238E27FC236}">
                  <a16:creationId xmlns:a16="http://schemas.microsoft.com/office/drawing/2014/main" id="{73BAB6F5-E6E5-41E0-94B2-3C2EEB7994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11896" y="1595326"/>
              <a:ext cx="1290795" cy="1300959"/>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A9D7DC9E-F233-49F3-B044-B81B97CE88F4}"/>
                </a:ext>
              </a:extLst>
            </p:cNvPr>
            <p:cNvSpPr txBox="1"/>
            <p:nvPr/>
          </p:nvSpPr>
          <p:spPr>
            <a:xfrm>
              <a:off x="4470734" y="6813247"/>
              <a:ext cx="1395960" cy="646331"/>
            </a:xfrm>
            <a:prstGeom prst="rect">
              <a:avLst/>
            </a:prstGeom>
            <a:noFill/>
          </p:spPr>
          <p:txBody>
            <a:bodyPr wrap="none" rtlCol="0">
              <a:spAutoFit/>
            </a:bodyPr>
            <a:lstStyle/>
            <a:p>
              <a:r>
                <a:rPr lang="en-US" sz="1200" b="1" dirty="0">
                  <a:solidFill>
                    <a:srgbClr val="FF0000"/>
                  </a:solidFill>
                </a:rPr>
                <a:t>DU EMULATOR</a:t>
              </a:r>
            </a:p>
            <a:p>
              <a:r>
                <a:rPr lang="en-US" sz="1200" dirty="0"/>
                <a:t>DU (PNF) Emulator</a:t>
              </a:r>
            </a:p>
            <a:p>
              <a:r>
                <a:rPr lang="en-US" sz="1200" dirty="0"/>
                <a:t>(in ONAP Software)</a:t>
              </a:r>
            </a:p>
          </p:txBody>
        </p:sp>
        <p:sp>
          <p:nvSpPr>
            <p:cNvPr id="23" name="TextBox 22">
              <a:extLst>
                <a:ext uri="{FF2B5EF4-FFF2-40B4-BE49-F238E27FC236}">
                  <a16:creationId xmlns:a16="http://schemas.microsoft.com/office/drawing/2014/main" id="{EAD06CEA-07EE-453F-8AB0-A7533F1B16B7}"/>
                </a:ext>
              </a:extLst>
            </p:cNvPr>
            <p:cNvSpPr txBox="1"/>
            <p:nvPr/>
          </p:nvSpPr>
          <p:spPr>
            <a:xfrm>
              <a:off x="4470734" y="4936868"/>
              <a:ext cx="2352982" cy="1754326"/>
            </a:xfrm>
            <a:prstGeom prst="rect">
              <a:avLst/>
            </a:prstGeom>
            <a:noFill/>
          </p:spPr>
          <p:txBody>
            <a:bodyPr wrap="square" rtlCol="0">
              <a:spAutoFit/>
            </a:bodyPr>
            <a:lstStyle/>
            <a:p>
              <a:r>
                <a:rPr lang="en-US" sz="1200" b="1" dirty="0">
                  <a:solidFill>
                    <a:srgbClr val="FF0000"/>
                  </a:solidFill>
                </a:rPr>
                <a:t>ONAP ECOSYSTEM (VMs)</a:t>
              </a:r>
            </a:p>
            <a:p>
              <a:r>
                <a:rPr lang="en-US" sz="1200" dirty="0"/>
                <a:t>R2 Beijing Release of ONAP</a:t>
              </a:r>
            </a:p>
            <a:p>
              <a:r>
                <a:rPr lang="en-US" sz="1200" dirty="0"/>
                <a:t>SDC – Configuration Templates</a:t>
              </a:r>
            </a:p>
            <a:p>
              <a:r>
                <a:rPr lang="en-US" sz="1200" dirty="0"/>
                <a:t>PNF Plug and Play Use Case</a:t>
              </a:r>
            </a:p>
            <a:p>
              <a:r>
                <a:rPr lang="en-US" sz="1200" dirty="0"/>
                <a:t>Robot VM</a:t>
              </a:r>
            </a:p>
            <a:p>
              <a:r>
                <a:rPr lang="en-US" sz="1200" dirty="0"/>
                <a:t>Mock server to control Provider Edge Router.</a:t>
              </a:r>
            </a:p>
            <a:p>
              <a:r>
                <a:rPr lang="en-US" sz="1200" dirty="0"/>
                <a:t>WAN Controller</a:t>
              </a:r>
            </a:p>
            <a:p>
              <a:r>
                <a:rPr lang="en-US" sz="1200" dirty="0"/>
                <a:t>PNF Registration Handler (PRH)</a:t>
              </a:r>
            </a:p>
          </p:txBody>
        </p:sp>
        <p:sp>
          <p:nvSpPr>
            <p:cNvPr id="24" name="TextBox 23">
              <a:extLst>
                <a:ext uri="{FF2B5EF4-FFF2-40B4-BE49-F238E27FC236}">
                  <a16:creationId xmlns:a16="http://schemas.microsoft.com/office/drawing/2014/main" id="{ABCA25F9-2FDE-4783-AC83-76D496B86E96}"/>
                </a:ext>
              </a:extLst>
            </p:cNvPr>
            <p:cNvSpPr txBox="1"/>
            <p:nvPr/>
          </p:nvSpPr>
          <p:spPr>
            <a:xfrm>
              <a:off x="4470734" y="3330238"/>
              <a:ext cx="2271199" cy="646331"/>
            </a:xfrm>
            <a:prstGeom prst="rect">
              <a:avLst/>
            </a:prstGeom>
            <a:noFill/>
          </p:spPr>
          <p:txBody>
            <a:bodyPr wrap="none" rtlCol="0">
              <a:spAutoFit/>
            </a:bodyPr>
            <a:lstStyle/>
            <a:p>
              <a:r>
                <a:rPr lang="en-US" sz="1200" b="1" dirty="0">
                  <a:solidFill>
                    <a:srgbClr val="FF0000"/>
                  </a:solidFill>
                </a:rPr>
                <a:t>ONAP SERVERS</a:t>
              </a:r>
            </a:p>
            <a:p>
              <a:r>
                <a:rPr lang="en-US" sz="1200" dirty="0"/>
                <a:t>AT&amp;T (T-Lab) / Intel </a:t>
              </a:r>
              <a:r>
                <a:rPr lang="en-US" sz="1200" dirty="0" err="1"/>
                <a:t>Windriver</a:t>
              </a:r>
              <a:r>
                <a:rPr lang="en-US" sz="1200" dirty="0"/>
                <a:t> lab</a:t>
              </a:r>
            </a:p>
            <a:p>
              <a:r>
                <a:rPr lang="en-US" sz="1200" dirty="0"/>
                <a:t>Kubernetes, </a:t>
              </a:r>
              <a:r>
                <a:rPr lang="en-US" sz="1200" dirty="0" err="1"/>
                <a:t>OPENStack</a:t>
              </a:r>
              <a:endParaRPr lang="en-US" sz="1200" dirty="0"/>
            </a:p>
          </p:txBody>
        </p:sp>
        <p:sp>
          <p:nvSpPr>
            <p:cNvPr id="27" name="TextBox 26">
              <a:extLst>
                <a:ext uri="{FF2B5EF4-FFF2-40B4-BE49-F238E27FC236}">
                  <a16:creationId xmlns:a16="http://schemas.microsoft.com/office/drawing/2014/main" id="{53432CD9-84BF-472C-A46E-90485039250F}"/>
                </a:ext>
              </a:extLst>
            </p:cNvPr>
            <p:cNvSpPr txBox="1"/>
            <p:nvPr/>
          </p:nvSpPr>
          <p:spPr>
            <a:xfrm>
              <a:off x="227422" y="1952203"/>
              <a:ext cx="1274708" cy="461665"/>
            </a:xfrm>
            <a:prstGeom prst="rect">
              <a:avLst/>
            </a:prstGeom>
            <a:noFill/>
          </p:spPr>
          <p:txBody>
            <a:bodyPr wrap="none" rtlCol="0">
              <a:spAutoFit/>
            </a:bodyPr>
            <a:lstStyle/>
            <a:p>
              <a:r>
                <a:rPr lang="en-US" sz="1200" b="1" dirty="0">
                  <a:solidFill>
                    <a:srgbClr val="FF0000"/>
                  </a:solidFill>
                </a:rPr>
                <a:t>ONAP PORTAL</a:t>
              </a:r>
            </a:p>
            <a:p>
              <a:r>
                <a:rPr lang="en-US" sz="1200" dirty="0"/>
                <a:t>User/Login ONAP</a:t>
              </a:r>
            </a:p>
          </p:txBody>
        </p:sp>
        <p:sp>
          <p:nvSpPr>
            <p:cNvPr id="28" name="TextBox 27">
              <a:extLst>
                <a:ext uri="{FF2B5EF4-FFF2-40B4-BE49-F238E27FC236}">
                  <a16:creationId xmlns:a16="http://schemas.microsoft.com/office/drawing/2014/main" id="{ECB65DA4-2C63-4166-AFAD-163D8FC535AF}"/>
                </a:ext>
              </a:extLst>
            </p:cNvPr>
            <p:cNvSpPr txBox="1"/>
            <p:nvPr/>
          </p:nvSpPr>
          <p:spPr>
            <a:xfrm>
              <a:off x="4470734" y="2040026"/>
              <a:ext cx="458780" cy="276999"/>
            </a:xfrm>
            <a:prstGeom prst="rect">
              <a:avLst/>
            </a:prstGeom>
            <a:noFill/>
          </p:spPr>
          <p:txBody>
            <a:bodyPr wrap="none" rtlCol="0">
              <a:spAutoFit/>
            </a:bodyPr>
            <a:lstStyle/>
            <a:p>
              <a:r>
                <a:rPr lang="en-US" sz="1200" b="1" dirty="0">
                  <a:solidFill>
                    <a:srgbClr val="FF0000"/>
                  </a:solidFill>
                </a:rPr>
                <a:t>VPN</a:t>
              </a:r>
              <a:endParaRPr lang="en-US" sz="1200" dirty="0">
                <a:solidFill>
                  <a:srgbClr val="FF0000"/>
                </a:solidFill>
              </a:endParaRPr>
            </a:p>
          </p:txBody>
        </p:sp>
        <p:cxnSp>
          <p:nvCxnSpPr>
            <p:cNvPr id="29" name="Straight Arrow Connector 28">
              <a:extLst>
                <a:ext uri="{FF2B5EF4-FFF2-40B4-BE49-F238E27FC236}">
                  <a16:creationId xmlns:a16="http://schemas.microsoft.com/office/drawing/2014/main" id="{A31FB374-88F9-462A-B37E-4AFDF854107B}"/>
                </a:ext>
              </a:extLst>
            </p:cNvPr>
            <p:cNvCxnSpPr>
              <a:cxnSpLocks/>
              <a:stCxn id="1026" idx="3"/>
              <a:endCxn id="18" idx="1"/>
            </p:cNvCxnSpPr>
            <p:nvPr/>
          </p:nvCxnSpPr>
          <p:spPr>
            <a:xfrm>
              <a:off x="2802691" y="2245806"/>
              <a:ext cx="771391" cy="449"/>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3E73A04E-E2C2-4C95-A110-9D0E577FD17B}"/>
                </a:ext>
              </a:extLst>
            </p:cNvPr>
            <p:cNvCxnSpPr>
              <a:cxnSpLocks/>
              <a:stCxn id="7" idx="0"/>
            </p:cNvCxnSpPr>
            <p:nvPr/>
          </p:nvCxnSpPr>
          <p:spPr>
            <a:xfrm flipV="1">
              <a:off x="4096932" y="2395588"/>
              <a:ext cx="0" cy="688275"/>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9314C1A6-6AEC-4336-B2B3-D02DB3DA59FD}"/>
                </a:ext>
              </a:extLst>
            </p:cNvPr>
            <p:cNvCxnSpPr>
              <a:cxnSpLocks/>
              <a:stCxn id="1028" idx="0"/>
              <a:endCxn id="7" idx="2"/>
            </p:cNvCxnSpPr>
            <p:nvPr/>
          </p:nvCxnSpPr>
          <p:spPr>
            <a:xfrm flipH="1" flipV="1">
              <a:off x="4096932" y="4144135"/>
              <a:ext cx="2415" cy="915910"/>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D030E89B-82D9-4914-8BB5-7F136FD1995E}"/>
                </a:ext>
              </a:extLst>
            </p:cNvPr>
            <p:cNvCxnSpPr>
              <a:cxnSpLocks/>
              <a:stCxn id="1030" idx="0"/>
              <a:endCxn id="1028" idx="2"/>
            </p:cNvCxnSpPr>
            <p:nvPr/>
          </p:nvCxnSpPr>
          <p:spPr>
            <a:xfrm flipH="1" flipV="1">
              <a:off x="4099347" y="5888380"/>
              <a:ext cx="5623" cy="817189"/>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59" name="Picture 58">
              <a:extLst>
                <a:ext uri="{FF2B5EF4-FFF2-40B4-BE49-F238E27FC236}">
                  <a16:creationId xmlns:a16="http://schemas.microsoft.com/office/drawing/2014/main" id="{0C0CFA83-56E4-4C32-9B3B-498B454C171E}"/>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88062" y="1592189"/>
              <a:ext cx="484244" cy="630914"/>
            </a:xfrm>
            <a:prstGeom prst="rect">
              <a:avLst/>
            </a:prstGeom>
          </p:spPr>
        </p:pic>
        <p:sp>
          <p:nvSpPr>
            <p:cNvPr id="61" name="TextBox 60">
              <a:extLst>
                <a:ext uri="{FF2B5EF4-FFF2-40B4-BE49-F238E27FC236}">
                  <a16:creationId xmlns:a16="http://schemas.microsoft.com/office/drawing/2014/main" id="{645D33C5-2020-43E0-90E2-59EE321680D8}"/>
                </a:ext>
              </a:extLst>
            </p:cNvPr>
            <p:cNvSpPr txBox="1"/>
            <p:nvPr/>
          </p:nvSpPr>
          <p:spPr>
            <a:xfrm>
              <a:off x="1835069" y="5260033"/>
              <a:ext cx="1266501" cy="461665"/>
            </a:xfrm>
            <a:prstGeom prst="rect">
              <a:avLst/>
            </a:prstGeom>
            <a:noFill/>
          </p:spPr>
          <p:txBody>
            <a:bodyPr wrap="none" rtlCol="0">
              <a:spAutoFit/>
            </a:bodyPr>
            <a:lstStyle/>
            <a:p>
              <a:r>
                <a:rPr lang="en-US" sz="1200" b="1" dirty="0">
                  <a:solidFill>
                    <a:srgbClr val="FF0000"/>
                  </a:solidFill>
                </a:rPr>
                <a:t>RECORDING</a:t>
              </a:r>
            </a:p>
            <a:p>
              <a:r>
                <a:rPr lang="en-US" sz="1200" dirty="0"/>
                <a:t>Recording stored</a:t>
              </a:r>
            </a:p>
          </p:txBody>
        </p:sp>
        <p:pic>
          <p:nvPicPr>
            <p:cNvPr id="62" name="Picture 2" descr="C:\Users\cheung\AppData\Local\Temp\SNAGHTML1a5bd439.PNG">
              <a:extLst>
                <a:ext uri="{FF2B5EF4-FFF2-40B4-BE49-F238E27FC236}">
                  <a16:creationId xmlns:a16="http://schemas.microsoft.com/office/drawing/2014/main" id="{CFE0E72B-2D41-4B59-9AB3-95627088E4C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6714" y="4398161"/>
              <a:ext cx="801960" cy="812026"/>
            </a:xfrm>
            <a:prstGeom prst="rect">
              <a:avLst/>
            </a:prstGeom>
            <a:noFill/>
            <a:extLst>
              <a:ext uri="{909E8E84-426E-40DD-AFC4-6F175D3DCCD1}">
                <a14:hiddenFill xmlns:a14="http://schemas.microsoft.com/office/drawing/2010/main">
                  <a:solidFill>
                    <a:srgbClr val="FFFFFF"/>
                  </a:solidFill>
                </a14:hiddenFill>
              </a:ext>
            </a:extLst>
          </p:spPr>
        </p:pic>
        <p:cxnSp>
          <p:nvCxnSpPr>
            <p:cNvPr id="63" name="Straight Arrow Connector 62">
              <a:extLst>
                <a:ext uri="{FF2B5EF4-FFF2-40B4-BE49-F238E27FC236}">
                  <a16:creationId xmlns:a16="http://schemas.microsoft.com/office/drawing/2014/main" id="{90EB7FA4-20AB-4A3F-8BF1-F5881C9ED5FC}"/>
                </a:ext>
              </a:extLst>
            </p:cNvPr>
            <p:cNvCxnSpPr>
              <a:cxnSpLocks/>
              <a:stCxn id="62" idx="0"/>
            </p:cNvCxnSpPr>
            <p:nvPr/>
          </p:nvCxnSpPr>
          <p:spPr>
            <a:xfrm flipV="1">
              <a:off x="2537694" y="2739725"/>
              <a:ext cx="0" cy="1658436"/>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68" name="Picture 67">
              <a:extLst>
                <a:ext uri="{FF2B5EF4-FFF2-40B4-BE49-F238E27FC236}">
                  <a16:creationId xmlns:a16="http://schemas.microsoft.com/office/drawing/2014/main" id="{35623DBC-B2A2-48C8-94BA-47732976E7C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71453" y="4814509"/>
              <a:ext cx="437140" cy="437140"/>
            </a:xfrm>
            <a:prstGeom prst="rect">
              <a:avLst/>
            </a:prstGeom>
          </p:spPr>
        </p:pic>
        <p:pic>
          <p:nvPicPr>
            <p:cNvPr id="1028" name="Picture 4" descr="C:\Users\cheung\AppData\Local\Temp\SNAGHTML58d00b8.PNG">
              <a:extLst>
                <a:ext uri="{FF2B5EF4-FFF2-40B4-BE49-F238E27FC236}">
                  <a16:creationId xmlns:a16="http://schemas.microsoft.com/office/drawing/2014/main" id="{98050B13-2CAD-48C4-86E0-C66FCFF4138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81770" y="5060045"/>
              <a:ext cx="835153" cy="828335"/>
            </a:xfrm>
            <a:prstGeom prst="rect">
              <a:avLst/>
            </a:prstGeom>
            <a:noFill/>
            <a:extLst>
              <a:ext uri="{909E8E84-426E-40DD-AFC4-6F175D3DCCD1}">
                <a14:hiddenFill xmlns:a14="http://schemas.microsoft.com/office/drawing/2010/main">
                  <a:solidFill>
                    <a:srgbClr val="FFFFFF"/>
                  </a:solidFill>
                </a14:hiddenFill>
              </a:ext>
            </a:extLst>
          </p:spPr>
        </p:pic>
        <p:grpSp>
          <p:nvGrpSpPr>
            <p:cNvPr id="74" name="Group 73">
              <a:extLst>
                <a:ext uri="{FF2B5EF4-FFF2-40B4-BE49-F238E27FC236}">
                  <a16:creationId xmlns:a16="http://schemas.microsoft.com/office/drawing/2014/main" id="{168EDDC0-DE71-4C3F-B733-63D4BDA76B6E}"/>
                </a:ext>
              </a:extLst>
            </p:cNvPr>
            <p:cNvGrpSpPr/>
            <p:nvPr/>
          </p:nvGrpSpPr>
          <p:grpSpPr>
            <a:xfrm>
              <a:off x="3779781" y="5642899"/>
              <a:ext cx="642290" cy="153106"/>
              <a:chOff x="1524814" y="5809921"/>
              <a:chExt cx="945329" cy="225343"/>
            </a:xfrm>
          </p:grpSpPr>
          <p:pic>
            <p:nvPicPr>
              <p:cNvPr id="75" name="Picture 74">
                <a:extLst>
                  <a:ext uri="{FF2B5EF4-FFF2-40B4-BE49-F238E27FC236}">
                    <a16:creationId xmlns:a16="http://schemas.microsoft.com/office/drawing/2014/main" id="{65A98EF1-B74F-4EDF-968E-82DF1A91091A}"/>
                  </a:ext>
                </a:extLst>
              </p:cNvPr>
              <p:cNvPicPr>
                <a:picLocks noChangeAspect="1"/>
              </p:cNvPicPr>
              <p:nvPr/>
            </p:nvPicPr>
            <p:blipFill>
              <a:blip r:embed="rId10">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76" name="Picture 75">
                <a:extLst>
                  <a:ext uri="{FF2B5EF4-FFF2-40B4-BE49-F238E27FC236}">
                    <a16:creationId xmlns:a16="http://schemas.microsoft.com/office/drawing/2014/main" id="{807322B0-9B26-4F09-9052-9B545401286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pic>
          <p:nvPicPr>
            <p:cNvPr id="1032" name="Picture 8" descr="C:\Users\cheung\AppData\Local\Temp\SNAGHTML59068fc.PNG">
              <a:extLst>
                <a:ext uri="{FF2B5EF4-FFF2-40B4-BE49-F238E27FC236}">
                  <a16:creationId xmlns:a16="http://schemas.microsoft.com/office/drawing/2014/main" id="{4CE559B8-2074-43FE-97A9-A3ED97F2D06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14656" y="3807077"/>
              <a:ext cx="820752" cy="824102"/>
            </a:xfrm>
            <a:prstGeom prst="rect">
              <a:avLst/>
            </a:prstGeom>
            <a:noFill/>
            <a:extLst>
              <a:ext uri="{909E8E84-426E-40DD-AFC4-6F175D3DCCD1}">
                <a14:hiddenFill xmlns:a14="http://schemas.microsoft.com/office/drawing/2010/main">
                  <a:solidFill>
                    <a:srgbClr val="FFFFFF"/>
                  </a:solidFill>
                </a14:hiddenFill>
              </a:ext>
            </a:extLst>
          </p:spPr>
        </p:pic>
        <p:cxnSp>
          <p:nvCxnSpPr>
            <p:cNvPr id="85" name="Straight Arrow Connector 84">
              <a:extLst>
                <a:ext uri="{FF2B5EF4-FFF2-40B4-BE49-F238E27FC236}">
                  <a16:creationId xmlns:a16="http://schemas.microsoft.com/office/drawing/2014/main" id="{FF5B25CE-4B37-45F2-B836-F2711F0E9EC0}"/>
                </a:ext>
              </a:extLst>
            </p:cNvPr>
            <p:cNvCxnSpPr>
              <a:cxnSpLocks/>
            </p:cNvCxnSpPr>
            <p:nvPr/>
          </p:nvCxnSpPr>
          <p:spPr>
            <a:xfrm flipV="1">
              <a:off x="1871281" y="2826211"/>
              <a:ext cx="0" cy="1009189"/>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599301FC-94BE-4605-8174-5932C19F29ED}"/>
                </a:ext>
              </a:extLst>
            </p:cNvPr>
            <p:cNvSpPr txBox="1"/>
            <p:nvPr/>
          </p:nvSpPr>
          <p:spPr>
            <a:xfrm>
              <a:off x="159710" y="3993859"/>
              <a:ext cx="1272721" cy="461665"/>
            </a:xfrm>
            <a:prstGeom prst="rect">
              <a:avLst/>
            </a:prstGeom>
            <a:noFill/>
          </p:spPr>
          <p:txBody>
            <a:bodyPr wrap="none" rtlCol="0">
              <a:spAutoFit/>
            </a:bodyPr>
            <a:lstStyle/>
            <a:p>
              <a:r>
                <a:rPr lang="en-US" sz="1200" b="1" dirty="0">
                  <a:solidFill>
                    <a:srgbClr val="FF0000"/>
                  </a:solidFill>
                </a:rPr>
                <a:t>CONFIGURATION</a:t>
              </a:r>
            </a:p>
            <a:p>
              <a:r>
                <a:rPr lang="en-US" sz="1200" dirty="0"/>
                <a:t>SDC Templates</a:t>
              </a:r>
            </a:p>
          </p:txBody>
        </p:sp>
        <p:sp>
          <p:nvSpPr>
            <p:cNvPr id="96" name="Oval 95">
              <a:extLst>
                <a:ext uri="{FF2B5EF4-FFF2-40B4-BE49-F238E27FC236}">
                  <a16:creationId xmlns:a16="http://schemas.microsoft.com/office/drawing/2014/main" id="{3F16AB4E-0821-45AC-9F60-745C47645720}"/>
                </a:ext>
              </a:extLst>
            </p:cNvPr>
            <p:cNvSpPr/>
            <p:nvPr/>
          </p:nvSpPr>
          <p:spPr>
            <a:xfrm>
              <a:off x="1463864" y="379190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97" name="Oval 96">
              <a:extLst>
                <a:ext uri="{FF2B5EF4-FFF2-40B4-BE49-F238E27FC236}">
                  <a16:creationId xmlns:a16="http://schemas.microsoft.com/office/drawing/2014/main" id="{D5C5CCAF-FA6E-4125-85BF-7C368273C640}"/>
                </a:ext>
              </a:extLst>
            </p:cNvPr>
            <p:cNvSpPr/>
            <p:nvPr/>
          </p:nvSpPr>
          <p:spPr>
            <a:xfrm>
              <a:off x="2352764" y="1795996"/>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sp>
          <p:nvSpPr>
            <p:cNvPr id="98" name="Oval 97">
              <a:extLst>
                <a:ext uri="{FF2B5EF4-FFF2-40B4-BE49-F238E27FC236}">
                  <a16:creationId xmlns:a16="http://schemas.microsoft.com/office/drawing/2014/main" id="{8A1F6528-C6CD-441C-AE53-D5C4634CD951}"/>
                </a:ext>
              </a:extLst>
            </p:cNvPr>
            <p:cNvSpPr/>
            <p:nvPr/>
          </p:nvSpPr>
          <p:spPr>
            <a:xfrm>
              <a:off x="2259323" y="438381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6</a:t>
              </a:r>
            </a:p>
          </p:txBody>
        </p:sp>
        <p:sp>
          <p:nvSpPr>
            <p:cNvPr id="99" name="Oval 98">
              <a:extLst>
                <a:ext uri="{FF2B5EF4-FFF2-40B4-BE49-F238E27FC236}">
                  <a16:creationId xmlns:a16="http://schemas.microsoft.com/office/drawing/2014/main" id="{11062477-64FD-4D88-9557-42A6801B4BFC}"/>
                </a:ext>
              </a:extLst>
            </p:cNvPr>
            <p:cNvSpPr/>
            <p:nvPr/>
          </p:nvSpPr>
          <p:spPr>
            <a:xfrm>
              <a:off x="3672801" y="1845231"/>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100" name="Oval 99">
              <a:extLst>
                <a:ext uri="{FF2B5EF4-FFF2-40B4-BE49-F238E27FC236}">
                  <a16:creationId xmlns:a16="http://schemas.microsoft.com/office/drawing/2014/main" id="{844672AD-44E6-4F38-88B6-36B6EB241AB3}"/>
                </a:ext>
              </a:extLst>
            </p:cNvPr>
            <p:cNvSpPr/>
            <p:nvPr/>
          </p:nvSpPr>
          <p:spPr>
            <a:xfrm>
              <a:off x="3692126" y="5060667"/>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101" name="Oval 100">
              <a:extLst>
                <a:ext uri="{FF2B5EF4-FFF2-40B4-BE49-F238E27FC236}">
                  <a16:creationId xmlns:a16="http://schemas.microsoft.com/office/drawing/2014/main" id="{9711AFDF-643F-4E9A-9676-54EE4CDD3DB2}"/>
                </a:ext>
              </a:extLst>
            </p:cNvPr>
            <p:cNvSpPr/>
            <p:nvPr/>
          </p:nvSpPr>
          <p:spPr>
            <a:xfrm>
              <a:off x="3713553" y="3110991"/>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102" name="Oval 101">
              <a:extLst>
                <a:ext uri="{FF2B5EF4-FFF2-40B4-BE49-F238E27FC236}">
                  <a16:creationId xmlns:a16="http://schemas.microsoft.com/office/drawing/2014/main" id="{D131CABC-3EDB-4A5B-8A37-D0371A2CAB82}"/>
                </a:ext>
              </a:extLst>
            </p:cNvPr>
            <p:cNvSpPr/>
            <p:nvPr/>
          </p:nvSpPr>
          <p:spPr>
            <a:xfrm>
              <a:off x="3731155" y="6710592"/>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5</a:t>
              </a:r>
            </a:p>
          </p:txBody>
        </p:sp>
        <p:pic>
          <p:nvPicPr>
            <p:cNvPr id="105" name="Picture 2" descr="C:\Users\cheung\AppData\Local\Temp\SNAGHTML5787b34.PNG">
              <a:extLst>
                <a:ext uri="{FF2B5EF4-FFF2-40B4-BE49-F238E27FC236}">
                  <a16:creationId xmlns:a16="http://schemas.microsoft.com/office/drawing/2014/main" id="{5C40E82B-107E-413F-89E5-697F04EB5AA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2083" y="820380"/>
              <a:ext cx="529106" cy="533273"/>
            </a:xfrm>
            <a:prstGeom prst="rect">
              <a:avLst/>
            </a:prstGeom>
            <a:noFill/>
            <a:extLst>
              <a:ext uri="{909E8E84-426E-40DD-AFC4-6F175D3DCCD1}">
                <a14:hiddenFill xmlns:a14="http://schemas.microsoft.com/office/drawing/2010/main">
                  <a:solidFill>
                    <a:srgbClr val="FFFFFF"/>
                  </a:solidFill>
                </a14:hiddenFill>
              </a:ext>
            </a:extLst>
          </p:spPr>
        </p:pic>
        <p:cxnSp>
          <p:nvCxnSpPr>
            <p:cNvPr id="91" name="Connector: Elbow 90">
              <a:extLst>
                <a:ext uri="{FF2B5EF4-FFF2-40B4-BE49-F238E27FC236}">
                  <a16:creationId xmlns:a16="http://schemas.microsoft.com/office/drawing/2014/main" id="{F92F0565-4531-4BF1-BA50-7B68F5C17686}"/>
                </a:ext>
              </a:extLst>
            </p:cNvPr>
            <p:cNvCxnSpPr>
              <a:cxnSpLocks/>
              <a:stCxn id="105" idx="3"/>
            </p:cNvCxnSpPr>
            <p:nvPr/>
          </p:nvCxnSpPr>
          <p:spPr>
            <a:xfrm>
              <a:off x="1601189" y="1087017"/>
              <a:ext cx="380845" cy="500689"/>
            </a:xfrm>
            <a:prstGeom prst="bentConnector2">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09" name="Picture 2" descr="C:\Users\cheung\AppData\Local\Temp\SNAGHTML5787b34.PNG">
              <a:extLst>
                <a:ext uri="{FF2B5EF4-FFF2-40B4-BE49-F238E27FC236}">
                  <a16:creationId xmlns:a16="http://schemas.microsoft.com/office/drawing/2014/main" id="{51338240-B02F-4D3D-A91C-2327CC376D9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5697" y="820380"/>
              <a:ext cx="529106" cy="533273"/>
            </a:xfrm>
            <a:prstGeom prst="rect">
              <a:avLst/>
            </a:prstGeom>
            <a:noFill/>
            <a:extLst>
              <a:ext uri="{909E8E84-426E-40DD-AFC4-6F175D3DCCD1}">
                <a14:hiddenFill xmlns:a14="http://schemas.microsoft.com/office/drawing/2010/main">
                  <a:solidFill>
                    <a:srgbClr val="FFFFFF"/>
                  </a:solidFill>
                </a14:hiddenFill>
              </a:ext>
            </a:extLst>
          </p:spPr>
        </p:pic>
        <p:cxnSp>
          <p:nvCxnSpPr>
            <p:cNvPr id="110" name="Connector: Elbow 109">
              <a:extLst>
                <a:ext uri="{FF2B5EF4-FFF2-40B4-BE49-F238E27FC236}">
                  <a16:creationId xmlns:a16="http://schemas.microsoft.com/office/drawing/2014/main" id="{7FD0E835-F1D2-43B7-82E1-A76AE177D9B3}"/>
                </a:ext>
              </a:extLst>
            </p:cNvPr>
            <p:cNvCxnSpPr>
              <a:cxnSpLocks/>
              <a:stCxn id="109" idx="1"/>
              <a:endCxn id="1026" idx="0"/>
            </p:cNvCxnSpPr>
            <p:nvPr/>
          </p:nvCxnSpPr>
          <p:spPr>
            <a:xfrm rot="10800000" flipV="1">
              <a:off x="2157295" y="1087016"/>
              <a:ext cx="348403" cy="508309"/>
            </a:xfrm>
            <a:prstGeom prst="bentConnector2">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2A3D5C35-F6C4-44DA-BB74-898F7BF71145}"/>
                </a:ext>
              </a:extLst>
            </p:cNvPr>
            <p:cNvSpPr txBox="1"/>
            <p:nvPr/>
          </p:nvSpPr>
          <p:spPr>
            <a:xfrm>
              <a:off x="473992" y="1322751"/>
              <a:ext cx="1225720" cy="276999"/>
            </a:xfrm>
            <a:prstGeom prst="rect">
              <a:avLst/>
            </a:prstGeom>
            <a:noFill/>
          </p:spPr>
          <p:txBody>
            <a:bodyPr wrap="none" rtlCol="0">
              <a:spAutoFit/>
            </a:bodyPr>
            <a:lstStyle/>
            <a:p>
              <a:r>
                <a:rPr lang="en-US" sz="1200" dirty="0"/>
                <a:t>VID, CLAMP, CDT</a:t>
              </a:r>
            </a:p>
          </p:txBody>
        </p:sp>
        <p:sp>
          <p:nvSpPr>
            <p:cNvPr id="115" name="TextBox 114">
              <a:extLst>
                <a:ext uri="{FF2B5EF4-FFF2-40B4-BE49-F238E27FC236}">
                  <a16:creationId xmlns:a16="http://schemas.microsoft.com/office/drawing/2014/main" id="{0CE24C79-15FC-4F26-9CDC-671914407B82}"/>
                </a:ext>
              </a:extLst>
            </p:cNvPr>
            <p:cNvSpPr txBox="1"/>
            <p:nvPr/>
          </p:nvSpPr>
          <p:spPr>
            <a:xfrm>
              <a:off x="2471103" y="1306283"/>
              <a:ext cx="679994" cy="276999"/>
            </a:xfrm>
            <a:prstGeom prst="rect">
              <a:avLst/>
            </a:prstGeom>
            <a:noFill/>
          </p:spPr>
          <p:txBody>
            <a:bodyPr wrap="none" rtlCol="0">
              <a:spAutoFit/>
            </a:bodyPr>
            <a:lstStyle/>
            <a:p>
              <a:r>
                <a:rPr lang="en-US" sz="1200" dirty="0"/>
                <a:t>A&amp;AI UI</a:t>
              </a:r>
            </a:p>
          </p:txBody>
        </p:sp>
      </p:grpSp>
    </p:spTree>
    <p:extLst>
      <p:ext uri="{BB962C8B-B14F-4D97-AF65-F5344CB8AC3E}">
        <p14:creationId xmlns:p14="http://schemas.microsoft.com/office/powerpoint/2010/main" val="259913090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2783949755"/>
              </p:ext>
            </p:extLst>
          </p:nvPr>
        </p:nvGraphicFramePr>
        <p:xfrm>
          <a:off x="57152" y="170393"/>
          <a:ext cx="6757983" cy="6322060"/>
        </p:xfrm>
        <a:graphic>
          <a:graphicData uri="http://schemas.openxmlformats.org/drawingml/2006/table">
            <a:tbl>
              <a:tblPr firstRow="1" bandRow="1">
                <a:tableStyleId>{5C22544A-7EE6-4342-B048-85BDC9FD1C3A}</a:tableStyleId>
              </a:tblPr>
              <a:tblGrid>
                <a:gridCol w="528636">
                  <a:extLst>
                    <a:ext uri="{9D8B030D-6E8A-4147-A177-3AD203B41FA5}">
                      <a16:colId xmlns:a16="http://schemas.microsoft.com/office/drawing/2014/main" val="555983829"/>
                    </a:ext>
                  </a:extLst>
                </a:gridCol>
                <a:gridCol w="6229347">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1</a:t>
                      </a:r>
                    </a:p>
                  </a:txBody>
                  <a:tcPr/>
                </a:tc>
                <a:tc>
                  <a:txBody>
                    <a:bodyPr/>
                    <a:lstStyle/>
                    <a:p>
                      <a:r>
                        <a:rPr lang="en-US" b="1" dirty="0">
                          <a:solidFill>
                            <a:srgbClr val="FF0000"/>
                          </a:solidFill>
                        </a:rPr>
                        <a:t>CONFIGURATION </a:t>
                      </a:r>
                      <a:r>
                        <a:rPr lang="en-US" dirty="0"/>
                        <a:t>– SDC Design templates need to be configured in preparation of the Demo &amp; Showcasing. The appropriate PNF and VNF designs are designed, validated and exported to the other components of ONAP.</a:t>
                      </a:r>
                    </a:p>
                  </a:txBody>
                  <a:tcPr/>
                </a:tc>
                <a:extLst>
                  <a:ext uri="{0D108BD9-81ED-4DB2-BD59-A6C34878D82A}">
                    <a16:rowId xmlns:a16="http://schemas.microsoft.com/office/drawing/2014/main" val="700276724"/>
                  </a:ext>
                </a:extLst>
              </a:tr>
              <a:tr h="370840">
                <a:tc>
                  <a:txBody>
                    <a:bodyPr/>
                    <a:lstStyle/>
                    <a:p>
                      <a:r>
                        <a:rPr lang="en-US" dirty="0"/>
                        <a:t>2</a:t>
                      </a:r>
                    </a:p>
                  </a:txBody>
                  <a:tcPr/>
                </a:tc>
                <a:tc>
                  <a:txBody>
                    <a:bodyPr/>
                    <a:lstStyle/>
                    <a:p>
                      <a:r>
                        <a:rPr lang="en-US" b="1" dirty="0">
                          <a:solidFill>
                            <a:srgbClr val="FF0000"/>
                          </a:solidFill>
                        </a:rPr>
                        <a:t>PORTAL &amp; GUIS </a:t>
                      </a:r>
                      <a:r>
                        <a:rPr lang="en-US" dirty="0"/>
                        <a:t>– The ONAP Portal is used to access the appropriate GUIs and interfaces necessary to operate and configure ONAP. The VID and CLMAP GUI are used to configure the appropriate information for the showcase. The A&amp;AI GUI are used to show the created entries in A&amp;AI for the PNF.</a:t>
                      </a:r>
                    </a:p>
                  </a:txBody>
                  <a:tcPr/>
                </a:tc>
                <a:extLst>
                  <a:ext uri="{0D108BD9-81ED-4DB2-BD59-A6C34878D82A}">
                    <a16:rowId xmlns:a16="http://schemas.microsoft.com/office/drawing/2014/main" val="956522935"/>
                  </a:ext>
                </a:extLst>
              </a:tr>
              <a:tr h="370840">
                <a:tc>
                  <a:txBody>
                    <a:bodyPr/>
                    <a:lstStyle/>
                    <a:p>
                      <a:r>
                        <a:rPr lang="en-US" dirty="0"/>
                        <a:t>3</a:t>
                      </a:r>
                    </a:p>
                  </a:txBody>
                  <a:tcPr/>
                </a:tc>
                <a:tc>
                  <a:txBody>
                    <a:bodyPr/>
                    <a:lstStyle/>
                    <a:p>
                      <a:r>
                        <a:rPr lang="en-US" b="1" dirty="0">
                          <a:solidFill>
                            <a:srgbClr val="FF0000"/>
                          </a:solidFill>
                        </a:rPr>
                        <a:t>VPN </a:t>
                      </a:r>
                      <a:r>
                        <a:rPr lang="en-US" dirty="0"/>
                        <a:t>– The appropriate security gateways and/or VPN networks are configured. The appropriate security setups are authenticated against. Passwords and IP addresses that are needed to connect to the ONAP servers go through this VPN or security gateway (as appropriate)</a:t>
                      </a:r>
                    </a:p>
                    <a:p>
                      <a:endParaRPr lang="en-US" b="1" dirty="0">
                        <a:solidFill>
                          <a:srgbClr val="FF0000"/>
                        </a:solidFill>
                      </a:endParaRPr>
                    </a:p>
                    <a:p>
                      <a:r>
                        <a:rPr lang="en-US" b="1" dirty="0">
                          <a:solidFill>
                            <a:srgbClr val="FF0000"/>
                          </a:solidFill>
                        </a:rPr>
                        <a:t>ONAP SERVERS </a:t>
                      </a:r>
                      <a:r>
                        <a:rPr lang="en-US" dirty="0"/>
                        <a:t>– The ONAP Servers that host the ONAP ecosystem are connected to</a:t>
                      </a:r>
                    </a:p>
                  </a:txBody>
                  <a:tcPr/>
                </a:tc>
                <a:extLst>
                  <a:ext uri="{0D108BD9-81ED-4DB2-BD59-A6C34878D82A}">
                    <a16:rowId xmlns:a16="http://schemas.microsoft.com/office/drawing/2014/main" val="1414410553"/>
                  </a:ext>
                </a:extLst>
              </a:tr>
              <a:tr h="553507">
                <a:tc>
                  <a:txBody>
                    <a:bodyPr/>
                    <a:lstStyle/>
                    <a:p>
                      <a:r>
                        <a:rPr lang="en-US" dirty="0"/>
                        <a:t>4</a:t>
                      </a:r>
                    </a:p>
                  </a:txBody>
                  <a:tcPr/>
                </a:tc>
                <a:tc>
                  <a:txBody>
                    <a:bodyPr/>
                    <a:lstStyle/>
                    <a:p>
                      <a:r>
                        <a:rPr lang="en-US" b="1" dirty="0">
                          <a:solidFill>
                            <a:srgbClr val="FF0000"/>
                          </a:solidFill>
                        </a:rPr>
                        <a:t>ONAP ECOSYSTEM (VM) </a:t>
                      </a:r>
                      <a:r>
                        <a:rPr lang="en-US" dirty="0"/>
                        <a:t>– The ONAP ecosystem has all of the appropriate Virtual Machines necessary to operate. This has the </a:t>
                      </a:r>
                      <a:r>
                        <a:rPr lang="en-US" sz="1400" dirty="0"/>
                        <a:t>R2 Beijing Release of ONAP. All of the PNF Plug and Play Use Case updated software is available in the ONAP Ecosystem. The Robot VM, Mock server to control Provider Edge Router, and WAN Controller are established.</a:t>
                      </a:r>
                    </a:p>
                    <a:p>
                      <a:endParaRPr lang="en-US" sz="1400" dirty="0"/>
                    </a:p>
                    <a:p>
                      <a:r>
                        <a:rPr lang="en-US" sz="1400" dirty="0"/>
                        <a:t>The PNF Registration Handler a new DCAE plug-in are available in this ONAP ecosystem which is used to register the PNF into ONAP.</a:t>
                      </a:r>
                    </a:p>
                  </a:txBody>
                  <a:tcPr/>
                </a:tc>
                <a:extLst>
                  <a:ext uri="{0D108BD9-81ED-4DB2-BD59-A6C34878D82A}">
                    <a16:rowId xmlns:a16="http://schemas.microsoft.com/office/drawing/2014/main" val="187955570"/>
                  </a:ext>
                </a:extLst>
              </a:tr>
              <a:tr h="370840">
                <a:tc>
                  <a:txBody>
                    <a:bodyPr/>
                    <a:lstStyle/>
                    <a:p>
                      <a:r>
                        <a:rPr lang="en-US" dirty="0"/>
                        <a:t>5</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b="1" dirty="0">
                          <a:solidFill>
                            <a:srgbClr val="FF0000"/>
                          </a:solidFill>
                        </a:rPr>
                        <a:t>DU EMULATOR </a:t>
                      </a:r>
                      <a:r>
                        <a:rPr lang="en-US" dirty="0">
                          <a:solidFill>
                            <a:srgbClr val="0000CC"/>
                          </a:solidFill>
                        </a:rPr>
                        <a:t>– </a:t>
                      </a:r>
                      <a:r>
                        <a:rPr lang="en-US" dirty="0">
                          <a:solidFill>
                            <a:schemeClr val="tx1"/>
                          </a:solidFill>
                        </a:rPr>
                        <a:t>The DU Emulator is used to emulate the responses and connection to ONAP. The DU emulator establishes a VES HTTPS connection with the PRH during the registration process and receives a APP-C response back via ansible.</a:t>
                      </a:r>
                    </a:p>
                  </a:txBody>
                  <a:tcPr/>
                </a:tc>
                <a:extLst>
                  <a:ext uri="{0D108BD9-81ED-4DB2-BD59-A6C34878D82A}">
                    <a16:rowId xmlns:a16="http://schemas.microsoft.com/office/drawing/2014/main" val="3364050509"/>
                  </a:ext>
                </a:extLst>
              </a:tr>
              <a:tr h="370840">
                <a:tc>
                  <a:txBody>
                    <a:bodyPr/>
                    <a:lstStyle/>
                    <a:p>
                      <a:r>
                        <a:rPr lang="en-US" dirty="0"/>
                        <a:t>6</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b="1" dirty="0">
                          <a:solidFill>
                            <a:srgbClr val="FF0000"/>
                          </a:solidFill>
                        </a:rPr>
                        <a:t>RECORDING </a:t>
                      </a:r>
                      <a:r>
                        <a:rPr lang="en-US" dirty="0">
                          <a:solidFill>
                            <a:srgbClr val="0000CC"/>
                          </a:solidFill>
                        </a:rPr>
                        <a:t>– </a:t>
                      </a:r>
                      <a:r>
                        <a:rPr lang="en-US" dirty="0">
                          <a:solidFill>
                            <a:schemeClr val="tx1"/>
                          </a:solidFill>
                        </a:rPr>
                        <a:t>A recording is made of the showcase and demo for later upload/download and playback for demonstration purposes.</a:t>
                      </a:r>
                    </a:p>
                  </a:txBody>
                  <a:tcPr/>
                </a:tc>
                <a:extLst>
                  <a:ext uri="{0D108BD9-81ED-4DB2-BD59-A6C34878D82A}">
                    <a16:rowId xmlns:a16="http://schemas.microsoft.com/office/drawing/2014/main" val="1995800150"/>
                  </a:ext>
                </a:extLst>
              </a:tr>
            </a:tbl>
          </a:graphicData>
        </a:graphic>
      </p:graphicFrame>
      <p:sp>
        <p:nvSpPr>
          <p:cNvPr id="2" name="TextBox 1">
            <a:extLst>
              <a:ext uri="{FF2B5EF4-FFF2-40B4-BE49-F238E27FC236}">
                <a16:creationId xmlns:a16="http://schemas.microsoft.com/office/drawing/2014/main" id="{4187C709-0EAB-4EA9-9225-454A76CB90EE}"/>
              </a:ext>
            </a:extLst>
          </p:cNvPr>
          <p:cNvSpPr txBox="1"/>
          <p:nvPr/>
        </p:nvSpPr>
        <p:spPr>
          <a:xfrm>
            <a:off x="57152" y="7329267"/>
            <a:ext cx="5655266" cy="369332"/>
          </a:xfrm>
          <a:prstGeom prst="rect">
            <a:avLst/>
          </a:prstGeom>
          <a:noFill/>
        </p:spPr>
        <p:txBody>
          <a:bodyPr wrap="none" rtlCol="0">
            <a:spAutoFit/>
          </a:bodyPr>
          <a:lstStyle/>
          <a:p>
            <a:r>
              <a:rPr lang="en-US" dirty="0"/>
              <a:t>Need a integration details on SDC modeling/CSAR package</a:t>
            </a:r>
          </a:p>
        </p:txBody>
      </p:sp>
    </p:spTree>
    <p:extLst>
      <p:ext uri="{BB962C8B-B14F-4D97-AF65-F5344CB8AC3E}">
        <p14:creationId xmlns:p14="http://schemas.microsoft.com/office/powerpoint/2010/main" val="151619194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PNF Plug and Play </a:t>
            </a:r>
          </a:p>
          <a:p>
            <a:r>
              <a:rPr lang="en-US" b="1" dirty="0">
                <a:solidFill>
                  <a:schemeClr val="bg1"/>
                </a:solidFill>
              </a:rPr>
              <a:t>ROADMAP (After Casablanca)</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pic>
        <p:nvPicPr>
          <p:cNvPr id="3" name="Picture 2">
            <a:extLst>
              <a:ext uri="{FF2B5EF4-FFF2-40B4-BE49-F238E27FC236}">
                <a16:creationId xmlns:a16="http://schemas.microsoft.com/office/drawing/2014/main" id="{D988896F-0987-47D0-B4BE-FEEE4528BD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195" y="5443206"/>
            <a:ext cx="1873105" cy="998745"/>
          </a:xfrm>
          <a:prstGeom prst="rect">
            <a:avLst/>
          </a:prstGeom>
          <a:ln>
            <a:solidFill>
              <a:srgbClr val="006600"/>
            </a:solidFill>
          </a:ln>
        </p:spPr>
      </p:pic>
    </p:spTree>
    <p:extLst>
      <p:ext uri="{BB962C8B-B14F-4D97-AF65-F5344CB8AC3E}">
        <p14:creationId xmlns:p14="http://schemas.microsoft.com/office/powerpoint/2010/main" val="352946921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D2A3BB5E-3FFB-4D59-B824-B2C1BBBFA2E2}"/>
              </a:ext>
            </a:extLst>
          </p:cNvPr>
          <p:cNvGraphicFramePr>
            <a:graphicFrameLocks noGrp="1"/>
          </p:cNvGraphicFramePr>
          <p:nvPr>
            <p:extLst>
              <p:ext uri="{D42A27DB-BD31-4B8C-83A1-F6EECF244321}">
                <p14:modId xmlns:p14="http://schemas.microsoft.com/office/powerpoint/2010/main" val="2713604457"/>
              </p:ext>
            </p:extLst>
          </p:nvPr>
        </p:nvGraphicFramePr>
        <p:xfrm>
          <a:off x="57152" y="634852"/>
          <a:ext cx="6757983" cy="7975600"/>
        </p:xfrm>
        <a:graphic>
          <a:graphicData uri="http://schemas.openxmlformats.org/drawingml/2006/table">
            <a:tbl>
              <a:tblPr firstRow="1" bandRow="1">
                <a:tableStyleId>{5C22544A-7EE6-4342-B048-85BDC9FD1C3A}</a:tableStyleId>
              </a:tblPr>
              <a:tblGrid>
                <a:gridCol w="1228723">
                  <a:extLst>
                    <a:ext uri="{9D8B030D-6E8A-4147-A177-3AD203B41FA5}">
                      <a16:colId xmlns:a16="http://schemas.microsoft.com/office/drawing/2014/main" val="555983829"/>
                    </a:ext>
                  </a:extLst>
                </a:gridCol>
                <a:gridCol w="5529260">
                  <a:extLst>
                    <a:ext uri="{9D8B030D-6E8A-4147-A177-3AD203B41FA5}">
                      <a16:colId xmlns:a16="http://schemas.microsoft.com/office/drawing/2014/main" val="3468207131"/>
                    </a:ext>
                  </a:extLst>
                </a:gridCol>
              </a:tblGrid>
              <a:tr h="370840">
                <a:tc>
                  <a:txBody>
                    <a:bodyPr/>
                    <a:lstStyle/>
                    <a:p>
                      <a:r>
                        <a:rPr lang="en-US" dirty="0"/>
                        <a:t>PnP DUBLIN WORK ITEM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kern="1200" dirty="0">
                          <a:solidFill>
                            <a:srgbClr val="0000CC"/>
                          </a:solidFill>
                          <a:effectLst/>
                          <a:latin typeface="+mn-lt"/>
                          <a:ea typeface="+mn-ea"/>
                          <a:cs typeface="+mn-cs"/>
                        </a:rPr>
                        <a:t>Licensing Management</a:t>
                      </a:r>
                      <a:endParaRPr lang="en-US" sz="14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Having meta-data manage licensing.  This at first (in Dublin) might be very simple but can be expanded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5582517"/>
                  </a:ext>
                </a:extLst>
              </a:tr>
              <a:tr h="370840">
                <a:tc>
                  <a:txBody>
                    <a:bodyPr/>
                    <a:lstStyle/>
                    <a:p>
                      <a:r>
                        <a:rPr lang="en-US" sz="1400" b="1" dirty="0">
                          <a:solidFill>
                            <a:srgbClr val="0000CC"/>
                          </a:solidFill>
                        </a:rPr>
                        <a:t>VNF &amp; PNF 5G Flow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Use case for VNF &amp; PNF bring-up. (CU with a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995478"/>
                  </a:ext>
                </a:extLst>
              </a:tr>
              <a:tr h="370840">
                <a:tc>
                  <a:txBody>
                    <a:bodyPr/>
                    <a:lstStyle/>
                    <a:p>
                      <a:r>
                        <a:rPr lang="en-US" sz="1400" b="1" dirty="0">
                          <a:solidFill>
                            <a:srgbClr val="0000CC"/>
                          </a:solidFill>
                        </a:rPr>
                        <a:t>PNF Artifacts</a:t>
                      </a:r>
                    </a:p>
                    <a:p>
                      <a:r>
                        <a:rPr lang="en-US" sz="1400" b="1" dirty="0">
                          <a:solidFill>
                            <a:srgbClr val="0000CC"/>
                          </a:solidFill>
                        </a:rPr>
                        <a:t>(PNF Package) &amp; PNF Modeling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In Casablanca we did not get in artifacts in time, and for Dublin we are looking to incorporate actual Artifacts. Some parameters were identified for PNF model and pushed to Dublin for example the Package version.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1080144"/>
                  </a:ext>
                </a:extLst>
              </a:tr>
              <a:tr h="370840">
                <a:tc>
                  <a:txBody>
                    <a:bodyPr/>
                    <a:lstStyle/>
                    <a:p>
                      <a:r>
                        <a:rPr lang="en-US" sz="1400" b="1" dirty="0">
                          <a:solidFill>
                            <a:srgbClr val="0000CC"/>
                          </a:solidFill>
                        </a:rPr>
                        <a:t>SO Model Driven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The PNF controller caused quite a stir in Casablanca, the tension between Design/Platform Model vs Run-Time/Deployment Model. As a result the SO controller design was sub-optimal and should be addressed in Dublin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88852970"/>
                  </a:ext>
                </a:extLst>
              </a:tr>
              <a:tr h="370840">
                <a:tc>
                  <a:txBody>
                    <a:bodyPr/>
                    <a:lstStyle/>
                    <a:p>
                      <a:r>
                        <a:rPr lang="en-US" sz="1400" b="1" dirty="0">
                          <a:solidFill>
                            <a:srgbClr val="0000CC"/>
                          </a:solidFill>
                        </a:rPr>
                        <a:t>PRH with Actual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It would be nice if in Dublin (or Frankfurt) if the Plug and Play Use Case actually worked with a real DU.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2949284"/>
                  </a:ext>
                </a:extLst>
              </a:tr>
              <a:tr h="370840">
                <a:tc>
                  <a:txBody>
                    <a:bodyPr/>
                    <a:lstStyle/>
                    <a:p>
                      <a:r>
                        <a:rPr lang="en-US" sz="1400" b="1" dirty="0">
                          <a:solidFill>
                            <a:srgbClr val="0000CC"/>
                          </a:solidFill>
                        </a:rPr>
                        <a:t>Security Enhancement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Security enhancements slated for Dublin will need to be working for PnP Use Case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4499531"/>
                  </a:ext>
                </a:extLst>
              </a:tr>
              <a:tr h="370840">
                <a:tc>
                  <a:txBody>
                    <a:bodyPr/>
                    <a:lstStyle/>
                    <a:p>
                      <a:r>
                        <a:rPr lang="en-US" sz="1400" b="1" dirty="0">
                          <a:solidFill>
                            <a:srgbClr val="0000CC"/>
                          </a:solidFill>
                        </a:rPr>
                        <a:t>Software Management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A first step in S/W management was version reporting incorporated into the PNF model. Further or next steps can be taken in Dublin</a:t>
                      </a:r>
                    </a:p>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92358922"/>
                  </a:ext>
                </a:extLst>
              </a:tr>
              <a:tr h="370840">
                <a:tc>
                  <a:txBody>
                    <a:bodyPr/>
                    <a:lstStyle/>
                    <a:p>
                      <a:r>
                        <a:rPr lang="en-US" sz="1400" b="1" dirty="0">
                          <a:solidFill>
                            <a:srgbClr val="0000CC"/>
                          </a:solidFill>
                        </a:rPr>
                        <a:t>NMS as a 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Christina (PTL A&amp;AI) had suggested the NMS be modeled as a PNF. This was brought up quite late in the Casablanca development cycle, and even if rudimentarily implemented needs to be further evolved in Dublin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5516409"/>
                  </a:ext>
                </a:extLst>
              </a:tr>
              <a:tr h="370840">
                <a:tc>
                  <a:txBody>
                    <a:bodyPr/>
                    <a:lstStyle/>
                    <a:p>
                      <a:r>
                        <a:rPr lang="en-US" sz="1400" b="1" dirty="0">
                          <a:solidFill>
                            <a:srgbClr val="0000CC"/>
                          </a:solidFill>
                        </a:rPr>
                        <a:t>Controller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Controller definition (SDN-C) came so late in Casablanca, we had defined some additional optional parameter for the step37 Service Configuration but likely more evolution needs to be done. SDN-C was not the theoretical proper controller and people objected as this is conceptually the L0-L3 controller.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97123435"/>
                  </a:ext>
                </a:extLst>
              </a:tr>
              <a:tr h="370840">
                <a:tc>
                  <a:txBody>
                    <a:bodyPr/>
                    <a:lstStyle/>
                    <a:p>
                      <a:r>
                        <a:rPr lang="en-US" sz="1400" b="1" dirty="0">
                          <a:solidFill>
                            <a:srgbClr val="0000CC"/>
                          </a:solidFill>
                        </a:rPr>
                        <a:t>PRH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There might be more integration or development for the PRH in Dublin.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189582"/>
                  </a:ext>
                </a:extLst>
              </a:tr>
              <a:tr h="370840">
                <a:tc>
                  <a:txBody>
                    <a:bodyPr/>
                    <a:lstStyle/>
                    <a:p>
                      <a:r>
                        <a:rPr lang="en-US" sz="1400" b="1" dirty="0">
                          <a:solidFill>
                            <a:srgbClr val="0000CC"/>
                          </a:solidFill>
                        </a:rPr>
                        <a:t>Integration from Casablanca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a:t>Experience shows that there are integration things that were often started in the previous release but not yet fully integrated or finished.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90551956"/>
                  </a:ext>
                </a:extLst>
              </a:tr>
            </a:tbl>
          </a:graphicData>
        </a:graphic>
      </p:graphicFrame>
      <p:grpSp>
        <p:nvGrpSpPr>
          <p:cNvPr id="5" name="Group 4">
            <a:extLst>
              <a:ext uri="{FF2B5EF4-FFF2-40B4-BE49-F238E27FC236}">
                <a16:creationId xmlns:a16="http://schemas.microsoft.com/office/drawing/2014/main" id="{9C5FF4FD-DA5C-4450-8EF5-D02E658501D5}"/>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AA4C051B-20DE-4994-8B69-FB5F5C65A43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F13C9CFC-3005-4BD3-BF9F-B1DE9F187393}"/>
                </a:ext>
              </a:extLst>
            </p:cNvPr>
            <p:cNvSpPr txBox="1"/>
            <p:nvPr/>
          </p:nvSpPr>
          <p:spPr>
            <a:xfrm>
              <a:off x="952158" y="-17858"/>
              <a:ext cx="4960012"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FUTURE FUNCTIONS (Dublin R4)</a:t>
              </a:r>
            </a:p>
          </p:txBody>
        </p:sp>
        <p:sp>
          <p:nvSpPr>
            <p:cNvPr id="8" name="Rectangle 7">
              <a:extLst>
                <a:ext uri="{FF2B5EF4-FFF2-40B4-BE49-F238E27FC236}">
                  <a16:creationId xmlns:a16="http://schemas.microsoft.com/office/drawing/2014/main" id="{39098BE0-6D74-42F7-885F-C665E1F1AE3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 name="Picture 8">
            <a:extLst>
              <a:ext uri="{FF2B5EF4-FFF2-40B4-BE49-F238E27FC236}">
                <a16:creationId xmlns:a16="http://schemas.microsoft.com/office/drawing/2014/main" id="{14839701-9D65-4777-AC81-C0FFF57A0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72" y="24789"/>
            <a:ext cx="815703" cy="434935"/>
          </a:xfrm>
          <a:prstGeom prst="rect">
            <a:avLst/>
          </a:prstGeom>
          <a:ln>
            <a:solidFill>
              <a:srgbClr val="006600"/>
            </a:solidFill>
          </a:ln>
        </p:spPr>
      </p:pic>
    </p:spTree>
    <p:extLst>
      <p:ext uri="{BB962C8B-B14F-4D97-AF65-F5344CB8AC3E}">
        <p14:creationId xmlns:p14="http://schemas.microsoft.com/office/powerpoint/2010/main" val="241868155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2D10D5C-8374-4137-B358-5DD5140EBD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CC9931F7-DBF8-41D1-9396-F3D57645CB73}"/>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10BD02A8-AB76-4F2A-8F6A-0CDF650AEEA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BD6AB333-1A64-427A-B1DA-A88C60DFC5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5" name="Group 14">
            <a:extLst>
              <a:ext uri="{FF2B5EF4-FFF2-40B4-BE49-F238E27FC236}">
                <a16:creationId xmlns:a16="http://schemas.microsoft.com/office/drawing/2014/main" id="{AF2CB4A4-0EB9-4A04-AB3C-A17D8E815309}"/>
              </a:ext>
            </a:extLst>
          </p:cNvPr>
          <p:cNvGrpSpPr/>
          <p:nvPr/>
        </p:nvGrpSpPr>
        <p:grpSpPr>
          <a:xfrm>
            <a:off x="2327532" y="4806573"/>
            <a:ext cx="2182762" cy="1915806"/>
            <a:chOff x="520995" y="1747489"/>
            <a:chExt cx="2182762" cy="1915806"/>
          </a:xfrm>
        </p:grpSpPr>
        <p:grpSp>
          <p:nvGrpSpPr>
            <p:cNvPr id="13" name="Group 12">
              <a:extLst>
                <a:ext uri="{FF2B5EF4-FFF2-40B4-BE49-F238E27FC236}">
                  <a16:creationId xmlns:a16="http://schemas.microsoft.com/office/drawing/2014/main" id="{BA76AA66-0EF2-4E0D-BAC8-4E6698D5237F}"/>
                </a:ext>
              </a:extLst>
            </p:cNvPr>
            <p:cNvGrpSpPr/>
            <p:nvPr/>
          </p:nvGrpSpPr>
          <p:grpSpPr>
            <a:xfrm>
              <a:off x="773741" y="2066889"/>
              <a:ext cx="1476158" cy="646850"/>
              <a:chOff x="773741" y="2066889"/>
              <a:chExt cx="1476158" cy="646850"/>
            </a:xfrm>
          </p:grpSpPr>
          <p:sp>
            <p:nvSpPr>
              <p:cNvPr id="8" name="Rectangle 7">
                <a:extLst>
                  <a:ext uri="{FF2B5EF4-FFF2-40B4-BE49-F238E27FC236}">
                    <a16:creationId xmlns:a16="http://schemas.microsoft.com/office/drawing/2014/main" id="{C3F5EBD9-88A8-4789-B917-C197F652DD14}"/>
                  </a:ext>
                </a:extLst>
              </p:cNvPr>
              <p:cNvSpPr/>
              <p:nvPr/>
            </p:nvSpPr>
            <p:spPr>
              <a:xfrm rot="20292847">
                <a:off x="1134638" y="2173307"/>
                <a:ext cx="1027196" cy="540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966F469-1EE7-4E93-9E10-7E44C346342E}"/>
                  </a:ext>
                </a:extLst>
              </p:cNvPr>
              <p:cNvSpPr/>
              <p:nvPr/>
            </p:nvSpPr>
            <p:spPr>
              <a:xfrm rot="20292847">
                <a:off x="960742" y="2253514"/>
                <a:ext cx="1027196" cy="4374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0DD6377-C39F-42AB-BD69-18591874161E}"/>
                  </a:ext>
                </a:extLst>
              </p:cNvPr>
              <p:cNvSpPr/>
              <p:nvPr/>
            </p:nvSpPr>
            <p:spPr>
              <a:xfrm rot="20292847">
                <a:off x="773741" y="2424273"/>
                <a:ext cx="1027196"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9D3EAD5-AE76-425B-AA73-85C115FD3E7C}"/>
                  </a:ext>
                </a:extLst>
              </p:cNvPr>
              <p:cNvSpPr/>
              <p:nvPr/>
            </p:nvSpPr>
            <p:spPr>
              <a:xfrm rot="20292847">
                <a:off x="1078805" y="2187608"/>
                <a:ext cx="768790"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67A8544-689E-4FE9-829E-ED1FC60F644E}"/>
                  </a:ext>
                </a:extLst>
              </p:cNvPr>
              <p:cNvSpPr/>
              <p:nvPr/>
            </p:nvSpPr>
            <p:spPr>
              <a:xfrm rot="21113414">
                <a:off x="1751111" y="2066889"/>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96AAF22-BC04-4B53-9CAE-4339CD3B3E51}"/>
                  </a:ext>
                </a:extLst>
              </p:cNvPr>
              <p:cNvSpPr/>
              <p:nvPr/>
            </p:nvSpPr>
            <p:spPr>
              <a:xfrm rot="21113414">
                <a:off x="1680501" y="2415716"/>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a:extLst>
                <a:ext uri="{FF2B5EF4-FFF2-40B4-BE49-F238E27FC236}">
                  <a16:creationId xmlns:a16="http://schemas.microsoft.com/office/drawing/2014/main" id="{EA7327FE-3651-4C96-9E15-334DEB257A0F}"/>
                </a:ext>
              </a:extLst>
            </p:cNvPr>
            <p:cNvPicPr>
              <a:picLocks noChangeAspect="1"/>
            </p:cNvPicPr>
            <p:nvPr/>
          </p:nvPicPr>
          <p:blipFill rotWithShape="1">
            <a:blip r:embed="rId4">
              <a:clrChange>
                <a:clrFrom>
                  <a:srgbClr val="FFFFFF"/>
                </a:clrFrom>
                <a:clrTo>
                  <a:srgbClr val="FFFFFF">
                    <a:alpha val="0"/>
                  </a:srgbClr>
                </a:clrTo>
              </a:clrChange>
              <a:duotone>
                <a:prstClr val="black"/>
                <a:schemeClr val="accent2">
                  <a:tint val="45000"/>
                  <a:satMod val="400000"/>
                </a:schemeClr>
              </a:duotone>
              <a:extLst>
                <a:ext uri="{28A0092B-C50C-407E-A947-70E740481C1C}">
                  <a14:useLocalDpi xmlns:a14="http://schemas.microsoft.com/office/drawing/2010/main" val="0"/>
                </a:ext>
              </a:extLst>
            </a:blip>
            <a:srcRect l="23796" t="19654" r="22398" b="17378"/>
            <a:stretch/>
          </p:blipFill>
          <p:spPr>
            <a:xfrm>
              <a:off x="520995" y="1747489"/>
              <a:ext cx="2182762" cy="1915806"/>
            </a:xfrm>
            <a:prstGeom prst="rect">
              <a:avLst/>
            </a:prstGeom>
          </p:spPr>
        </p:pic>
      </p:grpSp>
      <p:sp>
        <p:nvSpPr>
          <p:cNvPr id="5" name="TextBox 4">
            <a:extLst>
              <a:ext uri="{FF2B5EF4-FFF2-40B4-BE49-F238E27FC236}">
                <a16:creationId xmlns:a16="http://schemas.microsoft.com/office/drawing/2014/main" id="{9DC01AD3-1255-4E5A-BAAD-BFA0D19E4629}"/>
              </a:ext>
            </a:extLst>
          </p:cNvPr>
          <p:cNvSpPr txBox="1"/>
          <p:nvPr/>
        </p:nvSpPr>
        <p:spPr>
          <a:xfrm>
            <a:off x="152158" y="2982815"/>
            <a:ext cx="2671565" cy="954107"/>
          </a:xfrm>
          <a:prstGeom prst="rect">
            <a:avLst/>
          </a:prstGeom>
          <a:noFill/>
        </p:spPr>
        <p:txBody>
          <a:bodyPr wrap="none" rtlCol="0">
            <a:spAutoFit/>
          </a:bodyPr>
          <a:lstStyle/>
          <a:p>
            <a:r>
              <a:rPr lang="en-US" sz="2800" dirty="0">
                <a:solidFill>
                  <a:schemeClr val="bg1"/>
                </a:solidFill>
              </a:rPr>
              <a:t>APPENDIX</a:t>
            </a:r>
          </a:p>
          <a:p>
            <a:r>
              <a:rPr lang="en-US" sz="2800" dirty="0">
                <a:solidFill>
                  <a:schemeClr val="bg1"/>
                </a:solidFill>
              </a:rPr>
              <a:t>&amp; Meeting Notes</a:t>
            </a:r>
          </a:p>
        </p:txBody>
      </p:sp>
    </p:spTree>
    <p:extLst>
      <p:ext uri="{BB962C8B-B14F-4D97-AF65-F5344CB8AC3E}">
        <p14:creationId xmlns:p14="http://schemas.microsoft.com/office/powerpoint/2010/main" val="418590685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E31BD20-0A1E-4F78-B276-5544E1481BD7}"/>
              </a:ext>
            </a:extLst>
          </p:cNvPr>
          <p:cNvPicPr>
            <a:picLocks noChangeAspect="1"/>
          </p:cNvPicPr>
          <p:nvPr/>
        </p:nvPicPr>
        <p:blipFill>
          <a:blip r:embed="rId2"/>
          <a:stretch>
            <a:fillRect/>
          </a:stretch>
        </p:blipFill>
        <p:spPr>
          <a:xfrm>
            <a:off x="0" y="3790202"/>
            <a:ext cx="6858000" cy="1563595"/>
          </a:xfrm>
          <a:prstGeom prst="rect">
            <a:avLst/>
          </a:prstGeom>
        </p:spPr>
      </p:pic>
      <p:pic>
        <p:nvPicPr>
          <p:cNvPr id="3" name="Picture 2">
            <a:extLst>
              <a:ext uri="{FF2B5EF4-FFF2-40B4-BE49-F238E27FC236}">
                <a16:creationId xmlns:a16="http://schemas.microsoft.com/office/drawing/2014/main" id="{E97D201E-3EE7-433A-A7B2-C1A69213D12C}"/>
              </a:ext>
            </a:extLst>
          </p:cNvPr>
          <p:cNvPicPr>
            <a:picLocks noChangeAspect="1"/>
          </p:cNvPicPr>
          <p:nvPr/>
        </p:nvPicPr>
        <p:blipFill>
          <a:blip r:embed="rId3"/>
          <a:stretch>
            <a:fillRect/>
          </a:stretch>
        </p:blipFill>
        <p:spPr>
          <a:xfrm>
            <a:off x="295603" y="3581502"/>
            <a:ext cx="5266667" cy="1638095"/>
          </a:xfrm>
          <a:prstGeom prst="rect">
            <a:avLst/>
          </a:prstGeom>
        </p:spPr>
      </p:pic>
      <p:pic>
        <p:nvPicPr>
          <p:cNvPr id="4" name="Picture 3">
            <a:extLst>
              <a:ext uri="{FF2B5EF4-FFF2-40B4-BE49-F238E27FC236}">
                <a16:creationId xmlns:a16="http://schemas.microsoft.com/office/drawing/2014/main" id="{C6C064ED-D303-4AF9-8C67-256FB3336F0E}"/>
              </a:ext>
            </a:extLst>
          </p:cNvPr>
          <p:cNvPicPr>
            <a:picLocks noChangeAspect="1"/>
          </p:cNvPicPr>
          <p:nvPr/>
        </p:nvPicPr>
        <p:blipFill>
          <a:blip r:embed="rId4"/>
          <a:stretch>
            <a:fillRect/>
          </a:stretch>
        </p:blipFill>
        <p:spPr>
          <a:xfrm>
            <a:off x="0" y="5633933"/>
            <a:ext cx="6638095" cy="2723809"/>
          </a:xfrm>
          <a:prstGeom prst="rect">
            <a:avLst/>
          </a:prstGeom>
        </p:spPr>
      </p:pic>
      <p:sp>
        <p:nvSpPr>
          <p:cNvPr id="5" name="Rectangle 4">
            <a:extLst>
              <a:ext uri="{FF2B5EF4-FFF2-40B4-BE49-F238E27FC236}">
                <a16:creationId xmlns:a16="http://schemas.microsoft.com/office/drawing/2014/main" id="{8438FF5A-A37F-463A-83F4-69472BE3E570}"/>
              </a:ext>
            </a:extLst>
          </p:cNvPr>
          <p:cNvSpPr/>
          <p:nvPr/>
        </p:nvSpPr>
        <p:spPr>
          <a:xfrm>
            <a:off x="0" y="1900238"/>
            <a:ext cx="6858000" cy="6915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E2BE1FD9-576A-49D2-B0F1-E0F8F2825D6D}"/>
              </a:ext>
            </a:extLst>
          </p:cNvPr>
          <p:cNvSpPr txBox="1"/>
          <p:nvPr/>
        </p:nvSpPr>
        <p:spPr>
          <a:xfrm>
            <a:off x="550934" y="1593618"/>
            <a:ext cx="3211441" cy="3785652"/>
          </a:xfrm>
          <a:prstGeom prst="rect">
            <a:avLst/>
          </a:prstGeom>
          <a:noFill/>
        </p:spPr>
        <p:txBody>
          <a:bodyPr wrap="square" rtlCol="0">
            <a:spAutoFit/>
          </a:bodyPr>
          <a:lstStyle/>
          <a:p>
            <a:r>
              <a:rPr lang="en-US" sz="1000" dirty="0"/>
              <a:t>DISCUSSION MAY 03, 2018</a:t>
            </a:r>
          </a:p>
          <a:p>
            <a:endParaRPr lang="en-US" sz="1000" dirty="0"/>
          </a:p>
          <a:p>
            <a:r>
              <a:rPr lang="en-US" sz="1000" dirty="0"/>
              <a:t>SDN-R supports all 3</a:t>
            </a:r>
          </a:p>
          <a:p>
            <a:r>
              <a:rPr lang="en-US" sz="1000" dirty="0"/>
              <a:t>CC-SDK controller</a:t>
            </a:r>
          </a:p>
          <a:p>
            <a:r>
              <a:rPr lang="en-US" sz="1000" dirty="0"/>
              <a:t>Should support all 3</a:t>
            </a:r>
          </a:p>
          <a:p>
            <a:r>
              <a:rPr lang="en-US" sz="1000" dirty="0"/>
              <a:t>How does that get implemented</a:t>
            </a:r>
          </a:p>
          <a:p>
            <a:r>
              <a:rPr lang="en-US" sz="1000" dirty="0"/>
              <a:t>PNF agnostic/future-proof</a:t>
            </a:r>
          </a:p>
          <a:p>
            <a:endParaRPr lang="en-US" sz="1000" dirty="0"/>
          </a:p>
          <a:p>
            <a:r>
              <a:rPr lang="en-US" sz="1000" dirty="0"/>
              <a:t>PNFs will support one</a:t>
            </a:r>
          </a:p>
          <a:p>
            <a:endParaRPr lang="en-US" sz="1000" dirty="0"/>
          </a:p>
          <a:p>
            <a:r>
              <a:rPr lang="en-US" sz="1000" dirty="0"/>
              <a:t>ADAPTORS/MEDIATORS</a:t>
            </a:r>
          </a:p>
          <a:p>
            <a:r>
              <a:rPr lang="en-US" sz="1000" dirty="0"/>
              <a:t>Adaptor – No adaptor</a:t>
            </a:r>
          </a:p>
          <a:p>
            <a:r>
              <a:rPr lang="en-US" sz="1000" dirty="0"/>
              <a:t>PNF talks directly to ONAP</a:t>
            </a:r>
          </a:p>
          <a:p>
            <a:r>
              <a:rPr lang="en-US" sz="1000" dirty="0" err="1"/>
              <a:t>Adap</a:t>
            </a:r>
            <a:r>
              <a:rPr lang="en-US" sz="1000" dirty="0"/>
              <a:t>/</a:t>
            </a:r>
            <a:r>
              <a:rPr lang="en-US" sz="1000" dirty="0" err="1"/>
              <a:t>transl</a:t>
            </a:r>
            <a:r>
              <a:rPr lang="en-US" sz="1000" dirty="0"/>
              <a:t>/mediators</a:t>
            </a:r>
          </a:p>
          <a:p>
            <a:r>
              <a:rPr lang="en-US" sz="1000" dirty="0"/>
              <a:t>For embedded base.</a:t>
            </a:r>
          </a:p>
          <a:p>
            <a:r>
              <a:rPr lang="en-US" sz="1000" dirty="0"/>
              <a:t>5G “going native”</a:t>
            </a:r>
          </a:p>
          <a:p>
            <a:endParaRPr lang="en-US" sz="1000" dirty="0"/>
          </a:p>
          <a:p>
            <a:r>
              <a:rPr lang="en-US" sz="1000" dirty="0"/>
              <a:t>PNF – Descriptor</a:t>
            </a:r>
          </a:p>
          <a:p>
            <a:r>
              <a:rPr lang="en-US" sz="1000" dirty="0"/>
              <a:t>Protocols supports</a:t>
            </a:r>
          </a:p>
          <a:p>
            <a:r>
              <a:rPr lang="en-US" sz="1000" dirty="0"/>
              <a:t>PNF Package defines</a:t>
            </a:r>
          </a:p>
          <a:p>
            <a:r>
              <a:rPr lang="en-US" sz="1000" dirty="0"/>
              <a:t>The Meta-models </a:t>
            </a:r>
            <a:r>
              <a:rPr lang="en-US" sz="1000" dirty="0" err="1"/>
              <a:t>Tbsupported</a:t>
            </a:r>
            <a:endParaRPr lang="en-US" sz="1000" dirty="0"/>
          </a:p>
          <a:p>
            <a:endParaRPr lang="en-US" sz="1000" dirty="0"/>
          </a:p>
          <a:p>
            <a:r>
              <a:rPr lang="en-US" sz="1000" dirty="0"/>
              <a:t>mm microwave PNF unchanged</a:t>
            </a:r>
          </a:p>
          <a:p>
            <a:endParaRPr lang="en-US" sz="1000" dirty="0"/>
          </a:p>
        </p:txBody>
      </p:sp>
    </p:spTree>
    <p:extLst>
      <p:ext uri="{BB962C8B-B14F-4D97-AF65-F5344CB8AC3E}">
        <p14:creationId xmlns:p14="http://schemas.microsoft.com/office/powerpoint/2010/main" val="216271835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DECF8B4-C7B6-4804-AF56-DB1D2E507000}"/>
              </a:ext>
            </a:extLst>
          </p:cNvPr>
          <p:cNvSpPr/>
          <p:nvPr/>
        </p:nvSpPr>
        <p:spPr>
          <a:xfrm>
            <a:off x="870296" y="3083791"/>
            <a:ext cx="1197033" cy="8977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8854427-5737-4C95-A0F8-5923E12F1DCE}"/>
              </a:ext>
            </a:extLst>
          </p:cNvPr>
          <p:cNvSpPr txBox="1"/>
          <p:nvPr/>
        </p:nvSpPr>
        <p:spPr>
          <a:xfrm>
            <a:off x="936712" y="3301845"/>
            <a:ext cx="1217000" cy="461665"/>
          </a:xfrm>
          <a:prstGeom prst="rect">
            <a:avLst/>
          </a:prstGeom>
          <a:noFill/>
        </p:spPr>
        <p:txBody>
          <a:bodyPr wrap="none" rtlCol="0">
            <a:spAutoFit/>
          </a:bodyPr>
          <a:lstStyle/>
          <a:p>
            <a:r>
              <a:rPr lang="en-US" sz="2400" dirty="0"/>
              <a:t>PNF #62</a:t>
            </a:r>
          </a:p>
        </p:txBody>
      </p:sp>
      <p:sp>
        <p:nvSpPr>
          <p:cNvPr id="6" name="TextBox 5">
            <a:extLst>
              <a:ext uri="{FF2B5EF4-FFF2-40B4-BE49-F238E27FC236}">
                <a16:creationId xmlns:a16="http://schemas.microsoft.com/office/drawing/2014/main" id="{EE667DD1-575D-48B3-AAED-1A4D06BDA466}"/>
              </a:ext>
            </a:extLst>
          </p:cNvPr>
          <p:cNvSpPr txBox="1"/>
          <p:nvPr/>
        </p:nvSpPr>
        <p:spPr>
          <a:xfrm>
            <a:off x="781396" y="3981564"/>
            <a:ext cx="1793248" cy="830997"/>
          </a:xfrm>
          <a:prstGeom prst="rect">
            <a:avLst/>
          </a:prstGeom>
          <a:noFill/>
        </p:spPr>
        <p:txBody>
          <a:bodyPr wrap="none" rtlCol="0">
            <a:spAutoFit/>
          </a:bodyPr>
          <a:lstStyle/>
          <a:p>
            <a:r>
              <a:rPr lang="en-US" sz="2400" dirty="0"/>
              <a:t>Mac Address</a:t>
            </a:r>
          </a:p>
          <a:p>
            <a:r>
              <a:rPr lang="en-US" sz="2400" dirty="0"/>
              <a:t>IP Address</a:t>
            </a:r>
          </a:p>
        </p:txBody>
      </p:sp>
      <p:sp>
        <p:nvSpPr>
          <p:cNvPr id="7" name="TextBox 6">
            <a:extLst>
              <a:ext uri="{FF2B5EF4-FFF2-40B4-BE49-F238E27FC236}">
                <a16:creationId xmlns:a16="http://schemas.microsoft.com/office/drawing/2014/main" id="{8A29B7F5-BDAC-42BF-B6BB-6597C3284BF5}"/>
              </a:ext>
            </a:extLst>
          </p:cNvPr>
          <p:cNvSpPr txBox="1"/>
          <p:nvPr/>
        </p:nvSpPr>
        <p:spPr>
          <a:xfrm>
            <a:off x="3672150" y="4057763"/>
            <a:ext cx="1921808" cy="830997"/>
          </a:xfrm>
          <a:prstGeom prst="rect">
            <a:avLst/>
          </a:prstGeom>
          <a:noFill/>
        </p:spPr>
        <p:txBody>
          <a:bodyPr wrap="none" rtlCol="0">
            <a:spAutoFit/>
          </a:bodyPr>
          <a:lstStyle/>
          <a:p>
            <a:r>
              <a:rPr lang="en-US" sz="2400" dirty="0"/>
              <a:t>Correlation ID</a:t>
            </a:r>
          </a:p>
          <a:p>
            <a:r>
              <a:rPr lang="en-US" sz="2400" dirty="0"/>
              <a:t>(UUID)</a:t>
            </a:r>
          </a:p>
        </p:txBody>
      </p:sp>
      <p:sp>
        <p:nvSpPr>
          <p:cNvPr id="8" name="Rectangle 7">
            <a:extLst>
              <a:ext uri="{FF2B5EF4-FFF2-40B4-BE49-F238E27FC236}">
                <a16:creationId xmlns:a16="http://schemas.microsoft.com/office/drawing/2014/main" id="{B4FC9C9C-B1E6-4A06-A328-2455F3C7258F}"/>
              </a:ext>
            </a:extLst>
          </p:cNvPr>
          <p:cNvSpPr/>
          <p:nvPr/>
        </p:nvSpPr>
        <p:spPr>
          <a:xfrm>
            <a:off x="4213819" y="3083791"/>
            <a:ext cx="1197033" cy="8977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CD573EC-2146-45BE-AB16-A07662722565}"/>
              </a:ext>
            </a:extLst>
          </p:cNvPr>
          <p:cNvSpPr txBox="1"/>
          <p:nvPr/>
        </p:nvSpPr>
        <p:spPr>
          <a:xfrm>
            <a:off x="4347252" y="3301845"/>
            <a:ext cx="827471" cy="461665"/>
          </a:xfrm>
          <a:prstGeom prst="rect">
            <a:avLst/>
          </a:prstGeom>
          <a:noFill/>
        </p:spPr>
        <p:txBody>
          <a:bodyPr wrap="none" rtlCol="0">
            <a:spAutoFit/>
          </a:bodyPr>
          <a:lstStyle/>
          <a:p>
            <a:r>
              <a:rPr lang="en-US" sz="2400" dirty="0"/>
              <a:t>A&amp;AI</a:t>
            </a:r>
          </a:p>
        </p:txBody>
      </p:sp>
      <p:sp>
        <p:nvSpPr>
          <p:cNvPr id="11" name="TextBox 10">
            <a:extLst>
              <a:ext uri="{FF2B5EF4-FFF2-40B4-BE49-F238E27FC236}">
                <a16:creationId xmlns:a16="http://schemas.microsoft.com/office/drawing/2014/main" id="{057109A1-E27A-4400-85E7-6307C9C49C03}"/>
              </a:ext>
            </a:extLst>
          </p:cNvPr>
          <p:cNvSpPr txBox="1"/>
          <p:nvPr/>
        </p:nvSpPr>
        <p:spPr>
          <a:xfrm>
            <a:off x="3986975" y="4799119"/>
            <a:ext cx="1217000" cy="461665"/>
          </a:xfrm>
          <a:prstGeom prst="rect">
            <a:avLst/>
          </a:prstGeom>
          <a:noFill/>
        </p:spPr>
        <p:txBody>
          <a:bodyPr wrap="none" rtlCol="0">
            <a:spAutoFit/>
          </a:bodyPr>
          <a:lstStyle/>
          <a:p>
            <a:r>
              <a:rPr lang="en-US" sz="2400" dirty="0"/>
              <a:t>PNF #62</a:t>
            </a:r>
          </a:p>
        </p:txBody>
      </p:sp>
      <p:sp>
        <p:nvSpPr>
          <p:cNvPr id="12" name="TextBox 11">
            <a:extLst>
              <a:ext uri="{FF2B5EF4-FFF2-40B4-BE49-F238E27FC236}">
                <a16:creationId xmlns:a16="http://schemas.microsoft.com/office/drawing/2014/main" id="{22532CA7-DDDD-4ED4-A842-DC666DC02898}"/>
              </a:ext>
            </a:extLst>
          </p:cNvPr>
          <p:cNvSpPr txBox="1"/>
          <p:nvPr/>
        </p:nvSpPr>
        <p:spPr>
          <a:xfrm>
            <a:off x="1485901" y="5161876"/>
            <a:ext cx="5084042" cy="1754326"/>
          </a:xfrm>
          <a:prstGeom prst="rect">
            <a:avLst/>
          </a:prstGeom>
          <a:noFill/>
        </p:spPr>
        <p:txBody>
          <a:bodyPr wrap="square" rtlCol="0">
            <a:spAutoFit/>
          </a:bodyPr>
          <a:lstStyle/>
          <a:p>
            <a:r>
              <a:rPr lang="en-US" dirty="0"/>
              <a:t>Gets Assigned a UUID</a:t>
            </a:r>
          </a:p>
          <a:p>
            <a:r>
              <a:rPr lang="en-US" dirty="0"/>
              <a:t>Just like any VNFID</a:t>
            </a:r>
          </a:p>
          <a:p>
            <a:r>
              <a:rPr lang="en-US" dirty="0"/>
              <a:t>From then on processes of ONAP</a:t>
            </a:r>
          </a:p>
          <a:p>
            <a:r>
              <a:rPr lang="en-US" dirty="0"/>
              <a:t>Work on UUID</a:t>
            </a:r>
          </a:p>
          <a:p>
            <a:r>
              <a:rPr lang="en-US" dirty="0"/>
              <a:t>CorrelationID is no longer used.</a:t>
            </a:r>
          </a:p>
          <a:p>
            <a:r>
              <a:rPr lang="en-US" dirty="0"/>
              <a:t>UUID assigned by SDN-C (rules how UUIDs assigned)</a:t>
            </a:r>
          </a:p>
        </p:txBody>
      </p:sp>
      <p:sp>
        <p:nvSpPr>
          <p:cNvPr id="13" name="Rectangle: Rounded Corners 12">
            <a:extLst>
              <a:ext uri="{FF2B5EF4-FFF2-40B4-BE49-F238E27FC236}">
                <a16:creationId xmlns:a16="http://schemas.microsoft.com/office/drawing/2014/main" id="{8A85B25A-47C7-4254-B4D6-60C442B4BC5F}"/>
              </a:ext>
            </a:extLst>
          </p:cNvPr>
          <p:cNvSpPr/>
          <p:nvPr/>
        </p:nvSpPr>
        <p:spPr>
          <a:xfrm>
            <a:off x="631318" y="711689"/>
            <a:ext cx="1741714" cy="8418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EACE0F70-1FB0-4BF5-B9D2-8827CB0D49ED}"/>
              </a:ext>
            </a:extLst>
          </p:cNvPr>
          <p:cNvSpPr txBox="1"/>
          <p:nvPr/>
        </p:nvSpPr>
        <p:spPr>
          <a:xfrm>
            <a:off x="721774" y="758738"/>
            <a:ext cx="1018227" cy="461665"/>
          </a:xfrm>
          <a:prstGeom prst="rect">
            <a:avLst/>
          </a:prstGeom>
          <a:noFill/>
        </p:spPr>
        <p:txBody>
          <a:bodyPr wrap="none" rtlCol="0">
            <a:spAutoFit/>
          </a:bodyPr>
          <a:lstStyle/>
          <a:p>
            <a:r>
              <a:rPr lang="en-US" sz="2400" dirty="0"/>
              <a:t>ID PNF</a:t>
            </a:r>
          </a:p>
        </p:txBody>
      </p:sp>
      <p:sp>
        <p:nvSpPr>
          <p:cNvPr id="15" name="Rectangle: Rounded Corners 14">
            <a:extLst>
              <a:ext uri="{FF2B5EF4-FFF2-40B4-BE49-F238E27FC236}">
                <a16:creationId xmlns:a16="http://schemas.microsoft.com/office/drawing/2014/main" id="{625FD54C-2065-41A6-9E2B-D46FD3A47D5B}"/>
              </a:ext>
            </a:extLst>
          </p:cNvPr>
          <p:cNvSpPr/>
          <p:nvPr/>
        </p:nvSpPr>
        <p:spPr>
          <a:xfrm>
            <a:off x="2463488" y="760319"/>
            <a:ext cx="1741714" cy="8418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B0A1B6E9-6216-48A2-9B1B-3F93053B56B4}"/>
              </a:ext>
            </a:extLst>
          </p:cNvPr>
          <p:cNvSpPr txBox="1"/>
          <p:nvPr/>
        </p:nvSpPr>
        <p:spPr>
          <a:xfrm>
            <a:off x="2553944" y="807368"/>
            <a:ext cx="1217000" cy="461665"/>
          </a:xfrm>
          <a:prstGeom prst="rect">
            <a:avLst/>
          </a:prstGeom>
          <a:noFill/>
        </p:spPr>
        <p:txBody>
          <a:bodyPr wrap="none" rtlCol="0">
            <a:spAutoFit/>
          </a:bodyPr>
          <a:lstStyle/>
          <a:p>
            <a:r>
              <a:rPr lang="en-US" sz="2400" dirty="0"/>
              <a:t>PNF #62</a:t>
            </a:r>
          </a:p>
        </p:txBody>
      </p:sp>
      <p:sp>
        <p:nvSpPr>
          <p:cNvPr id="17" name="Rectangle: Rounded Corners 16">
            <a:extLst>
              <a:ext uri="{FF2B5EF4-FFF2-40B4-BE49-F238E27FC236}">
                <a16:creationId xmlns:a16="http://schemas.microsoft.com/office/drawing/2014/main" id="{4FD4985F-FA6F-4FA8-8FFC-C8A1075F5D21}"/>
              </a:ext>
            </a:extLst>
          </p:cNvPr>
          <p:cNvSpPr/>
          <p:nvPr/>
        </p:nvSpPr>
        <p:spPr>
          <a:xfrm>
            <a:off x="631318" y="1673114"/>
            <a:ext cx="1741714" cy="8418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7C03A3F8-2102-4C6A-8BEC-1EBF77C34680}"/>
              </a:ext>
            </a:extLst>
          </p:cNvPr>
          <p:cNvSpPr txBox="1"/>
          <p:nvPr/>
        </p:nvSpPr>
        <p:spPr>
          <a:xfrm>
            <a:off x="721774" y="1720163"/>
            <a:ext cx="971741" cy="830997"/>
          </a:xfrm>
          <a:prstGeom prst="rect">
            <a:avLst/>
          </a:prstGeom>
          <a:noFill/>
        </p:spPr>
        <p:txBody>
          <a:bodyPr wrap="none" rtlCol="0">
            <a:spAutoFit/>
          </a:bodyPr>
          <a:lstStyle/>
          <a:p>
            <a:r>
              <a:rPr lang="en-US" sz="2400" dirty="0"/>
              <a:t>SDN-C</a:t>
            </a:r>
          </a:p>
          <a:p>
            <a:r>
              <a:rPr lang="en-US" sz="2400" dirty="0"/>
              <a:t>UUID</a:t>
            </a:r>
          </a:p>
        </p:txBody>
      </p:sp>
    </p:spTree>
    <p:extLst>
      <p:ext uri="{BB962C8B-B14F-4D97-AF65-F5344CB8AC3E}">
        <p14:creationId xmlns:p14="http://schemas.microsoft.com/office/powerpoint/2010/main" val="304309735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4222694-1396-434A-927C-BFC7BC4E2F99}"/>
              </a:ext>
            </a:extLst>
          </p:cNvPr>
          <p:cNvPicPr>
            <a:picLocks noChangeAspect="1"/>
          </p:cNvPicPr>
          <p:nvPr/>
        </p:nvPicPr>
        <p:blipFill>
          <a:blip r:embed="rId2"/>
          <a:stretch>
            <a:fillRect/>
          </a:stretch>
        </p:blipFill>
        <p:spPr>
          <a:xfrm>
            <a:off x="0" y="454530"/>
            <a:ext cx="6858000" cy="4548763"/>
          </a:xfrm>
          <a:prstGeom prst="rect">
            <a:avLst/>
          </a:prstGeom>
        </p:spPr>
      </p:pic>
    </p:spTree>
    <p:extLst>
      <p:ext uri="{BB962C8B-B14F-4D97-AF65-F5344CB8AC3E}">
        <p14:creationId xmlns:p14="http://schemas.microsoft.com/office/powerpoint/2010/main" val="146344659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a:extLst>
              <a:ext uri="{FF2B5EF4-FFF2-40B4-BE49-F238E27FC236}">
                <a16:creationId xmlns:a16="http://schemas.microsoft.com/office/drawing/2014/main" id="{023854BD-094A-449E-A279-46AC50FED8C2}"/>
              </a:ext>
            </a:extLst>
          </p:cNvPr>
          <p:cNvSpPr/>
          <p:nvPr/>
        </p:nvSpPr>
        <p:spPr>
          <a:xfrm>
            <a:off x="1374848" y="2223028"/>
            <a:ext cx="4683096" cy="150687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矩形 5">
            <a:extLst>
              <a:ext uri="{FF2B5EF4-FFF2-40B4-BE49-F238E27FC236}">
                <a16:creationId xmlns:a16="http://schemas.microsoft.com/office/drawing/2014/main" id="{70E2AA62-EF7F-4D3D-A33D-80E9B9791C5C}"/>
              </a:ext>
            </a:extLst>
          </p:cNvPr>
          <p:cNvSpPr/>
          <p:nvPr/>
        </p:nvSpPr>
        <p:spPr>
          <a:xfrm>
            <a:off x="1640313" y="2343145"/>
            <a:ext cx="1239139" cy="10095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SDC</a:t>
            </a:r>
          </a:p>
        </p:txBody>
      </p:sp>
      <p:sp>
        <p:nvSpPr>
          <p:cNvPr id="7" name="矩形 6">
            <a:extLst>
              <a:ext uri="{FF2B5EF4-FFF2-40B4-BE49-F238E27FC236}">
                <a16:creationId xmlns:a16="http://schemas.microsoft.com/office/drawing/2014/main" id="{F45DE827-D8F6-4331-96F4-CC2E2EF19370}"/>
              </a:ext>
            </a:extLst>
          </p:cNvPr>
          <p:cNvSpPr/>
          <p:nvPr/>
        </p:nvSpPr>
        <p:spPr>
          <a:xfrm>
            <a:off x="3704852" y="2343145"/>
            <a:ext cx="1773253" cy="4027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SO</a:t>
            </a:r>
          </a:p>
        </p:txBody>
      </p:sp>
      <p:sp>
        <p:nvSpPr>
          <p:cNvPr id="8" name="单圆角矩形 7">
            <a:extLst>
              <a:ext uri="{FF2B5EF4-FFF2-40B4-BE49-F238E27FC236}">
                <a16:creationId xmlns:a16="http://schemas.microsoft.com/office/drawing/2014/main" id="{FAC50642-BA65-45B2-A618-A2D2087664EF}"/>
              </a:ext>
            </a:extLst>
          </p:cNvPr>
          <p:cNvSpPr/>
          <p:nvPr/>
        </p:nvSpPr>
        <p:spPr>
          <a:xfrm>
            <a:off x="2350438" y="1537541"/>
            <a:ext cx="922121" cy="578208"/>
          </a:xfrm>
          <a:prstGeom prst="snip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t"/>
          <a:lstStyle/>
          <a:p>
            <a:pPr algn="ctr"/>
            <a:r>
              <a:rPr lang="en-US" dirty="0"/>
              <a:t>PNFD*</a:t>
            </a:r>
          </a:p>
        </p:txBody>
      </p:sp>
      <p:sp>
        <p:nvSpPr>
          <p:cNvPr id="9" name="文本框 8">
            <a:extLst>
              <a:ext uri="{FF2B5EF4-FFF2-40B4-BE49-F238E27FC236}">
                <a16:creationId xmlns:a16="http://schemas.microsoft.com/office/drawing/2014/main" id="{3A8D45C5-DF86-4C8B-AADE-A565BDC30714}"/>
              </a:ext>
            </a:extLst>
          </p:cNvPr>
          <p:cNvSpPr txBox="1"/>
          <p:nvPr/>
        </p:nvSpPr>
        <p:spPr>
          <a:xfrm>
            <a:off x="2300742" y="1805409"/>
            <a:ext cx="1620380" cy="338554"/>
          </a:xfrm>
          <a:prstGeom prst="rect">
            <a:avLst/>
          </a:prstGeom>
          <a:noFill/>
        </p:spPr>
        <p:txBody>
          <a:bodyPr wrap="none" rtlCol="0">
            <a:spAutoFit/>
          </a:bodyPr>
          <a:lstStyle/>
          <a:p>
            <a:r>
              <a:rPr lang="en-US" sz="1600" dirty="0"/>
              <a:t>PNFID, templates</a:t>
            </a:r>
          </a:p>
        </p:txBody>
      </p:sp>
      <p:sp>
        <p:nvSpPr>
          <p:cNvPr id="10" name="文本框 9">
            <a:extLst>
              <a:ext uri="{FF2B5EF4-FFF2-40B4-BE49-F238E27FC236}">
                <a16:creationId xmlns:a16="http://schemas.microsoft.com/office/drawing/2014/main" id="{861340C3-FB40-494B-989C-66DE523912B4}"/>
              </a:ext>
            </a:extLst>
          </p:cNvPr>
          <p:cNvSpPr txBox="1"/>
          <p:nvPr/>
        </p:nvSpPr>
        <p:spPr>
          <a:xfrm>
            <a:off x="1881188" y="1107246"/>
            <a:ext cx="757387"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b="1" dirty="0"/>
              <a:t>Portal</a:t>
            </a:r>
          </a:p>
        </p:txBody>
      </p:sp>
      <p:cxnSp>
        <p:nvCxnSpPr>
          <p:cNvPr id="11" name="直接箭头连接符 10">
            <a:extLst>
              <a:ext uri="{FF2B5EF4-FFF2-40B4-BE49-F238E27FC236}">
                <a16:creationId xmlns:a16="http://schemas.microsoft.com/office/drawing/2014/main" id="{4CC37526-9A2C-4EDE-A30E-C3C4EB86E8C7}"/>
              </a:ext>
            </a:extLst>
          </p:cNvPr>
          <p:cNvCxnSpPr>
            <a:stCxn id="10" idx="2"/>
            <a:endCxn id="6" idx="0"/>
          </p:cNvCxnSpPr>
          <p:nvPr/>
        </p:nvCxnSpPr>
        <p:spPr>
          <a:xfrm>
            <a:off x="2259882" y="1476578"/>
            <a:ext cx="1" cy="86656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id="{071A79F2-1A8B-4458-8C25-416A18F8E5BC}"/>
              </a:ext>
            </a:extLst>
          </p:cNvPr>
          <p:cNvSpPr txBox="1"/>
          <p:nvPr/>
        </p:nvSpPr>
        <p:spPr>
          <a:xfrm>
            <a:off x="4330621" y="825235"/>
            <a:ext cx="527709"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b="1" dirty="0"/>
              <a:t>VID</a:t>
            </a:r>
          </a:p>
        </p:txBody>
      </p:sp>
      <p:cxnSp>
        <p:nvCxnSpPr>
          <p:cNvPr id="14" name="直接箭头连接符 13">
            <a:extLst>
              <a:ext uri="{FF2B5EF4-FFF2-40B4-BE49-F238E27FC236}">
                <a16:creationId xmlns:a16="http://schemas.microsoft.com/office/drawing/2014/main" id="{F974EA98-38B0-4EBE-91DE-A457A16116F4}"/>
              </a:ext>
            </a:extLst>
          </p:cNvPr>
          <p:cNvCxnSpPr>
            <a:stCxn id="13" idx="2"/>
            <a:endCxn id="7" idx="0"/>
          </p:cNvCxnSpPr>
          <p:nvPr/>
        </p:nvCxnSpPr>
        <p:spPr>
          <a:xfrm flipH="1">
            <a:off x="4591479" y="1194567"/>
            <a:ext cx="2997" cy="11485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a16="http://schemas.microsoft.com/office/drawing/2014/main" id="{2C4B28D3-BA7A-401A-8AA2-EB9DC5336348}"/>
              </a:ext>
            </a:extLst>
          </p:cNvPr>
          <p:cNvSpPr txBox="1"/>
          <p:nvPr/>
        </p:nvSpPr>
        <p:spPr>
          <a:xfrm>
            <a:off x="4533440" y="1119422"/>
            <a:ext cx="2485424" cy="1231106"/>
          </a:xfrm>
          <a:prstGeom prst="rect">
            <a:avLst/>
          </a:prstGeom>
          <a:noFill/>
        </p:spPr>
        <p:txBody>
          <a:bodyPr wrap="none" rtlCol="0">
            <a:spAutoFit/>
          </a:bodyPr>
          <a:lstStyle/>
          <a:p>
            <a:r>
              <a:rPr lang="en-US" b="1" dirty="0"/>
              <a:t>Service instantiation</a:t>
            </a:r>
          </a:p>
          <a:p>
            <a:r>
              <a:rPr lang="en-US" sz="1400" dirty="0"/>
              <a:t>PNFID=“xxx”,</a:t>
            </a:r>
          </a:p>
          <a:p>
            <a:r>
              <a:rPr lang="en-US" sz="1400" dirty="0" err="1"/>
              <a:t>Instance_</a:t>
            </a:r>
            <a:r>
              <a:rPr lang="en-US" altLang="zh-CN" sz="1400" dirty="0" err="1"/>
              <a:t>planning</a:t>
            </a:r>
            <a:r>
              <a:rPr lang="en-US" sz="1400" dirty="0"/>
              <a:t>={“</a:t>
            </a:r>
            <a:r>
              <a:rPr lang="en-US" sz="1400" dirty="0" err="1"/>
              <a:t>key”:“xx</a:t>
            </a:r>
            <a:r>
              <a:rPr lang="en-US" sz="1400" dirty="0"/>
              <a:t>”}</a:t>
            </a:r>
          </a:p>
          <a:p>
            <a:r>
              <a:rPr lang="en-US" altLang="zh-CN" sz="1400" dirty="0" err="1"/>
              <a:t>cfg_tmp_name</a:t>
            </a:r>
            <a:r>
              <a:rPr lang="en-US" altLang="zh-CN" sz="1400" dirty="0"/>
              <a:t>=“xxx”</a:t>
            </a:r>
          </a:p>
          <a:p>
            <a:endParaRPr lang="en-US" sz="1400" dirty="0"/>
          </a:p>
        </p:txBody>
      </p:sp>
      <p:cxnSp>
        <p:nvCxnSpPr>
          <p:cNvPr id="18" name="直接箭头连接符 19">
            <a:extLst>
              <a:ext uri="{FF2B5EF4-FFF2-40B4-BE49-F238E27FC236}">
                <a16:creationId xmlns:a16="http://schemas.microsoft.com/office/drawing/2014/main" id="{CD535BAE-9746-4A8C-A164-3B708621BFD6}"/>
              </a:ext>
            </a:extLst>
          </p:cNvPr>
          <p:cNvCxnSpPr>
            <a:cxnSpLocks/>
            <a:stCxn id="7" idx="2"/>
          </p:cNvCxnSpPr>
          <p:nvPr/>
        </p:nvCxnSpPr>
        <p:spPr>
          <a:xfrm>
            <a:off x="4591479" y="2745942"/>
            <a:ext cx="0" cy="1946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20">
            <a:extLst>
              <a:ext uri="{FF2B5EF4-FFF2-40B4-BE49-F238E27FC236}">
                <a16:creationId xmlns:a16="http://schemas.microsoft.com/office/drawing/2014/main" id="{2638B184-6894-4182-85A9-297E107167AB}"/>
              </a:ext>
            </a:extLst>
          </p:cNvPr>
          <p:cNvCxnSpPr/>
          <p:nvPr/>
        </p:nvCxnSpPr>
        <p:spPr>
          <a:xfrm>
            <a:off x="2879452" y="2544543"/>
            <a:ext cx="8369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流程图: 联系 45">
            <a:extLst>
              <a:ext uri="{FF2B5EF4-FFF2-40B4-BE49-F238E27FC236}">
                <a16:creationId xmlns:a16="http://schemas.microsoft.com/office/drawing/2014/main" id="{F6A90B04-ACFF-48A2-971E-ACCA28116079}"/>
              </a:ext>
            </a:extLst>
          </p:cNvPr>
          <p:cNvSpPr/>
          <p:nvPr/>
        </p:nvSpPr>
        <p:spPr>
          <a:xfrm>
            <a:off x="4009822" y="1567853"/>
            <a:ext cx="580277" cy="40503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a:t>2</a:t>
            </a:r>
          </a:p>
        </p:txBody>
      </p:sp>
      <p:sp>
        <p:nvSpPr>
          <p:cNvPr id="22" name="流程图: 联系 46">
            <a:extLst>
              <a:ext uri="{FF2B5EF4-FFF2-40B4-BE49-F238E27FC236}">
                <a16:creationId xmlns:a16="http://schemas.microsoft.com/office/drawing/2014/main" id="{D9AEEF3A-314A-41A1-A19D-41C0DBE144D3}"/>
              </a:ext>
            </a:extLst>
          </p:cNvPr>
          <p:cNvSpPr/>
          <p:nvPr/>
        </p:nvSpPr>
        <p:spPr>
          <a:xfrm>
            <a:off x="1666543" y="1573951"/>
            <a:ext cx="580277" cy="405034"/>
          </a:xfrm>
          <a:prstGeom prst="flowChart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a:t>1</a:t>
            </a:r>
          </a:p>
        </p:txBody>
      </p:sp>
      <p:sp>
        <p:nvSpPr>
          <p:cNvPr id="33" name="Rectangle 32">
            <a:extLst>
              <a:ext uri="{FF2B5EF4-FFF2-40B4-BE49-F238E27FC236}">
                <a16:creationId xmlns:a16="http://schemas.microsoft.com/office/drawing/2014/main" id="{A282A58C-9912-4749-97C5-FA72432B7A8F}"/>
              </a:ext>
            </a:extLst>
          </p:cNvPr>
          <p:cNvSpPr/>
          <p:nvPr/>
        </p:nvSpPr>
        <p:spPr>
          <a:xfrm>
            <a:off x="250923" y="5464053"/>
            <a:ext cx="3429000" cy="2862322"/>
          </a:xfrm>
          <a:prstGeom prst="rect">
            <a:avLst/>
          </a:prstGeom>
        </p:spPr>
        <p:txBody>
          <a:bodyPr>
            <a:spAutoFit/>
          </a:bodyPr>
          <a:lstStyle/>
          <a:p>
            <a:r>
              <a:rPr lang="en-US" sz="1600" dirty="0"/>
              <a:t>Design time</a:t>
            </a:r>
          </a:p>
          <a:p>
            <a:pPr lvl="1"/>
            <a:r>
              <a:rPr lang="en-US" sz="1600" dirty="0"/>
              <a:t>(1) Onboarding </a:t>
            </a:r>
            <a:r>
              <a:rPr lang="en-US" altLang="zh-CN" sz="1600" dirty="0"/>
              <a:t>PNFD</a:t>
            </a:r>
          </a:p>
          <a:p>
            <a:pPr lvl="2"/>
            <a:r>
              <a:rPr lang="en-US" sz="1600" dirty="0"/>
              <a:t>PNFID</a:t>
            </a:r>
          </a:p>
          <a:p>
            <a:pPr lvl="2"/>
            <a:r>
              <a:rPr lang="en-US" sz="1600" dirty="0"/>
              <a:t>Templates, including PNF/VNF templates, </a:t>
            </a:r>
            <a:r>
              <a:rPr lang="en-US" altLang="zh-CN" sz="1600" dirty="0"/>
              <a:t>Configuration </a:t>
            </a:r>
            <a:r>
              <a:rPr lang="en-US" sz="1600" dirty="0"/>
              <a:t>templates</a:t>
            </a:r>
          </a:p>
          <a:p>
            <a:r>
              <a:rPr lang="en-US" sz="1600" dirty="0"/>
              <a:t>Run time</a:t>
            </a:r>
          </a:p>
          <a:p>
            <a:pPr lvl="1"/>
            <a:r>
              <a:rPr lang="en-US" sz="1600" dirty="0"/>
              <a:t>(2) service instantiation</a:t>
            </a:r>
            <a:endParaRPr lang="en-US" sz="1600" dirty="0">
              <a:solidFill>
                <a:srgbClr val="FF0000"/>
              </a:solidFill>
            </a:endParaRPr>
          </a:p>
          <a:p>
            <a:pPr lvl="1"/>
            <a:r>
              <a:rPr lang="en-US" sz="1600" dirty="0"/>
              <a:t>(3) generate configuration data</a:t>
            </a:r>
          </a:p>
          <a:p>
            <a:pPr lvl="1"/>
            <a:r>
              <a:rPr lang="en-US" sz="1600" dirty="0"/>
              <a:t>(4) configure PNF/VNF via EM</a:t>
            </a:r>
          </a:p>
          <a:p>
            <a:pPr lvl="1"/>
            <a:r>
              <a:rPr lang="en-US" sz="1600" dirty="0"/>
              <a:t>(5) CU-DU inter-connect</a:t>
            </a:r>
          </a:p>
        </p:txBody>
      </p:sp>
      <p:sp>
        <p:nvSpPr>
          <p:cNvPr id="36" name="矩形 30">
            <a:extLst>
              <a:ext uri="{FF2B5EF4-FFF2-40B4-BE49-F238E27FC236}">
                <a16:creationId xmlns:a16="http://schemas.microsoft.com/office/drawing/2014/main" id="{22736516-D914-40E6-9125-E311456A5F28}"/>
              </a:ext>
            </a:extLst>
          </p:cNvPr>
          <p:cNvSpPr/>
          <p:nvPr/>
        </p:nvSpPr>
        <p:spPr>
          <a:xfrm>
            <a:off x="3679923" y="4471914"/>
            <a:ext cx="1016944" cy="682964"/>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5G-DU</a:t>
            </a:r>
          </a:p>
        </p:txBody>
      </p:sp>
      <p:sp>
        <p:nvSpPr>
          <p:cNvPr id="37" name="矩形 31">
            <a:extLst>
              <a:ext uri="{FF2B5EF4-FFF2-40B4-BE49-F238E27FC236}">
                <a16:creationId xmlns:a16="http://schemas.microsoft.com/office/drawing/2014/main" id="{AE5AC724-A4AA-48F3-9C49-6C61B967D3D7}"/>
              </a:ext>
            </a:extLst>
          </p:cNvPr>
          <p:cNvSpPr/>
          <p:nvPr/>
        </p:nvSpPr>
        <p:spPr>
          <a:xfrm>
            <a:off x="4821164" y="4471915"/>
            <a:ext cx="969020" cy="682964"/>
          </a:xfrm>
          <a:prstGeom prst="rect">
            <a:avLst/>
          </a:prstGeom>
          <a:solidFill>
            <a:srgbClr val="C00000"/>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5G-CU</a:t>
            </a:r>
          </a:p>
        </p:txBody>
      </p:sp>
      <p:sp>
        <p:nvSpPr>
          <p:cNvPr id="38" name="矩形 47">
            <a:extLst>
              <a:ext uri="{FF2B5EF4-FFF2-40B4-BE49-F238E27FC236}">
                <a16:creationId xmlns:a16="http://schemas.microsoft.com/office/drawing/2014/main" id="{A2C28504-7BD0-413F-9A4E-0757A5DF1EE2}"/>
              </a:ext>
            </a:extLst>
          </p:cNvPr>
          <p:cNvSpPr/>
          <p:nvPr/>
        </p:nvSpPr>
        <p:spPr>
          <a:xfrm>
            <a:off x="3756955" y="2928714"/>
            <a:ext cx="1773253" cy="749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APP-C? + SDN-R</a:t>
            </a:r>
          </a:p>
          <a:p>
            <a:pPr algn="ctr"/>
            <a:endParaRPr lang="en-US" dirty="0"/>
          </a:p>
        </p:txBody>
      </p:sp>
      <p:sp>
        <p:nvSpPr>
          <p:cNvPr id="39" name="矩形 51">
            <a:extLst>
              <a:ext uri="{FF2B5EF4-FFF2-40B4-BE49-F238E27FC236}">
                <a16:creationId xmlns:a16="http://schemas.microsoft.com/office/drawing/2014/main" id="{1BB3E13E-142E-4D19-ACD5-3E0D7563A821}"/>
              </a:ext>
            </a:extLst>
          </p:cNvPr>
          <p:cNvSpPr/>
          <p:nvPr/>
        </p:nvSpPr>
        <p:spPr>
          <a:xfrm>
            <a:off x="4327252" y="3319192"/>
            <a:ext cx="704338" cy="331433"/>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a:solidFill>
                  <a:schemeClr val="bg1"/>
                </a:solidFill>
              </a:rPr>
              <a:t>Vendor</a:t>
            </a:r>
          </a:p>
          <a:p>
            <a:pPr algn="ctr"/>
            <a:r>
              <a:rPr lang="en-US" altLang="zh-CN" sz="900" dirty="0">
                <a:solidFill>
                  <a:schemeClr val="bg1"/>
                </a:solidFill>
              </a:rPr>
              <a:t>Adapter</a:t>
            </a:r>
            <a:endParaRPr lang="zh-CN" altLang="en-US" sz="900" dirty="0">
              <a:solidFill>
                <a:schemeClr val="bg1"/>
              </a:solidFill>
            </a:endParaRPr>
          </a:p>
        </p:txBody>
      </p:sp>
      <p:cxnSp>
        <p:nvCxnSpPr>
          <p:cNvPr id="40" name="直接箭头连接符 25">
            <a:extLst>
              <a:ext uri="{FF2B5EF4-FFF2-40B4-BE49-F238E27FC236}">
                <a16:creationId xmlns:a16="http://schemas.microsoft.com/office/drawing/2014/main" id="{541A7275-873A-44A7-BFD1-EE69F906E5B4}"/>
              </a:ext>
            </a:extLst>
          </p:cNvPr>
          <p:cNvCxnSpPr>
            <a:stCxn id="38" idx="2"/>
            <a:endCxn id="36" idx="0"/>
          </p:cNvCxnSpPr>
          <p:nvPr/>
        </p:nvCxnSpPr>
        <p:spPr>
          <a:xfrm rot="5400000">
            <a:off x="4018964" y="3847296"/>
            <a:ext cx="794050" cy="455187"/>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接箭头连接符 35">
            <a:extLst>
              <a:ext uri="{FF2B5EF4-FFF2-40B4-BE49-F238E27FC236}">
                <a16:creationId xmlns:a16="http://schemas.microsoft.com/office/drawing/2014/main" id="{E2D7B631-CBF7-4CCE-8B91-E9C7A4AB5271}"/>
              </a:ext>
            </a:extLst>
          </p:cNvPr>
          <p:cNvCxnSpPr>
            <a:endCxn id="37" idx="0"/>
          </p:cNvCxnSpPr>
          <p:nvPr/>
        </p:nvCxnSpPr>
        <p:spPr>
          <a:xfrm rot="16200000" flipH="1">
            <a:off x="4573341" y="3739581"/>
            <a:ext cx="794049" cy="670618"/>
          </a:xfrm>
          <a:prstGeom prst="bentConnector3">
            <a:avLst>
              <a:gd name="adj1" fmla="val 50000"/>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B71A4689-4BB3-4126-9C69-40705E5086E9}"/>
              </a:ext>
            </a:extLst>
          </p:cNvPr>
          <p:cNvSpPr txBox="1"/>
          <p:nvPr/>
        </p:nvSpPr>
        <p:spPr>
          <a:xfrm>
            <a:off x="532100" y="3931304"/>
            <a:ext cx="2698175" cy="461665"/>
          </a:xfrm>
          <a:prstGeom prst="rect">
            <a:avLst/>
          </a:prstGeom>
          <a:noFill/>
        </p:spPr>
        <p:txBody>
          <a:bodyPr wrap="none" rtlCol="0">
            <a:spAutoFit/>
          </a:bodyPr>
          <a:lstStyle/>
          <a:p>
            <a:r>
              <a:rPr lang="en-US" sz="1200" dirty="0"/>
              <a:t>SDN-R</a:t>
            </a:r>
          </a:p>
          <a:p>
            <a:r>
              <a:rPr lang="en-US" sz="1200" dirty="0"/>
              <a:t>CC-SDK (functionality of APP-C &amp; SDN-C)</a:t>
            </a:r>
          </a:p>
        </p:txBody>
      </p:sp>
      <p:sp>
        <p:nvSpPr>
          <p:cNvPr id="43" name="矩形 44">
            <a:extLst>
              <a:ext uri="{FF2B5EF4-FFF2-40B4-BE49-F238E27FC236}">
                <a16:creationId xmlns:a16="http://schemas.microsoft.com/office/drawing/2014/main" id="{7C431248-6938-41D4-BD2B-391F0F49A505}"/>
              </a:ext>
            </a:extLst>
          </p:cNvPr>
          <p:cNvSpPr/>
          <p:nvPr/>
        </p:nvSpPr>
        <p:spPr>
          <a:xfrm>
            <a:off x="2499953" y="4430250"/>
            <a:ext cx="808122" cy="543787"/>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EM</a:t>
            </a:r>
          </a:p>
        </p:txBody>
      </p:sp>
    </p:spTree>
    <p:extLst>
      <p:ext uri="{BB962C8B-B14F-4D97-AF65-F5344CB8AC3E}">
        <p14:creationId xmlns:p14="http://schemas.microsoft.com/office/powerpoint/2010/main" val="19798454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169688" y="86380"/>
              <a:ext cx="654377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SERVICE CONFIGURATION ENHANCEMENT</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6FCE083C-BD46-4778-81D5-FD41632A641B}"/>
              </a:ext>
            </a:extLst>
          </p:cNvPr>
          <p:cNvSpPr/>
          <p:nvPr/>
        </p:nvSpPr>
        <p:spPr>
          <a:xfrm>
            <a:off x="66500" y="751103"/>
            <a:ext cx="4897677" cy="705523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E187450-A3F9-4E5C-ADC9-6FD2F21AE171}"/>
              </a:ext>
            </a:extLst>
          </p:cNvPr>
          <p:cNvSpPr/>
          <p:nvPr/>
        </p:nvSpPr>
        <p:spPr>
          <a:xfrm>
            <a:off x="68588" y="7882535"/>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5F0242F-BCD6-4177-A9D3-97EE2797D130}"/>
              </a:ext>
            </a:extLst>
          </p:cNvPr>
          <p:cNvSpPr txBox="1"/>
          <p:nvPr/>
        </p:nvSpPr>
        <p:spPr>
          <a:xfrm>
            <a:off x="88328" y="7983289"/>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49F93D43-5F90-4D0D-9E42-16FAAB8A6D26}"/>
              </a:ext>
            </a:extLst>
          </p:cNvPr>
          <p:cNvSpPr txBox="1"/>
          <p:nvPr/>
        </p:nvSpPr>
        <p:spPr>
          <a:xfrm>
            <a:off x="88328" y="751103"/>
            <a:ext cx="4662906" cy="7325082"/>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dirty="0"/>
          </a:p>
          <a:p>
            <a:pPr marL="342900" indent="-342900">
              <a:buAutoNum type="arabicParenBoth"/>
            </a:pPr>
            <a:r>
              <a:rPr lang="en-US" b="1" dirty="0">
                <a:solidFill>
                  <a:srgbClr val="0000CC"/>
                </a:solidFill>
              </a:rPr>
              <a:t>Service configuration Enhancements </a:t>
            </a:r>
            <a:r>
              <a:rPr lang="en-US" dirty="0"/>
              <a:t>to ONAP Controller to PNF </a:t>
            </a:r>
            <a:r>
              <a:rPr lang="en-US" i="1" dirty="0">
                <a:solidFill>
                  <a:srgbClr val="0000CC"/>
                </a:solidFill>
              </a:rPr>
              <a:t>service configuration </a:t>
            </a:r>
            <a:r>
              <a:rPr lang="en-US" dirty="0"/>
              <a:t>exchange with PNF. </a:t>
            </a:r>
          </a:p>
          <a:p>
            <a:pPr marL="342900" indent="-342900">
              <a:buAutoNum type="arabicParenBoth"/>
            </a:pPr>
            <a:endParaRPr lang="en-US" dirty="0"/>
          </a:p>
          <a:p>
            <a:pPr marL="342900" indent="-342900">
              <a:buAutoNum type="arabicParenBoth"/>
            </a:pPr>
            <a:r>
              <a:rPr lang="en-US" b="1" dirty="0">
                <a:solidFill>
                  <a:srgbClr val="0000CC"/>
                </a:solidFill>
              </a:rPr>
              <a:t>PROTOCOL DEFINITION</a:t>
            </a:r>
            <a:r>
              <a:rPr lang="en-US" dirty="0"/>
              <a:t> – Better definition around the Protocols supported (and/or support more protocols). What ONAP controller supports what PNF and what protocols are supported. NetConf, Ansible, Chef. </a:t>
            </a:r>
          </a:p>
          <a:p>
            <a:pPr marL="342900" indent="-342900">
              <a:buAutoNum type="arabicParenBoth"/>
            </a:pPr>
            <a:endParaRPr lang="en-US" dirty="0"/>
          </a:p>
          <a:p>
            <a:pPr marL="342900" indent="-342900">
              <a:buAutoNum type="arabicParenBoth"/>
            </a:pPr>
            <a:r>
              <a:rPr lang="en-US" b="1" dirty="0">
                <a:solidFill>
                  <a:srgbClr val="0000CC"/>
                </a:solidFill>
              </a:rPr>
              <a:t>Configuration Extensions </a:t>
            </a:r>
            <a:r>
              <a:rPr lang="en-US" dirty="0"/>
              <a:t>– New parameters needed for Casablanca use cases. Vid script to pushing data, ID config, ID where data comes from. Generic configuration support. </a:t>
            </a:r>
          </a:p>
          <a:p>
            <a:pPr marL="342900" indent="-342900">
              <a:buAutoNum type="arabicParenBoth"/>
            </a:pPr>
            <a:endParaRPr lang="en-US" dirty="0"/>
          </a:p>
          <a:p>
            <a:pPr marL="342900" indent="-342900">
              <a:buAutoNum type="arabicParenBoth"/>
            </a:pPr>
            <a:r>
              <a:rPr lang="en-US" b="1" dirty="0">
                <a:solidFill>
                  <a:srgbClr val="0000CC"/>
                </a:solidFill>
              </a:rPr>
              <a:t>PNF PnP Config </a:t>
            </a:r>
            <a:r>
              <a:rPr lang="en-US" dirty="0"/>
              <a:t>– Finishing PNF PnP by sending down config data.</a:t>
            </a:r>
          </a:p>
          <a:p>
            <a:pPr marL="342900" indent="-342900">
              <a:buAutoNum type="arabicParenBoth"/>
            </a:pPr>
            <a:endParaRPr lang="en-US" dirty="0"/>
          </a:p>
          <a:p>
            <a:pPr marL="342900" indent="-342900">
              <a:buAutoNum type="arabicParenBoth"/>
            </a:pPr>
            <a:r>
              <a:rPr lang="en-US" b="1" dirty="0">
                <a:solidFill>
                  <a:srgbClr val="0000CC"/>
                </a:solidFill>
              </a:rPr>
              <a:t>(OPTIONAL) Vendor Data</a:t>
            </a:r>
            <a:r>
              <a:rPr lang="en-US" dirty="0"/>
              <a:t> – Extensions to Service Configuration with Vendor specific configuration data can be developed (vendor dependent).</a:t>
            </a:r>
          </a:p>
          <a:p>
            <a:endParaRPr lang="en-US" dirty="0"/>
          </a:p>
        </p:txBody>
      </p:sp>
      <p:sp>
        <p:nvSpPr>
          <p:cNvPr id="12" name="TextBox 11">
            <a:extLst>
              <a:ext uri="{FF2B5EF4-FFF2-40B4-BE49-F238E27FC236}">
                <a16:creationId xmlns:a16="http://schemas.microsoft.com/office/drawing/2014/main" id="{0FEEB943-DBE0-4AB0-BA0C-1C3B32A1AB73}"/>
              </a:ext>
            </a:extLst>
          </p:cNvPr>
          <p:cNvSpPr txBox="1"/>
          <p:nvPr/>
        </p:nvSpPr>
        <p:spPr>
          <a:xfrm>
            <a:off x="172868" y="8291967"/>
            <a:ext cx="4662906" cy="707886"/>
          </a:xfrm>
          <a:prstGeom prst="rect">
            <a:avLst/>
          </a:prstGeom>
          <a:noFill/>
        </p:spPr>
        <p:txBody>
          <a:bodyPr wrap="square" rtlCol="0">
            <a:spAutoFit/>
          </a:bodyPr>
          <a:lstStyle/>
          <a:p>
            <a:r>
              <a:rPr lang="en-US" sz="2000" dirty="0"/>
              <a:t>ONAP Controller (SDN-R), VID, SO, SDC/CDT</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pic>
        <p:nvPicPr>
          <p:cNvPr id="15" name="Picture 6" descr="C:\Users\cheung\AppData\Local\Temp\SNAGHTML2fc206a.PNG">
            <a:extLst>
              <a:ext uri="{FF2B5EF4-FFF2-40B4-BE49-F238E27FC236}">
                <a16:creationId xmlns:a16="http://schemas.microsoft.com/office/drawing/2014/main" id="{280F7E25-AD57-48DA-B765-2E681EC018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4672" y="971883"/>
            <a:ext cx="1538795" cy="1527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388518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E360EDF-88E6-4064-A3C2-908E084690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22366"/>
            <a:ext cx="6858000" cy="4035268"/>
          </a:xfrm>
          <a:prstGeom prst="rect">
            <a:avLst/>
          </a:prstGeom>
        </p:spPr>
      </p:pic>
      <p:pic>
        <p:nvPicPr>
          <p:cNvPr id="6" name="Picture 5">
            <a:extLst>
              <a:ext uri="{FF2B5EF4-FFF2-40B4-BE49-F238E27FC236}">
                <a16:creationId xmlns:a16="http://schemas.microsoft.com/office/drawing/2014/main" id="{76E157C1-4D6C-4A08-96D5-4C659E1A9167}"/>
              </a:ext>
            </a:extLst>
          </p:cNvPr>
          <p:cNvPicPr>
            <a:picLocks noChangeAspect="1"/>
          </p:cNvPicPr>
          <p:nvPr/>
        </p:nvPicPr>
        <p:blipFill>
          <a:blip r:embed="rId3"/>
          <a:stretch>
            <a:fillRect/>
          </a:stretch>
        </p:blipFill>
        <p:spPr>
          <a:xfrm>
            <a:off x="0" y="4657331"/>
            <a:ext cx="6858000" cy="3334537"/>
          </a:xfrm>
          <a:prstGeom prst="rect">
            <a:avLst/>
          </a:prstGeom>
        </p:spPr>
      </p:pic>
    </p:spTree>
    <p:extLst>
      <p:ext uri="{BB962C8B-B14F-4D97-AF65-F5344CB8AC3E}">
        <p14:creationId xmlns:p14="http://schemas.microsoft.com/office/powerpoint/2010/main" val="367210173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5878429-5DDF-4C1B-804A-7D37318E85E0}"/>
              </a:ext>
            </a:extLst>
          </p:cNvPr>
          <p:cNvPicPr>
            <a:picLocks noChangeAspect="1"/>
          </p:cNvPicPr>
          <p:nvPr/>
        </p:nvPicPr>
        <p:blipFill>
          <a:blip r:embed="rId2"/>
          <a:stretch>
            <a:fillRect/>
          </a:stretch>
        </p:blipFill>
        <p:spPr>
          <a:xfrm>
            <a:off x="0" y="206301"/>
            <a:ext cx="6858000" cy="846571"/>
          </a:xfrm>
          <a:prstGeom prst="rect">
            <a:avLst/>
          </a:prstGeom>
        </p:spPr>
      </p:pic>
    </p:spTree>
    <p:extLst>
      <p:ext uri="{BB962C8B-B14F-4D97-AF65-F5344CB8AC3E}">
        <p14:creationId xmlns:p14="http://schemas.microsoft.com/office/powerpoint/2010/main" val="271448293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618746" y="-17858"/>
              <a:ext cx="5626861"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MEASUREMENTS DICTIONARY FIELD</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0CFF673-F03D-41CA-9CB4-6ABDEEB84B04}"/>
              </a:ext>
            </a:extLst>
          </p:cNvPr>
          <p:cNvSpPr txBox="1"/>
          <p:nvPr/>
        </p:nvSpPr>
        <p:spPr>
          <a:xfrm>
            <a:off x="145143" y="478191"/>
            <a:ext cx="2498761" cy="369332"/>
          </a:xfrm>
          <a:prstGeom prst="rect">
            <a:avLst/>
          </a:prstGeom>
          <a:noFill/>
        </p:spPr>
        <p:txBody>
          <a:bodyPr wrap="none" rtlCol="0">
            <a:spAutoFit/>
          </a:bodyPr>
          <a:lstStyle/>
          <a:p>
            <a:r>
              <a:rPr lang="en-US" dirty="0"/>
              <a:t>Suggested format is XML</a:t>
            </a:r>
          </a:p>
        </p:txBody>
      </p:sp>
      <p:graphicFrame>
        <p:nvGraphicFramePr>
          <p:cNvPr id="9" name="Table 8">
            <a:extLst>
              <a:ext uri="{FF2B5EF4-FFF2-40B4-BE49-F238E27FC236}">
                <a16:creationId xmlns:a16="http://schemas.microsoft.com/office/drawing/2014/main" id="{70E90F8C-5BBA-4EFB-B721-8D15615EE15B}"/>
              </a:ext>
            </a:extLst>
          </p:cNvPr>
          <p:cNvGraphicFramePr>
            <a:graphicFrameLocks noGrp="1"/>
          </p:cNvGraphicFramePr>
          <p:nvPr>
            <p:extLst>
              <p:ext uri="{D42A27DB-BD31-4B8C-83A1-F6EECF244321}">
                <p14:modId xmlns:p14="http://schemas.microsoft.com/office/powerpoint/2010/main" val="3807745566"/>
              </p:ext>
            </p:extLst>
          </p:nvPr>
        </p:nvGraphicFramePr>
        <p:xfrm>
          <a:off x="78480" y="888739"/>
          <a:ext cx="6601720" cy="5699760"/>
        </p:xfrm>
        <a:graphic>
          <a:graphicData uri="http://schemas.openxmlformats.org/drawingml/2006/table">
            <a:tbl>
              <a:tblPr>
                <a:tableStyleId>{616DA210-FB5B-4158-B5E0-FEB733F419BA}</a:tableStyleId>
              </a:tblPr>
              <a:tblGrid>
                <a:gridCol w="1572520">
                  <a:extLst>
                    <a:ext uri="{9D8B030D-6E8A-4147-A177-3AD203B41FA5}">
                      <a16:colId xmlns:a16="http://schemas.microsoft.com/office/drawing/2014/main" val="105220699"/>
                    </a:ext>
                  </a:extLst>
                </a:gridCol>
                <a:gridCol w="5029200">
                  <a:extLst>
                    <a:ext uri="{9D8B030D-6E8A-4147-A177-3AD203B41FA5}">
                      <a16:colId xmlns:a16="http://schemas.microsoft.com/office/drawing/2014/main" val="4071696957"/>
                    </a:ext>
                  </a:extLst>
                </a:gridCol>
              </a:tblGrid>
              <a:tr h="0">
                <a:tc gridSpan="2">
                  <a:txBody>
                    <a:bodyPr/>
                    <a:lstStyle/>
                    <a:p>
                      <a:pPr marL="0" marR="0" algn="ctr" hangingPunct="0">
                        <a:spcBef>
                          <a:spcPts val="0"/>
                        </a:spcBef>
                        <a:spcAft>
                          <a:spcPts val="0"/>
                        </a:spcAft>
                      </a:pPr>
                      <a:r>
                        <a:rPr lang="en-US" sz="1100" b="1" dirty="0">
                          <a:solidFill>
                            <a:schemeClr val="tx1"/>
                          </a:solidFill>
                          <a:effectLst/>
                          <a:latin typeface="+mn-lt"/>
                          <a:ea typeface="Times New Roman" panose="02020603050405020304" pitchFamily="18" charset="0"/>
                          <a:cs typeface="Times New Roman" panose="02020603050405020304" pitchFamily="18" charset="0"/>
                        </a:rPr>
                        <a:t>MEASUREMENT FIELDS</a:t>
                      </a:r>
                    </a:p>
                  </a:txBody>
                  <a:tcPr marL="17780" marR="68580" marT="0" marB="0">
                    <a:solidFill>
                      <a:srgbClr val="FFFF00"/>
                    </a:solidFill>
                  </a:tcPr>
                </a:tc>
                <a:tc hMerge="1">
                  <a:txBody>
                    <a:bodyPr/>
                    <a:lstStyle/>
                    <a:p>
                      <a:pPr marL="0" marR="0" algn="ctr" hangingPunct="0">
                        <a:spcBef>
                          <a:spcPts val="0"/>
                        </a:spcBef>
                        <a:spcAft>
                          <a:spcPts val="0"/>
                        </a:spcAft>
                      </a:pPr>
                      <a:endParaRPr lang="en-US" sz="1100" b="1"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solidFill>
                      <a:srgbClr val="0000CC"/>
                    </a:solidFill>
                  </a:tcPr>
                </a:tc>
                <a:extLst>
                  <a:ext uri="{0D108BD9-81ED-4DB2-BD59-A6C34878D82A}">
                    <a16:rowId xmlns:a16="http://schemas.microsoft.com/office/drawing/2014/main" val="3509259668"/>
                  </a:ext>
                </a:extLst>
              </a:tr>
              <a:tr h="0">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MEASUREMENT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GB" sz="1100" dirty="0" err="1">
                          <a:solidFill>
                            <a:srgbClr val="0000CC"/>
                          </a:solidFill>
                          <a:effectLst/>
                          <a:latin typeface="+mn-lt"/>
                        </a:rPr>
                        <a:t>Meas</a:t>
                      </a:r>
                      <a:r>
                        <a:rPr lang="en-GB" sz="1100" dirty="0">
                          <a:solidFill>
                            <a:srgbClr val="0000CC"/>
                          </a:solidFill>
                          <a:effectLst/>
                          <a:latin typeface="+mn-lt"/>
                        </a:rPr>
                        <a:t> Id</a:t>
                      </a:r>
                      <a:endParaRPr lang="en-US" sz="110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Gives the Identifier for the Measurement. </a:t>
                      </a:r>
                    </a:p>
                  </a:txBody>
                  <a:tcPr marL="17780" marR="68580" marT="0" marB="0"/>
                </a:tc>
                <a:extLst>
                  <a:ext uri="{0D108BD9-81ED-4DB2-BD59-A6C34878D82A}">
                    <a16:rowId xmlns:a16="http://schemas.microsoft.com/office/drawing/2014/main" val="2521800782"/>
                  </a:ext>
                </a:extLst>
              </a:tr>
              <a:tr h="0">
                <a:tc>
                  <a:txBody>
                    <a:bodyPr/>
                    <a:lstStyle/>
                    <a:p>
                      <a:pPr marL="0" marR="0" hangingPunct="0">
                        <a:spcBef>
                          <a:spcPts val="0"/>
                        </a:spcBef>
                        <a:spcAft>
                          <a:spcPts val="0"/>
                        </a:spcAft>
                      </a:pPr>
                      <a:r>
                        <a:rPr lang="en-US" sz="1100" dirty="0" err="1">
                          <a:solidFill>
                            <a:srgbClr val="0000CC"/>
                          </a:solidFill>
                          <a:effectLst/>
                          <a:latin typeface="+mn-lt"/>
                          <a:ea typeface="Times New Roman" panose="02020603050405020304" pitchFamily="18" charset="0"/>
                          <a:cs typeface="Times New Roman" panose="02020603050405020304" pitchFamily="18" charset="0"/>
                        </a:rPr>
                        <a:t>Meas</a:t>
                      </a:r>
                      <a:r>
                        <a:rPr lang="en-US" sz="1100" dirty="0">
                          <a:solidFill>
                            <a:srgbClr val="0000CC"/>
                          </a:solidFill>
                          <a:effectLst/>
                          <a:latin typeface="+mn-lt"/>
                          <a:ea typeface="Times New Roman" panose="02020603050405020304" pitchFamily="18" charset="0"/>
                          <a:cs typeface="Times New Roman" panose="02020603050405020304" pitchFamily="18" charset="0"/>
                        </a:rPr>
                        <a:t> Type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err="1">
                          <a:effectLst/>
                          <a:latin typeface="+mn-lt"/>
                          <a:ea typeface="Times New Roman" panose="02020603050405020304" pitchFamily="18" charset="0"/>
                          <a:cs typeface="Times New Roman" panose="02020603050405020304" pitchFamily="18" charset="0"/>
                        </a:rPr>
                        <a:t>Meas</a:t>
                      </a:r>
                      <a:r>
                        <a:rPr lang="en-US" sz="1100" dirty="0">
                          <a:effectLst/>
                          <a:latin typeface="+mn-lt"/>
                          <a:ea typeface="Times New Roman" panose="02020603050405020304" pitchFamily="18" charset="0"/>
                          <a:cs typeface="Times New Roman" panose="02020603050405020304" pitchFamily="18" charset="0"/>
                        </a:rPr>
                        <a:t> Type is the Measurement Name in Camel Format</a:t>
                      </a: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US" sz="1100" dirty="0" err="1">
                          <a:solidFill>
                            <a:srgbClr val="0000CC"/>
                          </a:solidFill>
                          <a:effectLst/>
                          <a:latin typeface="+mn-lt"/>
                          <a:ea typeface="Times New Roman" panose="02020603050405020304" pitchFamily="18" charset="0"/>
                          <a:cs typeface="Times New Roman" panose="02020603050405020304" pitchFamily="18" charset="0"/>
                        </a:rPr>
                        <a:t>Meas</a:t>
                      </a:r>
                      <a:r>
                        <a:rPr lang="en-US" sz="1100" dirty="0">
                          <a:solidFill>
                            <a:srgbClr val="0000CC"/>
                          </a:solidFill>
                          <a:effectLst/>
                          <a:latin typeface="+mn-lt"/>
                          <a:ea typeface="Times New Roman" panose="02020603050405020304" pitchFamily="18" charset="0"/>
                          <a:cs typeface="Times New Roman" panose="02020603050405020304" pitchFamily="18" charset="0"/>
                        </a:rPr>
                        <a:t> Type 3GPP</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Measurement Name in 3GPP Standards defined in 3GPP TS32.425.</a:t>
                      </a:r>
                    </a:p>
                  </a:txBody>
                  <a:tcPr marL="17780" marR="68580" marT="0" marB="0"/>
                </a:tc>
                <a:extLst>
                  <a:ext uri="{0D108BD9-81ED-4DB2-BD59-A6C34878D82A}">
                    <a16:rowId xmlns:a16="http://schemas.microsoft.com/office/drawing/2014/main" val="824568418"/>
                  </a:ext>
                </a:extLst>
              </a:tr>
              <a:tr h="0">
                <a:tc>
                  <a:txBody>
                    <a:bodyPr/>
                    <a:lstStyle/>
                    <a:p>
                      <a:pPr marL="0" marR="0" hangingPunct="0">
                        <a:spcBef>
                          <a:spcPts val="0"/>
                        </a:spcBef>
                        <a:spcAft>
                          <a:spcPts val="0"/>
                        </a:spcAft>
                      </a:pPr>
                      <a:r>
                        <a:rPr lang="en-US" sz="1100" dirty="0" err="1">
                          <a:solidFill>
                            <a:srgbClr val="0000CC"/>
                          </a:solidFill>
                          <a:effectLst/>
                          <a:latin typeface="+mn-lt"/>
                          <a:ea typeface="Times New Roman" panose="02020603050405020304" pitchFamily="18" charset="0"/>
                          <a:cs typeface="Times New Roman" panose="02020603050405020304" pitchFamily="18" charset="0"/>
                        </a:rPr>
                        <a:t>Meas</a:t>
                      </a:r>
                      <a:r>
                        <a:rPr lang="en-US" sz="1100" dirty="0">
                          <a:solidFill>
                            <a:srgbClr val="0000CC"/>
                          </a:solidFill>
                          <a:effectLst/>
                          <a:latin typeface="+mn-lt"/>
                          <a:ea typeface="Times New Roman" panose="02020603050405020304" pitchFamily="18" charset="0"/>
                          <a:cs typeface="Times New Roman" panose="02020603050405020304" pitchFamily="18" charset="0"/>
                        </a:rPr>
                        <a:t> </a:t>
                      </a:r>
                      <a:r>
                        <a:rPr lang="en-US" sz="1100" dirty="0" err="1">
                          <a:solidFill>
                            <a:srgbClr val="0000CC"/>
                          </a:solidFill>
                          <a:effectLst/>
                          <a:latin typeface="+mn-lt"/>
                          <a:ea typeface="Times New Roman" panose="02020603050405020304" pitchFamily="18" charset="0"/>
                          <a:cs typeface="Times New Roman" panose="02020603050405020304" pitchFamily="18" charset="0"/>
                        </a:rPr>
                        <a:t>Obj</a:t>
                      </a:r>
                      <a:r>
                        <a:rPr lang="en-US" sz="1100" dirty="0">
                          <a:solidFill>
                            <a:srgbClr val="0000CC"/>
                          </a:solidFill>
                          <a:effectLst/>
                          <a:latin typeface="+mn-lt"/>
                          <a:ea typeface="Times New Roman" panose="02020603050405020304" pitchFamily="18" charset="0"/>
                          <a:cs typeface="Times New Roman" panose="02020603050405020304" pitchFamily="18" charset="0"/>
                        </a:rPr>
                        <a:t> Class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Managed object (MO) associated with this Measurement. The objects will be vendor specific and it indicates the NF object for that vendor related to that measurement.</a:t>
                      </a: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dirty="0" err="1">
                          <a:solidFill>
                            <a:srgbClr val="0000CC"/>
                          </a:solidFill>
                          <a:effectLst/>
                          <a:latin typeface="+mn-lt"/>
                          <a:ea typeface="Times New Roman" panose="02020603050405020304" pitchFamily="18" charset="0"/>
                          <a:cs typeface="Times New Roman" panose="02020603050405020304" pitchFamily="18" charset="0"/>
                        </a:rPr>
                        <a:t>Meas</a:t>
                      </a:r>
                      <a:r>
                        <a:rPr lang="en-US" sz="1100" dirty="0">
                          <a:solidFill>
                            <a:srgbClr val="0000CC"/>
                          </a:solidFill>
                          <a:effectLst/>
                          <a:latin typeface="+mn-lt"/>
                          <a:ea typeface="Times New Roman" panose="02020603050405020304" pitchFamily="18" charset="0"/>
                          <a:cs typeface="Times New Roman" panose="02020603050405020304" pitchFamily="18" charset="0"/>
                        </a:rPr>
                        <a:t> Collection Method</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The Collection method for the measurement. Cumulative (CC), Lead, Max, Snapshot, Value</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dirty="0" err="1">
                          <a:solidFill>
                            <a:srgbClr val="0000CC"/>
                          </a:solidFill>
                          <a:effectLst/>
                          <a:latin typeface="+mn-lt"/>
                          <a:ea typeface="Times New Roman" panose="02020603050405020304" pitchFamily="18" charset="0"/>
                          <a:cs typeface="Times New Roman" panose="02020603050405020304" pitchFamily="18" charset="0"/>
                        </a:rPr>
                        <a:t>Meas</a:t>
                      </a:r>
                      <a:r>
                        <a:rPr lang="en-US" sz="1100" dirty="0">
                          <a:solidFill>
                            <a:srgbClr val="0000CC"/>
                          </a:solidFill>
                          <a:effectLst/>
                          <a:latin typeface="+mn-lt"/>
                          <a:ea typeface="Times New Roman" panose="02020603050405020304" pitchFamily="18" charset="0"/>
                          <a:cs typeface="Times New Roman" panose="02020603050405020304" pitchFamily="18" charset="0"/>
                        </a:rPr>
                        <a:t> Unit</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Unit type for the Measurement. Typical unit values include: watt (power), dB, bits/s (throughput), PRB, Packets, Sequence.</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dirty="0" err="1">
                          <a:solidFill>
                            <a:srgbClr val="0000CC"/>
                          </a:solidFill>
                          <a:effectLst/>
                          <a:latin typeface="+mn-lt"/>
                          <a:ea typeface="Times New Roman" panose="02020603050405020304" pitchFamily="18" charset="0"/>
                          <a:cs typeface="Times New Roman" panose="02020603050405020304" pitchFamily="18" charset="0"/>
                        </a:rPr>
                        <a:t>Meas</a:t>
                      </a:r>
                      <a:r>
                        <a:rPr lang="en-US" sz="1100" dirty="0">
                          <a:solidFill>
                            <a:srgbClr val="0000CC"/>
                          </a:solidFill>
                          <a:effectLst/>
                          <a:latin typeface="+mn-lt"/>
                          <a:ea typeface="Times New Roman" panose="02020603050405020304" pitchFamily="18" charset="0"/>
                          <a:cs typeface="Times New Roman" panose="02020603050405020304" pitchFamily="18" charset="0"/>
                        </a:rPr>
                        <a:t> Range</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Numerical Value Range for the measurement in the units given by the </a:t>
                      </a:r>
                      <a:r>
                        <a:rPr lang="en-US" sz="1100" dirty="0" err="1">
                          <a:effectLst/>
                          <a:latin typeface="+mn-lt"/>
                          <a:ea typeface="Times New Roman" panose="02020603050405020304" pitchFamily="18" charset="0"/>
                          <a:cs typeface="Times New Roman" panose="02020603050405020304" pitchFamily="18" charset="0"/>
                        </a:rPr>
                        <a:t>meas</a:t>
                      </a:r>
                      <a:r>
                        <a:rPr lang="en-US" sz="1100" dirty="0">
                          <a:effectLst/>
                          <a:latin typeface="+mn-lt"/>
                          <a:ea typeface="Times New Roman" panose="02020603050405020304" pitchFamily="18" charset="0"/>
                          <a:cs typeface="Times New Roman" panose="02020603050405020304" pitchFamily="18" charset="0"/>
                        </a:rPr>
                        <a:t> units.</a:t>
                      </a: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US" sz="1100" dirty="0" err="1">
                          <a:solidFill>
                            <a:srgbClr val="0000CC"/>
                          </a:solidFill>
                          <a:effectLst/>
                          <a:latin typeface="+mn-lt"/>
                          <a:ea typeface="Times New Roman" panose="02020603050405020304" pitchFamily="18" charset="0"/>
                          <a:cs typeface="Times New Roman" panose="02020603050405020304" pitchFamily="18" charset="0"/>
                        </a:rPr>
                        <a:t>Meas</a:t>
                      </a:r>
                      <a:r>
                        <a:rPr lang="en-US" sz="1100" dirty="0">
                          <a:solidFill>
                            <a:srgbClr val="0000CC"/>
                          </a:solidFill>
                          <a:effectLst/>
                          <a:latin typeface="+mn-lt"/>
                          <a:ea typeface="Times New Roman" panose="02020603050405020304" pitchFamily="18" charset="0"/>
                          <a:cs typeface="Times New Roman" panose="02020603050405020304" pitchFamily="18" charset="0"/>
                        </a:rPr>
                        <a:t> Family</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Arial" panose="020B0604020202020204" pitchFamily="34" charset="0"/>
                        </a:rPr>
                        <a:t>Family or grouping of measurements.</a:t>
                      </a:r>
                      <a:endParaRPr lang="en-US" sz="1100" dirty="0">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2486918663"/>
                  </a:ext>
                </a:extLst>
              </a:tr>
              <a:tr h="0">
                <a:tc>
                  <a:txBody>
                    <a:bodyPr/>
                    <a:lstStyle/>
                    <a:p>
                      <a:pPr marL="0" marR="0" hangingPunct="0">
                        <a:spcBef>
                          <a:spcPts val="0"/>
                        </a:spcBef>
                        <a:spcAft>
                          <a:spcPts val="0"/>
                        </a:spcAft>
                      </a:pPr>
                      <a:r>
                        <a:rPr lang="en-GB" sz="1100" dirty="0" err="1">
                          <a:solidFill>
                            <a:srgbClr val="0000CC"/>
                          </a:solidFill>
                          <a:effectLst/>
                          <a:latin typeface="+mn-lt"/>
                        </a:rPr>
                        <a:t>Meas</a:t>
                      </a:r>
                      <a:r>
                        <a:rPr lang="en-GB" sz="1100" dirty="0">
                          <a:solidFill>
                            <a:srgbClr val="0000CC"/>
                          </a:solidFill>
                          <a:effectLst/>
                          <a:latin typeface="+mn-lt"/>
                        </a:rPr>
                        <a:t> </a:t>
                      </a:r>
                      <a:r>
                        <a:rPr lang="en-GB" sz="1100" dirty="0" err="1">
                          <a:solidFill>
                            <a:srgbClr val="0000CC"/>
                          </a:solidFill>
                          <a:effectLst/>
                          <a:latin typeface="+mn-lt"/>
                        </a:rPr>
                        <a:t>SubFamily</a:t>
                      </a:r>
                      <a:endParaRPr lang="en-US" sz="110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Subgrouping for the measurement.</a:t>
                      </a:r>
                    </a:p>
                  </a:txBody>
                  <a:tcPr marL="17780" marR="68580" marT="0" marB="0"/>
                </a:tc>
                <a:extLst>
                  <a:ext uri="{0D108BD9-81ED-4DB2-BD59-A6C34878D82A}">
                    <a16:rowId xmlns:a16="http://schemas.microsoft.com/office/drawing/2014/main" val="1845260433"/>
                  </a:ext>
                </a:extLst>
              </a:tr>
              <a:tr h="0">
                <a:tc>
                  <a:txBody>
                    <a:bodyPr/>
                    <a:lstStyle/>
                    <a:p>
                      <a:pPr marL="0" marR="0" hangingPunct="0">
                        <a:spcBef>
                          <a:spcPts val="0"/>
                        </a:spcBef>
                        <a:spcAft>
                          <a:spcPts val="0"/>
                        </a:spcAft>
                      </a:pPr>
                      <a:r>
                        <a:rPr lang="en-US" sz="1100" dirty="0" err="1">
                          <a:solidFill>
                            <a:srgbClr val="0000CC"/>
                          </a:solidFill>
                          <a:effectLst/>
                          <a:latin typeface="+mn-lt"/>
                          <a:ea typeface="Times New Roman" panose="02020603050405020304" pitchFamily="18" charset="0"/>
                          <a:cs typeface="Times New Roman" panose="02020603050405020304" pitchFamily="18" charset="0"/>
                        </a:rPr>
                        <a:t>Meas</a:t>
                      </a:r>
                      <a:r>
                        <a:rPr lang="en-US" sz="1100" dirty="0">
                          <a:solidFill>
                            <a:srgbClr val="0000CC"/>
                          </a:solidFill>
                          <a:effectLst/>
                          <a:latin typeface="+mn-lt"/>
                          <a:ea typeface="Times New Roman" panose="02020603050405020304" pitchFamily="18" charset="0"/>
                          <a:cs typeface="Times New Roman" panose="02020603050405020304" pitchFamily="18" charset="0"/>
                        </a:rPr>
                        <a:t> Description</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This field provides a textual description of the measurement. This is intended for an operator to understand the meaning of the measurement.</a:t>
                      </a:r>
                    </a:p>
                  </a:txBody>
                  <a:tcPr marL="17780" marR="68580" marT="0" marB="0"/>
                </a:tc>
                <a:extLst>
                  <a:ext uri="{0D108BD9-81ED-4DB2-BD59-A6C34878D82A}">
                    <a16:rowId xmlns:a16="http://schemas.microsoft.com/office/drawing/2014/main" val="1741705248"/>
                  </a:ext>
                </a:extLst>
              </a:tr>
              <a:tr h="0">
                <a:tc>
                  <a:txBody>
                    <a:bodyPr/>
                    <a:lstStyle/>
                    <a:p>
                      <a:pPr marL="0" marR="0" hangingPunct="0">
                        <a:spcBef>
                          <a:spcPts val="0"/>
                        </a:spcBef>
                        <a:spcAft>
                          <a:spcPts val="0"/>
                        </a:spcAft>
                      </a:pPr>
                      <a:r>
                        <a:rPr lang="en-GB" sz="1100" dirty="0" err="1">
                          <a:solidFill>
                            <a:srgbClr val="0000CC"/>
                          </a:solidFill>
                          <a:effectLst/>
                          <a:latin typeface="+mn-lt"/>
                        </a:rPr>
                        <a:t>Meas</a:t>
                      </a:r>
                      <a:r>
                        <a:rPr lang="en-GB" sz="1100" dirty="0">
                          <a:solidFill>
                            <a:srgbClr val="0000CC"/>
                          </a:solidFill>
                          <a:effectLst/>
                          <a:latin typeface="+mn-lt"/>
                        </a:rPr>
                        <a:t> Condition</a:t>
                      </a:r>
                      <a:endParaRPr lang="en-US" sz="110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Provides the Measure Conditions</a:t>
                      </a:r>
                      <a:r>
                        <a:rPr lang="en-US" sz="1100" i="1" dirty="0">
                          <a:effectLst/>
                          <a:latin typeface="+mn-lt"/>
                          <a:ea typeface="Times New Roman" panose="02020603050405020304" pitchFamily="18" charset="0"/>
                          <a:cs typeface="Times New Roman" panose="02020603050405020304" pitchFamily="18" charset="0"/>
                        </a:rPr>
                        <a:t>.</a:t>
                      </a:r>
                      <a:endParaRPr lang="en-US" sz="1100" dirty="0">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3991683803"/>
                  </a:ext>
                </a:extLst>
              </a:tr>
              <a:tr h="0">
                <a:tc>
                  <a:txBody>
                    <a:bodyPr/>
                    <a:lstStyle/>
                    <a:p>
                      <a:pPr marL="0" marR="0" hangingPunct="0">
                        <a:spcBef>
                          <a:spcPts val="0"/>
                        </a:spcBef>
                        <a:spcAft>
                          <a:spcPts val="0"/>
                        </a:spcAft>
                      </a:pPr>
                      <a:endParaRPr lang="en-US" sz="1100"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endParaRPr lang="en-US" sz="1100" dirty="0">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4172213691"/>
                  </a:ext>
                </a:extLst>
              </a:tr>
              <a:tr h="0">
                <a:tc gridSpan="2">
                  <a:txBody>
                    <a:bodyPr/>
                    <a:lstStyle/>
                    <a:p>
                      <a:pPr marL="0" marR="0" algn="ctr" hangingPunct="0">
                        <a:spcBef>
                          <a:spcPts val="0"/>
                        </a:spcBef>
                        <a:spcAft>
                          <a:spcPts val="0"/>
                        </a:spcAft>
                      </a:pPr>
                      <a:r>
                        <a:rPr lang="en-US" sz="1100" b="1" dirty="0">
                          <a:effectLst/>
                          <a:latin typeface="+mn-lt"/>
                          <a:ea typeface="Times New Roman" panose="02020603050405020304" pitchFamily="18" charset="0"/>
                          <a:cs typeface="Times New Roman" panose="02020603050405020304" pitchFamily="18" charset="0"/>
                        </a:rPr>
                        <a:t>COUNTER FIELDS</a:t>
                      </a:r>
                    </a:p>
                  </a:txBody>
                  <a:tcPr marL="17780" marR="68580" marT="0" marB="0">
                    <a:solidFill>
                      <a:srgbClr val="FFFF00"/>
                    </a:solidFill>
                  </a:tcPr>
                </a:tc>
                <a:tc hMerge="1">
                  <a:txBody>
                    <a:bodyPr/>
                    <a:lstStyle/>
                    <a:p>
                      <a:pPr marL="0" marR="0" hangingPunct="0">
                        <a:spcBef>
                          <a:spcPts val="0"/>
                        </a:spcBef>
                        <a:spcAft>
                          <a:spcPts val="0"/>
                        </a:spcAft>
                      </a:pPr>
                      <a:endParaRPr lang="en-GB" sz="1100" kern="1200" dirty="0">
                        <a:solidFill>
                          <a:schemeClr val="tx1"/>
                        </a:solidFill>
                        <a:effectLst/>
                        <a:latin typeface="+mn-lt"/>
                        <a:ea typeface="+mn-ea"/>
                        <a:cs typeface="+mn-cs"/>
                      </a:endParaRPr>
                    </a:p>
                  </a:txBody>
                  <a:tcPr marL="17780" marR="68580" marT="0" marB="0"/>
                </a:tc>
                <a:extLst>
                  <a:ext uri="{0D108BD9-81ED-4DB2-BD59-A6C34878D82A}">
                    <a16:rowId xmlns:a16="http://schemas.microsoft.com/office/drawing/2014/main" val="1016900496"/>
                  </a:ext>
                </a:extLst>
              </a:tr>
              <a:tr h="0">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COUNTER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7780" marR="17780" marT="0" marB="0">
                    <a:solidFill>
                      <a:srgbClr val="0000CC"/>
                    </a:solidFill>
                  </a:tcPr>
                </a:tc>
                <a:extLst>
                  <a:ext uri="{0D108BD9-81ED-4DB2-BD59-A6C34878D82A}">
                    <a16:rowId xmlns:a16="http://schemas.microsoft.com/office/drawing/2014/main" val="4083562001"/>
                  </a:ext>
                </a:extLst>
              </a:tr>
              <a:tr h="0">
                <a:tc>
                  <a:txBody>
                    <a:bodyPr/>
                    <a:lstStyle/>
                    <a:p>
                      <a:pPr marL="0" marR="0" hangingPunct="0">
                        <a:spcBef>
                          <a:spcPts val="0"/>
                        </a:spcBef>
                        <a:spcAft>
                          <a:spcPts val="0"/>
                        </a:spcAft>
                      </a:pPr>
                      <a:r>
                        <a:rPr lang="en-US" sz="1100" dirty="0">
                          <a:solidFill>
                            <a:srgbClr val="0000CC"/>
                          </a:solidFill>
                          <a:effectLst/>
                          <a:latin typeface="+mn-lt"/>
                          <a:ea typeface="Times New Roman" panose="02020603050405020304" pitchFamily="18" charset="0"/>
                          <a:cs typeface="Times New Roman" panose="02020603050405020304" pitchFamily="18" charset="0"/>
                        </a:rPr>
                        <a:t>Criteria</a:t>
                      </a:r>
                    </a:p>
                  </a:txBody>
                  <a:tcPr marL="17780" marR="68580" marT="0" marB="0"/>
                </a:tc>
                <a:tc>
                  <a:txBody>
                    <a:bodyPr/>
                    <a:lstStyle/>
                    <a:p>
                      <a:pPr hangingPunct="0"/>
                      <a:r>
                        <a:rPr lang="en-US" sz="1100" dirty="0">
                          <a:effectLst/>
                          <a:latin typeface="+mn-lt"/>
                          <a:ea typeface="Times New Roman" panose="02020603050405020304" pitchFamily="18" charset="0"/>
                          <a:cs typeface="Times New Roman" panose="02020603050405020304" pitchFamily="18" charset="0"/>
                        </a:rPr>
                        <a:t>Criteria to determine which counter to peg (same for all counters associated with the measurement. If there are no criteria there will also not be counters associated with the meas.</a:t>
                      </a:r>
                    </a:p>
                  </a:txBody>
                  <a:tcPr marL="17780" marR="68580" marT="0" marB="0"/>
                </a:tc>
                <a:extLst>
                  <a:ext uri="{0D108BD9-81ED-4DB2-BD59-A6C34878D82A}">
                    <a16:rowId xmlns:a16="http://schemas.microsoft.com/office/drawing/2014/main" val="3894906931"/>
                  </a:ext>
                </a:extLst>
              </a:tr>
              <a:tr h="0">
                <a:tc>
                  <a:txBody>
                    <a:bodyPr/>
                    <a:lstStyle/>
                    <a:p>
                      <a:pPr marL="0" marR="0" hangingPunct="0">
                        <a:spcBef>
                          <a:spcPts val="0"/>
                        </a:spcBef>
                        <a:spcAft>
                          <a:spcPts val="0"/>
                        </a:spcAft>
                      </a:pPr>
                      <a:r>
                        <a:rPr lang="en-US" sz="1100" dirty="0">
                          <a:solidFill>
                            <a:srgbClr val="0000CC"/>
                          </a:solidFill>
                          <a:effectLst/>
                          <a:latin typeface="+mn-lt"/>
                          <a:ea typeface="Times New Roman" panose="02020603050405020304" pitchFamily="18" charset="0"/>
                          <a:cs typeface="Times New Roman" panose="02020603050405020304" pitchFamily="18" charset="0"/>
                        </a:rPr>
                        <a:t>Counter ID</a:t>
                      </a:r>
                    </a:p>
                  </a:txBody>
                  <a:tcPr marL="17780" marR="68580" marT="0" marB="0"/>
                </a:tc>
                <a:tc>
                  <a:txBody>
                    <a:bodyPr/>
                    <a:lstStyle/>
                    <a:p>
                      <a:pPr hangingPunct="0"/>
                      <a:r>
                        <a:rPr lang="en-US" sz="1100" dirty="0">
                          <a:effectLst/>
                          <a:latin typeface="+mn-lt"/>
                          <a:ea typeface="Times New Roman" panose="02020603050405020304" pitchFamily="18" charset="0"/>
                          <a:cs typeface="Times New Roman" panose="02020603050405020304" pitchFamily="18" charset="0"/>
                        </a:rPr>
                        <a:t>Gives the identifier of the Counter</a:t>
                      </a:r>
                    </a:p>
                  </a:txBody>
                  <a:tcPr marL="17780" marR="68580" marT="0" marB="0"/>
                </a:tc>
                <a:extLst>
                  <a:ext uri="{0D108BD9-81ED-4DB2-BD59-A6C34878D82A}">
                    <a16:rowId xmlns:a16="http://schemas.microsoft.com/office/drawing/2014/main" val="3230609089"/>
                  </a:ext>
                </a:extLst>
              </a:tr>
              <a:tr h="0">
                <a:tc>
                  <a:txBody>
                    <a:bodyPr/>
                    <a:lstStyle/>
                    <a:p>
                      <a:pPr marL="0" marR="0" hangingPunct="0">
                        <a:spcBef>
                          <a:spcPts val="0"/>
                        </a:spcBef>
                        <a:spcAft>
                          <a:spcPts val="0"/>
                        </a:spcAft>
                      </a:pPr>
                      <a:r>
                        <a:rPr lang="en-US" sz="1100" dirty="0">
                          <a:solidFill>
                            <a:srgbClr val="0000CC"/>
                          </a:solidFill>
                          <a:effectLst/>
                          <a:latin typeface="+mn-lt"/>
                          <a:ea typeface="Times New Roman" panose="02020603050405020304" pitchFamily="18" charset="0"/>
                          <a:cs typeface="Times New Roman" panose="02020603050405020304" pitchFamily="18" charset="0"/>
                        </a:rPr>
                        <a:t>Counter Name</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This is the name of the counter</a:t>
                      </a:r>
                    </a:p>
                  </a:txBody>
                  <a:tcPr marL="17780" marR="68580" marT="0" marB="0"/>
                </a:tc>
                <a:extLst>
                  <a:ext uri="{0D108BD9-81ED-4DB2-BD59-A6C34878D82A}">
                    <a16:rowId xmlns:a16="http://schemas.microsoft.com/office/drawing/2014/main" val="2581689898"/>
                  </a:ext>
                </a:extLst>
              </a:tr>
              <a:tr h="0">
                <a:tc>
                  <a:txBody>
                    <a:bodyPr/>
                    <a:lstStyle/>
                    <a:p>
                      <a:pPr marL="0" marR="0" hangingPunct="0">
                        <a:spcBef>
                          <a:spcPts val="0"/>
                        </a:spcBef>
                        <a:spcAft>
                          <a:spcPts val="0"/>
                        </a:spcAft>
                      </a:pPr>
                      <a:r>
                        <a:rPr lang="en-US" sz="1100" dirty="0">
                          <a:solidFill>
                            <a:srgbClr val="0000CC"/>
                          </a:solidFill>
                          <a:effectLst/>
                          <a:latin typeface="+mn-lt"/>
                          <a:ea typeface="Times New Roman" panose="02020603050405020304" pitchFamily="18" charset="0"/>
                          <a:cs typeface="Times New Roman" panose="02020603050405020304" pitchFamily="18" charset="0"/>
                        </a:rPr>
                        <a:t>Counter Description</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This field provides a textual description of the counter. This is intended for an operator to understand the meaning of the counter. </a:t>
                      </a:r>
                    </a:p>
                  </a:txBody>
                  <a:tcPr marL="17780" marR="17780" marT="0" marB="0"/>
                </a:tc>
                <a:extLst>
                  <a:ext uri="{0D108BD9-81ED-4DB2-BD59-A6C34878D82A}">
                    <a16:rowId xmlns:a16="http://schemas.microsoft.com/office/drawing/2014/main" val="1954509116"/>
                  </a:ext>
                </a:extLst>
              </a:tr>
              <a:tr h="0">
                <a:tc>
                  <a:txBody>
                    <a:bodyPr/>
                    <a:lstStyle/>
                    <a:p>
                      <a:pPr marL="0" marR="0" hangingPunct="0">
                        <a:spcBef>
                          <a:spcPts val="0"/>
                        </a:spcBef>
                        <a:spcAft>
                          <a:spcPts val="0"/>
                        </a:spcAft>
                      </a:pPr>
                      <a:r>
                        <a:rPr lang="en-US" sz="1100" dirty="0">
                          <a:solidFill>
                            <a:srgbClr val="0000CC"/>
                          </a:solidFill>
                          <a:effectLst/>
                          <a:latin typeface="+mn-lt"/>
                          <a:ea typeface="Times New Roman" panose="02020603050405020304" pitchFamily="18" charset="0"/>
                          <a:cs typeface="Times New Roman" panose="02020603050405020304" pitchFamily="18" charset="0"/>
                        </a:rPr>
                        <a:t>Counter Suffix 3GPP</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The 3GPP standardized Suffix. The suffix value is defined in the 3GPP TS32.425 standard.</a:t>
                      </a:r>
                    </a:p>
                  </a:txBody>
                  <a:tcPr marL="17780" marR="17780" marT="0" marB="0"/>
                </a:tc>
                <a:extLst>
                  <a:ext uri="{0D108BD9-81ED-4DB2-BD59-A6C34878D82A}">
                    <a16:rowId xmlns:a16="http://schemas.microsoft.com/office/drawing/2014/main" val="1269391928"/>
                  </a:ext>
                </a:extLst>
              </a:tr>
              <a:tr h="0">
                <a:tc>
                  <a:txBody>
                    <a:bodyPr/>
                    <a:lstStyle/>
                    <a:p>
                      <a:pPr marL="0" marR="0" hangingPunct="0">
                        <a:spcBef>
                          <a:spcPts val="0"/>
                        </a:spcBef>
                        <a:spcAft>
                          <a:spcPts val="0"/>
                        </a:spcAft>
                      </a:pPr>
                      <a:r>
                        <a:rPr lang="en-US" sz="1100" dirty="0">
                          <a:solidFill>
                            <a:srgbClr val="0000CC"/>
                          </a:solidFill>
                          <a:effectLst/>
                          <a:latin typeface="+mn-lt"/>
                          <a:ea typeface="Times New Roman" panose="02020603050405020304" pitchFamily="18" charset="0"/>
                          <a:cs typeface="Times New Roman" panose="02020603050405020304" pitchFamily="18" charset="0"/>
                        </a:rPr>
                        <a:t>Counter Condition</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This field describes the trigger condition that trips the counter. Triggering events are specific exchanges that happen in the flow of call management</a:t>
                      </a:r>
                    </a:p>
                  </a:txBody>
                  <a:tcPr marL="17780" marR="17780" marT="0" marB="0"/>
                </a:tc>
                <a:extLst>
                  <a:ext uri="{0D108BD9-81ED-4DB2-BD59-A6C34878D82A}">
                    <a16:rowId xmlns:a16="http://schemas.microsoft.com/office/drawing/2014/main" val="3668577369"/>
                  </a:ext>
                </a:extLst>
              </a:tr>
              <a:tr h="0">
                <a:tc>
                  <a:txBody>
                    <a:bodyPr/>
                    <a:lstStyle/>
                    <a:p>
                      <a:pPr marL="0" marR="0" hangingPunct="0">
                        <a:spcBef>
                          <a:spcPts val="0"/>
                        </a:spcBef>
                        <a:spcAft>
                          <a:spcPts val="0"/>
                        </a:spcAft>
                      </a:pPr>
                      <a:endParaRPr lang="en-US" sz="1100"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603426779"/>
                  </a:ext>
                </a:extLst>
              </a:tr>
              <a:tr h="0">
                <a:tc>
                  <a:txBody>
                    <a:bodyPr/>
                    <a:lstStyle/>
                    <a:p>
                      <a:pPr marL="0" marR="0" hangingPunct="0">
                        <a:spcBef>
                          <a:spcPts val="0"/>
                        </a:spcBef>
                        <a:spcAft>
                          <a:spcPts val="0"/>
                        </a:spcAft>
                      </a:pPr>
                      <a:endParaRPr lang="en-US" sz="1100"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2379579858"/>
                  </a:ext>
                </a:extLst>
              </a:tr>
              <a:tr h="0">
                <a:tc>
                  <a:txBody>
                    <a:bodyPr/>
                    <a:lstStyle/>
                    <a:p>
                      <a:pPr marL="0" marR="0" hangingPunct="0">
                        <a:spcBef>
                          <a:spcPts val="0"/>
                        </a:spcBef>
                        <a:spcAft>
                          <a:spcPts val="0"/>
                        </a:spcAft>
                      </a:pPr>
                      <a:endParaRPr lang="en-US" sz="1100" dirty="0">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3153023529"/>
                  </a:ext>
                </a:extLst>
              </a:tr>
            </a:tbl>
          </a:graphicData>
        </a:graphic>
      </p:graphicFrame>
      <p:sp>
        <p:nvSpPr>
          <p:cNvPr id="10" name="Rectangle 9">
            <a:extLst>
              <a:ext uri="{FF2B5EF4-FFF2-40B4-BE49-F238E27FC236}">
                <a16:creationId xmlns:a16="http://schemas.microsoft.com/office/drawing/2014/main" id="{A9754A43-B958-4718-BB4B-11E73E8130F9}"/>
              </a:ext>
            </a:extLst>
          </p:cNvPr>
          <p:cNvSpPr/>
          <p:nvPr/>
        </p:nvSpPr>
        <p:spPr>
          <a:xfrm>
            <a:off x="-13854" y="-58882"/>
            <a:ext cx="6863269" cy="91890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532912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CCF3B4F-A285-4AFC-BD2A-366A7E68A7BF}"/>
              </a:ext>
            </a:extLst>
          </p:cNvPr>
          <p:cNvPicPr>
            <a:picLocks noChangeAspect="1"/>
          </p:cNvPicPr>
          <p:nvPr/>
        </p:nvPicPr>
        <p:blipFill>
          <a:blip r:embed="rId2"/>
          <a:stretch>
            <a:fillRect/>
          </a:stretch>
        </p:blipFill>
        <p:spPr>
          <a:xfrm>
            <a:off x="0" y="2312670"/>
            <a:ext cx="6858000" cy="4518660"/>
          </a:xfrm>
          <a:prstGeom prst="rect">
            <a:avLst/>
          </a:prstGeom>
        </p:spPr>
      </p:pic>
    </p:spTree>
    <p:extLst>
      <p:ext uri="{BB962C8B-B14F-4D97-AF65-F5344CB8AC3E}">
        <p14:creationId xmlns:p14="http://schemas.microsoft.com/office/powerpoint/2010/main" val="13217284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7C89261-D0D1-4FBD-9A71-B0DE8B1A4BB9}"/>
              </a:ext>
            </a:extLst>
          </p:cNvPr>
          <p:cNvSpPr/>
          <p:nvPr/>
        </p:nvSpPr>
        <p:spPr>
          <a:xfrm>
            <a:off x="1080655" y="781396"/>
            <a:ext cx="1653786" cy="1463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3E457DB-67CB-4640-888E-2CA195DDD308}"/>
              </a:ext>
            </a:extLst>
          </p:cNvPr>
          <p:cNvSpPr/>
          <p:nvPr/>
        </p:nvSpPr>
        <p:spPr>
          <a:xfrm>
            <a:off x="3078480" y="781396"/>
            <a:ext cx="1653786" cy="146304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485AE587-6CBF-4DCE-98A9-4C38A624DFD0}"/>
              </a:ext>
            </a:extLst>
          </p:cNvPr>
          <p:cNvSpPr txBox="1"/>
          <p:nvPr/>
        </p:nvSpPr>
        <p:spPr>
          <a:xfrm>
            <a:off x="1047405" y="1189750"/>
            <a:ext cx="1661802" cy="646331"/>
          </a:xfrm>
          <a:prstGeom prst="rect">
            <a:avLst/>
          </a:prstGeom>
          <a:noFill/>
        </p:spPr>
        <p:txBody>
          <a:bodyPr wrap="none" rtlCol="0">
            <a:spAutoFit/>
          </a:bodyPr>
          <a:lstStyle/>
          <a:p>
            <a:pPr algn="ctr"/>
            <a:r>
              <a:rPr lang="en-US" dirty="0">
                <a:solidFill>
                  <a:schemeClr val="bg1"/>
                </a:solidFill>
              </a:rPr>
              <a:t>PNF</a:t>
            </a:r>
          </a:p>
          <a:p>
            <a:pPr algn="ctr"/>
            <a:r>
              <a:rPr lang="en-US" dirty="0">
                <a:solidFill>
                  <a:schemeClr val="bg1"/>
                </a:solidFill>
              </a:rPr>
              <a:t>Type – Model-A</a:t>
            </a:r>
          </a:p>
        </p:txBody>
      </p:sp>
      <p:sp>
        <p:nvSpPr>
          <p:cNvPr id="7" name="TextBox 6">
            <a:extLst>
              <a:ext uri="{FF2B5EF4-FFF2-40B4-BE49-F238E27FC236}">
                <a16:creationId xmlns:a16="http://schemas.microsoft.com/office/drawing/2014/main" id="{D56883D1-4407-42DF-BA3F-E4D7D1B6A7DE}"/>
              </a:ext>
            </a:extLst>
          </p:cNvPr>
          <p:cNvSpPr txBox="1"/>
          <p:nvPr/>
        </p:nvSpPr>
        <p:spPr>
          <a:xfrm>
            <a:off x="3078480" y="1189750"/>
            <a:ext cx="1653786" cy="646331"/>
          </a:xfrm>
          <a:prstGeom prst="rect">
            <a:avLst/>
          </a:prstGeom>
          <a:noFill/>
        </p:spPr>
        <p:txBody>
          <a:bodyPr wrap="none" rtlCol="0">
            <a:spAutoFit/>
          </a:bodyPr>
          <a:lstStyle/>
          <a:p>
            <a:pPr algn="ctr"/>
            <a:r>
              <a:rPr lang="en-US" dirty="0">
                <a:solidFill>
                  <a:schemeClr val="bg1"/>
                </a:solidFill>
              </a:rPr>
              <a:t>PNF</a:t>
            </a:r>
          </a:p>
          <a:p>
            <a:pPr algn="ctr"/>
            <a:r>
              <a:rPr lang="en-US" dirty="0">
                <a:solidFill>
                  <a:schemeClr val="bg1"/>
                </a:solidFill>
              </a:rPr>
              <a:t>Type – Model-B</a:t>
            </a:r>
          </a:p>
        </p:txBody>
      </p:sp>
      <p:sp>
        <p:nvSpPr>
          <p:cNvPr id="8" name="Cube 7">
            <a:extLst>
              <a:ext uri="{FF2B5EF4-FFF2-40B4-BE49-F238E27FC236}">
                <a16:creationId xmlns:a16="http://schemas.microsoft.com/office/drawing/2014/main" id="{002F9178-155D-45CE-BFF0-37B7ACB5827C}"/>
              </a:ext>
            </a:extLst>
          </p:cNvPr>
          <p:cNvSpPr/>
          <p:nvPr/>
        </p:nvSpPr>
        <p:spPr>
          <a:xfrm>
            <a:off x="746529" y="4364125"/>
            <a:ext cx="869546" cy="500648"/>
          </a:xfrm>
          <a:prstGeom prst="cube">
            <a:avLst>
              <a:gd name="adj" fmla="val 40220"/>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ube 8">
            <a:extLst>
              <a:ext uri="{FF2B5EF4-FFF2-40B4-BE49-F238E27FC236}">
                <a16:creationId xmlns:a16="http://schemas.microsoft.com/office/drawing/2014/main" id="{D14F4227-B989-4B03-A33B-3B8C0F9B7EC6}"/>
              </a:ext>
            </a:extLst>
          </p:cNvPr>
          <p:cNvSpPr/>
          <p:nvPr/>
        </p:nvSpPr>
        <p:spPr>
          <a:xfrm>
            <a:off x="1799133" y="4364125"/>
            <a:ext cx="869546" cy="500648"/>
          </a:xfrm>
          <a:prstGeom prst="cube">
            <a:avLst>
              <a:gd name="adj" fmla="val 40220"/>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be 9">
            <a:extLst>
              <a:ext uri="{FF2B5EF4-FFF2-40B4-BE49-F238E27FC236}">
                <a16:creationId xmlns:a16="http://schemas.microsoft.com/office/drawing/2014/main" id="{01845904-FD4B-493A-8A25-9A7721CF32C3}"/>
              </a:ext>
            </a:extLst>
          </p:cNvPr>
          <p:cNvSpPr/>
          <p:nvPr/>
        </p:nvSpPr>
        <p:spPr>
          <a:xfrm>
            <a:off x="2826337" y="4364125"/>
            <a:ext cx="869546" cy="500648"/>
          </a:xfrm>
          <a:prstGeom prst="cube">
            <a:avLst>
              <a:gd name="adj" fmla="val 40220"/>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ube 10">
            <a:extLst>
              <a:ext uri="{FF2B5EF4-FFF2-40B4-BE49-F238E27FC236}">
                <a16:creationId xmlns:a16="http://schemas.microsoft.com/office/drawing/2014/main" id="{88291C77-AF10-4335-9922-9647E8A87BCD}"/>
              </a:ext>
            </a:extLst>
          </p:cNvPr>
          <p:cNvSpPr/>
          <p:nvPr/>
        </p:nvSpPr>
        <p:spPr>
          <a:xfrm>
            <a:off x="4221841" y="4364125"/>
            <a:ext cx="869546" cy="500648"/>
          </a:xfrm>
          <a:prstGeom prst="cube">
            <a:avLst>
              <a:gd name="adj" fmla="val 40220"/>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ube 11">
            <a:extLst>
              <a:ext uri="{FF2B5EF4-FFF2-40B4-BE49-F238E27FC236}">
                <a16:creationId xmlns:a16="http://schemas.microsoft.com/office/drawing/2014/main" id="{F5E41BFF-6C6B-4CB6-AF27-3E29A9F74363}"/>
              </a:ext>
            </a:extLst>
          </p:cNvPr>
          <p:cNvSpPr/>
          <p:nvPr/>
        </p:nvSpPr>
        <p:spPr>
          <a:xfrm>
            <a:off x="5249045" y="4364125"/>
            <a:ext cx="869546" cy="500648"/>
          </a:xfrm>
          <a:prstGeom prst="cube">
            <a:avLst>
              <a:gd name="adj" fmla="val 40220"/>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9A99595-6816-48C2-B18A-17FBB7FCECB0}"/>
              </a:ext>
            </a:extLst>
          </p:cNvPr>
          <p:cNvSpPr txBox="1"/>
          <p:nvPr/>
        </p:nvSpPr>
        <p:spPr>
          <a:xfrm>
            <a:off x="429029" y="4889500"/>
            <a:ext cx="1077539" cy="369332"/>
          </a:xfrm>
          <a:prstGeom prst="rect">
            <a:avLst/>
          </a:prstGeom>
          <a:noFill/>
        </p:spPr>
        <p:txBody>
          <a:bodyPr wrap="none" rtlCol="0">
            <a:spAutoFit/>
          </a:bodyPr>
          <a:lstStyle/>
          <a:p>
            <a:r>
              <a:rPr lang="en-US" dirty="0"/>
              <a:t>PNF #821</a:t>
            </a:r>
          </a:p>
        </p:txBody>
      </p:sp>
      <p:sp>
        <p:nvSpPr>
          <p:cNvPr id="15" name="TextBox 14">
            <a:extLst>
              <a:ext uri="{FF2B5EF4-FFF2-40B4-BE49-F238E27FC236}">
                <a16:creationId xmlns:a16="http://schemas.microsoft.com/office/drawing/2014/main" id="{504B2936-998B-4E10-A6D2-B787B7939A3F}"/>
              </a:ext>
            </a:extLst>
          </p:cNvPr>
          <p:cNvSpPr txBox="1"/>
          <p:nvPr/>
        </p:nvSpPr>
        <p:spPr>
          <a:xfrm>
            <a:off x="1556789" y="4889500"/>
            <a:ext cx="1077539" cy="369332"/>
          </a:xfrm>
          <a:prstGeom prst="rect">
            <a:avLst/>
          </a:prstGeom>
          <a:noFill/>
        </p:spPr>
        <p:txBody>
          <a:bodyPr wrap="none" rtlCol="0">
            <a:spAutoFit/>
          </a:bodyPr>
          <a:lstStyle/>
          <a:p>
            <a:r>
              <a:rPr lang="en-US" dirty="0"/>
              <a:t>PNF #822</a:t>
            </a:r>
          </a:p>
        </p:txBody>
      </p:sp>
      <p:sp>
        <p:nvSpPr>
          <p:cNvPr id="16" name="TextBox 15">
            <a:extLst>
              <a:ext uri="{FF2B5EF4-FFF2-40B4-BE49-F238E27FC236}">
                <a16:creationId xmlns:a16="http://schemas.microsoft.com/office/drawing/2014/main" id="{FBBDE367-A4A6-4906-AE34-ABCDA9FDFD86}"/>
              </a:ext>
            </a:extLst>
          </p:cNvPr>
          <p:cNvSpPr txBox="1"/>
          <p:nvPr/>
        </p:nvSpPr>
        <p:spPr>
          <a:xfrm>
            <a:off x="2659149" y="4889500"/>
            <a:ext cx="1077539" cy="369332"/>
          </a:xfrm>
          <a:prstGeom prst="rect">
            <a:avLst/>
          </a:prstGeom>
          <a:noFill/>
        </p:spPr>
        <p:txBody>
          <a:bodyPr wrap="none" rtlCol="0">
            <a:spAutoFit/>
          </a:bodyPr>
          <a:lstStyle/>
          <a:p>
            <a:r>
              <a:rPr lang="en-US" dirty="0"/>
              <a:t>PNF #823</a:t>
            </a:r>
          </a:p>
        </p:txBody>
      </p:sp>
      <p:sp>
        <p:nvSpPr>
          <p:cNvPr id="17" name="TextBox 16">
            <a:extLst>
              <a:ext uri="{FF2B5EF4-FFF2-40B4-BE49-F238E27FC236}">
                <a16:creationId xmlns:a16="http://schemas.microsoft.com/office/drawing/2014/main" id="{10D221A7-684D-4C76-BCDE-9CB064AFB2E0}"/>
              </a:ext>
            </a:extLst>
          </p:cNvPr>
          <p:cNvSpPr txBox="1"/>
          <p:nvPr/>
        </p:nvSpPr>
        <p:spPr>
          <a:xfrm>
            <a:off x="3964709" y="4889500"/>
            <a:ext cx="1202573" cy="369332"/>
          </a:xfrm>
          <a:prstGeom prst="rect">
            <a:avLst/>
          </a:prstGeom>
          <a:noFill/>
        </p:spPr>
        <p:txBody>
          <a:bodyPr wrap="none" rtlCol="0">
            <a:spAutoFit/>
          </a:bodyPr>
          <a:lstStyle/>
          <a:p>
            <a:r>
              <a:rPr lang="en-US" dirty="0"/>
              <a:t>PNFB #824</a:t>
            </a:r>
          </a:p>
        </p:txBody>
      </p:sp>
      <p:sp>
        <p:nvSpPr>
          <p:cNvPr id="18" name="TextBox 17">
            <a:extLst>
              <a:ext uri="{FF2B5EF4-FFF2-40B4-BE49-F238E27FC236}">
                <a16:creationId xmlns:a16="http://schemas.microsoft.com/office/drawing/2014/main" id="{3169F121-5441-4289-ABF8-DE9500AECF30}"/>
              </a:ext>
            </a:extLst>
          </p:cNvPr>
          <p:cNvSpPr txBox="1"/>
          <p:nvPr/>
        </p:nvSpPr>
        <p:spPr>
          <a:xfrm>
            <a:off x="5067069" y="4889500"/>
            <a:ext cx="1202573" cy="369332"/>
          </a:xfrm>
          <a:prstGeom prst="rect">
            <a:avLst/>
          </a:prstGeom>
          <a:noFill/>
        </p:spPr>
        <p:txBody>
          <a:bodyPr wrap="none" rtlCol="0">
            <a:spAutoFit/>
          </a:bodyPr>
          <a:lstStyle/>
          <a:p>
            <a:r>
              <a:rPr lang="en-US" dirty="0"/>
              <a:t>PNFB #825</a:t>
            </a:r>
          </a:p>
        </p:txBody>
      </p:sp>
      <p:sp>
        <p:nvSpPr>
          <p:cNvPr id="20" name="TextBox 19">
            <a:extLst>
              <a:ext uri="{FF2B5EF4-FFF2-40B4-BE49-F238E27FC236}">
                <a16:creationId xmlns:a16="http://schemas.microsoft.com/office/drawing/2014/main" id="{32C06A9C-8A28-4242-9BE3-215308101B81}"/>
              </a:ext>
            </a:extLst>
          </p:cNvPr>
          <p:cNvSpPr txBox="1"/>
          <p:nvPr/>
        </p:nvSpPr>
        <p:spPr>
          <a:xfrm>
            <a:off x="441729" y="5156199"/>
            <a:ext cx="1228221" cy="307777"/>
          </a:xfrm>
          <a:prstGeom prst="rect">
            <a:avLst/>
          </a:prstGeom>
          <a:noFill/>
        </p:spPr>
        <p:txBody>
          <a:bodyPr wrap="none" rtlCol="0">
            <a:spAutoFit/>
          </a:bodyPr>
          <a:lstStyle/>
          <a:p>
            <a:r>
              <a:rPr lang="en-US" sz="1400" dirty="0"/>
              <a:t>Serial Number</a:t>
            </a:r>
          </a:p>
        </p:txBody>
      </p:sp>
      <p:sp>
        <p:nvSpPr>
          <p:cNvPr id="21" name="TextBox 20">
            <a:extLst>
              <a:ext uri="{FF2B5EF4-FFF2-40B4-BE49-F238E27FC236}">
                <a16:creationId xmlns:a16="http://schemas.microsoft.com/office/drawing/2014/main" id="{0E918726-7916-41A4-B401-3126117C4DAB}"/>
              </a:ext>
            </a:extLst>
          </p:cNvPr>
          <p:cNvSpPr txBox="1"/>
          <p:nvPr/>
        </p:nvSpPr>
        <p:spPr>
          <a:xfrm>
            <a:off x="1561985" y="5156199"/>
            <a:ext cx="1228221" cy="307777"/>
          </a:xfrm>
          <a:prstGeom prst="rect">
            <a:avLst/>
          </a:prstGeom>
          <a:noFill/>
        </p:spPr>
        <p:txBody>
          <a:bodyPr wrap="none" rtlCol="0">
            <a:spAutoFit/>
          </a:bodyPr>
          <a:lstStyle/>
          <a:p>
            <a:r>
              <a:rPr lang="en-US" sz="1400" dirty="0"/>
              <a:t>Serial Number</a:t>
            </a:r>
          </a:p>
        </p:txBody>
      </p:sp>
      <p:sp>
        <p:nvSpPr>
          <p:cNvPr id="22" name="TextBox 21">
            <a:extLst>
              <a:ext uri="{FF2B5EF4-FFF2-40B4-BE49-F238E27FC236}">
                <a16:creationId xmlns:a16="http://schemas.microsoft.com/office/drawing/2014/main" id="{69A01BF9-49A4-42B8-9AD9-BD3B09529CFA}"/>
              </a:ext>
            </a:extLst>
          </p:cNvPr>
          <p:cNvSpPr txBox="1"/>
          <p:nvPr/>
        </p:nvSpPr>
        <p:spPr>
          <a:xfrm>
            <a:off x="2656841" y="5156199"/>
            <a:ext cx="1228221" cy="307777"/>
          </a:xfrm>
          <a:prstGeom prst="rect">
            <a:avLst/>
          </a:prstGeom>
          <a:noFill/>
        </p:spPr>
        <p:txBody>
          <a:bodyPr wrap="none" rtlCol="0">
            <a:spAutoFit/>
          </a:bodyPr>
          <a:lstStyle/>
          <a:p>
            <a:r>
              <a:rPr lang="en-US" sz="1400" dirty="0"/>
              <a:t>Serial Number</a:t>
            </a:r>
          </a:p>
        </p:txBody>
      </p:sp>
      <p:sp>
        <p:nvSpPr>
          <p:cNvPr id="23" name="TextBox 22">
            <a:extLst>
              <a:ext uri="{FF2B5EF4-FFF2-40B4-BE49-F238E27FC236}">
                <a16:creationId xmlns:a16="http://schemas.microsoft.com/office/drawing/2014/main" id="{2D1C6AEB-AEB2-4409-81AD-203FB6C07B6B}"/>
              </a:ext>
            </a:extLst>
          </p:cNvPr>
          <p:cNvSpPr txBox="1"/>
          <p:nvPr/>
        </p:nvSpPr>
        <p:spPr>
          <a:xfrm>
            <a:off x="3954897" y="5156199"/>
            <a:ext cx="1228221" cy="307777"/>
          </a:xfrm>
          <a:prstGeom prst="rect">
            <a:avLst/>
          </a:prstGeom>
          <a:noFill/>
        </p:spPr>
        <p:txBody>
          <a:bodyPr wrap="none" rtlCol="0">
            <a:spAutoFit/>
          </a:bodyPr>
          <a:lstStyle/>
          <a:p>
            <a:r>
              <a:rPr lang="en-US" sz="1400" dirty="0"/>
              <a:t>Serial Number</a:t>
            </a:r>
          </a:p>
        </p:txBody>
      </p:sp>
      <p:sp>
        <p:nvSpPr>
          <p:cNvPr id="24" name="TextBox 23">
            <a:extLst>
              <a:ext uri="{FF2B5EF4-FFF2-40B4-BE49-F238E27FC236}">
                <a16:creationId xmlns:a16="http://schemas.microsoft.com/office/drawing/2014/main" id="{4EEF720E-A6B2-4F52-89EE-19B46096C365}"/>
              </a:ext>
            </a:extLst>
          </p:cNvPr>
          <p:cNvSpPr txBox="1"/>
          <p:nvPr/>
        </p:nvSpPr>
        <p:spPr>
          <a:xfrm>
            <a:off x="5049753" y="5156199"/>
            <a:ext cx="1228221" cy="307777"/>
          </a:xfrm>
          <a:prstGeom prst="rect">
            <a:avLst/>
          </a:prstGeom>
          <a:noFill/>
        </p:spPr>
        <p:txBody>
          <a:bodyPr wrap="none" rtlCol="0">
            <a:spAutoFit/>
          </a:bodyPr>
          <a:lstStyle/>
          <a:p>
            <a:r>
              <a:rPr lang="en-US" sz="1400" dirty="0"/>
              <a:t>Serial Number</a:t>
            </a:r>
          </a:p>
        </p:txBody>
      </p:sp>
      <p:sp>
        <p:nvSpPr>
          <p:cNvPr id="26" name="Rectangle: Rounded Corners 25">
            <a:extLst>
              <a:ext uri="{FF2B5EF4-FFF2-40B4-BE49-F238E27FC236}">
                <a16:creationId xmlns:a16="http://schemas.microsoft.com/office/drawing/2014/main" id="{E16EBAF3-9E94-467B-9CC0-129E04897962}"/>
              </a:ext>
            </a:extLst>
          </p:cNvPr>
          <p:cNvSpPr/>
          <p:nvPr/>
        </p:nvSpPr>
        <p:spPr>
          <a:xfrm>
            <a:off x="261333" y="368300"/>
            <a:ext cx="6355367" cy="3060700"/>
          </a:xfrm>
          <a:prstGeom prst="roundRect">
            <a:avLst>
              <a:gd name="adj" fmla="val 624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553F69F7-7FB0-4DE2-947C-35CDD4FF1150}"/>
              </a:ext>
            </a:extLst>
          </p:cNvPr>
          <p:cNvSpPr txBox="1"/>
          <p:nvPr/>
        </p:nvSpPr>
        <p:spPr>
          <a:xfrm>
            <a:off x="545061" y="338254"/>
            <a:ext cx="1427955" cy="369332"/>
          </a:xfrm>
          <a:prstGeom prst="rect">
            <a:avLst/>
          </a:prstGeom>
          <a:noFill/>
        </p:spPr>
        <p:txBody>
          <a:bodyPr wrap="none" rtlCol="0">
            <a:spAutoFit/>
          </a:bodyPr>
          <a:lstStyle/>
          <a:p>
            <a:r>
              <a:rPr lang="en-US" dirty="0"/>
              <a:t>DESIGN TIME</a:t>
            </a:r>
          </a:p>
        </p:txBody>
      </p:sp>
      <p:sp>
        <p:nvSpPr>
          <p:cNvPr id="29" name="TextBox 28">
            <a:extLst>
              <a:ext uri="{FF2B5EF4-FFF2-40B4-BE49-F238E27FC236}">
                <a16:creationId xmlns:a16="http://schemas.microsoft.com/office/drawing/2014/main" id="{922FB075-15F3-4427-A034-62DEF787ADDD}"/>
              </a:ext>
            </a:extLst>
          </p:cNvPr>
          <p:cNvSpPr txBox="1"/>
          <p:nvPr/>
        </p:nvSpPr>
        <p:spPr>
          <a:xfrm>
            <a:off x="457020" y="3530500"/>
            <a:ext cx="1138453" cy="369332"/>
          </a:xfrm>
          <a:prstGeom prst="rect">
            <a:avLst/>
          </a:prstGeom>
          <a:noFill/>
        </p:spPr>
        <p:txBody>
          <a:bodyPr wrap="none" rtlCol="0">
            <a:spAutoFit/>
          </a:bodyPr>
          <a:lstStyle/>
          <a:p>
            <a:r>
              <a:rPr lang="en-US" dirty="0"/>
              <a:t>RUN TIME</a:t>
            </a:r>
          </a:p>
        </p:txBody>
      </p:sp>
      <p:sp>
        <p:nvSpPr>
          <p:cNvPr id="30" name="TextBox 29">
            <a:extLst>
              <a:ext uri="{FF2B5EF4-FFF2-40B4-BE49-F238E27FC236}">
                <a16:creationId xmlns:a16="http://schemas.microsoft.com/office/drawing/2014/main" id="{62A40585-829B-4ECD-986A-DFF07A7DCDEE}"/>
              </a:ext>
            </a:extLst>
          </p:cNvPr>
          <p:cNvSpPr txBox="1"/>
          <p:nvPr/>
        </p:nvSpPr>
        <p:spPr>
          <a:xfrm>
            <a:off x="923247" y="4041068"/>
            <a:ext cx="665567" cy="369332"/>
          </a:xfrm>
          <a:prstGeom prst="rect">
            <a:avLst/>
          </a:prstGeom>
          <a:noFill/>
        </p:spPr>
        <p:txBody>
          <a:bodyPr wrap="none" rtlCol="0">
            <a:spAutoFit/>
          </a:bodyPr>
          <a:lstStyle/>
          <a:p>
            <a:r>
              <a:rPr lang="en-US" dirty="0"/>
              <a:t>A&amp;AI</a:t>
            </a:r>
          </a:p>
        </p:txBody>
      </p:sp>
      <p:sp>
        <p:nvSpPr>
          <p:cNvPr id="31" name="TextBox 30">
            <a:extLst>
              <a:ext uri="{FF2B5EF4-FFF2-40B4-BE49-F238E27FC236}">
                <a16:creationId xmlns:a16="http://schemas.microsoft.com/office/drawing/2014/main" id="{D436E5C5-FF1A-4C62-9694-4EC59EDB852C}"/>
              </a:ext>
            </a:extLst>
          </p:cNvPr>
          <p:cNvSpPr txBox="1"/>
          <p:nvPr/>
        </p:nvSpPr>
        <p:spPr>
          <a:xfrm>
            <a:off x="643207" y="2284246"/>
            <a:ext cx="2311851" cy="307777"/>
          </a:xfrm>
          <a:prstGeom prst="rect">
            <a:avLst/>
          </a:prstGeom>
          <a:noFill/>
        </p:spPr>
        <p:txBody>
          <a:bodyPr wrap="none" rtlCol="0">
            <a:spAutoFit/>
          </a:bodyPr>
          <a:lstStyle/>
          <a:p>
            <a:r>
              <a:rPr lang="en-US" sz="1400" dirty="0"/>
              <a:t>Serial Number = 1234567890</a:t>
            </a:r>
          </a:p>
        </p:txBody>
      </p:sp>
      <p:sp>
        <p:nvSpPr>
          <p:cNvPr id="35" name="TextBox 34">
            <a:extLst>
              <a:ext uri="{FF2B5EF4-FFF2-40B4-BE49-F238E27FC236}">
                <a16:creationId xmlns:a16="http://schemas.microsoft.com/office/drawing/2014/main" id="{A1C79932-A118-4F8D-86A2-82780E313D55}"/>
              </a:ext>
            </a:extLst>
          </p:cNvPr>
          <p:cNvSpPr txBox="1"/>
          <p:nvPr/>
        </p:nvSpPr>
        <p:spPr>
          <a:xfrm>
            <a:off x="533400" y="2482849"/>
            <a:ext cx="5666231" cy="584775"/>
          </a:xfrm>
          <a:prstGeom prst="rect">
            <a:avLst/>
          </a:prstGeom>
          <a:noFill/>
        </p:spPr>
        <p:txBody>
          <a:bodyPr wrap="none" rtlCol="0">
            <a:spAutoFit/>
          </a:bodyPr>
          <a:lstStyle/>
          <a:p>
            <a:r>
              <a:rPr lang="en-US" sz="1600" dirty="0"/>
              <a:t>SDC Run-time attribute; optional; expected to be filled in run time</a:t>
            </a:r>
          </a:p>
          <a:p>
            <a:r>
              <a:rPr lang="en-US" sz="1600" dirty="0"/>
              <a:t>Logical Resources</a:t>
            </a:r>
          </a:p>
        </p:txBody>
      </p:sp>
      <p:sp>
        <p:nvSpPr>
          <p:cNvPr id="36" name="TextBox 35">
            <a:extLst>
              <a:ext uri="{FF2B5EF4-FFF2-40B4-BE49-F238E27FC236}">
                <a16:creationId xmlns:a16="http://schemas.microsoft.com/office/drawing/2014/main" id="{0E14475C-1EDE-4D6B-94C7-2DE816F74D14}"/>
              </a:ext>
            </a:extLst>
          </p:cNvPr>
          <p:cNvSpPr txBox="1"/>
          <p:nvPr/>
        </p:nvSpPr>
        <p:spPr>
          <a:xfrm>
            <a:off x="457020" y="5595282"/>
            <a:ext cx="2034275" cy="338554"/>
          </a:xfrm>
          <a:prstGeom prst="rect">
            <a:avLst/>
          </a:prstGeom>
          <a:noFill/>
        </p:spPr>
        <p:txBody>
          <a:bodyPr wrap="none" rtlCol="0">
            <a:spAutoFit/>
          </a:bodyPr>
          <a:lstStyle/>
          <a:p>
            <a:r>
              <a:rPr lang="en-US" sz="1600" dirty="0"/>
              <a:t>Physical Infrastructure</a:t>
            </a:r>
          </a:p>
        </p:txBody>
      </p:sp>
      <p:sp>
        <p:nvSpPr>
          <p:cNvPr id="37" name="Rectangle: Rounded Corners 36">
            <a:extLst>
              <a:ext uri="{FF2B5EF4-FFF2-40B4-BE49-F238E27FC236}">
                <a16:creationId xmlns:a16="http://schemas.microsoft.com/office/drawing/2014/main" id="{0ECB84D1-C0C6-492C-A038-C32368243225}"/>
              </a:ext>
            </a:extLst>
          </p:cNvPr>
          <p:cNvSpPr/>
          <p:nvPr/>
        </p:nvSpPr>
        <p:spPr>
          <a:xfrm>
            <a:off x="261332" y="3543816"/>
            <a:ext cx="6355367" cy="3060700"/>
          </a:xfrm>
          <a:prstGeom prst="roundRect">
            <a:avLst>
              <a:gd name="adj" fmla="val 624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951325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85577081-D286-485A-8921-43C5411361C5}"/>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53C78BF6-6B36-4C43-A8AD-4DE570090891}"/>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44E391A2-0010-4151-A3CA-7EA5FAD6C7A3}"/>
                </a:ext>
              </a:extLst>
            </p:cNvPr>
            <p:cNvSpPr txBox="1"/>
            <p:nvPr/>
          </p:nvSpPr>
          <p:spPr>
            <a:xfrm>
              <a:off x="829669" y="-17858"/>
              <a:ext cx="5218096"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SAMPLE YAML FAULT DEFINITION</a:t>
              </a:r>
            </a:p>
          </p:txBody>
        </p:sp>
        <p:sp>
          <p:nvSpPr>
            <p:cNvPr id="7" name="Rectangle 6">
              <a:extLst>
                <a:ext uri="{FF2B5EF4-FFF2-40B4-BE49-F238E27FC236}">
                  <a16:creationId xmlns:a16="http://schemas.microsoft.com/office/drawing/2014/main" id="{4C90CA3C-20B8-4BB0-9068-15C3DBC1AF3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06427484-10A6-46E3-B555-07588756C362}"/>
              </a:ext>
            </a:extLst>
          </p:cNvPr>
          <p:cNvSpPr txBox="1"/>
          <p:nvPr/>
        </p:nvSpPr>
        <p:spPr>
          <a:xfrm>
            <a:off x="355600" y="932542"/>
            <a:ext cx="6894285" cy="5447645"/>
          </a:xfrm>
          <a:prstGeom prst="rect">
            <a:avLst/>
          </a:prstGeom>
          <a:noFill/>
        </p:spPr>
        <p:txBody>
          <a:bodyPr wrap="square" rtlCol="0">
            <a:spAutoFit/>
          </a:bodyPr>
          <a:lstStyle/>
          <a:p>
            <a:r>
              <a:rPr lang="en-US" sz="1200" dirty="0"/>
              <a:t>event: {presence: required, action: [ any, up, </a:t>
            </a:r>
            <a:r>
              <a:rPr lang="en-US" sz="1200" dirty="0" err="1"/>
              <a:t>overTemperature</a:t>
            </a:r>
            <a:r>
              <a:rPr lang="en-US" sz="1200" dirty="0"/>
              <a:t>, RECO-</a:t>
            </a:r>
            <a:r>
              <a:rPr lang="en-US" sz="1200" dirty="0" err="1"/>
              <a:t>rebootPnf</a:t>
            </a:r>
            <a:r>
              <a:rPr lang="en-US" sz="1200" dirty="0"/>
              <a:t>, null ], </a:t>
            </a:r>
          </a:p>
          <a:p>
            <a:r>
              <a:rPr lang="en-US" sz="1200" dirty="0"/>
              <a:t>structure: {</a:t>
            </a:r>
          </a:p>
          <a:p>
            <a:r>
              <a:rPr lang="en-US" sz="1200" dirty="0"/>
              <a:t>    </a:t>
            </a:r>
            <a:r>
              <a:rPr lang="en-US" sz="1200" dirty="0" err="1"/>
              <a:t>commonEventHeader</a:t>
            </a:r>
            <a:r>
              <a:rPr lang="en-US" sz="1200" dirty="0"/>
              <a:t>: {presence: required, structure: {</a:t>
            </a:r>
          </a:p>
          <a:p>
            <a:r>
              <a:rPr lang="en-US" sz="1200" dirty="0"/>
              <a:t>	domain: {presence: required, value: fault},</a:t>
            </a:r>
          </a:p>
          <a:p>
            <a:r>
              <a:rPr lang="en-US" sz="1200" dirty="0"/>
              <a:t>	</a:t>
            </a:r>
            <a:r>
              <a:rPr lang="en-US" sz="1200" dirty="0" err="1"/>
              <a:t>eventName</a:t>
            </a:r>
            <a:r>
              <a:rPr lang="en-US" sz="1200" dirty="0"/>
              <a:t>: {presence: required, value: Fault_Nokia_5GCU_Overtemperature},</a:t>
            </a:r>
          </a:p>
          <a:p>
            <a:pPr lvl="1"/>
            <a:r>
              <a:rPr lang="en-US" sz="1200" dirty="0" err="1"/>
              <a:t>eventId</a:t>
            </a:r>
            <a:r>
              <a:rPr lang="en-US" sz="1200" dirty="0"/>
              <a:t>: {presence: required},</a:t>
            </a:r>
          </a:p>
          <a:p>
            <a:r>
              <a:rPr lang="en-US" sz="1200" dirty="0"/>
              <a:t>	priority: {presence: required},</a:t>
            </a:r>
          </a:p>
          <a:p>
            <a:r>
              <a:rPr lang="en-US" sz="1200" dirty="0"/>
              <a:t>	</a:t>
            </a:r>
            <a:r>
              <a:rPr lang="en-US" sz="1200" dirty="0" err="1"/>
              <a:t>reportingEntityName</a:t>
            </a:r>
            <a:r>
              <a:rPr lang="en-US" sz="1200" dirty="0"/>
              <a:t>: {presence: required},</a:t>
            </a:r>
          </a:p>
          <a:p>
            <a:r>
              <a:rPr lang="en-US" sz="1200" dirty="0"/>
              <a:t>	sequence: {presence: required},</a:t>
            </a:r>
          </a:p>
          <a:p>
            <a:r>
              <a:rPr lang="en-US" sz="1200" dirty="0"/>
              <a:t>	</a:t>
            </a:r>
            <a:r>
              <a:rPr lang="en-US" sz="1200" dirty="0" err="1"/>
              <a:t>sourceName</a:t>
            </a:r>
            <a:r>
              <a:rPr lang="en-US" sz="1200" dirty="0"/>
              <a:t>: {presence: required},</a:t>
            </a:r>
          </a:p>
          <a:p>
            <a:r>
              <a:rPr lang="en-US" sz="1200" dirty="0"/>
              <a:t>	</a:t>
            </a:r>
            <a:r>
              <a:rPr lang="en-US" sz="1200" dirty="0" err="1"/>
              <a:t>startEpochMicrosec</a:t>
            </a:r>
            <a:r>
              <a:rPr lang="en-US" sz="1200" dirty="0"/>
              <a:t>: {presence: required},</a:t>
            </a:r>
          </a:p>
          <a:p>
            <a:r>
              <a:rPr lang="en-US" sz="1200" dirty="0"/>
              <a:t>	</a:t>
            </a:r>
            <a:r>
              <a:rPr lang="en-US" sz="1200" dirty="0" err="1"/>
              <a:t>lastEpochMicrosec</a:t>
            </a:r>
            <a:r>
              <a:rPr lang="en-US" sz="1200" dirty="0"/>
              <a:t>: {presence: required},</a:t>
            </a:r>
          </a:p>
          <a:p>
            <a:r>
              <a:rPr lang="en-US" sz="1200" dirty="0"/>
              <a:t>	version: {presence: required, value: 3.0}</a:t>
            </a:r>
          </a:p>
          <a:p>
            <a:r>
              <a:rPr lang="en-US" sz="1200" dirty="0"/>
              <a:t>    }},</a:t>
            </a:r>
          </a:p>
          <a:p>
            <a:r>
              <a:rPr lang="en-US" sz="1200" dirty="0"/>
              <a:t>    </a:t>
            </a:r>
            <a:r>
              <a:rPr lang="en-US" sz="1200" dirty="0" err="1"/>
              <a:t>faultFields</a:t>
            </a:r>
            <a:r>
              <a:rPr lang="en-US" sz="1200" dirty="0"/>
              <a:t>: {presence: required, structure: { </a:t>
            </a:r>
          </a:p>
          <a:p>
            <a:r>
              <a:rPr lang="en-US" sz="1200" dirty="0"/>
              <a:t>	</a:t>
            </a:r>
            <a:r>
              <a:rPr lang="en-US" sz="1200" dirty="0" err="1"/>
              <a:t>alarmCondition</a:t>
            </a:r>
            <a:r>
              <a:rPr lang="en-US" sz="1200" dirty="0"/>
              <a:t> : {presence: required, value: Overtemperature},</a:t>
            </a:r>
          </a:p>
          <a:p>
            <a:r>
              <a:rPr lang="en-US" sz="1200" dirty="0"/>
              <a:t>	</a:t>
            </a:r>
            <a:r>
              <a:rPr lang="en-US" sz="1200" dirty="0" err="1"/>
              <a:t>eventSeverity</a:t>
            </a:r>
            <a:r>
              <a:rPr lang="en-US" sz="1200" dirty="0"/>
              <a:t>: {presence: required, value: MAJOR},</a:t>
            </a:r>
          </a:p>
          <a:p>
            <a:r>
              <a:rPr lang="en-US" sz="1200" dirty="0"/>
              <a:t>	</a:t>
            </a:r>
            <a:r>
              <a:rPr lang="en-US" sz="1200" dirty="0" err="1"/>
              <a:t>eventSourceType</a:t>
            </a:r>
            <a:r>
              <a:rPr lang="en-US" sz="1200" dirty="0"/>
              <a:t>: {presence: required, value: </a:t>
            </a:r>
            <a:r>
              <a:rPr lang="en-US" sz="1200" dirty="0" err="1"/>
              <a:t>BaseStation</a:t>
            </a:r>
            <a:r>
              <a:rPr lang="en-US" sz="1200" dirty="0"/>
              <a:t>},</a:t>
            </a:r>
          </a:p>
          <a:p>
            <a:r>
              <a:rPr lang="en-US" sz="1200" dirty="0"/>
              <a:t>	</a:t>
            </a:r>
            <a:r>
              <a:rPr lang="en-US" sz="1200" dirty="0" err="1"/>
              <a:t>faultFieldsVersion</a:t>
            </a:r>
            <a:r>
              <a:rPr lang="en-US" sz="1200" dirty="0"/>
              <a:t>: {presence: required, value: 3.0},</a:t>
            </a:r>
          </a:p>
          <a:p>
            <a:r>
              <a:rPr lang="en-US" sz="1200" dirty="0"/>
              <a:t>	</a:t>
            </a:r>
            <a:r>
              <a:rPr lang="en-US" sz="1200" dirty="0" err="1"/>
              <a:t>specificProblem</a:t>
            </a:r>
            <a:r>
              <a:rPr lang="en-US" sz="1200" dirty="0"/>
              <a:t>: {presence: required},</a:t>
            </a:r>
          </a:p>
          <a:p>
            <a:r>
              <a:rPr lang="en-US" sz="1200" dirty="0"/>
              <a:t>	</a:t>
            </a:r>
            <a:r>
              <a:rPr lang="en-US" sz="1200" dirty="0" err="1"/>
              <a:t>vfStatus</a:t>
            </a:r>
            <a:r>
              <a:rPr lang="en-US" sz="1200" dirty="0"/>
              <a:t>: {presence: required, value: “Active"}</a:t>
            </a:r>
          </a:p>
          <a:p>
            <a:r>
              <a:rPr lang="en-US" sz="1200" dirty="0">
                <a:latin typeface="Calibri" panose="020F0502020204030204" pitchFamily="34" charset="0"/>
              </a:rPr>
              <a:t>	</a:t>
            </a:r>
            <a:r>
              <a:rPr lang="en-US" sz="1200" dirty="0" err="1">
                <a:latin typeface="Calibri" panose="020F0502020204030204" pitchFamily="34" charset="0"/>
              </a:rPr>
              <a:t>alarmInterfaceA</a:t>
            </a:r>
            <a:r>
              <a:rPr lang="en-US" sz="1200" dirty="0"/>
              <a:t> : {presence: required},</a:t>
            </a:r>
            <a:endParaRPr lang="en-US" sz="1200" dirty="0">
              <a:latin typeface="Calibri" panose="020F0502020204030204" pitchFamily="34" charset="0"/>
            </a:endParaRPr>
          </a:p>
          <a:p>
            <a:r>
              <a:rPr lang="en-US" sz="1200" dirty="0">
                <a:latin typeface="Calibri" panose="020F0502020204030204" pitchFamily="34" charset="0"/>
              </a:rPr>
              <a:t>	</a:t>
            </a:r>
            <a:r>
              <a:rPr lang="en-US" sz="1200" dirty="0" err="1">
                <a:latin typeface="Calibri" panose="020F0502020204030204" pitchFamily="34" charset="0"/>
              </a:rPr>
              <a:t>additionalInformation</a:t>
            </a:r>
            <a:r>
              <a:rPr lang="en-US" sz="1200" dirty="0">
                <a:latin typeface="Calibri" panose="020F0502020204030204" pitchFamily="34" charset="0"/>
              </a:rPr>
              <a:t>: {presence: optional, array: {</a:t>
            </a:r>
          </a:p>
          <a:p>
            <a:r>
              <a:rPr lang="en-US" sz="1200" dirty="0">
                <a:latin typeface="Calibri" panose="020F0502020204030204" pitchFamily="34" charset="0"/>
              </a:rPr>
              <a:t>	</a:t>
            </a:r>
            <a:r>
              <a:rPr lang="en-US" sz="1200" dirty="0" err="1">
                <a:latin typeface="Calibri" panose="020F0502020204030204" pitchFamily="34" charset="0"/>
              </a:rPr>
              <a:t>keyValuePair</a:t>
            </a:r>
            <a:r>
              <a:rPr lang="en-US" sz="1200" dirty="0">
                <a:latin typeface="Calibri" panose="020F0502020204030204" pitchFamily="34" charset="0"/>
              </a:rPr>
              <a:t>: {presence: required, structure: {</a:t>
            </a:r>
          </a:p>
          <a:p>
            <a:r>
              <a:rPr lang="en-US" sz="1200" dirty="0">
                <a:latin typeface="Calibri" panose="020F0502020204030204" pitchFamily="34" charset="0"/>
              </a:rPr>
              <a:t>                key: {presence: required, value: Temperature},</a:t>
            </a:r>
          </a:p>
          <a:p>
            <a:r>
              <a:rPr lang="en-US" sz="1200" dirty="0">
                <a:latin typeface="Calibri" panose="020F0502020204030204" pitchFamily="34" charset="0"/>
              </a:rPr>
              <a:t>                value: {presence: required}</a:t>
            </a:r>
          </a:p>
          <a:p>
            <a:r>
              <a:rPr lang="en-US" sz="1200" dirty="0">
                <a:latin typeface="Calibri" panose="020F0502020204030204" pitchFamily="34" charset="0"/>
              </a:rPr>
              <a:t>	}</a:t>
            </a:r>
            <a:endParaRPr lang="en-US" sz="1200" dirty="0"/>
          </a:p>
          <a:p>
            <a:r>
              <a:rPr lang="en-US" sz="1200" dirty="0"/>
              <a:t>     }}</a:t>
            </a:r>
          </a:p>
          <a:p>
            <a:r>
              <a:rPr lang="en-US" sz="1200" dirty="0"/>
              <a:t>}}</a:t>
            </a:r>
          </a:p>
        </p:txBody>
      </p:sp>
    </p:spTree>
    <p:extLst>
      <p:ext uri="{BB962C8B-B14F-4D97-AF65-F5344CB8AC3E}">
        <p14:creationId xmlns:p14="http://schemas.microsoft.com/office/powerpoint/2010/main" val="319305649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C9EECF26-3E57-49A9-BF39-750BA76093B1}"/>
              </a:ext>
            </a:extLst>
          </p:cNvPr>
          <p:cNvGraphicFramePr>
            <a:graphicFrameLocks noGrp="1"/>
          </p:cNvGraphicFramePr>
          <p:nvPr>
            <p:extLst>
              <p:ext uri="{D42A27DB-BD31-4B8C-83A1-F6EECF244321}">
                <p14:modId xmlns:p14="http://schemas.microsoft.com/office/powerpoint/2010/main" val="3356410206"/>
              </p:ext>
            </p:extLst>
          </p:nvPr>
        </p:nvGraphicFramePr>
        <p:xfrm>
          <a:off x="137658" y="986314"/>
          <a:ext cx="6567942" cy="5974080"/>
        </p:xfrm>
        <a:graphic>
          <a:graphicData uri="http://schemas.openxmlformats.org/drawingml/2006/table">
            <a:tbl>
              <a:tblPr firstRow="1" firstCol="1" bandRow="1">
                <a:tableStyleId>{5C22544A-7EE6-4342-B048-85BDC9FD1C3A}</a:tableStyleId>
              </a:tblPr>
              <a:tblGrid>
                <a:gridCol w="1513788">
                  <a:extLst>
                    <a:ext uri="{9D8B030D-6E8A-4147-A177-3AD203B41FA5}">
                      <a16:colId xmlns:a16="http://schemas.microsoft.com/office/drawing/2014/main" val="385494765"/>
                    </a:ext>
                  </a:extLst>
                </a:gridCol>
                <a:gridCol w="826086">
                  <a:extLst>
                    <a:ext uri="{9D8B030D-6E8A-4147-A177-3AD203B41FA5}">
                      <a16:colId xmlns:a16="http://schemas.microsoft.com/office/drawing/2014/main" val="1953224320"/>
                    </a:ext>
                  </a:extLst>
                </a:gridCol>
                <a:gridCol w="817656">
                  <a:extLst>
                    <a:ext uri="{9D8B030D-6E8A-4147-A177-3AD203B41FA5}">
                      <a16:colId xmlns:a16="http://schemas.microsoft.com/office/drawing/2014/main" val="1762527713"/>
                    </a:ext>
                  </a:extLst>
                </a:gridCol>
                <a:gridCol w="3410412">
                  <a:extLst>
                    <a:ext uri="{9D8B030D-6E8A-4147-A177-3AD203B41FA5}">
                      <a16:colId xmlns:a16="http://schemas.microsoft.com/office/drawing/2014/main" val="2628622905"/>
                    </a:ext>
                  </a:extLst>
                </a:gridCol>
              </a:tblGrid>
              <a:tr h="167012">
                <a:tc>
                  <a:txBody>
                    <a:bodyPr/>
                    <a:lstStyle/>
                    <a:p>
                      <a:pPr marL="0" marR="0" algn="just">
                        <a:spcBef>
                          <a:spcPts val="0"/>
                        </a:spcBef>
                        <a:spcAft>
                          <a:spcPts val="0"/>
                        </a:spcAft>
                      </a:pPr>
                      <a:r>
                        <a:rPr lang="en-US" sz="1400">
                          <a:effectLst/>
                        </a:rPr>
                        <a:t>Field</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Type</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Required?</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Description</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1889750864"/>
                  </a:ext>
                </a:extLst>
              </a:tr>
              <a:tr h="501037">
                <a:tc>
                  <a:txBody>
                    <a:bodyPr/>
                    <a:lstStyle/>
                    <a:p>
                      <a:pPr marL="0" marR="0" algn="just">
                        <a:spcBef>
                          <a:spcPts val="0"/>
                        </a:spcBef>
                        <a:spcAft>
                          <a:spcPts val="0"/>
                        </a:spcAft>
                      </a:pPr>
                      <a:r>
                        <a:rPr lang="en-US" sz="1400" dirty="0" err="1">
                          <a:effectLst/>
                        </a:rPr>
                        <a:t>alarmAdditional</a:t>
                      </a:r>
                      <a:r>
                        <a:rPr lang="en-US" sz="1400" dirty="0">
                          <a:effectLst/>
                        </a:rPr>
                        <a:t> Information</a:t>
                      </a:r>
                      <a:r>
                        <a:rPr lang="en-US" sz="1000" dirty="0">
                          <a:effectLst/>
                        </a:rPr>
                        <a:t> </a:t>
                      </a:r>
                      <a:endParaRPr lang="en-US"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hashMap</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ctr">
                        <a:spcBef>
                          <a:spcPts val="0"/>
                        </a:spcBef>
                        <a:spcAft>
                          <a:spcPts val="0"/>
                        </a:spcAft>
                      </a:pPr>
                      <a:r>
                        <a:rPr lang="en-US" sz="1400">
                          <a:effectLst/>
                        </a:rPr>
                        <a:t>No</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Additional alarm information (note: for SNMP mapping to VES, for hash key use OID</a:t>
                      </a:r>
                      <a:r>
                        <a:rPr lang="en-US" sz="1000">
                          <a:effectLst/>
                        </a:rPr>
                        <a:t> </a:t>
                      </a:r>
                      <a:r>
                        <a:rPr lang="en-US" sz="1400">
                          <a:effectLst/>
                        </a:rPr>
                        <a:t> of varbind, for value use incoming data for that varbind</a:t>
                      </a:r>
                      <a:r>
                        <a:rPr lang="en-US" sz="1000">
                          <a:effectLst/>
                        </a:rPr>
                        <a:t> </a:t>
                      </a:r>
                      <a:r>
                        <a:rPr lang="en-US" sz="1400">
                          <a:effectLst/>
                        </a:rPr>
                        <a:t>)</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3801542992"/>
                  </a:ext>
                </a:extLst>
              </a:tr>
              <a:tr h="668050">
                <a:tc>
                  <a:txBody>
                    <a:bodyPr/>
                    <a:lstStyle/>
                    <a:p>
                      <a:pPr marL="0" marR="0" algn="just">
                        <a:spcBef>
                          <a:spcPts val="0"/>
                        </a:spcBef>
                        <a:spcAft>
                          <a:spcPts val="0"/>
                        </a:spcAft>
                      </a:pPr>
                      <a:r>
                        <a:rPr lang="en-US" sz="1400">
                          <a:effectLst/>
                        </a:rPr>
                        <a:t>alarmCondition</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string</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ctr">
                        <a:spcBef>
                          <a:spcPts val="0"/>
                        </a:spcBef>
                        <a:spcAft>
                          <a:spcPts val="0"/>
                        </a:spcAft>
                      </a:pPr>
                      <a:r>
                        <a:rPr lang="en-US" sz="1400">
                          <a:effectLst/>
                        </a:rPr>
                        <a:t>Yes</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Short name of the alarm condition/problem, such as a trap name.  Should not have white space (e.g., tpLgCgiNotInConfig, BfdSessionDown, linkDown, etc…)</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3084992033"/>
                  </a:ext>
                </a:extLst>
              </a:tr>
              <a:tr h="334025">
                <a:tc>
                  <a:txBody>
                    <a:bodyPr/>
                    <a:lstStyle/>
                    <a:p>
                      <a:pPr marL="0" marR="0" algn="just">
                        <a:spcBef>
                          <a:spcPts val="0"/>
                        </a:spcBef>
                        <a:spcAft>
                          <a:spcPts val="0"/>
                        </a:spcAft>
                      </a:pPr>
                      <a:r>
                        <a:rPr lang="en-US" sz="1400">
                          <a:effectLst/>
                        </a:rPr>
                        <a:t>alarmInterfaceA</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string</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ctr">
                        <a:spcBef>
                          <a:spcPts val="0"/>
                        </a:spcBef>
                        <a:spcAft>
                          <a:spcPts val="0"/>
                        </a:spcAft>
                      </a:pPr>
                      <a:r>
                        <a:rPr lang="en-US" sz="1400">
                          <a:effectLst/>
                        </a:rPr>
                        <a:t>No</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Card, port, channel or</a:t>
                      </a:r>
                      <a:r>
                        <a:rPr lang="en-US" sz="1000">
                          <a:effectLst/>
                        </a:rPr>
                        <a:t> </a:t>
                      </a:r>
                      <a:r>
                        <a:rPr lang="en-US" sz="1400">
                          <a:effectLst/>
                        </a:rPr>
                        <a:t> interface name of the device generating the alarm</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2445428428"/>
                  </a:ext>
                </a:extLst>
              </a:tr>
              <a:tr h="334025">
                <a:tc>
                  <a:txBody>
                    <a:bodyPr/>
                    <a:lstStyle/>
                    <a:p>
                      <a:pPr marL="0" marR="0" algn="just">
                        <a:spcBef>
                          <a:spcPts val="0"/>
                        </a:spcBef>
                        <a:spcAft>
                          <a:spcPts val="0"/>
                        </a:spcAft>
                      </a:pPr>
                      <a:r>
                        <a:rPr lang="en-US" sz="1400">
                          <a:effectLst/>
                        </a:rPr>
                        <a:t>eventCategory</a:t>
                      </a:r>
                      <a:r>
                        <a:rPr lang="en-US" sz="1000">
                          <a:effectLst/>
                        </a:rPr>
                        <a:t> </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string</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ctr">
                        <a:spcBef>
                          <a:spcPts val="0"/>
                        </a:spcBef>
                        <a:spcAft>
                          <a:spcPts val="0"/>
                        </a:spcAft>
                      </a:pPr>
                      <a:r>
                        <a:rPr lang="en-US" sz="1400">
                          <a:effectLst/>
                        </a:rPr>
                        <a:t>No</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Event category, for example: ‘license’, ‘link’, ‘routing’, ‘security’, ‘signaling</a:t>
                      </a:r>
                      <a:r>
                        <a:rPr lang="en-US" sz="1000">
                          <a:effectLst/>
                        </a:rPr>
                        <a:t> </a:t>
                      </a:r>
                      <a:r>
                        <a:rPr lang="en-US" sz="1400">
                          <a:effectLst/>
                        </a:rPr>
                        <a:t>’ </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1728032800"/>
                  </a:ext>
                </a:extLst>
              </a:tr>
              <a:tr h="334025">
                <a:tc>
                  <a:txBody>
                    <a:bodyPr/>
                    <a:lstStyle/>
                    <a:p>
                      <a:pPr marL="0" marR="0" algn="just">
                        <a:spcBef>
                          <a:spcPts val="0"/>
                        </a:spcBef>
                        <a:spcAft>
                          <a:spcPts val="0"/>
                        </a:spcAft>
                      </a:pPr>
                      <a:r>
                        <a:rPr lang="en-US" sz="1400">
                          <a:effectLst/>
                        </a:rPr>
                        <a:t>eventSeverity</a:t>
                      </a:r>
                      <a:r>
                        <a:rPr lang="en-US" sz="1000">
                          <a:effectLst/>
                        </a:rPr>
                        <a:t> </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string</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ctr">
                        <a:spcBef>
                          <a:spcPts val="0"/>
                        </a:spcBef>
                        <a:spcAft>
                          <a:spcPts val="0"/>
                        </a:spcAft>
                      </a:pPr>
                      <a:r>
                        <a:rPr lang="en-US" sz="1400">
                          <a:effectLst/>
                        </a:rPr>
                        <a:t>Yes</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Event severity enumeration: ‘CRITICAL’, ‘MAJOR’, ‘MINOR’, ‘WARNING’, ‘NORMAL</a:t>
                      </a:r>
                      <a:r>
                        <a:rPr lang="en-US" sz="1000">
                          <a:effectLst/>
                        </a:rPr>
                        <a:t> </a:t>
                      </a:r>
                      <a:r>
                        <a:rPr lang="en-US" sz="1400">
                          <a:effectLst/>
                        </a:rPr>
                        <a:t>’</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146395900"/>
                  </a:ext>
                </a:extLst>
              </a:tr>
              <a:tr h="501037">
                <a:tc>
                  <a:txBody>
                    <a:bodyPr/>
                    <a:lstStyle/>
                    <a:p>
                      <a:pPr marL="0" marR="0" algn="just">
                        <a:spcBef>
                          <a:spcPts val="0"/>
                        </a:spcBef>
                        <a:spcAft>
                          <a:spcPts val="0"/>
                        </a:spcAft>
                      </a:pPr>
                      <a:r>
                        <a:rPr lang="en-US" sz="1400">
                          <a:effectLst/>
                        </a:rPr>
                        <a:t>eventSourceType</a:t>
                      </a:r>
                      <a:r>
                        <a:rPr lang="en-US" sz="1000">
                          <a:effectLst/>
                        </a:rPr>
                        <a:t> </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string</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ctr">
                        <a:spcBef>
                          <a:spcPts val="0"/>
                        </a:spcBef>
                        <a:spcAft>
                          <a:spcPts val="0"/>
                        </a:spcAft>
                      </a:pPr>
                      <a:r>
                        <a:rPr lang="en-US" sz="1400">
                          <a:effectLst/>
                        </a:rPr>
                        <a:t>Yes</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spcBef>
                          <a:spcPts val="0"/>
                        </a:spcBef>
                        <a:spcAft>
                          <a:spcPts val="0"/>
                        </a:spcAft>
                      </a:pPr>
                      <a:r>
                        <a:rPr lang="en-US" sz="1400" dirty="0">
                          <a:effectLst/>
                        </a:rPr>
                        <a:t>Examples: ‘card’, ‘host’, ‘other’, ‘port’, ‘</a:t>
                      </a:r>
                      <a:r>
                        <a:rPr lang="en-US" sz="1400" dirty="0" err="1">
                          <a:effectLst/>
                        </a:rPr>
                        <a:t>portThreshold</a:t>
                      </a:r>
                      <a:r>
                        <a:rPr lang="en-US" sz="1400" dirty="0">
                          <a:effectLst/>
                        </a:rPr>
                        <a:t>’, ‘router’, ‘</a:t>
                      </a:r>
                      <a:r>
                        <a:rPr lang="en-US" sz="1400" dirty="0" err="1">
                          <a:effectLst/>
                        </a:rPr>
                        <a:t>slotThreshold</a:t>
                      </a:r>
                      <a:r>
                        <a:rPr lang="en-US" sz="1400" dirty="0">
                          <a:effectLst/>
                        </a:rPr>
                        <a:t>’, ‘switch’, ‘</a:t>
                      </a:r>
                      <a:r>
                        <a:rPr lang="en-US" sz="1400" dirty="0" err="1">
                          <a:effectLst/>
                        </a:rPr>
                        <a:t>virtualMachine</a:t>
                      </a:r>
                      <a:r>
                        <a:rPr lang="en-US" sz="1400" dirty="0">
                          <a:effectLst/>
                        </a:rPr>
                        <a:t>’, ‘</a:t>
                      </a:r>
                      <a:r>
                        <a:rPr lang="en-US" sz="1400" dirty="0" err="1">
                          <a:effectLst/>
                        </a:rPr>
                        <a:t>virtualNetworkFunction</a:t>
                      </a:r>
                      <a:r>
                        <a:rPr lang="en-US" sz="1400" dirty="0">
                          <a:effectLst/>
                        </a:rPr>
                        <a:t>’</a:t>
                      </a:r>
                      <a:endParaRPr lang="en-US"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90791358"/>
                  </a:ext>
                </a:extLst>
              </a:tr>
              <a:tr h="167012">
                <a:tc>
                  <a:txBody>
                    <a:bodyPr/>
                    <a:lstStyle/>
                    <a:p>
                      <a:pPr marL="0" marR="0" algn="just">
                        <a:spcBef>
                          <a:spcPts val="0"/>
                        </a:spcBef>
                        <a:spcAft>
                          <a:spcPts val="0"/>
                        </a:spcAft>
                      </a:pPr>
                      <a:r>
                        <a:rPr lang="en-US" sz="1400">
                          <a:effectLst/>
                        </a:rPr>
                        <a:t>faultFieldsVersion</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number</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ctr">
                        <a:spcBef>
                          <a:spcPts val="0"/>
                        </a:spcBef>
                        <a:spcAft>
                          <a:spcPts val="0"/>
                        </a:spcAft>
                      </a:pPr>
                      <a:r>
                        <a:rPr lang="en-US" sz="1400">
                          <a:effectLst/>
                        </a:rPr>
                        <a:t>Yes</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spcBef>
                          <a:spcPts val="0"/>
                        </a:spcBef>
                        <a:spcAft>
                          <a:spcPts val="0"/>
                        </a:spcAft>
                      </a:pPr>
                      <a:r>
                        <a:rPr lang="en-US" sz="1400">
                          <a:effectLst/>
                        </a:rPr>
                        <a:t>Version of the faultFields</a:t>
                      </a:r>
                      <a:r>
                        <a:rPr lang="en-US" sz="1000">
                          <a:effectLst/>
                        </a:rPr>
                        <a:t> </a:t>
                      </a:r>
                      <a:r>
                        <a:rPr lang="en-US" sz="1400">
                          <a:effectLst/>
                        </a:rPr>
                        <a:t> block </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278228176"/>
                  </a:ext>
                </a:extLst>
              </a:tr>
              <a:tr h="501037">
                <a:tc>
                  <a:txBody>
                    <a:bodyPr/>
                    <a:lstStyle/>
                    <a:p>
                      <a:pPr marL="0" marR="0" algn="just">
                        <a:spcBef>
                          <a:spcPts val="0"/>
                        </a:spcBef>
                        <a:spcAft>
                          <a:spcPts val="0"/>
                        </a:spcAft>
                      </a:pPr>
                      <a:r>
                        <a:rPr lang="en-US" sz="1400">
                          <a:effectLst/>
                        </a:rPr>
                        <a:t>specificProblem</a:t>
                      </a:r>
                      <a:r>
                        <a:rPr lang="en-US" sz="1000">
                          <a:effectLst/>
                        </a:rPr>
                        <a:t> </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string</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ctr">
                        <a:spcBef>
                          <a:spcPts val="0"/>
                        </a:spcBef>
                        <a:spcAft>
                          <a:spcPts val="0"/>
                        </a:spcAft>
                      </a:pPr>
                      <a:r>
                        <a:rPr lang="en-US" sz="1400">
                          <a:effectLst/>
                        </a:rPr>
                        <a:t>Yes</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spcBef>
                          <a:spcPts val="0"/>
                        </a:spcBef>
                        <a:spcAft>
                          <a:spcPts val="0"/>
                        </a:spcAft>
                      </a:pPr>
                      <a:r>
                        <a:rPr lang="en-US" sz="1400">
                          <a:effectLst/>
                        </a:rPr>
                        <a:t>Description of the alarm or problem (e.g., ‘This event is sent when the LG is asked</a:t>
                      </a:r>
                      <a:r>
                        <a:rPr lang="en-US" sz="1000">
                          <a:effectLst/>
                        </a:rPr>
                        <a:t> </a:t>
                      </a:r>
                      <a:r>
                        <a:rPr lang="en-US" sz="1400">
                          <a:effectLst/>
                        </a:rPr>
                        <a:t> to perform a location for a CGI that is not in its configuration’)</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3676346644"/>
                  </a:ext>
                </a:extLst>
              </a:tr>
              <a:tr h="501037">
                <a:tc>
                  <a:txBody>
                    <a:bodyPr/>
                    <a:lstStyle/>
                    <a:p>
                      <a:pPr marL="0" marR="0" algn="just">
                        <a:spcBef>
                          <a:spcPts val="0"/>
                        </a:spcBef>
                        <a:spcAft>
                          <a:spcPts val="0"/>
                        </a:spcAft>
                      </a:pPr>
                      <a:r>
                        <a:rPr lang="en-US" sz="1400">
                          <a:effectLst/>
                        </a:rPr>
                        <a:t>vfStatus</a:t>
                      </a:r>
                      <a:r>
                        <a:rPr lang="en-US" sz="1000">
                          <a:effectLst/>
                        </a:rPr>
                        <a:t> </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400">
                          <a:effectLst/>
                        </a:rPr>
                        <a:t>string</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ctr">
                        <a:spcBef>
                          <a:spcPts val="0"/>
                        </a:spcBef>
                        <a:spcAft>
                          <a:spcPts val="0"/>
                        </a:spcAft>
                      </a:pPr>
                      <a:r>
                        <a:rPr lang="en-US" sz="1400">
                          <a:effectLst/>
                        </a:rPr>
                        <a:t>Yes</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spcBef>
                          <a:spcPts val="0"/>
                        </a:spcBef>
                        <a:spcAft>
                          <a:spcPts val="0"/>
                        </a:spcAft>
                      </a:pPr>
                      <a:r>
                        <a:rPr lang="en-US" sz="1400" dirty="0">
                          <a:effectLst/>
                        </a:rPr>
                        <a:t>Virtual function status enumeration: ‘Active’, ‘Idle’, ‘Preparing to terminate</a:t>
                      </a:r>
                      <a:r>
                        <a:rPr lang="en-US" sz="1000" dirty="0">
                          <a:effectLst/>
                        </a:rPr>
                        <a:t>  </a:t>
                      </a:r>
                      <a:r>
                        <a:rPr lang="en-US" sz="1400" dirty="0">
                          <a:effectLst/>
                        </a:rPr>
                        <a:t>’, ‘Ready to terminate’, ‘Requesting Termination’</a:t>
                      </a:r>
                      <a:endParaRPr lang="en-US"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707642564"/>
                  </a:ext>
                </a:extLst>
              </a:tr>
            </a:tbl>
          </a:graphicData>
        </a:graphic>
      </p:graphicFrame>
      <p:grpSp>
        <p:nvGrpSpPr>
          <p:cNvPr id="7" name="Group 6">
            <a:extLst>
              <a:ext uri="{FF2B5EF4-FFF2-40B4-BE49-F238E27FC236}">
                <a16:creationId xmlns:a16="http://schemas.microsoft.com/office/drawing/2014/main" id="{8DFA51DA-6BC2-4F28-BACF-ECD7F948E4FB}"/>
              </a:ext>
            </a:extLst>
          </p:cNvPr>
          <p:cNvGrpSpPr/>
          <p:nvPr/>
        </p:nvGrpSpPr>
        <p:grpSpPr>
          <a:xfrm>
            <a:off x="0" y="-64154"/>
            <a:ext cx="6863269" cy="9208154"/>
            <a:chOff x="-5269" y="-17858"/>
            <a:chExt cx="6863269" cy="8598180"/>
          </a:xfrm>
        </p:grpSpPr>
        <p:sp>
          <p:nvSpPr>
            <p:cNvPr id="8" name="Rectangle 7">
              <a:extLst>
                <a:ext uri="{FF2B5EF4-FFF2-40B4-BE49-F238E27FC236}">
                  <a16:creationId xmlns:a16="http://schemas.microsoft.com/office/drawing/2014/main" id="{34610CBA-1AF7-4BB4-B8C2-335331F20ED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2274EE11-A14B-4907-9A51-B161FE4D3407}"/>
                </a:ext>
              </a:extLst>
            </p:cNvPr>
            <p:cNvSpPr txBox="1"/>
            <p:nvPr/>
          </p:nvSpPr>
          <p:spPr>
            <a:xfrm>
              <a:off x="1074798" y="-17858"/>
              <a:ext cx="4714752"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VES FAULT EVENT (</a:t>
              </a:r>
              <a:r>
                <a:rPr lang="en-US" sz="2800" dirty="0" err="1">
                  <a:solidFill>
                    <a:schemeClr val="bg1"/>
                  </a:solidFill>
                  <a:latin typeface="Nokia Pure Headline" pitchFamily="34" charset="0"/>
                </a:rPr>
                <a:t>faultFields</a:t>
              </a:r>
              <a:r>
                <a:rPr lang="en-US" sz="2800" dirty="0">
                  <a:solidFill>
                    <a:schemeClr val="bg1"/>
                  </a:solidFill>
                  <a:latin typeface="Nokia Pure Headline" pitchFamily="34" charset="0"/>
                </a:rPr>
                <a:t>)</a:t>
              </a:r>
            </a:p>
          </p:txBody>
        </p:sp>
        <p:sp>
          <p:nvSpPr>
            <p:cNvPr id="10" name="Rectangle 9">
              <a:extLst>
                <a:ext uri="{FF2B5EF4-FFF2-40B4-BE49-F238E27FC236}">
                  <a16:creationId xmlns:a16="http://schemas.microsoft.com/office/drawing/2014/main" id="{1AB6B35D-D16A-43CB-9661-FA929D99850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931454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1287780" y="86380"/>
              <a:ext cx="430759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SECURITY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23727F49-8359-48FC-8581-3B42A297FC5C}"/>
              </a:ext>
            </a:extLst>
          </p:cNvPr>
          <p:cNvSpPr/>
          <p:nvPr/>
        </p:nvSpPr>
        <p:spPr>
          <a:xfrm>
            <a:off x="66500" y="784354"/>
            <a:ext cx="4897677" cy="700745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25FBB35-9CD3-47AE-9C24-119DE33BFA99}"/>
              </a:ext>
            </a:extLst>
          </p:cNvPr>
          <p:cNvSpPr/>
          <p:nvPr/>
        </p:nvSpPr>
        <p:spPr>
          <a:xfrm>
            <a:off x="68588" y="7887210"/>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7AD5340-287B-4110-82A5-807D64394A4D}"/>
              </a:ext>
            </a:extLst>
          </p:cNvPr>
          <p:cNvSpPr txBox="1"/>
          <p:nvPr/>
        </p:nvSpPr>
        <p:spPr>
          <a:xfrm>
            <a:off x="88328" y="7987964"/>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C3C5BA58-10BA-4C79-8D65-7B79CF34C227}"/>
              </a:ext>
            </a:extLst>
          </p:cNvPr>
          <p:cNvSpPr txBox="1"/>
          <p:nvPr/>
        </p:nvSpPr>
        <p:spPr>
          <a:xfrm>
            <a:off x="88328" y="784354"/>
            <a:ext cx="4662906" cy="5139869"/>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AUTHENTICATION </a:t>
            </a:r>
            <a:r>
              <a:rPr lang="en-US" dirty="0"/>
              <a:t>– DCAE must authenticate the HTTP/TLS connection from the PNF. DCAE to integrate the HTTP and TLS authentication functionality by AAF.</a:t>
            </a:r>
          </a:p>
          <a:p>
            <a:pPr marL="342900" indent="-342900">
              <a:buAutoNum type="arabicParenBoth"/>
            </a:pPr>
            <a:endParaRPr lang="en-US" dirty="0"/>
          </a:p>
          <a:p>
            <a:pPr marL="342900" indent="-342900">
              <a:buAutoNum type="arabicParenBoth"/>
            </a:pPr>
            <a:r>
              <a:rPr lang="en-US" b="1" dirty="0">
                <a:solidFill>
                  <a:srgbClr val="0000CC"/>
                </a:solidFill>
              </a:rPr>
              <a:t>VENDOR CERTIFICATES </a:t>
            </a:r>
            <a:r>
              <a:rPr lang="en-US" dirty="0"/>
              <a:t>– Handling Vendor Certificates for TLS/SSH for PNFs. </a:t>
            </a:r>
          </a:p>
          <a:p>
            <a:pPr marL="342900" indent="-342900">
              <a:buAutoNum type="arabicParenBoth"/>
            </a:pPr>
            <a:endParaRPr lang="en-US" dirty="0"/>
          </a:p>
          <a:p>
            <a:pPr marL="342900" indent="-342900">
              <a:buAutoNum type="arabicParenBoth"/>
            </a:pPr>
            <a:r>
              <a:rPr lang="en-US" b="1" dirty="0">
                <a:solidFill>
                  <a:srgbClr val="0000CC"/>
                </a:solidFill>
              </a:rPr>
              <a:t>USER NAME &amp; PASSWORDS </a:t>
            </a:r>
            <a:r>
              <a:rPr lang="en-US" dirty="0"/>
              <a:t>– Provisioning. DCAE &amp; PNF management of </a:t>
            </a:r>
            <a:r>
              <a:rPr lang="en-US" i="1" dirty="0"/>
              <a:t>User Name </a:t>
            </a:r>
            <a:r>
              <a:rPr lang="en-US" dirty="0"/>
              <a:t>&amp; </a:t>
            </a:r>
            <a:r>
              <a:rPr lang="en-US" i="1" dirty="0"/>
              <a:t>Passwords</a:t>
            </a:r>
            <a:r>
              <a:rPr lang="en-US" dirty="0"/>
              <a:t>.</a:t>
            </a:r>
          </a:p>
          <a:p>
            <a:pPr marL="342900" indent="-342900">
              <a:buAutoNum type="arabicParenBoth"/>
            </a:pPr>
            <a:endParaRPr lang="en-US" dirty="0"/>
          </a:p>
          <a:p>
            <a:pPr marL="342900" indent="-342900">
              <a:buFontTx/>
              <a:buAutoNum type="arabicParenBoth"/>
            </a:pPr>
            <a:r>
              <a:rPr lang="en-US" b="1" dirty="0">
                <a:solidFill>
                  <a:srgbClr val="0000CC"/>
                </a:solidFill>
              </a:rPr>
              <a:t>SECURITY BETWEEN COMPONENTS </a:t>
            </a:r>
            <a:r>
              <a:rPr lang="en-US" dirty="0"/>
              <a:t>– </a:t>
            </a:r>
            <a:r>
              <a:rPr lang="en-US" dirty="0" err="1"/>
              <a:t>DMaaP</a:t>
            </a:r>
            <a:r>
              <a:rPr lang="en-US" dirty="0"/>
              <a:t> &amp; PRH to authenticate w/ other ONAP components.</a:t>
            </a:r>
          </a:p>
          <a:p>
            <a:pPr marL="342900" indent="-342900">
              <a:buAutoNum type="arabicParenBoth"/>
            </a:pPr>
            <a:endParaRPr lang="en-US" dirty="0"/>
          </a:p>
        </p:txBody>
      </p:sp>
      <p:sp>
        <p:nvSpPr>
          <p:cNvPr id="12" name="TextBox 11">
            <a:extLst>
              <a:ext uri="{FF2B5EF4-FFF2-40B4-BE49-F238E27FC236}">
                <a16:creationId xmlns:a16="http://schemas.microsoft.com/office/drawing/2014/main" id="{06CB2B59-973A-4E66-BB83-9263EA6AE968}"/>
              </a:ext>
            </a:extLst>
          </p:cNvPr>
          <p:cNvSpPr txBox="1"/>
          <p:nvPr/>
        </p:nvSpPr>
        <p:spPr>
          <a:xfrm>
            <a:off x="183885" y="8340710"/>
            <a:ext cx="4662906" cy="707886"/>
          </a:xfrm>
          <a:prstGeom prst="rect">
            <a:avLst/>
          </a:prstGeom>
          <a:noFill/>
        </p:spPr>
        <p:txBody>
          <a:bodyPr wrap="square" rtlCol="0">
            <a:spAutoFit/>
          </a:bodyPr>
          <a:lstStyle/>
          <a:p>
            <a:r>
              <a:rPr lang="en-US" sz="2000" dirty="0"/>
              <a:t>PNF Registration Handler, DCAE, AAF, ONAP Controller, </a:t>
            </a:r>
            <a:r>
              <a:rPr lang="en-US" sz="2000" dirty="0" err="1"/>
              <a:t>DMaaP</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pic>
        <p:nvPicPr>
          <p:cNvPr id="13" name="Picture 8" descr="C:\Users\cheung\AppData\Local\Temp\SNAGHTML300ad1f.PNG">
            <a:extLst>
              <a:ext uri="{FF2B5EF4-FFF2-40B4-BE49-F238E27FC236}">
                <a16:creationId xmlns:a16="http://schemas.microsoft.com/office/drawing/2014/main" id="{63C5676A-65EC-4244-BA09-D93B15B6B1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0506" y="903288"/>
            <a:ext cx="1761165" cy="17525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6809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346836" y="86380"/>
              <a:ext cx="6128601" cy="523220"/>
            </a:xfrm>
            <a:prstGeom prst="rect">
              <a:avLst/>
            </a:prstGeom>
            <a:noFill/>
          </p:spPr>
          <p:txBody>
            <a:bodyPr wrap="none" rtlCol="0">
              <a:spAutoFit/>
            </a:bodyPr>
            <a:lstStyle/>
            <a:p>
              <a:pPr algn="ctr"/>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D0A5C19-0FDB-4C64-B28C-6BCF56D99579}"/>
              </a:ext>
            </a:extLst>
          </p:cNvPr>
          <p:cNvSpPr/>
          <p:nvPr/>
        </p:nvSpPr>
        <p:spPr>
          <a:xfrm>
            <a:off x="83125" y="767730"/>
            <a:ext cx="4897677" cy="706951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23363C2-B331-40A1-9761-2617F8F9AFF8}"/>
              </a:ext>
            </a:extLst>
          </p:cNvPr>
          <p:cNvSpPr/>
          <p:nvPr/>
        </p:nvSpPr>
        <p:spPr>
          <a:xfrm>
            <a:off x="85213" y="7913444"/>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A7FAB27-9BF0-44E9-803F-6A1F37B4C3A3}"/>
              </a:ext>
            </a:extLst>
          </p:cNvPr>
          <p:cNvSpPr txBox="1"/>
          <p:nvPr/>
        </p:nvSpPr>
        <p:spPr>
          <a:xfrm>
            <a:off x="104953" y="8014198"/>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25C03842-5E0E-4E83-B415-464950BB9AB1}"/>
              </a:ext>
            </a:extLst>
          </p:cNvPr>
          <p:cNvSpPr txBox="1"/>
          <p:nvPr/>
        </p:nvSpPr>
        <p:spPr>
          <a:xfrm>
            <a:off x="104953" y="767729"/>
            <a:ext cx="4662906" cy="624786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MODELING </a:t>
            </a:r>
            <a:r>
              <a:rPr lang="en-US" dirty="0"/>
              <a:t>– Modeling enhancements to support 5G PNF in ONAP. Model Inheritance definitions for PNF. SDC modeling improvements from Beijing PnP use case.</a:t>
            </a:r>
          </a:p>
          <a:p>
            <a:pPr marL="342900" indent="-342900">
              <a:buAutoNum type="arabicParenBoth"/>
            </a:pPr>
            <a:endParaRPr lang="en-US" dirty="0"/>
          </a:p>
          <a:p>
            <a:pPr marL="342900" indent="-342900">
              <a:buAutoNum type="arabicParenBoth"/>
            </a:pPr>
            <a:r>
              <a:rPr lang="en-US" b="1" dirty="0">
                <a:solidFill>
                  <a:srgbClr val="0000CC"/>
                </a:solidFill>
              </a:rPr>
              <a:t>PNF SHARING </a:t>
            </a:r>
            <a:r>
              <a:rPr lang="en-US" dirty="0"/>
              <a:t>– SDC model updates for PNF characteristics focusing on PNF inter-connectivity.</a:t>
            </a:r>
          </a:p>
          <a:p>
            <a:pPr marL="342900" indent="-342900">
              <a:buAutoNum type="arabicParenBoth"/>
            </a:pPr>
            <a:endParaRPr lang="en-US" dirty="0"/>
          </a:p>
          <a:p>
            <a:pPr marL="342900" indent="-342900">
              <a:buAutoNum type="arabicParenBoth"/>
            </a:pPr>
            <a:r>
              <a:rPr lang="en-US" b="1" dirty="0">
                <a:solidFill>
                  <a:srgbClr val="0000CC"/>
                </a:solidFill>
              </a:rPr>
              <a:t>PNF-SDK</a:t>
            </a:r>
            <a:r>
              <a:rPr lang="en-US" dirty="0"/>
              <a:t> – SDK provided from Vendors. This will help modeling the Physical “Box” (PNF) and network functions.</a:t>
            </a:r>
          </a:p>
          <a:p>
            <a:pPr marL="342900" indent="-342900">
              <a:buAutoNum type="arabicParenBoth"/>
            </a:pPr>
            <a:endParaRPr lang="en-US" dirty="0"/>
          </a:p>
          <a:p>
            <a:pPr marL="342900" indent="-342900">
              <a:buFontTx/>
              <a:buAutoNum type="arabicParenBoth"/>
            </a:pPr>
            <a:r>
              <a:rPr lang="en-US" b="1" dirty="0">
                <a:solidFill>
                  <a:srgbClr val="0000CC"/>
                </a:solidFill>
              </a:rPr>
              <a:t>CDT ENHANCEMENTS </a:t>
            </a:r>
            <a:r>
              <a:rPr lang="en-US" dirty="0"/>
              <a:t>- Improving CDT to handle complex config templates, multiple templates per PNF, identify different sources for template data, integrating CDT into SDC, expanding CDT usage to other controllers.</a:t>
            </a:r>
          </a:p>
          <a:p>
            <a:pPr marL="342900" indent="-342900">
              <a:buAutoNum type="arabicParenBoth"/>
            </a:pPr>
            <a:endParaRPr lang="en-US" dirty="0"/>
          </a:p>
        </p:txBody>
      </p:sp>
      <p:sp>
        <p:nvSpPr>
          <p:cNvPr id="12" name="TextBox 11">
            <a:extLst>
              <a:ext uri="{FF2B5EF4-FFF2-40B4-BE49-F238E27FC236}">
                <a16:creationId xmlns:a16="http://schemas.microsoft.com/office/drawing/2014/main" id="{F8F30DAC-CC91-4ECA-A581-38279CB9552A}"/>
              </a:ext>
            </a:extLst>
          </p:cNvPr>
          <p:cNvSpPr txBox="1"/>
          <p:nvPr/>
        </p:nvSpPr>
        <p:spPr>
          <a:xfrm>
            <a:off x="200510" y="8477114"/>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pic>
        <p:nvPicPr>
          <p:cNvPr id="6146" name="Picture 2" descr="C:\Users\cheung\AppData\Local\Temp\SNAGHTML3175198.PNG">
            <a:extLst>
              <a:ext uri="{FF2B5EF4-FFF2-40B4-BE49-F238E27FC236}">
                <a16:creationId xmlns:a16="http://schemas.microsoft.com/office/drawing/2014/main" id="{EA27603F-9076-4CF1-9314-3F470F92F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5" y="843698"/>
            <a:ext cx="1658848" cy="16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94484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14392</TotalTime>
  <Words>13677</Words>
  <Application>Microsoft Office PowerPoint</Application>
  <PresentationFormat>On-screen Show (4:3)</PresentationFormat>
  <Paragraphs>1729</Paragraphs>
  <Slides>76</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76</vt:i4>
      </vt:variant>
    </vt:vector>
  </HeadingPairs>
  <TitlesOfParts>
    <vt:vector size="85" baseType="lpstr">
      <vt:lpstr>等线</vt:lpstr>
      <vt:lpstr>Arial</vt:lpstr>
      <vt:lpstr>Calibri</vt:lpstr>
      <vt:lpstr>Calibri Light</vt:lpstr>
      <vt:lpstr>Nokia Pure Headline</vt:lpstr>
      <vt:lpstr>Nokia Pure Headline Light</vt:lpstr>
      <vt:lpstr>Nokia Pure Text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774</cp:revision>
  <dcterms:created xsi:type="dcterms:W3CDTF">2018-01-11T16:35:30Z</dcterms:created>
  <dcterms:modified xsi:type="dcterms:W3CDTF">2018-07-25T18:31:00Z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