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8" r:id="rId5"/>
    <p:sldId id="261" r:id="rId6"/>
    <p:sldId id="262" r:id="rId7"/>
    <p:sldId id="273" r:id="rId8"/>
    <p:sldId id="263" r:id="rId9"/>
    <p:sldId id="264" r:id="rId10"/>
    <p:sldId id="265" r:id="rId11"/>
    <p:sldId id="266" r:id="rId12"/>
    <p:sldId id="269" r:id="rId13"/>
    <p:sldId id="267" r:id="rId14"/>
    <p:sldId id="272" r:id="rId15"/>
    <p:sldId id="275" r:id="rId16"/>
    <p:sldId id="271" r:id="rId17"/>
    <p:sldId id="276" r:id="rId18"/>
    <p:sldId id="27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A8BC1C-ADD7-45FA-B6C7-33E10253E2EC}" v="426" dt="2022-01-25T12:56:29.5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ine Siebelink" userId="cffdc5e5-97f5-4d87-92ff-ed39c1e2cfef" providerId="ADAL" clId="{15A8BC1C-ADD7-45FA-B6C7-33E10253E2EC}"/>
    <pc:docChg chg="undo custSel modSld">
      <pc:chgData name="Toine Siebelink" userId="cffdc5e5-97f5-4d87-92ff-ed39c1e2cfef" providerId="ADAL" clId="{15A8BC1C-ADD7-45FA-B6C7-33E10253E2EC}" dt="2022-01-25T12:56:29.544" v="19" actId="27636"/>
      <pc:docMkLst>
        <pc:docMk/>
      </pc:docMkLst>
      <pc:sldChg chg="modAnim">
        <pc:chgData name="Toine Siebelink" userId="cffdc5e5-97f5-4d87-92ff-ed39c1e2cfef" providerId="ADAL" clId="{15A8BC1C-ADD7-45FA-B6C7-33E10253E2EC}" dt="2022-01-25T11:59:45.261" v="3"/>
        <pc:sldMkLst>
          <pc:docMk/>
          <pc:sldMk cId="3651908638" sldId="271"/>
        </pc:sldMkLst>
      </pc:sldChg>
      <pc:sldChg chg="modSp mod modAnim">
        <pc:chgData name="Toine Siebelink" userId="cffdc5e5-97f5-4d87-92ff-ed39c1e2cfef" providerId="ADAL" clId="{15A8BC1C-ADD7-45FA-B6C7-33E10253E2EC}" dt="2022-01-25T12:56:29.544" v="19" actId="27636"/>
        <pc:sldMkLst>
          <pc:docMk/>
          <pc:sldMk cId="245607623" sldId="276"/>
        </pc:sldMkLst>
        <pc:spChg chg="mod">
          <ac:chgData name="Toine Siebelink" userId="cffdc5e5-97f5-4d87-92ff-ed39c1e2cfef" providerId="ADAL" clId="{15A8BC1C-ADD7-45FA-B6C7-33E10253E2EC}" dt="2022-01-25T12:56:29.544" v="19" actId="27636"/>
          <ac:spMkLst>
            <pc:docMk/>
            <pc:sldMk cId="245607623" sldId="276"/>
            <ac:spMk id="14" creationId="{33467D65-A144-44B4-B474-48C4ADFD10D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75CF3-363F-4A58-BC30-AF7979CA8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DBEF7B-C960-4316-9150-47F0FCEE2A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3E7D4E-904B-4BBE-9FE2-BF8C54215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F2328-0381-4A92-9B66-F21798B04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F3F15-800C-46D3-A39A-4C9185C58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84407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351E3-CFDD-4388-AABF-459317730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35A718-3921-433B-A749-64C276D941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E741-B7C0-4484-BCDD-DFD534BBF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072BF-BD05-4B52-99C9-27FE58DF4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38145C-07D9-4EED-B460-2B5886F3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3300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F0082C-4B85-4D11-9A16-47AB5165FD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3F2163-5D39-41C2-827A-351A9B91B0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4825C-572E-41FC-823E-2C8CBDCA7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31052B-F2BC-4C89-B79D-426A7A257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CA179E-CEF4-485B-989D-FAA718358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1717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65AE3-F350-4040-B095-EFD987B5A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8E7B0-96EF-4A40-BCD4-61133B513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795FD-277A-47FD-9C3D-6F207CC8E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5D43D-4E66-44F2-A48F-64EE1139F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A1D81-E395-442A-871F-3BD49348B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5550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7DFB0-7C83-43E1-AFD5-83FFD11E0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8FBDFB-22E4-4F26-9642-9A20FACC0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0D5F9B-BC52-4963-9EEE-C36F50F2E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6670D-025F-4F1F-9687-78845299B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55784-DDE5-4D38-9791-2136E98BE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28500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CA67F-DD8A-4780-9951-F2B6A05E7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14F5E-C45A-4BFA-B6A5-2354D080D5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A3DED-5532-4B0E-BD08-550DF9637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377A4D-D5E6-4B76-8922-3ACD63CDB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B5DDC4-883D-4D92-B422-E33CC2E72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290C4B-82F3-4766-B2C7-A48BB18B6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4530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F3977-C0A9-428B-819E-28B80E4CA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422739-3A12-4C12-9649-344C9EDAA8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28B798-0CDE-4854-9813-DBA206A4B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4333A7-6A1A-42E4-9B57-7E05776CF0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523059-7303-4853-B750-C68224DF78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004F04-F0E2-4DBB-9A3B-2008F896B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D419D3-FADD-42DF-B8C8-2482BBBDA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9D5EE9-3152-4B2D-B971-CF4A348B1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3287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24403-6B53-4D19-A5B3-0A6404976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756856-9243-42DD-AEE7-025B1CDD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595373-2C53-43FB-92A1-03421A62E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54A23E-1602-4E72-BECB-99E10FA8E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87306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1D6C63-93B2-4185-9CCE-2EBE418EF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FAEA53-179B-4225-A697-041B14118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CC286-9064-4AB1-9659-6DC9E607A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5082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1589F-0E0B-4A7E-83EE-A1BFCCFF1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F4285A-8D7E-49D4-90A0-3B972D38A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C67262-BB61-4185-8E76-4413C7329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7541D-C3D5-4D26-9692-97FC30B05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03E692-42CA-477B-858A-F5E5578A7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05DA58-8E89-4558-8DDC-F53CCF4E9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5632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100B2-311B-40A2-A9D3-436589B43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637446-BD44-4BFA-9444-E2B7B3CB20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7E8CB4-A195-450E-8703-462B46753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67CB4-D404-4967-9EF6-3E22C1AE9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E295AE-D9B5-4A65-96C0-4132133F1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B2D51A-27DC-4007-9FAA-2F80A3113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12081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345BD1-F234-49EE-9B61-F11E66CBA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BD10A-EE25-42A2-AD1A-A3872A5AB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20D51-C724-4C05-9944-3769E5CEDF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EDAEA-D0D7-4299-B9D3-49099494CEC4}" type="datetimeFigureOut">
              <a:rPr lang="en-IE" smtClean="0"/>
              <a:t>25/01/2022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4AA35-E4A8-487A-A9C0-60E17D89BE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B3328-398A-46BB-8298-3C670472E5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86FF9-496B-4078-B645-FDA439E5780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84580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8.png"/><Relationship Id="rId7" Type="http://schemas.openxmlformats.org/officeDocument/2006/relationships/image" Target="../media/image3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18" Type="http://schemas.openxmlformats.org/officeDocument/2006/relationships/image" Target="../media/image63.svg"/><Relationship Id="rId3" Type="http://schemas.openxmlformats.org/officeDocument/2006/relationships/image" Target="../media/image48.sv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17" Type="http://schemas.openxmlformats.org/officeDocument/2006/relationships/image" Target="../media/image62.png"/><Relationship Id="rId2" Type="http://schemas.openxmlformats.org/officeDocument/2006/relationships/image" Target="../media/image47.png"/><Relationship Id="rId16" Type="http://schemas.openxmlformats.org/officeDocument/2006/relationships/image" Target="../media/image61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sv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5" Type="http://schemas.openxmlformats.org/officeDocument/2006/relationships/image" Target="../media/image6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svg"/><Relationship Id="rId14" Type="http://schemas.openxmlformats.org/officeDocument/2006/relationships/image" Target="../media/image59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2.jpe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9.png"/><Relationship Id="rId5" Type="http://schemas.microsoft.com/office/2007/relationships/hdphoto" Target="../media/hdphoto1.wdp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5.png"/><Relationship Id="rId10" Type="http://schemas.openxmlformats.org/officeDocument/2006/relationships/image" Target="../media/image21.svg"/><Relationship Id="rId4" Type="http://schemas.openxmlformats.org/officeDocument/2006/relationships/image" Target="../media/image16.sv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3.png"/><Relationship Id="rId12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16.svg"/><Relationship Id="rId5" Type="http://schemas.openxmlformats.org/officeDocument/2006/relationships/image" Target="../media/image25.png"/><Relationship Id="rId15" Type="http://schemas.openxmlformats.org/officeDocument/2006/relationships/image" Target="../media/image30.svg"/><Relationship Id="rId10" Type="http://schemas.openxmlformats.org/officeDocument/2006/relationships/image" Target="../media/image15.png"/><Relationship Id="rId4" Type="http://schemas.openxmlformats.org/officeDocument/2006/relationships/image" Target="../media/image24.png"/><Relationship Id="rId9" Type="http://schemas.openxmlformats.org/officeDocument/2006/relationships/image" Target="../media/image21.sv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31.png"/><Relationship Id="rId12" Type="http://schemas.openxmlformats.org/officeDocument/2006/relationships/image" Target="../media/image30.svg"/><Relationship Id="rId17" Type="http://schemas.openxmlformats.org/officeDocument/2006/relationships/image" Target="../media/image22.png"/><Relationship Id="rId2" Type="http://schemas.openxmlformats.org/officeDocument/2006/relationships/image" Target="../media/image3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29.png"/><Relationship Id="rId5" Type="http://schemas.openxmlformats.org/officeDocument/2006/relationships/image" Target="../media/image15.png"/><Relationship Id="rId15" Type="http://schemas.openxmlformats.org/officeDocument/2006/relationships/image" Target="../media/image14.jpeg"/><Relationship Id="rId10" Type="http://schemas.openxmlformats.org/officeDocument/2006/relationships/image" Target="../media/image34.svg"/><Relationship Id="rId4" Type="http://schemas.openxmlformats.org/officeDocument/2006/relationships/image" Target="../media/image21.svg"/><Relationship Id="rId9" Type="http://schemas.openxmlformats.org/officeDocument/2006/relationships/image" Target="../media/image33.png"/><Relationship Id="rId14" Type="http://schemas.openxmlformats.org/officeDocument/2006/relationships/image" Target="../media/image36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42.png"/><Relationship Id="rId3" Type="http://schemas.openxmlformats.org/officeDocument/2006/relationships/image" Target="../media/image20.png"/><Relationship Id="rId7" Type="http://schemas.openxmlformats.org/officeDocument/2006/relationships/image" Target="../media/image31.png"/><Relationship Id="rId12" Type="http://schemas.openxmlformats.org/officeDocument/2006/relationships/image" Target="../media/image41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40.png"/><Relationship Id="rId5" Type="http://schemas.openxmlformats.org/officeDocument/2006/relationships/image" Target="../media/image15.png"/><Relationship Id="rId10" Type="http://schemas.openxmlformats.org/officeDocument/2006/relationships/image" Target="../media/image39.svg"/><Relationship Id="rId4" Type="http://schemas.openxmlformats.org/officeDocument/2006/relationships/image" Target="../media/image21.svg"/><Relationship Id="rId9" Type="http://schemas.openxmlformats.org/officeDocument/2006/relationships/image" Target="../media/image38.png"/><Relationship Id="rId14" Type="http://schemas.openxmlformats.org/officeDocument/2006/relationships/image" Target="../media/image43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42.png"/><Relationship Id="rId3" Type="http://schemas.openxmlformats.org/officeDocument/2006/relationships/image" Target="../media/image20.png"/><Relationship Id="rId7" Type="http://schemas.openxmlformats.org/officeDocument/2006/relationships/image" Target="../media/image31.png"/><Relationship Id="rId12" Type="http://schemas.openxmlformats.org/officeDocument/2006/relationships/image" Target="../media/image41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svg"/><Relationship Id="rId11" Type="http://schemas.openxmlformats.org/officeDocument/2006/relationships/image" Target="../media/image40.png"/><Relationship Id="rId5" Type="http://schemas.openxmlformats.org/officeDocument/2006/relationships/image" Target="../media/image15.png"/><Relationship Id="rId10" Type="http://schemas.openxmlformats.org/officeDocument/2006/relationships/image" Target="../media/image39.svg"/><Relationship Id="rId4" Type="http://schemas.openxmlformats.org/officeDocument/2006/relationships/image" Target="../media/image21.svg"/><Relationship Id="rId9" Type="http://schemas.openxmlformats.org/officeDocument/2006/relationships/image" Target="../media/image38.png"/><Relationship Id="rId14" Type="http://schemas.openxmlformats.org/officeDocument/2006/relationships/image" Target="../media/image43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1A1E-EA17-44FB-8E83-1CBC47D84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 fontScale="90000"/>
          </a:bodyPr>
          <a:lstStyle/>
          <a:p>
            <a:r>
              <a:rPr lang="en-US" sz="4800" b="1" dirty="0"/>
              <a:t>Producer &amp; Consumer Testing</a:t>
            </a:r>
            <a:br>
              <a:rPr lang="en-US" sz="3600" dirty="0"/>
            </a:br>
            <a:r>
              <a:rPr lang="en-US" sz="3600" dirty="0"/>
              <a:t>(fun with Lego)</a:t>
            </a:r>
            <a:endParaRPr lang="en-IE" sz="3600" dirty="0"/>
          </a:p>
        </p:txBody>
      </p:sp>
      <p:pic>
        <p:nvPicPr>
          <p:cNvPr id="4" name="Picture 3" descr="A close-up of a toy&#10;&#10;Description automatically generated with low confidence">
            <a:extLst>
              <a:ext uri="{FF2B5EF4-FFF2-40B4-BE49-F238E27FC236}">
                <a16:creationId xmlns:a16="http://schemas.microsoft.com/office/drawing/2014/main" id="{B30249B0-BB74-4F2B-BD64-A4848BED6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8529" y="1779204"/>
            <a:ext cx="5335647" cy="436189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93043-4660-47D2-8962-55435E626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8282" y="5216581"/>
            <a:ext cx="4008384" cy="1337108"/>
          </a:xfrm>
        </p:spPr>
        <p:txBody>
          <a:bodyPr anchor="b">
            <a:normAutofit/>
          </a:bodyPr>
          <a:lstStyle/>
          <a:p>
            <a:pPr marL="0" indent="0" algn="r">
              <a:buNone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Toine Siebelink</a:t>
            </a:r>
          </a:p>
          <a:p>
            <a:pPr marL="0" indent="0" algn="r">
              <a:buNone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Ericsson Software Technology</a:t>
            </a:r>
          </a:p>
          <a:p>
            <a:pPr marL="0" indent="0" algn="r">
              <a:buNone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</a:rPr>
              <a:t>Jan 2022</a:t>
            </a:r>
            <a:endParaRPr lang="en-IE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885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38">
            <a:extLst>
              <a:ext uri="{FF2B5EF4-FFF2-40B4-BE49-F238E27FC236}">
                <a16:creationId xmlns:a16="http://schemas.microsoft.com/office/drawing/2014/main" id="{E53F0196-9E0C-46FD-9DEA-628510A08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84021"/>
              </p:ext>
            </p:extLst>
          </p:nvPr>
        </p:nvGraphicFramePr>
        <p:xfrm>
          <a:off x="382425" y="1826608"/>
          <a:ext cx="8392119" cy="2735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6993">
                  <a:extLst>
                    <a:ext uri="{9D8B030D-6E8A-4147-A177-3AD203B41FA5}">
                      <a16:colId xmlns:a16="http://schemas.microsoft.com/office/drawing/2014/main" val="3578679989"/>
                    </a:ext>
                  </a:extLst>
                </a:gridCol>
                <a:gridCol w="2382982">
                  <a:extLst>
                    <a:ext uri="{9D8B030D-6E8A-4147-A177-3AD203B41FA5}">
                      <a16:colId xmlns:a16="http://schemas.microsoft.com/office/drawing/2014/main" val="1733983193"/>
                    </a:ext>
                  </a:extLst>
                </a:gridCol>
                <a:gridCol w="2272144">
                  <a:extLst>
                    <a:ext uri="{9D8B030D-6E8A-4147-A177-3AD203B41FA5}">
                      <a16:colId xmlns:a16="http://schemas.microsoft.com/office/drawing/2014/main" val="3725069095"/>
                    </a:ext>
                  </a:extLst>
                </a:gridCol>
              </a:tblGrid>
              <a:tr h="59305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Method Call</a:t>
                      </a:r>
                    </a:p>
                    <a:p>
                      <a:pPr algn="ctr"/>
                      <a:r>
                        <a:rPr lang="en-US" dirty="0"/>
                        <a:t>https://LegoBrickFactoryStub</a:t>
                      </a:r>
                      <a:endParaRPr lang="en-IE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Response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Object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044318"/>
                  </a:ext>
                </a:extLst>
              </a:tr>
              <a:tr h="593054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GET /</a:t>
                      </a:r>
                      <a:r>
                        <a:rPr lang="en-US" dirty="0" err="1"/>
                        <a:t>bricks?color</a:t>
                      </a:r>
                      <a:r>
                        <a:rPr lang="en-US" dirty="0"/>
                        <a:t>=</a:t>
                      </a:r>
                      <a:r>
                        <a:rPr lang="en-US" dirty="0" err="1"/>
                        <a:t>yellow&amp;w</a:t>
                      </a:r>
                      <a:r>
                        <a:rPr lang="en-US" dirty="0"/>
                        <a:t>=2&amp;l=4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201 { … }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324958"/>
                  </a:ext>
                </a:extLst>
              </a:tr>
              <a:tr h="770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GET /</a:t>
                      </a:r>
                      <a:r>
                        <a:rPr lang="en-US" dirty="0" err="1"/>
                        <a:t>bricks?color</a:t>
                      </a:r>
                      <a:r>
                        <a:rPr lang="en-US" dirty="0"/>
                        <a:t>=</a:t>
                      </a:r>
                      <a:r>
                        <a:rPr lang="en-US" dirty="0" err="1"/>
                        <a:t>red&amp;w</a:t>
                      </a:r>
                      <a:r>
                        <a:rPr lang="en-US" dirty="0"/>
                        <a:t>=2&amp;l=2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201 { … }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386665"/>
                  </a:ext>
                </a:extLst>
              </a:tr>
              <a:tr h="6128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GET /bricks/special/</a:t>
                      </a:r>
                      <a:r>
                        <a:rPr lang="en-US" dirty="0" err="1"/>
                        <a:t>eyes?color</a:t>
                      </a:r>
                      <a:r>
                        <a:rPr lang="en-US" dirty="0"/>
                        <a:t>=red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201 { … }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616045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C419D91-CE7D-405C-9B6C-7F082F2D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Contract Producer Stubs </a:t>
            </a:r>
            <a:br>
              <a:rPr lang="en-US" dirty="0"/>
            </a:br>
            <a:r>
              <a:rPr lang="en-US" dirty="0"/>
              <a:t>(Lego Model Workshop</a:t>
            </a:r>
            <a:r>
              <a:rPr lang="en-IE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822843-0510-4DF8-A99F-D14132ED722D}"/>
              </a:ext>
            </a:extLst>
          </p:cNvPr>
          <p:cNvSpPr txBox="1"/>
          <p:nvPr/>
        </p:nvSpPr>
        <p:spPr>
          <a:xfrm>
            <a:off x="382424" y="4801967"/>
            <a:ext cx="8392119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Stubs are not test themselves but can be used for testing to verify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REST Interface compatibility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Response Status Code &amp; Format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Client Response transformation</a:t>
            </a:r>
          </a:p>
        </p:txBody>
      </p:sp>
      <p:pic>
        <p:nvPicPr>
          <p:cNvPr id="17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A40E552B-A136-4604-A38C-4C1BFCCD6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415" y="2361487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9E21723-F65C-42A9-9DFD-57FCB73F230C}"/>
              </a:ext>
            </a:extLst>
          </p:cNvPr>
          <p:cNvCxnSpPr>
            <a:cxnSpLocks/>
          </p:cNvCxnSpPr>
          <p:nvPr/>
        </p:nvCxnSpPr>
        <p:spPr>
          <a:xfrm flipV="1">
            <a:off x="10179783" y="3876220"/>
            <a:ext cx="0" cy="970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AF19876-9CEE-45B6-867A-64AC664641D5}"/>
              </a:ext>
            </a:extLst>
          </p:cNvPr>
          <p:cNvSpPr txBox="1"/>
          <p:nvPr/>
        </p:nvSpPr>
        <p:spPr>
          <a:xfrm>
            <a:off x="9071863" y="6123543"/>
            <a:ext cx="3068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LegoBrickFactoryStub</a:t>
            </a:r>
            <a:endParaRPr lang="en-I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2C81AF3-4813-4312-B2DC-A3F9FF6E3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56415" y="4267694"/>
            <a:ext cx="646735" cy="30946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9BA4295-C8B5-4541-BA70-5CE438859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1212" y="4272742"/>
            <a:ext cx="421888" cy="280454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E5E910F-D1F9-4990-8B73-5C6D3A46D0FD}"/>
              </a:ext>
            </a:extLst>
          </p:cNvPr>
          <p:cNvCxnSpPr>
            <a:cxnSpLocks/>
          </p:cNvCxnSpPr>
          <p:nvPr/>
        </p:nvCxnSpPr>
        <p:spPr>
          <a:xfrm flipV="1">
            <a:off x="10952156" y="3907402"/>
            <a:ext cx="0" cy="939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F7E654D1-E661-40FE-85B8-B3F31E312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2560" y="2669725"/>
            <a:ext cx="646735" cy="30946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F6747FB-ABEE-4F78-947A-A9E401D15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2559" y="3337622"/>
            <a:ext cx="646735" cy="30946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09C2B43-4B89-43B1-AAFA-0188B3B3E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4982" y="4071956"/>
            <a:ext cx="421888" cy="280454"/>
          </a:xfrm>
          <a:prstGeom prst="rect">
            <a:avLst/>
          </a:prstGeom>
        </p:spPr>
      </p:pic>
      <p:pic>
        <p:nvPicPr>
          <p:cNvPr id="46" name="Graphic 45" descr="Contract with solid fill">
            <a:extLst>
              <a:ext uri="{FF2B5EF4-FFF2-40B4-BE49-F238E27FC236}">
                <a16:creationId xmlns:a16="http://schemas.microsoft.com/office/drawing/2014/main" id="{A41FA6CE-0250-45CA-ADC5-64E20F40BE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71142" y="3635418"/>
            <a:ext cx="585273" cy="58527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9769730-B105-4CA0-9EFA-CE7A396EE716}"/>
              </a:ext>
            </a:extLst>
          </p:cNvPr>
          <p:cNvSpPr txBox="1"/>
          <p:nvPr/>
        </p:nvSpPr>
        <p:spPr>
          <a:xfrm>
            <a:off x="382423" y="6057365"/>
            <a:ext cx="8392119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*Stubbed methods always return the same (example) result irrespective of parameters</a:t>
            </a:r>
          </a:p>
          <a:p>
            <a:r>
              <a:rPr lang="en-US" dirty="0"/>
              <a:t>Enhanced Stubs do NOT test (or guarantee) Producer functionality</a:t>
            </a:r>
          </a:p>
        </p:txBody>
      </p:sp>
      <p:pic>
        <p:nvPicPr>
          <p:cNvPr id="24" name="Graphic 23" descr="Factory with solid fill">
            <a:extLst>
              <a:ext uri="{FF2B5EF4-FFF2-40B4-BE49-F238E27FC236}">
                <a16:creationId xmlns:a16="http://schemas.microsoft.com/office/drawing/2014/main" id="{8CDA4BCF-CE32-43A3-862B-6681FEF91034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9832531" y="4846707"/>
            <a:ext cx="1341237" cy="13412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9E5E35-B2E9-4B2B-A72B-0695BFFE54B5}"/>
              </a:ext>
            </a:extLst>
          </p:cNvPr>
          <p:cNvSpPr txBox="1"/>
          <p:nvPr/>
        </p:nvSpPr>
        <p:spPr>
          <a:xfrm>
            <a:off x="7836870" y="309788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  <a:endParaRPr lang="en-IE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3B06B30-CAFA-4DC3-843D-FD0A1F33D400}"/>
              </a:ext>
            </a:extLst>
          </p:cNvPr>
          <p:cNvSpPr txBox="1"/>
          <p:nvPr/>
        </p:nvSpPr>
        <p:spPr>
          <a:xfrm>
            <a:off x="3444519" y="315295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6968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38">
            <a:extLst>
              <a:ext uri="{FF2B5EF4-FFF2-40B4-BE49-F238E27FC236}">
                <a16:creationId xmlns:a16="http://schemas.microsoft.com/office/drawing/2014/main" id="{E53F0196-9E0C-46FD-9DEA-628510A08F34}"/>
              </a:ext>
            </a:extLst>
          </p:cNvPr>
          <p:cNvGraphicFramePr>
            <a:graphicFrameLocks noGrp="1"/>
          </p:cNvGraphicFramePr>
          <p:nvPr/>
        </p:nvGraphicFramePr>
        <p:xfrm>
          <a:off x="382425" y="1826608"/>
          <a:ext cx="8392119" cy="2735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6993">
                  <a:extLst>
                    <a:ext uri="{9D8B030D-6E8A-4147-A177-3AD203B41FA5}">
                      <a16:colId xmlns:a16="http://schemas.microsoft.com/office/drawing/2014/main" val="3578679989"/>
                    </a:ext>
                  </a:extLst>
                </a:gridCol>
                <a:gridCol w="2382982">
                  <a:extLst>
                    <a:ext uri="{9D8B030D-6E8A-4147-A177-3AD203B41FA5}">
                      <a16:colId xmlns:a16="http://schemas.microsoft.com/office/drawing/2014/main" val="1733983193"/>
                    </a:ext>
                  </a:extLst>
                </a:gridCol>
                <a:gridCol w="2272144">
                  <a:extLst>
                    <a:ext uri="{9D8B030D-6E8A-4147-A177-3AD203B41FA5}">
                      <a16:colId xmlns:a16="http://schemas.microsoft.com/office/drawing/2014/main" val="3725069095"/>
                    </a:ext>
                  </a:extLst>
                </a:gridCol>
              </a:tblGrid>
              <a:tr h="59305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Method Call</a:t>
                      </a:r>
                    </a:p>
                    <a:p>
                      <a:pPr algn="ctr"/>
                      <a:r>
                        <a:rPr lang="en-US" dirty="0"/>
                        <a:t>https://LegoBrickFactoryStub</a:t>
                      </a:r>
                      <a:endParaRPr lang="en-IE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Response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Object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044318"/>
                  </a:ext>
                </a:extLst>
              </a:tr>
              <a:tr h="593054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GET /</a:t>
                      </a:r>
                      <a:r>
                        <a:rPr lang="en-US" dirty="0" err="1"/>
                        <a:t>bricks?color</a:t>
                      </a:r>
                      <a:r>
                        <a:rPr lang="en-US" dirty="0"/>
                        <a:t>=</a:t>
                      </a:r>
                      <a:r>
                        <a:rPr lang="en-US" dirty="0" err="1"/>
                        <a:t>yellow&amp;w</a:t>
                      </a:r>
                      <a:r>
                        <a:rPr lang="en-US" dirty="0"/>
                        <a:t>=2&amp;l=4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201 { … }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324958"/>
                  </a:ext>
                </a:extLst>
              </a:tr>
              <a:tr h="77097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GET /</a:t>
                      </a:r>
                      <a:r>
                        <a:rPr lang="en-US" dirty="0" err="1"/>
                        <a:t>bricks?color</a:t>
                      </a:r>
                      <a:r>
                        <a:rPr lang="en-US" dirty="0"/>
                        <a:t>=</a:t>
                      </a:r>
                      <a:r>
                        <a:rPr lang="en-US" dirty="0" err="1"/>
                        <a:t>red&amp;w</a:t>
                      </a:r>
                      <a:r>
                        <a:rPr lang="en-US" dirty="0"/>
                        <a:t>=2&amp;l=2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201 { … }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386665"/>
                  </a:ext>
                </a:extLst>
              </a:tr>
              <a:tr h="6128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GET /bricks/special/</a:t>
                      </a:r>
                      <a:r>
                        <a:rPr lang="en-US" dirty="0" err="1"/>
                        <a:t>eyes?color</a:t>
                      </a:r>
                      <a:r>
                        <a:rPr lang="en-US" dirty="0"/>
                        <a:t>=red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201 { … }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616045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C419D91-CE7D-405C-9B6C-7F082F2D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Enhanced Client Stubs </a:t>
            </a:r>
            <a:br>
              <a:rPr lang="en-US" dirty="0"/>
            </a:br>
            <a:r>
              <a:rPr lang="en-US" dirty="0"/>
              <a:t>(Lego Model Workshop, Consumer</a:t>
            </a:r>
            <a:r>
              <a:rPr lang="en-IE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822843-0510-4DF8-A99F-D14132ED722D}"/>
              </a:ext>
            </a:extLst>
          </p:cNvPr>
          <p:cNvSpPr txBox="1"/>
          <p:nvPr/>
        </p:nvSpPr>
        <p:spPr>
          <a:xfrm>
            <a:off x="382424" y="4682099"/>
            <a:ext cx="8392119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Enhanced</a:t>
            </a:r>
            <a:r>
              <a:rPr lang="en-US" dirty="0"/>
              <a:t> Stubs can be used for testing to verify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REST Interface compatibility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Response Status Code &amp; Format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Client Response transformation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Test more </a:t>
            </a:r>
            <a:r>
              <a:rPr lang="en-US" b="1" dirty="0"/>
              <a:t>diverse scenarios </a:t>
            </a:r>
            <a:r>
              <a:rPr lang="en-US" dirty="0"/>
              <a:t>in Consumer code</a:t>
            </a:r>
          </a:p>
        </p:txBody>
      </p:sp>
      <p:pic>
        <p:nvPicPr>
          <p:cNvPr id="17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A40E552B-A136-4604-A38C-4C1BFCCD6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415" y="2361487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9E21723-F65C-42A9-9DFD-57FCB73F230C}"/>
              </a:ext>
            </a:extLst>
          </p:cNvPr>
          <p:cNvCxnSpPr>
            <a:cxnSpLocks/>
          </p:cNvCxnSpPr>
          <p:nvPr/>
        </p:nvCxnSpPr>
        <p:spPr>
          <a:xfrm flipV="1">
            <a:off x="10179783" y="3876220"/>
            <a:ext cx="0" cy="906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AF19876-9CEE-45B6-867A-64AC664641D5}"/>
              </a:ext>
            </a:extLst>
          </p:cNvPr>
          <p:cNvSpPr txBox="1"/>
          <p:nvPr/>
        </p:nvSpPr>
        <p:spPr>
          <a:xfrm>
            <a:off x="9071863" y="6123543"/>
            <a:ext cx="306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EnhancedLegoBrick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FactoryStub</a:t>
            </a:r>
            <a:endParaRPr lang="en-I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E5E910F-D1F9-4990-8B73-5C6D3A46D0FD}"/>
              </a:ext>
            </a:extLst>
          </p:cNvPr>
          <p:cNvCxnSpPr>
            <a:cxnSpLocks/>
          </p:cNvCxnSpPr>
          <p:nvPr/>
        </p:nvCxnSpPr>
        <p:spPr>
          <a:xfrm flipV="1">
            <a:off x="10952156" y="3884253"/>
            <a:ext cx="0" cy="677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>
            <a:extLst>
              <a:ext uri="{FF2B5EF4-FFF2-40B4-BE49-F238E27FC236}">
                <a16:creationId xmlns:a16="http://schemas.microsoft.com/office/drawing/2014/main" id="{F7E654D1-E661-40FE-85B8-B3F31E312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2560" y="2669725"/>
            <a:ext cx="646735" cy="30946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09C2B43-4B89-43B1-AAFA-0188B3B3E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4982" y="4071956"/>
            <a:ext cx="421888" cy="2804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532AC7-BC64-4998-8B61-C19E2E8660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1317" y="3266746"/>
            <a:ext cx="569217" cy="4269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8960675-7936-4C14-A2AE-E8A9476A6563}"/>
              </a:ext>
            </a:extLst>
          </p:cNvPr>
          <p:cNvSpPr txBox="1"/>
          <p:nvPr/>
        </p:nvSpPr>
        <p:spPr>
          <a:xfrm>
            <a:off x="382424" y="6279295"/>
            <a:ext cx="839211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Enhanced Stubs do NOT test (or guarantee) Producer functionality</a:t>
            </a:r>
          </a:p>
        </p:txBody>
      </p:sp>
      <p:pic>
        <p:nvPicPr>
          <p:cNvPr id="31" name="Picture 10" descr="Factory silhouette vector image | Free SVG">
            <a:extLst>
              <a:ext uri="{FF2B5EF4-FFF2-40B4-BE49-F238E27FC236}">
                <a16:creationId xmlns:a16="http://schemas.microsoft.com/office/drawing/2014/main" id="{1C573CBF-B613-46B8-A73A-0F81CA533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352" y="4662060"/>
            <a:ext cx="1461483" cy="146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7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1" grpId="0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D31A1E-EA17-44FB-8E83-1CBC47D84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4800" b="1" dirty="0"/>
              <a:t>Proposal: Using Open API 3.0</a:t>
            </a:r>
            <a:endParaRPr lang="en-IE" sz="3600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AB214AE-1433-4D41-86FD-D011A0099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1227" y="1549471"/>
            <a:ext cx="7270630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Interface Documentation (contract)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Contract-first Producer Implementation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Producer Generated Stubs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swagger.io (or tooling?)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Generated Java Interface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Client Extended Stubs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173397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 descr="Laptop outline">
            <a:extLst>
              <a:ext uri="{FF2B5EF4-FFF2-40B4-BE49-F238E27FC236}">
                <a16:creationId xmlns:a16="http://schemas.microsoft.com/office/drawing/2014/main" id="{9188774F-0EAF-4A04-B553-DAD902E7C0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0010" y="3650951"/>
            <a:ext cx="3294891" cy="32948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3864D7-D886-428A-BAA6-479D136F68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17883" y="1647763"/>
            <a:ext cx="1683688" cy="225421"/>
          </a:xfrm>
        </p:spPr>
        <p:txBody>
          <a:bodyPr>
            <a:normAutofit fontScale="90000"/>
          </a:bodyPr>
          <a:lstStyle/>
          <a:p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openapi.yml</a:t>
            </a:r>
            <a:endParaRPr lang="en-IE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30D08C-804E-466B-A4EE-4A36EAF95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4047" y="4633371"/>
            <a:ext cx="1803117" cy="1074702"/>
          </a:xfrm>
          <a:prstGeom prst="rect">
            <a:avLst/>
          </a:prstGeom>
        </p:spPr>
      </p:pic>
      <p:pic>
        <p:nvPicPr>
          <p:cNvPr id="9" name="Graphic 8" descr="Document with solid fill">
            <a:extLst>
              <a:ext uri="{FF2B5EF4-FFF2-40B4-BE49-F238E27FC236}">
                <a16:creationId xmlns:a16="http://schemas.microsoft.com/office/drawing/2014/main" id="{6A535F61-4511-4BD0-973A-6D20B9A6DFE3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66389" y="346498"/>
            <a:ext cx="1334519" cy="133451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BB826E5-A832-4209-B93D-2262ED449622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2035605" y="1013758"/>
            <a:ext cx="3330784" cy="1868024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53E5689-5813-418B-9881-3109AFB68E27}"/>
              </a:ext>
            </a:extLst>
          </p:cNvPr>
          <p:cNvSpPr txBox="1"/>
          <p:nvPr/>
        </p:nvSpPr>
        <p:spPr>
          <a:xfrm>
            <a:off x="1218384" y="2001490"/>
            <a:ext cx="12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Swagger UI</a:t>
            </a:r>
            <a:endParaRPr lang="en-IE" dirty="0"/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F2CC3AF8-7629-4695-B3C1-F3804CA91EA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62" y="2979280"/>
            <a:ext cx="688592" cy="688592"/>
          </a:xfrm>
          <a:prstGeom prst="rect">
            <a:avLst/>
          </a:prstGeom>
        </p:spPr>
      </p:pic>
      <p:pic>
        <p:nvPicPr>
          <p:cNvPr id="22" name="Graphic 21" descr="Syncing cloud with solid fill">
            <a:extLst>
              <a:ext uri="{FF2B5EF4-FFF2-40B4-BE49-F238E27FC236}">
                <a16:creationId xmlns:a16="http://schemas.microsoft.com/office/drawing/2014/main" id="{9CA943A3-C638-49EF-ADF0-6CB73CB9682C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94221" y="2870351"/>
            <a:ext cx="914400" cy="914400"/>
          </a:xfrm>
          <a:prstGeom prst="rect">
            <a:avLst/>
          </a:prstGeom>
        </p:spPr>
      </p:pic>
      <p:pic>
        <p:nvPicPr>
          <p:cNvPr id="26" name="Picture 25" descr="Text&#10;&#10;Description automatically generated">
            <a:extLst>
              <a:ext uri="{FF2B5EF4-FFF2-40B4-BE49-F238E27FC236}">
                <a16:creationId xmlns:a16="http://schemas.microsoft.com/office/drawing/2014/main" id="{40E02B48-C67E-41F1-9CA0-FFD928B5AB52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362" y="2031093"/>
            <a:ext cx="892589" cy="92662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1EAC46-746C-42FC-BF54-CD439A345F1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82124" y="5123717"/>
            <a:ext cx="4778154" cy="15469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621FB94-859D-4FD5-A5B0-EDA7FD74924E}"/>
              </a:ext>
            </a:extLst>
          </p:cNvPr>
          <p:cNvSpPr txBox="1"/>
          <p:nvPr/>
        </p:nvSpPr>
        <p:spPr>
          <a:xfrm>
            <a:off x="713541" y="3699650"/>
            <a:ext cx="1431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/</a:t>
            </a:r>
            <a:r>
              <a:rPr lang="en-US" sz="1200" dirty="0" err="1"/>
              <a:t>org.onap.cps.ncmp</a:t>
            </a:r>
            <a:endParaRPr lang="en-IE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3620C9F-8FEB-4B14-AB5B-0B7AED07565C}"/>
              </a:ext>
            </a:extLst>
          </p:cNvPr>
          <p:cNvSpPr txBox="1"/>
          <p:nvPr/>
        </p:nvSpPr>
        <p:spPr>
          <a:xfrm>
            <a:off x="2035604" y="3714992"/>
            <a:ext cx="14316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/editor.swagger.io</a:t>
            </a:r>
            <a:endParaRPr lang="en-IE" sz="12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087CEDB-E7FA-4C92-B23B-74E6283953EA}"/>
              </a:ext>
            </a:extLst>
          </p:cNvPr>
          <p:cNvCxnSpPr>
            <a:cxnSpLocks/>
            <a:stCxn id="9" idx="3"/>
            <a:endCxn id="38" idx="0"/>
          </p:cNvCxnSpPr>
          <p:nvPr/>
        </p:nvCxnSpPr>
        <p:spPr>
          <a:xfrm>
            <a:off x="6700908" y="1013758"/>
            <a:ext cx="1368032" cy="969564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8" name="Picture 37" descr="Shape&#10;&#10;Description automatically generated with low confidence">
            <a:extLst>
              <a:ext uri="{FF2B5EF4-FFF2-40B4-BE49-F238E27FC236}">
                <a16:creationId xmlns:a16="http://schemas.microsoft.com/office/drawing/2014/main" id="{918A94C2-96E5-4143-B004-37893072B326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955" y="1983322"/>
            <a:ext cx="941970" cy="941970"/>
          </a:xfrm>
          <a:prstGeom prst="rect">
            <a:avLst/>
          </a:prstGeom>
        </p:spPr>
      </p:pic>
      <p:pic>
        <p:nvPicPr>
          <p:cNvPr id="32" name="Graphic 31" descr="Programmer female with solid fill">
            <a:extLst>
              <a:ext uri="{FF2B5EF4-FFF2-40B4-BE49-F238E27FC236}">
                <a16:creationId xmlns:a16="http://schemas.microsoft.com/office/drawing/2014/main" id="{32CDE4EB-62E8-466A-9AF3-427EA0FCAAF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659013" y="3818778"/>
            <a:ext cx="724972" cy="724972"/>
          </a:xfrm>
          <a:prstGeom prst="rect">
            <a:avLst/>
          </a:prstGeom>
        </p:spPr>
      </p:pic>
      <p:pic>
        <p:nvPicPr>
          <p:cNvPr id="46" name="Graphic 45" descr="Gears with solid fill">
            <a:extLst>
              <a:ext uri="{FF2B5EF4-FFF2-40B4-BE49-F238E27FC236}">
                <a16:creationId xmlns:a16="http://schemas.microsoft.com/office/drawing/2014/main" id="{C871155D-8B6C-4782-AFD3-6E2F13E07D6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869688" y="346498"/>
            <a:ext cx="1487400" cy="148740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65F6F76-8F11-4353-92B2-171EC6BA7D1D}"/>
              </a:ext>
            </a:extLst>
          </p:cNvPr>
          <p:cNvSpPr txBox="1"/>
          <p:nvPr/>
        </p:nvSpPr>
        <p:spPr>
          <a:xfrm>
            <a:off x="7138113" y="3074849"/>
            <a:ext cx="1766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Interface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NetworkCmProxyApi</a:t>
            </a:r>
            <a:endParaRPr lang="en-I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9F5B82-503A-41B4-89A9-B775790AFF6D}"/>
              </a:ext>
            </a:extLst>
          </p:cNvPr>
          <p:cNvSpPr txBox="1"/>
          <p:nvPr/>
        </p:nvSpPr>
        <p:spPr>
          <a:xfrm>
            <a:off x="10542625" y="3102798"/>
            <a:ext cx="1034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server</a:t>
            </a:r>
          </a:p>
          <a:p>
            <a:pPr algn="ctr"/>
            <a:r>
              <a:rPr lang="en-US" sz="1200" dirty="0" err="1"/>
              <a:t>jaxrs-resteasy</a:t>
            </a:r>
            <a:endParaRPr lang="en-US" sz="1200" dirty="0"/>
          </a:p>
          <a:p>
            <a:pPr algn="ctr"/>
            <a:r>
              <a:rPr lang="en-US" sz="1200" dirty="0"/>
              <a:t>etc.</a:t>
            </a:r>
            <a:endParaRPr lang="en-IE" sz="1200" dirty="0"/>
          </a:p>
        </p:txBody>
      </p:sp>
      <p:pic>
        <p:nvPicPr>
          <p:cNvPr id="52" name="Picture 51" descr="Text&#10;&#10;Description automatically generated">
            <a:extLst>
              <a:ext uri="{FF2B5EF4-FFF2-40B4-BE49-F238E27FC236}">
                <a16:creationId xmlns:a16="http://schemas.microsoft.com/office/drawing/2014/main" id="{CFDD46F8-A114-457E-A16E-D20622B5C0A8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3388" y="1998664"/>
            <a:ext cx="892589" cy="9266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DB769233-184C-41C4-83BC-40A94F05AEE2}"/>
              </a:ext>
            </a:extLst>
          </p:cNvPr>
          <p:cNvSpPr txBox="1"/>
          <p:nvPr/>
        </p:nvSpPr>
        <p:spPr>
          <a:xfrm>
            <a:off x="8826382" y="3084192"/>
            <a:ext cx="1333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client</a:t>
            </a:r>
          </a:p>
          <a:p>
            <a:pPr algn="ctr"/>
            <a:r>
              <a:rPr lang="en-US" sz="1200" dirty="0" err="1"/>
              <a:t>jaxrs</a:t>
            </a:r>
            <a:r>
              <a:rPr lang="en-US" sz="1200" dirty="0"/>
              <a:t>-</a:t>
            </a:r>
            <a:r>
              <a:rPr lang="en-US" sz="1200" dirty="0" err="1"/>
              <a:t>cxf</a:t>
            </a:r>
            <a:r>
              <a:rPr lang="en-US" sz="1200" dirty="0"/>
              <a:t>-client</a:t>
            </a:r>
          </a:p>
          <a:p>
            <a:pPr algn="ctr"/>
            <a:r>
              <a:rPr lang="en-US" sz="1200" dirty="0"/>
              <a:t>etc.</a:t>
            </a:r>
            <a:endParaRPr lang="en-IE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9C78DC2-9550-4477-97C3-26627A330D84}"/>
              </a:ext>
            </a:extLst>
          </p:cNvPr>
          <p:cNvSpPr txBox="1"/>
          <p:nvPr/>
        </p:nvSpPr>
        <p:spPr>
          <a:xfrm>
            <a:off x="8668970" y="881071"/>
            <a:ext cx="1178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Generated</a:t>
            </a:r>
            <a:endParaRPr lang="en-IE" dirty="0"/>
          </a:p>
        </p:txBody>
      </p:sp>
      <p:pic>
        <p:nvPicPr>
          <p:cNvPr id="56" name="Picture 55" descr="Text&#10;&#10;Description automatically generated">
            <a:extLst>
              <a:ext uri="{FF2B5EF4-FFF2-40B4-BE49-F238E27FC236}">
                <a16:creationId xmlns:a16="http://schemas.microsoft.com/office/drawing/2014/main" id="{551F061C-DDB4-4554-BD01-0B267FF35D2F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204" y="4995857"/>
            <a:ext cx="892589" cy="9266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5D975FD2-9586-407A-8F68-5EFA53084B50}"/>
              </a:ext>
            </a:extLst>
          </p:cNvPr>
          <p:cNvSpPr txBox="1"/>
          <p:nvPr/>
        </p:nvSpPr>
        <p:spPr>
          <a:xfrm>
            <a:off x="7551883" y="6041565"/>
            <a:ext cx="10341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Enhanced stubs</a:t>
            </a:r>
            <a:endParaRPr lang="en-IE" sz="12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9CBC0CA-1895-4435-82A0-36234BCB2E65}"/>
              </a:ext>
            </a:extLst>
          </p:cNvPr>
          <p:cNvCxnSpPr>
            <a:cxnSpLocks/>
            <a:stCxn id="50" idx="2"/>
            <a:endCxn id="32" idx="0"/>
          </p:cNvCxnSpPr>
          <p:nvPr/>
        </p:nvCxnSpPr>
        <p:spPr>
          <a:xfrm>
            <a:off x="8021499" y="3536514"/>
            <a:ext cx="0" cy="282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E41A938-6A62-4E46-9BCE-5C8F578D15D3}"/>
              </a:ext>
            </a:extLst>
          </p:cNvPr>
          <p:cNvCxnSpPr>
            <a:cxnSpLocks/>
            <a:stCxn id="32" idx="2"/>
            <a:endCxn id="56" idx="0"/>
          </p:cNvCxnSpPr>
          <p:nvPr/>
        </p:nvCxnSpPr>
        <p:spPr>
          <a:xfrm>
            <a:off x="8021499" y="4543750"/>
            <a:ext cx="0" cy="4521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1A69744-04B0-4541-BD24-0BBA3A9C939A}"/>
              </a:ext>
            </a:extLst>
          </p:cNvPr>
          <p:cNvCxnSpPr>
            <a:cxnSpLocks/>
            <a:stCxn id="9" idx="3"/>
            <a:endCxn id="26" idx="0"/>
          </p:cNvCxnSpPr>
          <p:nvPr/>
        </p:nvCxnSpPr>
        <p:spPr>
          <a:xfrm>
            <a:off x="6700908" y="1013758"/>
            <a:ext cx="2875749" cy="1017335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923E411-72BD-4C13-9C65-6F11F19F96C4}"/>
              </a:ext>
            </a:extLst>
          </p:cNvPr>
          <p:cNvCxnSpPr>
            <a:cxnSpLocks/>
            <a:stCxn id="9" idx="3"/>
            <a:endCxn id="52" idx="0"/>
          </p:cNvCxnSpPr>
          <p:nvPr/>
        </p:nvCxnSpPr>
        <p:spPr>
          <a:xfrm>
            <a:off x="6700908" y="1013758"/>
            <a:ext cx="4358775" cy="984906"/>
          </a:xfrm>
          <a:prstGeom prst="straightConnector1">
            <a:avLst/>
          </a:prstGeom>
          <a:ln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9" name="Graphic 58" descr="Programmer female with solid fill">
            <a:extLst>
              <a:ext uri="{FF2B5EF4-FFF2-40B4-BE49-F238E27FC236}">
                <a16:creationId xmlns:a16="http://schemas.microsoft.com/office/drawing/2014/main" id="{D288B43A-F413-47C3-8222-0927D71366D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746842" y="3714992"/>
            <a:ext cx="1216558" cy="1216558"/>
          </a:xfrm>
          <a:prstGeom prst="rect">
            <a:avLst/>
          </a:prstGeom>
        </p:spPr>
      </p:pic>
      <p:pic>
        <p:nvPicPr>
          <p:cNvPr id="45" name="Graphic 44" descr="Magnifying glass with solid fill">
            <a:extLst>
              <a:ext uri="{FF2B5EF4-FFF2-40B4-BE49-F238E27FC236}">
                <a16:creationId xmlns:a16="http://schemas.microsoft.com/office/drawing/2014/main" id="{00D8CA24-8D29-4F3A-89A1-49E2B833C9F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3329252" y="4674653"/>
            <a:ext cx="914400" cy="914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CAF1002-9C74-49C3-A227-F9940648A6CA}"/>
              </a:ext>
            </a:extLst>
          </p:cNvPr>
          <p:cNvSpPr txBox="1"/>
          <p:nvPr/>
        </p:nvSpPr>
        <p:spPr>
          <a:xfrm>
            <a:off x="310550" y="258792"/>
            <a:ext cx="47531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Using Open API 3.0 (</a:t>
            </a:r>
            <a:r>
              <a:rPr lang="en-US" sz="4000" dirty="0" err="1"/>
              <a:t>a.f.n.a</a:t>
            </a:r>
            <a:r>
              <a:rPr lang="en-US" sz="4000" dirty="0"/>
              <a:t>. Swagger)</a:t>
            </a:r>
            <a:endParaRPr lang="en-IE" sz="4000" dirty="0"/>
          </a:p>
        </p:txBody>
      </p:sp>
    </p:spTree>
    <p:extLst>
      <p:ext uri="{BB962C8B-B14F-4D97-AF65-F5344CB8AC3E}">
        <p14:creationId xmlns:p14="http://schemas.microsoft.com/office/powerpoint/2010/main" val="365190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8" grpId="0"/>
      <p:bldP spid="33" grpId="0"/>
      <p:bldP spid="50" grpId="0"/>
      <p:bldP spid="51" grpId="0"/>
      <p:bldP spid="53" grpId="0"/>
      <p:bldP spid="54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D31A1E-EA17-44FB-8E83-1CBC47D84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4800" b="1" dirty="0"/>
              <a:t>Benefits of Using Open API 3.0</a:t>
            </a:r>
            <a:endParaRPr lang="en-IE" sz="3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3467D65-A144-44B4-B474-48C4ADFD10DB}"/>
              </a:ext>
            </a:extLst>
          </p:cNvPr>
          <p:cNvSpPr txBox="1">
            <a:spLocks/>
          </p:cNvSpPr>
          <p:nvPr/>
        </p:nvSpPr>
        <p:spPr>
          <a:xfrm>
            <a:off x="707366" y="1337094"/>
            <a:ext cx="11421374" cy="528198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Single Source </a:t>
            </a:r>
            <a:r>
              <a:rPr lang="en-US" dirty="0"/>
              <a:t>of contract</a:t>
            </a:r>
            <a:br>
              <a:rPr lang="en-US" dirty="0"/>
            </a:br>
            <a:r>
              <a:rPr lang="en-US" dirty="0"/>
              <a:t>rule-out human error &amp; maintenance cost</a:t>
            </a:r>
          </a:p>
          <a:p>
            <a:pPr marL="457200" lvl="1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Producer </a:t>
            </a:r>
            <a:r>
              <a:rPr lang="en-US" b="1" dirty="0"/>
              <a:t>generated interface code</a:t>
            </a:r>
            <a:r>
              <a:rPr lang="en-US" dirty="0"/>
              <a:t>, automatically tied to contract definition</a:t>
            </a:r>
            <a:br>
              <a:rPr lang="en-US" dirty="0"/>
            </a:br>
            <a:r>
              <a:rPr lang="en-US" dirty="0"/>
              <a:t>no need for producer contract testing</a:t>
            </a:r>
            <a:br>
              <a:rPr lang="en-US" dirty="0"/>
            </a:br>
            <a:r>
              <a:rPr lang="en-US" i="1" dirty="0"/>
              <a:t>Incompatible Interface changes detected at compile time</a:t>
            </a:r>
            <a:r>
              <a:rPr lang="en-US" dirty="0"/>
              <a:t>!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Generated interface can be easily be used to create and deliver </a:t>
            </a:r>
            <a:r>
              <a:rPr lang="en-US" b="1" dirty="0"/>
              <a:t>Client Contract Stubs</a:t>
            </a:r>
            <a:br>
              <a:rPr lang="en-US" b="1" dirty="0"/>
            </a:br>
            <a:r>
              <a:rPr lang="en-US" i="1" dirty="0"/>
              <a:t>Incompatible Interface changes detected at compile time!</a:t>
            </a:r>
            <a:endParaRPr lang="en-US" b="1" i="1" dirty="0"/>
          </a:p>
          <a:p>
            <a:pPr marL="514350" indent="-514350">
              <a:buFont typeface="+mj-lt"/>
              <a:buAutoNum type="arabicPeriod"/>
            </a:pP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Swagger UI</a:t>
            </a:r>
            <a:r>
              <a:rPr lang="en-US" dirty="0"/>
              <a:t> </a:t>
            </a:r>
            <a:r>
              <a:rPr lang="en-US" b="1" dirty="0"/>
              <a:t>: </a:t>
            </a:r>
            <a:r>
              <a:rPr lang="en-US" dirty="0"/>
              <a:t>human friendly way to explore interface documentation and try it out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Clients can easily </a:t>
            </a:r>
            <a:r>
              <a:rPr lang="en-US" b="1" dirty="0"/>
              <a:t>extend basic stubs </a:t>
            </a:r>
            <a:r>
              <a:rPr lang="en-US" dirty="0"/>
              <a:t>for their specific needs</a:t>
            </a:r>
            <a:br>
              <a:rPr lang="en-US" dirty="0"/>
            </a:br>
            <a:r>
              <a:rPr lang="en-US" i="1" dirty="0"/>
              <a:t>Incompatible Interface changes detected at compile time!</a:t>
            </a:r>
            <a:br>
              <a:rPr lang="en-US" dirty="0"/>
            </a:b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5607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D31A1E-EA17-44FB-8E83-1CBC47D84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en-US" sz="4800" b="1" dirty="0"/>
              <a:t>Swagger UI Demo</a:t>
            </a:r>
            <a:endParaRPr lang="en-IE" sz="3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3467D65-A144-44B4-B474-48C4ADFD10DB}"/>
              </a:ext>
            </a:extLst>
          </p:cNvPr>
          <p:cNvSpPr txBox="1">
            <a:spLocks/>
          </p:cNvSpPr>
          <p:nvPr/>
        </p:nvSpPr>
        <p:spPr>
          <a:xfrm>
            <a:off x="1197211" y="639718"/>
            <a:ext cx="11421374" cy="528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18" name="Graphic 17" descr="Laptop outline">
            <a:extLst>
              <a:ext uri="{FF2B5EF4-FFF2-40B4-BE49-F238E27FC236}">
                <a16:creationId xmlns:a16="http://schemas.microsoft.com/office/drawing/2014/main" id="{47129301-A734-4CE1-A136-5895C96606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90954" y="972865"/>
            <a:ext cx="5737249" cy="57372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5606EE2-D7AF-4A27-9F33-E9340E099E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9734" y="2651708"/>
            <a:ext cx="3139688" cy="187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046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>
            <a:extLst>
              <a:ext uri="{FF2B5EF4-FFF2-40B4-BE49-F238E27FC236}">
                <a16:creationId xmlns:a16="http://schemas.microsoft.com/office/drawing/2014/main" id="{52FF218D-A3D5-4700-AF40-7295D4A58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273681" y="4528284"/>
            <a:ext cx="1108363" cy="125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419D91-CE7D-405C-9B6C-7F082F2D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Factories (dependent services)</a:t>
            </a:r>
            <a:endParaRPr lang="en-IE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4806F92-6A5A-4519-9B35-B933670A25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583460"/>
              </p:ext>
            </p:extLst>
          </p:nvPr>
        </p:nvGraphicFramePr>
        <p:xfrm>
          <a:off x="838200" y="1825624"/>
          <a:ext cx="10515597" cy="4497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76192803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703790121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866157356"/>
                    </a:ext>
                  </a:extLst>
                </a:gridCol>
              </a:tblGrid>
              <a:tr h="79335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Lego Model Workshop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Lego Brick Factory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Paint Factory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078124"/>
                  </a:ext>
                </a:extLst>
              </a:tr>
              <a:tr h="3704184"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873619"/>
                  </a:ext>
                </a:extLst>
              </a:tr>
            </a:tbl>
          </a:graphicData>
        </a:graphic>
      </p:graphicFrame>
      <p:pic>
        <p:nvPicPr>
          <p:cNvPr id="5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DB9EB293-F2FB-4D4C-83C3-E927A63AC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851" y="2767471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08773F29-AB2D-4B44-867F-B66DB04AB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541" y="2767471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07BCFF0E-29D9-47D8-83E3-0CF6C4AF3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504" y="2767471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DFE2A2-CAC9-4790-888E-E218027678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902" y="4304069"/>
            <a:ext cx="950937" cy="776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5CFC03-D39A-4F2E-8FDC-F2A0014592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86495" y="4202015"/>
            <a:ext cx="798571" cy="980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FB3897-A139-445D-B54E-82878100D2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3887" y="5182423"/>
            <a:ext cx="1433842" cy="8446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857741-A85A-45C9-B267-3CC0E0279D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53953" y="5255349"/>
            <a:ext cx="934906" cy="6269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46EA4B-EE94-40F3-AB47-E722AB909D7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07069" y="4477308"/>
            <a:ext cx="1260303" cy="6030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E1A490B-D8A7-485F-BEE3-90F4454B0B0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72318" y="4857329"/>
            <a:ext cx="1055357" cy="3462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DEF721A-8906-449B-BF97-6EB7E47508F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46623" y="5203618"/>
            <a:ext cx="803297" cy="5418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C67B639-3137-43DA-91FF-C0D04AAC5A6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537220" y="5030474"/>
            <a:ext cx="822142" cy="5465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C88E567-6849-4B5A-822E-705B57A95A6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80591" y="5157113"/>
            <a:ext cx="775028" cy="4994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5F4216-DE9B-446E-B1FE-BA954F0BCB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67372" y="4253941"/>
            <a:ext cx="1260303" cy="603061"/>
          </a:xfrm>
          <a:prstGeom prst="rect">
            <a:avLst/>
          </a:prstGeom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id="{026976A0-3768-4B28-8793-2D691CF83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90038" y="4531505"/>
            <a:ext cx="1286322" cy="125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>
            <a:extLst>
              <a:ext uri="{FF2B5EF4-FFF2-40B4-BE49-F238E27FC236}">
                <a16:creationId xmlns:a16="http://schemas.microsoft.com/office/drawing/2014/main" id="{ADD8ABC4-C37F-4877-8BA9-BE4F34DFA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42383" y="4528284"/>
            <a:ext cx="1219438" cy="1257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963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19D91-CE7D-405C-9B6C-7F082F2D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System Integration Test</a:t>
            </a:r>
            <a:br>
              <a:rPr lang="en-US" dirty="0"/>
            </a:br>
            <a:r>
              <a:rPr lang="en-US" dirty="0"/>
              <a:t>(Lego Model Workshop</a:t>
            </a:r>
            <a:r>
              <a:rPr lang="en-IE" dirty="0"/>
              <a:t>)</a:t>
            </a:r>
          </a:p>
        </p:txBody>
      </p:sp>
      <p:pic>
        <p:nvPicPr>
          <p:cNvPr id="5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DB9EB293-F2FB-4D4C-83C3-E927A63AC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278" y="2728910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08773F29-AB2D-4B44-867F-B66DB04AB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40" y="4441051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07BCFF0E-29D9-47D8-83E3-0CF6C4AF3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278" y="1014281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458DAB31-1D55-42C3-AB4C-4A109AA62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04141" y="3041636"/>
            <a:ext cx="914400" cy="914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11E988E-E36D-4367-AB0C-BC957EE2D3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8137" y="3139590"/>
            <a:ext cx="665019" cy="81644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786E245-189D-49C1-A734-ADE32BB09E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6838" y="4021596"/>
            <a:ext cx="1125801" cy="915240"/>
          </a:xfrm>
          <a:prstGeom prst="rect">
            <a:avLst/>
          </a:prstGeom>
        </p:spPr>
      </p:pic>
      <p:pic>
        <p:nvPicPr>
          <p:cNvPr id="33" name="Graphic 32" descr="Close with solid fill">
            <a:extLst>
              <a:ext uri="{FF2B5EF4-FFF2-40B4-BE49-F238E27FC236}">
                <a16:creationId xmlns:a16="http://schemas.microsoft.com/office/drawing/2014/main" id="{797C2F61-4EEE-4A5E-B716-1D55CFDDB2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04141" y="4022436"/>
            <a:ext cx="914400" cy="914400"/>
          </a:xfrm>
          <a:prstGeom prst="rect">
            <a:avLst/>
          </a:prstGeom>
        </p:spPr>
      </p:pic>
      <p:pic>
        <p:nvPicPr>
          <p:cNvPr id="35" name="Graphic 34" descr="Clipboard Partially Crossed with solid fill">
            <a:extLst>
              <a:ext uri="{FF2B5EF4-FFF2-40B4-BE49-F238E27FC236}">
                <a16:creationId xmlns:a16="http://schemas.microsoft.com/office/drawing/2014/main" id="{9BC448A1-108D-46AF-B972-ED8B96DD144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66697" y="1957260"/>
            <a:ext cx="914400" cy="9144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951BB7E-5720-4834-B7C5-C6D1FC8C5D26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flipV="1">
            <a:off x="9505129" y="4129089"/>
            <a:ext cx="1838" cy="311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le 38">
            <a:extLst>
              <a:ext uri="{FF2B5EF4-FFF2-40B4-BE49-F238E27FC236}">
                <a16:creationId xmlns:a16="http://schemas.microsoft.com/office/drawing/2014/main" id="{8B3AC798-DAE7-44C0-8D1B-E97A9CB74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411722"/>
              </p:ext>
            </p:extLst>
          </p:nvPr>
        </p:nvGraphicFramePr>
        <p:xfrm>
          <a:off x="214275" y="2027070"/>
          <a:ext cx="7150584" cy="2944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2125">
                  <a:extLst>
                    <a:ext uri="{9D8B030D-6E8A-4147-A177-3AD203B41FA5}">
                      <a16:colId xmlns:a16="http://schemas.microsoft.com/office/drawing/2014/main" val="3578679989"/>
                    </a:ext>
                  </a:extLst>
                </a:gridCol>
                <a:gridCol w="2034931">
                  <a:extLst>
                    <a:ext uri="{9D8B030D-6E8A-4147-A177-3AD203B41FA5}">
                      <a16:colId xmlns:a16="http://schemas.microsoft.com/office/drawing/2014/main" val="1733983193"/>
                    </a:ext>
                  </a:extLst>
                </a:gridCol>
                <a:gridCol w="2383528">
                  <a:extLst>
                    <a:ext uri="{9D8B030D-6E8A-4147-A177-3AD203B41FA5}">
                      <a16:colId xmlns:a16="http://schemas.microsoft.com/office/drawing/2014/main" val="2301436176"/>
                    </a:ext>
                  </a:extLst>
                </a:gridCol>
              </a:tblGrid>
              <a:tr h="9814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Check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044318"/>
                  </a:ext>
                </a:extLst>
              </a:tr>
              <a:tr h="9814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GET ../</a:t>
                      </a:r>
                      <a:r>
                        <a:rPr lang="en-US" dirty="0" err="1"/>
                        <a:t>modesl?type</a:t>
                      </a:r>
                      <a:r>
                        <a:rPr lang="en-US" dirty="0"/>
                        <a:t>=Dino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99540"/>
                  </a:ext>
                </a:extLst>
              </a:tr>
              <a:tr h="9814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GET ../</a:t>
                      </a:r>
                      <a:r>
                        <a:rPr lang="en-US" dirty="0" err="1"/>
                        <a:t>models?type</a:t>
                      </a:r>
                      <a:r>
                        <a:rPr lang="en-US" dirty="0"/>
                        <a:t>=Duck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324958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B29B985-55B0-45E9-98DE-AA40B127175E}"/>
              </a:ext>
            </a:extLst>
          </p:cNvPr>
          <p:cNvCxnSpPr>
            <a:cxnSpLocks/>
            <a:stCxn id="5" idx="0"/>
            <a:endCxn id="7" idx="2"/>
          </p:cNvCxnSpPr>
          <p:nvPr/>
        </p:nvCxnSpPr>
        <p:spPr>
          <a:xfrm flipV="1">
            <a:off x="9506967" y="2414460"/>
            <a:ext cx="0" cy="314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8E5C87F-F3E9-4B1C-867B-C809BDC96CF3}"/>
              </a:ext>
            </a:extLst>
          </p:cNvPr>
          <p:cNvSpPr txBox="1"/>
          <p:nvPr/>
        </p:nvSpPr>
        <p:spPr>
          <a:xfrm>
            <a:off x="214275" y="5292546"/>
            <a:ext cx="7150584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Verifies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Top service (e.g. REST) Interface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E2E functionality i.e. all systems working together</a:t>
            </a:r>
          </a:p>
        </p:txBody>
      </p:sp>
    </p:spTree>
    <p:extLst>
      <p:ext uri="{BB962C8B-B14F-4D97-AF65-F5344CB8AC3E}">
        <p14:creationId xmlns:p14="http://schemas.microsoft.com/office/powerpoint/2010/main" val="363358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D31A1E-EA17-44FB-8E83-1CBC47D84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 fontScale="90000"/>
          </a:bodyPr>
          <a:lstStyle/>
          <a:p>
            <a:r>
              <a:rPr lang="en-US" sz="4800" b="1" dirty="0"/>
              <a:t>Service Producer Test Strategies</a:t>
            </a:r>
            <a:br>
              <a:rPr lang="en-US" sz="4800" b="1" dirty="0"/>
            </a:br>
            <a:r>
              <a:rPr lang="en-US" sz="4800" dirty="0"/>
              <a:t>(responsibilities)</a:t>
            </a:r>
            <a:endParaRPr lang="en-IE" sz="3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8A5161-06F1-46CF-8AD7-844680A59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601497"/>
            <a:ext cx="1014060" cy="2017580"/>
            <a:chOff x="0" y="4601497"/>
            <a:chExt cx="1014060" cy="2017580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D3F51FEB-38FB-4F6C-9F7B-2F2AFAB654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-501760" y="5103257"/>
              <a:ext cx="2017580" cy="1014060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E547BA6-BAE0-43BB-A7CA-60F69CE252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427916" y="572870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95D10D-E9C9-47DB-AE7E-801FEF38F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219290" y="1"/>
            <a:ext cx="972709" cy="1935307"/>
            <a:chOff x="10918968" y="713127"/>
            <a:chExt cx="1273032" cy="2532832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C1A72C6-3DE4-4EC3-9AD5-9E0D40D8CE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11052629" y="2120024"/>
              <a:ext cx="645368" cy="645368"/>
            </a:xfrm>
            <a:prstGeom prst="rect">
              <a:avLst/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B0DA1F1-C391-4EDF-9FE0-23E86E1377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0289068" y="1343027"/>
              <a:ext cx="2532832" cy="1273032"/>
            </a:xfrm>
            <a:prstGeom prst="triangle">
              <a:avLst>
                <a:gd name="adj" fmla="val 50000"/>
              </a:avLst>
            </a:pr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52DF1FB-C5B1-4669-919F-2DA1CB5CA23A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786010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Unit Test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Integration Testing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Producer Contract Testing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Optional: deliver Client Contract Test Stubs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198358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1B510B7-6FE9-4394-AE28-8A2830E8A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2743" y="2607423"/>
            <a:ext cx="373412" cy="4419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43CB46-E6AE-4813-936D-840329D53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2692" y="3171351"/>
            <a:ext cx="853514" cy="6629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DD8F649-1488-4E32-8D31-1CBD79BEB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6555" y="3829343"/>
            <a:ext cx="845893" cy="5867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7B60A5-AB15-420A-B036-21F156570A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2692" y="4452935"/>
            <a:ext cx="754445" cy="68585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8F3340B-5D6A-497D-A57F-B7437DFA05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3623" y="5138794"/>
            <a:ext cx="853514" cy="640135"/>
          </a:xfrm>
          <a:prstGeom prst="rect">
            <a:avLst/>
          </a:prstGeom>
        </p:spPr>
      </p:pic>
      <p:graphicFrame>
        <p:nvGraphicFramePr>
          <p:cNvPr id="26" name="Table 38">
            <a:extLst>
              <a:ext uri="{FF2B5EF4-FFF2-40B4-BE49-F238E27FC236}">
                <a16:creationId xmlns:a16="http://schemas.microsoft.com/office/drawing/2014/main" id="{E53F0196-9E0C-46FD-9DEA-628510A08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225699"/>
              </p:ext>
            </p:extLst>
          </p:nvPr>
        </p:nvGraphicFramePr>
        <p:xfrm>
          <a:off x="622570" y="1834761"/>
          <a:ext cx="6710937" cy="3944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192">
                  <a:extLst>
                    <a:ext uri="{9D8B030D-6E8A-4147-A177-3AD203B41FA5}">
                      <a16:colId xmlns:a16="http://schemas.microsoft.com/office/drawing/2014/main" val="3578679989"/>
                    </a:ext>
                  </a:extLst>
                </a:gridCol>
                <a:gridCol w="2191110">
                  <a:extLst>
                    <a:ext uri="{9D8B030D-6E8A-4147-A177-3AD203B41FA5}">
                      <a16:colId xmlns:a16="http://schemas.microsoft.com/office/drawing/2014/main" val="1733983193"/>
                    </a:ext>
                  </a:extLst>
                </a:gridCol>
                <a:gridCol w="2019635">
                  <a:extLst>
                    <a:ext uri="{9D8B030D-6E8A-4147-A177-3AD203B41FA5}">
                      <a16:colId xmlns:a16="http://schemas.microsoft.com/office/drawing/2014/main" val="2301436176"/>
                    </a:ext>
                  </a:extLst>
                </a:gridCol>
              </a:tblGrid>
              <a:tr h="66911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</a:t>
                      </a:r>
                      <a:br>
                        <a:rPr lang="en-US" dirty="0"/>
                      </a:br>
                      <a:r>
                        <a:rPr lang="en-US" dirty="0" err="1"/>
                        <a:t>BaseBrickBuilder</a:t>
                      </a:r>
                      <a:endParaRPr lang="en-IE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Check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044318"/>
                  </a:ext>
                </a:extLst>
              </a:tr>
              <a:tr h="655010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createBaseBrick</a:t>
                      </a:r>
                      <a:r>
                        <a:rPr lang="en-US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(1,1)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324958"/>
                  </a:ext>
                </a:extLst>
              </a:tr>
              <a:tr h="655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createBaseBrick</a:t>
                      </a:r>
                      <a:r>
                        <a:rPr lang="en-US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(1,2)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114330"/>
                  </a:ext>
                </a:extLst>
              </a:tr>
              <a:tr h="655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createBaseBrick</a:t>
                      </a:r>
                      <a:r>
                        <a:rPr lang="en-US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(1,3)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370833"/>
                  </a:ext>
                </a:extLst>
              </a:tr>
              <a:tr h="655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createBaseBrick</a:t>
                      </a:r>
                      <a:r>
                        <a:rPr lang="en-US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(2,2)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3106240"/>
                  </a:ext>
                </a:extLst>
              </a:tr>
              <a:tr h="655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createBaseBrick</a:t>
                      </a:r>
                      <a:r>
                        <a:rPr lang="en-US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(2,3)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277565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C419D91-CE7D-405C-9B6C-7F082F2D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Unit Test</a:t>
            </a:r>
            <a:br>
              <a:rPr lang="en-US" dirty="0"/>
            </a:br>
            <a:r>
              <a:rPr lang="en-US" dirty="0"/>
              <a:t>(Lego Brick Factory</a:t>
            </a:r>
            <a:r>
              <a:rPr lang="en-IE" dirty="0"/>
              <a:t>)</a:t>
            </a:r>
          </a:p>
        </p:txBody>
      </p:sp>
      <p:pic>
        <p:nvPicPr>
          <p:cNvPr id="5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DB9EB293-F2FB-4D4C-83C3-E927A63AC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6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086" y="2696773"/>
            <a:ext cx="2293265" cy="263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Graphic 34" descr="Clipboard Partially Crossed with solid fill">
            <a:extLst>
              <a:ext uri="{FF2B5EF4-FFF2-40B4-BE49-F238E27FC236}">
                <a16:creationId xmlns:a16="http://schemas.microsoft.com/office/drawing/2014/main" id="{9BC448A1-108D-46AF-B972-ED8B96DD14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79128" y="1693023"/>
            <a:ext cx="914400" cy="914400"/>
          </a:xfrm>
          <a:prstGeom prst="rect">
            <a:avLst/>
          </a:prstGeom>
        </p:spPr>
      </p:pic>
      <p:pic>
        <p:nvPicPr>
          <p:cNvPr id="32" name="Graphic 31" descr="Checkmark with solid fill">
            <a:extLst>
              <a:ext uri="{FF2B5EF4-FFF2-40B4-BE49-F238E27FC236}">
                <a16:creationId xmlns:a16="http://schemas.microsoft.com/office/drawing/2014/main" id="{043A65C5-4564-467E-B3A6-F39C21C24A7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75626" y="2568344"/>
            <a:ext cx="539514" cy="539514"/>
          </a:xfrm>
          <a:prstGeom prst="rect">
            <a:avLst/>
          </a:prstGeom>
        </p:spPr>
      </p:pic>
      <p:pic>
        <p:nvPicPr>
          <p:cNvPr id="38" name="Graphic 37" descr="Checkmark with solid fill">
            <a:extLst>
              <a:ext uri="{FF2B5EF4-FFF2-40B4-BE49-F238E27FC236}">
                <a16:creationId xmlns:a16="http://schemas.microsoft.com/office/drawing/2014/main" id="{8C106D70-5403-4573-A3ED-1FBB582BAE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75626" y="3233092"/>
            <a:ext cx="539514" cy="539514"/>
          </a:xfrm>
          <a:prstGeom prst="rect">
            <a:avLst/>
          </a:prstGeom>
        </p:spPr>
      </p:pic>
      <p:pic>
        <p:nvPicPr>
          <p:cNvPr id="39" name="Graphic 38" descr="Checkmark with solid fill">
            <a:extLst>
              <a:ext uri="{FF2B5EF4-FFF2-40B4-BE49-F238E27FC236}">
                <a16:creationId xmlns:a16="http://schemas.microsoft.com/office/drawing/2014/main" id="{F588C77B-A03F-411E-8442-E67EEB1EF2F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75626" y="3841262"/>
            <a:ext cx="539514" cy="539514"/>
          </a:xfrm>
          <a:prstGeom prst="rect">
            <a:avLst/>
          </a:prstGeom>
        </p:spPr>
      </p:pic>
      <p:pic>
        <p:nvPicPr>
          <p:cNvPr id="40" name="Graphic 39" descr="Checkmark with solid fill">
            <a:extLst>
              <a:ext uri="{FF2B5EF4-FFF2-40B4-BE49-F238E27FC236}">
                <a16:creationId xmlns:a16="http://schemas.microsoft.com/office/drawing/2014/main" id="{B5967766-4A68-45EC-ADFA-D8AC42DC6AD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75626" y="4499023"/>
            <a:ext cx="539514" cy="539514"/>
          </a:xfrm>
          <a:prstGeom prst="rect">
            <a:avLst/>
          </a:prstGeom>
        </p:spPr>
      </p:pic>
      <p:pic>
        <p:nvPicPr>
          <p:cNvPr id="41" name="Graphic 40" descr="Checkmark with solid fill">
            <a:extLst>
              <a:ext uri="{FF2B5EF4-FFF2-40B4-BE49-F238E27FC236}">
                <a16:creationId xmlns:a16="http://schemas.microsoft.com/office/drawing/2014/main" id="{E59F7F46-0DFC-4310-BDE2-63664F92645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75626" y="5182610"/>
            <a:ext cx="539514" cy="53951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4704A40-9A43-4A3E-BECC-AAA768C677F2}"/>
              </a:ext>
            </a:extLst>
          </p:cNvPr>
          <p:cNvGrpSpPr/>
          <p:nvPr/>
        </p:nvGrpSpPr>
        <p:grpSpPr>
          <a:xfrm>
            <a:off x="7910515" y="4046657"/>
            <a:ext cx="3217547" cy="1732272"/>
            <a:chOff x="7910515" y="4046657"/>
            <a:chExt cx="3217547" cy="1732272"/>
          </a:xfrm>
        </p:grpSpPr>
        <p:pic>
          <p:nvPicPr>
            <p:cNvPr id="43" name="Graphic 42" descr="Single gear with solid fill">
              <a:extLst>
                <a:ext uri="{FF2B5EF4-FFF2-40B4-BE49-F238E27FC236}">
                  <a16:creationId xmlns:a16="http://schemas.microsoft.com/office/drawing/2014/main" id="{1E828045-4272-4844-9177-D51C3DCE8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205455" y="4330348"/>
              <a:ext cx="627668" cy="627668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pic>
          <p:nvPicPr>
            <p:cNvPr id="44" name="Graphic 43" descr="Single gear with solid fill">
              <a:extLst>
                <a:ext uri="{FF2B5EF4-FFF2-40B4-BE49-F238E27FC236}">
                  <a16:creationId xmlns:a16="http://schemas.microsoft.com/office/drawing/2014/main" id="{A95E623D-14DB-4ACA-BEEB-0563D3302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9527526" y="4311459"/>
              <a:ext cx="627668" cy="627668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pic>
          <p:nvPicPr>
            <p:cNvPr id="45" name="Graphic 44" descr="Single gear with solid fill">
              <a:extLst>
                <a:ext uri="{FF2B5EF4-FFF2-40B4-BE49-F238E27FC236}">
                  <a16:creationId xmlns:a16="http://schemas.microsoft.com/office/drawing/2014/main" id="{BF009DA4-1D28-4756-B4BB-8B78530A4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alphaModFix amt="2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859088" y="4046657"/>
              <a:ext cx="627668" cy="627668"/>
            </a:xfrm>
            <a:prstGeom prst="rect">
              <a:avLst/>
            </a:prstGeom>
            <a:scene3d>
              <a:camera prst="isometricLeftDown"/>
              <a:lightRig rig="threePt" dir="t"/>
            </a:scene3d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93A0CB8-388E-4985-926E-0B7682FD55EB}"/>
                </a:ext>
              </a:extLst>
            </p:cNvPr>
            <p:cNvSpPr txBox="1"/>
            <p:nvPr/>
          </p:nvSpPr>
          <p:spPr>
            <a:xfrm>
              <a:off x="7910515" y="5409597"/>
              <a:ext cx="3217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BaseBrickBuilder.class</a:t>
              </a:r>
              <a:endParaRPr lang="en-IE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7BE51A9F-54B2-404F-99AF-65118B1C20B8}"/>
                </a:ext>
              </a:extLst>
            </p:cNvPr>
            <p:cNvCxnSpPr>
              <a:cxnSpLocks/>
              <a:stCxn id="47" idx="0"/>
              <a:endCxn id="43" idx="2"/>
            </p:cNvCxnSpPr>
            <p:nvPr/>
          </p:nvCxnSpPr>
          <p:spPr>
            <a:xfrm flipV="1">
              <a:off x="9519289" y="4958016"/>
              <a:ext cx="0" cy="4515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B8393C5B-6038-4B86-BA9B-CC7C63AC91CA}"/>
              </a:ext>
            </a:extLst>
          </p:cNvPr>
          <p:cNvSpPr txBox="1"/>
          <p:nvPr/>
        </p:nvSpPr>
        <p:spPr>
          <a:xfrm>
            <a:off x="610198" y="5929697"/>
            <a:ext cx="6710937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Verifies (assuming 100% coverage)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All code paths 1 small component (might incl. helper components) </a:t>
            </a:r>
          </a:p>
        </p:txBody>
      </p:sp>
    </p:spTree>
    <p:extLst>
      <p:ext uri="{BB962C8B-B14F-4D97-AF65-F5344CB8AC3E}">
        <p14:creationId xmlns:p14="http://schemas.microsoft.com/office/powerpoint/2010/main" val="708334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38">
            <a:extLst>
              <a:ext uri="{FF2B5EF4-FFF2-40B4-BE49-F238E27FC236}">
                <a16:creationId xmlns:a16="http://schemas.microsoft.com/office/drawing/2014/main" id="{E53F0196-9E0C-46FD-9DEA-628510A08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8995822"/>
              </p:ext>
            </p:extLst>
          </p:nvPr>
        </p:nvGraphicFramePr>
        <p:xfrm>
          <a:off x="622570" y="1834762"/>
          <a:ext cx="6710937" cy="1479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3212">
                  <a:extLst>
                    <a:ext uri="{9D8B030D-6E8A-4147-A177-3AD203B41FA5}">
                      <a16:colId xmlns:a16="http://schemas.microsoft.com/office/drawing/2014/main" val="3578679989"/>
                    </a:ext>
                  </a:extLst>
                </a:gridCol>
                <a:gridCol w="2225963">
                  <a:extLst>
                    <a:ext uri="{9D8B030D-6E8A-4147-A177-3AD203B41FA5}">
                      <a16:colId xmlns:a16="http://schemas.microsoft.com/office/drawing/2014/main" val="1733983193"/>
                    </a:ext>
                  </a:extLst>
                </a:gridCol>
                <a:gridCol w="1911762">
                  <a:extLst>
                    <a:ext uri="{9D8B030D-6E8A-4147-A177-3AD203B41FA5}">
                      <a16:colId xmlns:a16="http://schemas.microsoft.com/office/drawing/2014/main" val="2301436176"/>
                    </a:ext>
                  </a:extLst>
                </a:gridCol>
              </a:tblGrid>
              <a:tr h="73988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</a:t>
                      </a:r>
                      <a:br>
                        <a:rPr lang="en-US" dirty="0"/>
                      </a:br>
                      <a:r>
                        <a:rPr lang="en-US" dirty="0" err="1"/>
                        <a:t>BrickDecorator</a:t>
                      </a:r>
                      <a:endParaRPr lang="en-IE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Check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044318"/>
                  </a:ext>
                </a:extLst>
              </a:tr>
              <a:tr h="739884">
                <a:tc>
                  <a:txBody>
                    <a:bodyPr/>
                    <a:lstStyle/>
                    <a:p>
                      <a:pPr algn="ctr"/>
                      <a:r>
                        <a:rPr lang="en-US" b="0" dirty="0" err="1"/>
                        <a:t>paintBrick</a:t>
                      </a:r>
                      <a:r>
                        <a:rPr lang="en-US" b="0" dirty="0"/>
                        <a:t>(        ,Red)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32495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C419D91-CE7D-405C-9B6C-7F082F2D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Unit Test, with Mock</a:t>
            </a:r>
            <a:br>
              <a:rPr lang="en-US" dirty="0"/>
            </a:br>
            <a:r>
              <a:rPr lang="en-US" dirty="0"/>
              <a:t>(Lego Brick Factory</a:t>
            </a:r>
            <a:r>
              <a:rPr lang="en-IE" dirty="0"/>
              <a:t>)</a:t>
            </a:r>
          </a:p>
        </p:txBody>
      </p:sp>
      <p:pic>
        <p:nvPicPr>
          <p:cNvPr id="5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DB9EB293-F2FB-4D4C-83C3-E927A63AC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0829" y="1690688"/>
            <a:ext cx="2293265" cy="263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Graphic 34" descr="Clipboard Partially Crossed with solid fill">
            <a:extLst>
              <a:ext uri="{FF2B5EF4-FFF2-40B4-BE49-F238E27FC236}">
                <a16:creationId xmlns:a16="http://schemas.microsoft.com/office/drawing/2014/main" id="{9BC448A1-108D-46AF-B972-ED8B96DD1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37883" y="1715283"/>
            <a:ext cx="914400" cy="914400"/>
          </a:xfrm>
          <a:prstGeom prst="rect">
            <a:avLst/>
          </a:prstGeom>
        </p:spPr>
      </p:pic>
      <p:pic>
        <p:nvPicPr>
          <p:cNvPr id="32" name="Graphic 31" descr="Checkmark with solid fill">
            <a:extLst>
              <a:ext uri="{FF2B5EF4-FFF2-40B4-BE49-F238E27FC236}">
                <a16:creationId xmlns:a16="http://schemas.microsoft.com/office/drawing/2014/main" id="{043A65C5-4564-467E-B3A6-F39C21C24A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22754" y="2604674"/>
            <a:ext cx="679827" cy="679827"/>
          </a:xfrm>
          <a:prstGeom prst="rect">
            <a:avLst/>
          </a:prstGeom>
        </p:spPr>
      </p:pic>
      <p:pic>
        <p:nvPicPr>
          <p:cNvPr id="43" name="Graphic 42" descr="Single gear with solid fill">
            <a:extLst>
              <a:ext uri="{FF2B5EF4-FFF2-40B4-BE49-F238E27FC236}">
                <a16:creationId xmlns:a16="http://schemas.microsoft.com/office/drawing/2014/main" id="{1E828045-4272-4844-9177-D51C3DCE8CE1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06198" y="3324263"/>
            <a:ext cx="627668" cy="6276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  <p:pic>
        <p:nvPicPr>
          <p:cNvPr id="44" name="Graphic 43" descr="Single gear with solid fill">
            <a:extLst>
              <a:ext uri="{FF2B5EF4-FFF2-40B4-BE49-F238E27FC236}">
                <a16:creationId xmlns:a16="http://schemas.microsoft.com/office/drawing/2014/main" id="{A95E623D-14DB-4ACA-BEEB-0563D3302738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800556" y="3277666"/>
            <a:ext cx="627668" cy="6276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  <p:pic>
        <p:nvPicPr>
          <p:cNvPr id="45" name="Graphic 44" descr="Single gear with solid fill">
            <a:extLst>
              <a:ext uri="{FF2B5EF4-FFF2-40B4-BE49-F238E27FC236}">
                <a16:creationId xmlns:a16="http://schemas.microsoft.com/office/drawing/2014/main" id="{BF009DA4-1D28-4756-B4BB-8B78530A49B9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2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187539" y="3086752"/>
            <a:ext cx="627668" cy="6276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D5C4225-1D4A-4000-917B-32CE6708FB74}"/>
              </a:ext>
            </a:extLst>
          </p:cNvPr>
          <p:cNvCxnSpPr>
            <a:cxnSpLocks/>
          </p:cNvCxnSpPr>
          <p:nvPr/>
        </p:nvCxnSpPr>
        <p:spPr>
          <a:xfrm flipV="1">
            <a:off x="10133866" y="3951931"/>
            <a:ext cx="0" cy="4800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 descr="Factory with solid fill">
            <a:extLst>
              <a:ext uri="{FF2B5EF4-FFF2-40B4-BE49-F238E27FC236}">
                <a16:creationId xmlns:a16="http://schemas.microsoft.com/office/drawing/2014/main" id="{3B35CFA0-6E10-437C-A1B0-490C3ED13C4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440939" y="4724327"/>
            <a:ext cx="1341242" cy="1341242"/>
          </a:xfrm>
          <a:prstGeom prst="rect">
            <a:avLst/>
          </a:prstGeom>
        </p:spPr>
      </p:pic>
      <p:pic>
        <p:nvPicPr>
          <p:cNvPr id="27" name="Picture 6">
            <a:extLst>
              <a:ext uri="{FF2B5EF4-FFF2-40B4-BE49-F238E27FC236}">
                <a16:creationId xmlns:a16="http://schemas.microsoft.com/office/drawing/2014/main" id="{29D026F9-B2B0-42D8-AFA2-5BD82939F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951212" y="4516093"/>
            <a:ext cx="619607" cy="63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A92F10-0986-4716-9782-04E1EA497F7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218726" y="2723588"/>
            <a:ext cx="373412" cy="44199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648E04D-CB7B-40DC-8E49-76F381CD1D8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994617" y="2672175"/>
            <a:ext cx="339466" cy="4018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A45C209-A495-4496-B1D3-64C75901F6E4}"/>
              </a:ext>
            </a:extLst>
          </p:cNvPr>
          <p:cNvSpPr txBox="1"/>
          <p:nvPr/>
        </p:nvSpPr>
        <p:spPr>
          <a:xfrm>
            <a:off x="8872437" y="5915865"/>
            <a:ext cx="2500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MockPaintFactory</a:t>
            </a:r>
            <a:endParaRPr lang="en-I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F08E19-3164-466F-8BB3-EC731D41DE7E}"/>
              </a:ext>
            </a:extLst>
          </p:cNvPr>
          <p:cNvSpPr txBox="1"/>
          <p:nvPr/>
        </p:nvSpPr>
        <p:spPr>
          <a:xfrm>
            <a:off x="624862" y="5325291"/>
            <a:ext cx="7352145" cy="120032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mockPaintFactory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Mock(</a:t>
            </a:r>
            <a:r>
              <a:rPr lang="en-US" dirty="0" err="1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PaintFactory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IE" dirty="0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IE" dirty="0" err="1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mockRedPaint</a:t>
            </a:r>
            <a:r>
              <a:rPr lang="en-IE" dirty="0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Mock(Paint)</a:t>
            </a:r>
          </a:p>
          <a:p>
            <a:endParaRPr lang="en-IE" dirty="0">
              <a:solidFill>
                <a:schemeClr val="bg1">
                  <a:lumMod val="8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IE" dirty="0" err="1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mockPaintFactory.getPaint</a:t>
            </a:r>
            <a:r>
              <a:rPr lang="en-IE" dirty="0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(’Red’) &gt;&gt; </a:t>
            </a:r>
            <a:r>
              <a:rPr lang="en-IE" dirty="0" err="1">
                <a:solidFill>
                  <a:schemeClr val="bg1">
                    <a:lumMod val="8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mockRedPaint</a:t>
            </a:r>
            <a:endParaRPr lang="en-IE" dirty="0">
              <a:solidFill>
                <a:schemeClr val="bg1">
                  <a:lumMod val="8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7A6EFCD-7195-4E89-B626-073C05DB8F9B}"/>
              </a:ext>
            </a:extLst>
          </p:cNvPr>
          <p:cNvSpPr txBox="1"/>
          <p:nvPr/>
        </p:nvSpPr>
        <p:spPr>
          <a:xfrm>
            <a:off x="622570" y="4970454"/>
            <a:ext cx="5063031" cy="36933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BaseBrickDecorator.groovy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+mj-lt"/>
                <a:cs typeface="Courier New" panose="02070309020205020404" pitchFamily="49" charset="0"/>
              </a:rPr>
              <a:t> (mock setup)</a:t>
            </a:r>
            <a:endParaRPr lang="en-IE" dirty="0">
              <a:latin typeface="+mj-lt"/>
              <a:cs typeface="Courier New" panose="02070309020205020404" pitchFamily="49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8B6542D-8CAE-4515-A6BC-FBE54CACEB3E}"/>
              </a:ext>
            </a:extLst>
          </p:cNvPr>
          <p:cNvSpPr txBox="1"/>
          <p:nvPr/>
        </p:nvSpPr>
        <p:spPr>
          <a:xfrm>
            <a:off x="8800809" y="2629683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BrickDecorator.class</a:t>
            </a:r>
            <a:endParaRPr lang="en-I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82CE361-1520-4C04-A0FF-81FEC2EE3365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10133868" y="2999015"/>
            <a:ext cx="137857" cy="315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F22C4123-4829-4299-AF03-023832C81FC7}"/>
              </a:ext>
            </a:extLst>
          </p:cNvPr>
          <p:cNvSpPr txBox="1"/>
          <p:nvPr/>
        </p:nvSpPr>
        <p:spPr>
          <a:xfrm>
            <a:off x="622569" y="3568383"/>
            <a:ext cx="6710937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Verifies (assuming 100% coverage)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All code paths 1 small component (might incl. helper components)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Interaction with dependencies </a:t>
            </a:r>
          </a:p>
        </p:txBody>
      </p:sp>
    </p:spTree>
    <p:extLst>
      <p:ext uri="{BB962C8B-B14F-4D97-AF65-F5344CB8AC3E}">
        <p14:creationId xmlns:p14="http://schemas.microsoft.com/office/powerpoint/2010/main" val="188822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 animBg="1"/>
      <p:bldP spid="42" grpId="0" animBg="1"/>
      <p:bldP spid="48" grpId="0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38">
            <a:extLst>
              <a:ext uri="{FF2B5EF4-FFF2-40B4-BE49-F238E27FC236}">
                <a16:creationId xmlns:a16="http://schemas.microsoft.com/office/drawing/2014/main" id="{E53F0196-9E0C-46FD-9DEA-628510A08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560832"/>
              </p:ext>
            </p:extLst>
          </p:nvPr>
        </p:nvGraphicFramePr>
        <p:xfrm>
          <a:off x="382425" y="1826608"/>
          <a:ext cx="7973368" cy="3361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6157">
                  <a:extLst>
                    <a:ext uri="{9D8B030D-6E8A-4147-A177-3AD203B41FA5}">
                      <a16:colId xmlns:a16="http://schemas.microsoft.com/office/drawing/2014/main" val="3578679989"/>
                    </a:ext>
                  </a:extLst>
                </a:gridCol>
                <a:gridCol w="3131127">
                  <a:extLst>
                    <a:ext uri="{9D8B030D-6E8A-4147-A177-3AD203B41FA5}">
                      <a16:colId xmlns:a16="http://schemas.microsoft.com/office/drawing/2014/main" val="1733983193"/>
                    </a:ext>
                  </a:extLst>
                </a:gridCol>
                <a:gridCol w="1216084">
                  <a:extLst>
                    <a:ext uri="{9D8B030D-6E8A-4147-A177-3AD203B41FA5}">
                      <a16:colId xmlns:a16="http://schemas.microsoft.com/office/drawing/2014/main" val="2301436176"/>
                    </a:ext>
                  </a:extLst>
                </a:gridCol>
              </a:tblGrid>
              <a:tr h="657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</a:t>
                      </a:r>
                      <a:br>
                        <a:rPr lang="en-US" dirty="0"/>
                      </a:br>
                      <a:r>
                        <a:rPr lang="en-US" dirty="0"/>
                        <a:t>https://legoBrickFactory</a:t>
                      </a:r>
                      <a:endParaRPr lang="en-IE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Assert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Check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044318"/>
                  </a:ext>
                </a:extLst>
              </a:tr>
              <a:tr h="657476">
                <a:tc rowSpan="2">
                  <a:txBody>
                    <a:bodyPr/>
                    <a:lstStyle/>
                    <a:p>
                      <a:pPr algn="l"/>
                      <a:r>
                        <a:rPr lang="en-US" dirty="0"/>
                        <a:t>GET /</a:t>
                      </a:r>
                      <a:r>
                        <a:rPr lang="en-US" dirty="0" err="1"/>
                        <a:t>bricks?color</a:t>
                      </a:r>
                      <a:r>
                        <a:rPr lang="en-US" dirty="0"/>
                        <a:t>=</a:t>
                      </a:r>
                      <a:r>
                        <a:rPr lang="en-US" dirty="0" err="1"/>
                        <a:t>red&amp;w</a:t>
                      </a:r>
                      <a:r>
                        <a:rPr lang="en-US" dirty="0"/>
                        <a:t>=2&amp;l=3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RestController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b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getBrick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(2,3, “red”)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324958"/>
                  </a:ext>
                </a:extLst>
              </a:tr>
              <a:tr h="657476">
                <a:tc vMerge="1">
                  <a:txBody>
                    <a:bodyPr/>
                    <a:lstStyle/>
                    <a:p>
                      <a:pPr algn="l"/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HTTP.Status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== 200</a:t>
                      </a:r>
                      <a:b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response.body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== { … } 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5370778"/>
                  </a:ext>
                </a:extLst>
              </a:tr>
              <a:tr h="657476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GET /bricks/special/</a:t>
                      </a:r>
                      <a:r>
                        <a:rPr lang="en-US" dirty="0" err="1"/>
                        <a:t>eyes?color</a:t>
                      </a:r>
                      <a:r>
                        <a:rPr lang="en-US" dirty="0"/>
                        <a:t>=red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RestController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b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getSpecialBrick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(“eyes”,            “red”)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386665"/>
                  </a:ext>
                </a:extLst>
              </a:tr>
              <a:tr h="657476">
                <a:tc vMerge="1">
                  <a:txBody>
                    <a:bodyPr/>
                    <a:lstStyle/>
                    <a:p>
                      <a:pPr algn="l"/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HTTP.Status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== 200</a:t>
                      </a:r>
                      <a:b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response.body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== { … } 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4568330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C419D91-CE7D-405C-9B6C-7F082F2D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Producer Contract Test </a:t>
            </a:r>
            <a:br>
              <a:rPr lang="en-US" dirty="0"/>
            </a:br>
            <a:r>
              <a:rPr lang="en-US" dirty="0"/>
              <a:t>(Lego Brick Factory</a:t>
            </a:r>
            <a:r>
              <a:rPr lang="en-IE" dirty="0"/>
              <a:t>)</a:t>
            </a:r>
          </a:p>
        </p:txBody>
      </p:sp>
      <p:pic>
        <p:nvPicPr>
          <p:cNvPr id="5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DB9EB293-F2FB-4D4C-83C3-E927A63AC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165" y="3925888"/>
            <a:ext cx="2293265" cy="263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Graphic 34" descr="Clipboard Partially Crossed with solid fill">
            <a:extLst>
              <a:ext uri="{FF2B5EF4-FFF2-40B4-BE49-F238E27FC236}">
                <a16:creationId xmlns:a16="http://schemas.microsoft.com/office/drawing/2014/main" id="{9BC448A1-108D-46AF-B972-ED8B96DD1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18965" y="1702072"/>
            <a:ext cx="914400" cy="914400"/>
          </a:xfrm>
          <a:prstGeom prst="rect">
            <a:avLst/>
          </a:prstGeom>
        </p:spPr>
      </p:pic>
      <p:pic>
        <p:nvPicPr>
          <p:cNvPr id="32" name="Graphic 31" descr="Checkmark with solid fill">
            <a:extLst>
              <a:ext uri="{FF2B5EF4-FFF2-40B4-BE49-F238E27FC236}">
                <a16:creationId xmlns:a16="http://schemas.microsoft.com/office/drawing/2014/main" id="{043A65C5-4564-467E-B3A6-F39C21C24A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3339" y="2455752"/>
            <a:ext cx="679827" cy="679827"/>
          </a:xfrm>
          <a:prstGeom prst="rect">
            <a:avLst/>
          </a:prstGeom>
        </p:spPr>
      </p:pic>
      <p:pic>
        <p:nvPicPr>
          <p:cNvPr id="43" name="Graphic 42" descr="Single gear with solid fill">
            <a:extLst>
              <a:ext uri="{FF2B5EF4-FFF2-40B4-BE49-F238E27FC236}">
                <a16:creationId xmlns:a16="http://schemas.microsoft.com/office/drawing/2014/main" id="{1E828045-4272-4844-9177-D51C3DCE8CE1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31534" y="5559463"/>
            <a:ext cx="627668" cy="6276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  <p:pic>
        <p:nvPicPr>
          <p:cNvPr id="44" name="Graphic 43" descr="Single gear with solid fill">
            <a:extLst>
              <a:ext uri="{FF2B5EF4-FFF2-40B4-BE49-F238E27FC236}">
                <a16:creationId xmlns:a16="http://schemas.microsoft.com/office/drawing/2014/main" id="{A95E623D-14DB-4ACA-BEEB-0563D3302738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25892" y="5512866"/>
            <a:ext cx="627668" cy="6276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  <p:pic>
        <p:nvPicPr>
          <p:cNvPr id="45" name="Graphic 44" descr="Single gear with solid fill">
            <a:extLst>
              <a:ext uri="{FF2B5EF4-FFF2-40B4-BE49-F238E27FC236}">
                <a16:creationId xmlns:a16="http://schemas.microsoft.com/office/drawing/2014/main" id="{BF009DA4-1D28-4756-B4BB-8B78530A49B9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512875" y="5321952"/>
            <a:ext cx="627668" cy="6276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18B6542D-8CAE-4515-A6BC-FBE54CACEB3E}"/>
              </a:ext>
            </a:extLst>
          </p:cNvPr>
          <p:cNvSpPr txBox="1"/>
          <p:nvPr/>
        </p:nvSpPr>
        <p:spPr>
          <a:xfrm>
            <a:off x="8355793" y="4744656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RestController.class</a:t>
            </a:r>
            <a:endParaRPr lang="en-I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82CE361-1520-4C04-A0FF-81FEC2EE3365}"/>
              </a:ext>
            </a:extLst>
          </p:cNvPr>
          <p:cNvCxnSpPr>
            <a:cxnSpLocks/>
            <a:stCxn id="48" idx="2"/>
            <a:endCxn id="45" idx="0"/>
          </p:cNvCxnSpPr>
          <p:nvPr/>
        </p:nvCxnSpPr>
        <p:spPr>
          <a:xfrm>
            <a:off x="9826709" y="5113988"/>
            <a:ext cx="0" cy="207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 descr="Contract with solid fill">
            <a:extLst>
              <a:ext uri="{FF2B5EF4-FFF2-40B4-BE49-F238E27FC236}">
                <a16:creationId xmlns:a16="http://schemas.microsoft.com/office/drawing/2014/main" id="{77D31A5B-AC83-4C83-882D-C2434F99B7B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17472" y="2089566"/>
            <a:ext cx="1628358" cy="1628358"/>
          </a:xfrm>
          <a:prstGeom prst="rect">
            <a:avLst/>
          </a:prstGeom>
        </p:spPr>
      </p:pic>
      <p:pic>
        <p:nvPicPr>
          <p:cNvPr id="24" name="Graphic 23" descr="Checkmark with solid fill">
            <a:extLst>
              <a:ext uri="{FF2B5EF4-FFF2-40B4-BE49-F238E27FC236}">
                <a16:creationId xmlns:a16="http://schemas.microsoft.com/office/drawing/2014/main" id="{DFCC0AD8-F493-475B-B335-45DEA52A0A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3339" y="3135579"/>
            <a:ext cx="679827" cy="6798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DC048E2-ABB0-43EF-A494-64AAABAC06E4}"/>
              </a:ext>
            </a:extLst>
          </p:cNvPr>
          <p:cNvSpPr txBox="1"/>
          <p:nvPr/>
        </p:nvSpPr>
        <p:spPr>
          <a:xfrm>
            <a:off x="9863487" y="1881602"/>
            <a:ext cx="1536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REST + Json</a:t>
            </a:r>
            <a:endParaRPr lang="en-I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CC2527-10DC-4B04-B5FD-7027F24F7F85}"/>
              </a:ext>
            </a:extLst>
          </p:cNvPr>
          <p:cNvSpPr txBox="1"/>
          <p:nvPr/>
        </p:nvSpPr>
        <p:spPr>
          <a:xfrm>
            <a:off x="382425" y="5512866"/>
            <a:ext cx="7973368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Verifies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REST -&gt; java interface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Parameter mapping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Response Status Code &amp; Format</a:t>
            </a:r>
            <a:endParaRPr lang="en-IE" dirty="0"/>
          </a:p>
        </p:txBody>
      </p:sp>
      <p:pic>
        <p:nvPicPr>
          <p:cNvPr id="28" name="Graphic 27" descr="Checkmark with solid fill">
            <a:extLst>
              <a:ext uri="{FF2B5EF4-FFF2-40B4-BE49-F238E27FC236}">
                <a16:creationId xmlns:a16="http://schemas.microsoft.com/office/drawing/2014/main" id="{3A312D6D-10F1-430F-9C7D-BF6361DAAB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3338" y="3821891"/>
            <a:ext cx="679827" cy="679827"/>
          </a:xfrm>
          <a:prstGeom prst="rect">
            <a:avLst/>
          </a:prstGeom>
        </p:spPr>
      </p:pic>
      <p:pic>
        <p:nvPicPr>
          <p:cNvPr id="29" name="Graphic 28" descr="Checkmark with solid fill">
            <a:extLst>
              <a:ext uri="{FF2B5EF4-FFF2-40B4-BE49-F238E27FC236}">
                <a16:creationId xmlns:a16="http://schemas.microsoft.com/office/drawing/2014/main" id="{2AF650FD-C81B-4B73-9E8F-71579BDD36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3337" y="4508203"/>
            <a:ext cx="679827" cy="67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88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Table 38">
            <a:extLst>
              <a:ext uri="{FF2B5EF4-FFF2-40B4-BE49-F238E27FC236}">
                <a16:creationId xmlns:a16="http://schemas.microsoft.com/office/drawing/2014/main" id="{E53F0196-9E0C-46FD-9DEA-628510A08F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182543"/>
              </p:ext>
            </p:extLst>
          </p:nvPr>
        </p:nvGraphicFramePr>
        <p:xfrm>
          <a:off x="382425" y="1826608"/>
          <a:ext cx="7973368" cy="2629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3648">
                  <a:extLst>
                    <a:ext uri="{9D8B030D-6E8A-4147-A177-3AD203B41FA5}">
                      <a16:colId xmlns:a16="http://schemas.microsoft.com/office/drawing/2014/main" val="3578679989"/>
                    </a:ext>
                  </a:extLst>
                </a:gridCol>
                <a:gridCol w="3463636">
                  <a:extLst>
                    <a:ext uri="{9D8B030D-6E8A-4147-A177-3AD203B41FA5}">
                      <a16:colId xmlns:a16="http://schemas.microsoft.com/office/drawing/2014/main" val="1733983193"/>
                    </a:ext>
                  </a:extLst>
                </a:gridCol>
                <a:gridCol w="1216084">
                  <a:extLst>
                    <a:ext uri="{9D8B030D-6E8A-4147-A177-3AD203B41FA5}">
                      <a16:colId xmlns:a16="http://schemas.microsoft.com/office/drawing/2014/main" val="2301436176"/>
                    </a:ext>
                  </a:extLst>
                </a:gridCol>
              </a:tblGrid>
              <a:tr h="65747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</a:t>
                      </a:r>
                      <a:br>
                        <a:rPr lang="en-US" dirty="0"/>
                      </a:br>
                      <a:r>
                        <a:rPr lang="en-US" dirty="0"/>
                        <a:t>https://legoBrickFactory</a:t>
                      </a:r>
                      <a:endParaRPr lang="en-IE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Asserts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Check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044318"/>
                  </a:ext>
                </a:extLst>
              </a:tr>
              <a:tr h="657476">
                <a:tc row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GET /</a:t>
                      </a:r>
                      <a:r>
                        <a:rPr lang="en-US" dirty="0" err="1"/>
                        <a:t>bricks?color</a:t>
                      </a:r>
                      <a:r>
                        <a:rPr lang="en-US" dirty="0"/>
                        <a:t>=</a:t>
                      </a:r>
                      <a:r>
                        <a:rPr lang="en-US" dirty="0" err="1"/>
                        <a:t>red&amp;w</a:t>
                      </a:r>
                      <a:r>
                        <a:rPr lang="en-US" dirty="0"/>
                        <a:t>=2&amp;l=3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* </a:t>
                      </a: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BrickBuilder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b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</a:t>
                      </a: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getBaseBrick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(2,3)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324958"/>
                  </a:ext>
                </a:extLst>
              </a:tr>
              <a:tr h="657476">
                <a:tc v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* </a:t>
                      </a: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BrickDecorator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</a:t>
                      </a:r>
                      <a:b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</a:t>
                      </a: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paintBrick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(?,</a:t>
                      </a: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Color.RED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386665"/>
                  </a:ext>
                </a:extLst>
              </a:tr>
              <a:tr h="657476">
                <a:tc vMerge="1"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HTTP.Status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== 200</a:t>
                      </a:r>
                      <a:b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</a:br>
                      <a:r>
                        <a:rPr lang="en-US" sz="14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response.body</a:t>
                      </a:r>
                      <a:r>
                        <a:rPr lang="en-US" sz="14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== { … } </a:t>
                      </a:r>
                      <a:endParaRPr lang="en-IE" sz="14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616045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C419D91-CE7D-405C-9B6C-7F082F2D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Producer Contract Test (extended with unit test)</a:t>
            </a:r>
            <a:br>
              <a:rPr lang="en-US" dirty="0"/>
            </a:br>
            <a:r>
              <a:rPr lang="en-US" dirty="0"/>
              <a:t>(Lego Brick Factory</a:t>
            </a:r>
            <a:r>
              <a:rPr lang="en-IE" dirty="0"/>
              <a:t>)</a:t>
            </a:r>
          </a:p>
        </p:txBody>
      </p:sp>
      <p:pic>
        <p:nvPicPr>
          <p:cNvPr id="5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DB9EB293-F2FB-4D4C-83C3-E927A63AC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0000"/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165" y="3925888"/>
            <a:ext cx="2293265" cy="2637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Graphic 34" descr="Clipboard Partially Crossed with solid fill">
            <a:extLst>
              <a:ext uri="{FF2B5EF4-FFF2-40B4-BE49-F238E27FC236}">
                <a16:creationId xmlns:a16="http://schemas.microsoft.com/office/drawing/2014/main" id="{9BC448A1-108D-46AF-B972-ED8B96DD14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99366" y="1632366"/>
            <a:ext cx="914400" cy="914400"/>
          </a:xfrm>
          <a:prstGeom prst="rect">
            <a:avLst/>
          </a:prstGeom>
        </p:spPr>
      </p:pic>
      <p:pic>
        <p:nvPicPr>
          <p:cNvPr id="32" name="Graphic 31" descr="Checkmark with solid fill">
            <a:extLst>
              <a:ext uri="{FF2B5EF4-FFF2-40B4-BE49-F238E27FC236}">
                <a16:creationId xmlns:a16="http://schemas.microsoft.com/office/drawing/2014/main" id="{043A65C5-4564-467E-B3A6-F39C21C24A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3339" y="2455752"/>
            <a:ext cx="679827" cy="679827"/>
          </a:xfrm>
          <a:prstGeom prst="rect">
            <a:avLst/>
          </a:prstGeom>
        </p:spPr>
      </p:pic>
      <p:pic>
        <p:nvPicPr>
          <p:cNvPr id="43" name="Graphic 42" descr="Single gear with solid fill">
            <a:extLst>
              <a:ext uri="{FF2B5EF4-FFF2-40B4-BE49-F238E27FC236}">
                <a16:creationId xmlns:a16="http://schemas.microsoft.com/office/drawing/2014/main" id="{1E828045-4272-4844-9177-D51C3DCE8CE1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831534" y="5559463"/>
            <a:ext cx="627668" cy="6276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  <p:pic>
        <p:nvPicPr>
          <p:cNvPr id="44" name="Graphic 43" descr="Single gear with solid fill">
            <a:extLst>
              <a:ext uri="{FF2B5EF4-FFF2-40B4-BE49-F238E27FC236}">
                <a16:creationId xmlns:a16="http://schemas.microsoft.com/office/drawing/2014/main" id="{A95E623D-14DB-4ACA-BEEB-0563D3302738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125892" y="5512866"/>
            <a:ext cx="627668" cy="6276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  <p:pic>
        <p:nvPicPr>
          <p:cNvPr id="45" name="Graphic 44" descr="Single gear with solid fill">
            <a:extLst>
              <a:ext uri="{FF2B5EF4-FFF2-40B4-BE49-F238E27FC236}">
                <a16:creationId xmlns:a16="http://schemas.microsoft.com/office/drawing/2014/main" id="{BF009DA4-1D28-4756-B4BB-8B78530A49B9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512875" y="5321952"/>
            <a:ext cx="627668" cy="627668"/>
          </a:xfrm>
          <a:prstGeom prst="rect">
            <a:avLst/>
          </a:prstGeom>
          <a:scene3d>
            <a:camera prst="isometricLeftDown"/>
            <a:lightRig rig="threePt" dir="t"/>
          </a:scene3d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18B6542D-8CAE-4515-A6BC-FBE54CACEB3E}"/>
              </a:ext>
            </a:extLst>
          </p:cNvPr>
          <p:cNvSpPr txBox="1"/>
          <p:nvPr/>
        </p:nvSpPr>
        <p:spPr>
          <a:xfrm>
            <a:off x="8355793" y="4744656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RestController.class</a:t>
            </a:r>
            <a:endParaRPr lang="en-IE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82CE361-1520-4C04-A0FF-81FEC2EE3365}"/>
              </a:ext>
            </a:extLst>
          </p:cNvPr>
          <p:cNvCxnSpPr>
            <a:cxnSpLocks/>
            <a:stCxn id="48" idx="2"/>
            <a:endCxn id="45" idx="0"/>
          </p:cNvCxnSpPr>
          <p:nvPr/>
        </p:nvCxnSpPr>
        <p:spPr>
          <a:xfrm>
            <a:off x="9826709" y="5113988"/>
            <a:ext cx="0" cy="207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 descr="Contract with solid fill">
            <a:extLst>
              <a:ext uri="{FF2B5EF4-FFF2-40B4-BE49-F238E27FC236}">
                <a16:creationId xmlns:a16="http://schemas.microsoft.com/office/drawing/2014/main" id="{77D31A5B-AC83-4C83-882D-C2434F99B7B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817472" y="2089566"/>
            <a:ext cx="1628358" cy="1628358"/>
          </a:xfrm>
          <a:prstGeom prst="rect">
            <a:avLst/>
          </a:prstGeom>
        </p:spPr>
      </p:pic>
      <p:pic>
        <p:nvPicPr>
          <p:cNvPr id="24" name="Graphic 23" descr="Checkmark with solid fill">
            <a:extLst>
              <a:ext uri="{FF2B5EF4-FFF2-40B4-BE49-F238E27FC236}">
                <a16:creationId xmlns:a16="http://schemas.microsoft.com/office/drawing/2014/main" id="{DFCC0AD8-F493-475B-B335-45DEA52A0A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3339" y="3135579"/>
            <a:ext cx="679827" cy="679827"/>
          </a:xfrm>
          <a:prstGeom prst="rect">
            <a:avLst/>
          </a:prstGeom>
        </p:spPr>
      </p:pic>
      <p:pic>
        <p:nvPicPr>
          <p:cNvPr id="25" name="Graphic 24" descr="Checkmark with solid fill">
            <a:extLst>
              <a:ext uri="{FF2B5EF4-FFF2-40B4-BE49-F238E27FC236}">
                <a16:creationId xmlns:a16="http://schemas.microsoft.com/office/drawing/2014/main" id="{854C869E-5339-461B-A2E0-47CB4157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3338" y="3815406"/>
            <a:ext cx="679827" cy="67982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1822843-0510-4DF8-A99F-D14132ED722D}"/>
              </a:ext>
            </a:extLst>
          </p:cNvPr>
          <p:cNvSpPr txBox="1"/>
          <p:nvPr/>
        </p:nvSpPr>
        <p:spPr>
          <a:xfrm>
            <a:off x="382425" y="4801967"/>
            <a:ext cx="7973368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Verifies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REST -&gt; java interface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Parameter mapping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Parameter Transformation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Delegation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Response Status Code &amp; Format</a:t>
            </a:r>
          </a:p>
        </p:txBody>
      </p:sp>
    </p:spTree>
    <p:extLst>
      <p:ext uri="{BB962C8B-B14F-4D97-AF65-F5344CB8AC3E}">
        <p14:creationId xmlns:p14="http://schemas.microsoft.com/office/powerpoint/2010/main" val="23206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le 38">
            <a:extLst>
              <a:ext uri="{FF2B5EF4-FFF2-40B4-BE49-F238E27FC236}">
                <a16:creationId xmlns:a16="http://schemas.microsoft.com/office/drawing/2014/main" id="{8B3AC798-DAE7-44C0-8D1B-E97A9CB74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821736"/>
              </p:ext>
            </p:extLst>
          </p:nvPr>
        </p:nvGraphicFramePr>
        <p:xfrm>
          <a:off x="504271" y="2027070"/>
          <a:ext cx="6710937" cy="2944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56">
                  <a:extLst>
                    <a:ext uri="{9D8B030D-6E8A-4147-A177-3AD203B41FA5}">
                      <a16:colId xmlns:a16="http://schemas.microsoft.com/office/drawing/2014/main" val="3578679989"/>
                    </a:ext>
                  </a:extLst>
                </a:gridCol>
                <a:gridCol w="1265382">
                  <a:extLst>
                    <a:ext uri="{9D8B030D-6E8A-4147-A177-3AD203B41FA5}">
                      <a16:colId xmlns:a16="http://schemas.microsoft.com/office/drawing/2014/main" val="1733983193"/>
                    </a:ext>
                  </a:extLst>
                </a:gridCol>
                <a:gridCol w="1701099">
                  <a:extLst>
                    <a:ext uri="{9D8B030D-6E8A-4147-A177-3AD203B41FA5}">
                      <a16:colId xmlns:a16="http://schemas.microsoft.com/office/drawing/2014/main" val="2301436176"/>
                    </a:ext>
                  </a:extLst>
                </a:gridCol>
              </a:tblGrid>
              <a:tr h="98142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Test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Check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044318"/>
                  </a:ext>
                </a:extLst>
              </a:tr>
              <a:tr h="981424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GET /</a:t>
                      </a:r>
                      <a:r>
                        <a:rPr lang="en-US" dirty="0" err="1"/>
                        <a:t>bricks?color</a:t>
                      </a:r>
                      <a:r>
                        <a:rPr lang="en-US" dirty="0"/>
                        <a:t>=</a:t>
                      </a:r>
                      <a:r>
                        <a:rPr lang="en-US" dirty="0" err="1"/>
                        <a:t>yellow,w</a:t>
                      </a:r>
                      <a:r>
                        <a:rPr lang="en-US" dirty="0"/>
                        <a:t>=2&amp;l=4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699540"/>
                  </a:ext>
                </a:extLst>
              </a:tr>
              <a:tr h="981424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GET /</a:t>
                      </a:r>
                      <a:r>
                        <a:rPr lang="en-US" dirty="0" err="1"/>
                        <a:t>bricks?color</a:t>
                      </a:r>
                      <a:r>
                        <a:rPr lang="en-US" dirty="0"/>
                        <a:t>=</a:t>
                      </a:r>
                      <a:r>
                        <a:rPr lang="en-US" dirty="0" err="1"/>
                        <a:t>red,w</a:t>
                      </a:r>
                      <a:r>
                        <a:rPr lang="en-US" dirty="0"/>
                        <a:t>=2&amp;l=2</a:t>
                      </a:r>
                      <a:endParaRPr lang="en-I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32495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C419D91-CE7D-405C-9B6C-7F082F2D6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Integration Test</a:t>
            </a:r>
            <a:br>
              <a:rPr lang="en-US" dirty="0"/>
            </a:br>
            <a:r>
              <a:rPr lang="en-US" dirty="0"/>
              <a:t>(Lego Brick factory</a:t>
            </a:r>
            <a:r>
              <a:rPr lang="en-IE" dirty="0"/>
              <a:t>)</a:t>
            </a:r>
          </a:p>
        </p:txBody>
      </p:sp>
      <p:pic>
        <p:nvPicPr>
          <p:cNvPr id="5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DB9EB293-F2FB-4D4C-83C3-E927A63AC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278" y="2728910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Industry Building Factory - Free vector graphic on Pixabay">
            <a:extLst>
              <a:ext uri="{FF2B5EF4-FFF2-40B4-BE49-F238E27FC236}">
                <a16:creationId xmlns:a16="http://schemas.microsoft.com/office/drawing/2014/main" id="{08773F29-AB2D-4B44-867F-B66DB04AB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6440" y="4441051"/>
            <a:ext cx="1217378" cy="140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458DAB31-1D55-42C3-AB4C-4A109AA62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19353" y="3041636"/>
            <a:ext cx="914400" cy="914400"/>
          </a:xfrm>
          <a:prstGeom prst="rect">
            <a:avLst/>
          </a:prstGeom>
        </p:spPr>
      </p:pic>
      <p:pic>
        <p:nvPicPr>
          <p:cNvPr id="35" name="Graphic 34" descr="Clipboard Partially Crossed with solid fill">
            <a:extLst>
              <a:ext uri="{FF2B5EF4-FFF2-40B4-BE49-F238E27FC236}">
                <a16:creationId xmlns:a16="http://schemas.microsoft.com/office/drawing/2014/main" id="{9BC448A1-108D-46AF-B972-ED8B96DD14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66697" y="1957260"/>
            <a:ext cx="914400" cy="914400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951BB7E-5720-4834-B7C5-C6D1FC8C5D26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flipV="1">
            <a:off x="9505129" y="4129089"/>
            <a:ext cx="1838" cy="311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D0773E28-263E-4127-B359-E86DCFDEB4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31651" y="3344103"/>
            <a:ext cx="646735" cy="3094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5A114AA-694C-453F-A003-C22480F4E3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5542" y="4355406"/>
            <a:ext cx="446749" cy="349183"/>
          </a:xfrm>
          <a:prstGeom prst="rect">
            <a:avLst/>
          </a:prstGeom>
        </p:spPr>
      </p:pic>
      <p:pic>
        <p:nvPicPr>
          <p:cNvPr id="18" name="Graphic 17" descr="Checkmark with solid fill">
            <a:extLst>
              <a:ext uri="{FF2B5EF4-FFF2-40B4-BE49-F238E27FC236}">
                <a16:creationId xmlns:a16="http://schemas.microsoft.com/office/drawing/2014/main" id="{6F0192A0-034B-45CD-98D9-0B8A1A5A65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19353" y="4056202"/>
            <a:ext cx="914400" cy="914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95D5305-6E64-462D-AD2F-DB848CAFA601}"/>
              </a:ext>
            </a:extLst>
          </p:cNvPr>
          <p:cNvSpPr txBox="1"/>
          <p:nvPr/>
        </p:nvSpPr>
        <p:spPr>
          <a:xfrm>
            <a:off x="504271" y="5273069"/>
            <a:ext cx="6710937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Verifies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Top service (e.g. REST) Interface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E2E functionality i.e. systems working together</a:t>
            </a:r>
          </a:p>
        </p:txBody>
      </p:sp>
    </p:spTree>
    <p:extLst>
      <p:ext uri="{BB962C8B-B14F-4D97-AF65-F5344CB8AC3E}">
        <p14:creationId xmlns:p14="http://schemas.microsoft.com/office/powerpoint/2010/main" val="2967765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891DEA1A240E4CA90AFB84561851B0" ma:contentTypeVersion="14" ma:contentTypeDescription="Create a new document." ma:contentTypeScope="" ma:versionID="93e98f3f856b6df28afd06ecc4a2fdbe">
  <xsd:schema xmlns:xsd="http://www.w3.org/2001/XMLSchema" xmlns:xs="http://www.w3.org/2001/XMLSchema" xmlns:p="http://schemas.microsoft.com/office/2006/metadata/properties" xmlns:ns3="b7296b1f-1d9e-4e9c-b8d6-494a535f0018" xmlns:ns4="d1ea0305-ea5c-407a-a75e-b01420b86f8a" targetNamespace="http://schemas.microsoft.com/office/2006/metadata/properties" ma:root="true" ma:fieldsID="91d5b116bcbc352535ae4e5ee3ded256" ns3:_="" ns4:_="">
    <xsd:import namespace="b7296b1f-1d9e-4e9c-b8d6-494a535f0018"/>
    <xsd:import namespace="d1ea0305-ea5c-407a-a75e-b01420b86f8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296b1f-1d9e-4e9c-b8d6-494a535f001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ea0305-ea5c-407a-a75e-b01420b86f8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FB0EFD-FC2E-449A-871D-130A08C194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120542-152D-429D-AE01-BE88DAC0AF5C}">
  <ds:schemaRefs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terms/"/>
    <ds:schemaRef ds:uri="b7296b1f-1d9e-4e9c-b8d6-494a535f0018"/>
    <ds:schemaRef ds:uri="http://schemas.microsoft.com/office/infopath/2007/PartnerControls"/>
    <ds:schemaRef ds:uri="d1ea0305-ea5c-407a-a75e-b01420b86f8a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F174B1-DBA5-4334-8D60-AF6308780B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296b1f-1d9e-4e9c-b8d6-494a535f0018"/>
    <ds:schemaRef ds:uri="d1ea0305-ea5c-407a-a75e-b01420b86f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905</Words>
  <Application>Microsoft Office PowerPoint</Application>
  <PresentationFormat>Widescreen</PresentationFormat>
  <Paragraphs>170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Office Theme</vt:lpstr>
      <vt:lpstr>Producer &amp; Consumer Testing (fun with Lego)</vt:lpstr>
      <vt:lpstr>Three Factories (dependent services)</vt:lpstr>
      <vt:lpstr>System Integration Test (Lego Model Workshop)</vt:lpstr>
      <vt:lpstr>Service Producer Test Strategies (responsibilities)</vt:lpstr>
      <vt:lpstr>Unit Test (Lego Brick Factory)</vt:lpstr>
      <vt:lpstr>Unit Test, with Mock (Lego Brick Factory)</vt:lpstr>
      <vt:lpstr>Producer Contract Test  (Lego Brick Factory)</vt:lpstr>
      <vt:lpstr>Producer Contract Test (extended with unit test) (Lego Brick Factory)</vt:lpstr>
      <vt:lpstr>Integration Test (Lego Brick factory)</vt:lpstr>
      <vt:lpstr>Contract Producer Stubs  (Lego Model Workshop)</vt:lpstr>
      <vt:lpstr>Enhanced Client Stubs  (Lego Model Workshop, Consumer)</vt:lpstr>
      <vt:lpstr>Proposal: Using Open API 3.0</vt:lpstr>
      <vt:lpstr>openapi.yml</vt:lpstr>
      <vt:lpstr>Benefits of Using Open API 3.0</vt:lpstr>
      <vt:lpstr>Swagger UI Demo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Toine Siebelink</dc:creator>
  <cp:lastModifiedBy>Toine Siebelink</cp:lastModifiedBy>
  <cp:revision>4</cp:revision>
  <dcterms:created xsi:type="dcterms:W3CDTF">2022-01-20T17:22:07Z</dcterms:created>
  <dcterms:modified xsi:type="dcterms:W3CDTF">2022-01-25T12:56:43Z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0x01010030891DEA1A240E4CA90AFB84561851B0</vt:lpwstr>
  </property>
</Properties>
</file>