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sldIdLst>
    <p:sldId id="258" r:id="rId5"/>
    <p:sldId id="295" r:id="rId6"/>
    <p:sldId id="297" r:id="rId7"/>
    <p:sldId id="298" r:id="rId8"/>
    <p:sldId id="265" r:id="rId9"/>
    <p:sldId id="296" r:id="rId10"/>
    <p:sldId id="28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394" autoAdjust="0"/>
  </p:normalViewPr>
  <p:slideViewPr>
    <p:cSldViewPr snapToGrid="0" snapToObjects="1">
      <p:cViewPr>
        <p:scale>
          <a:sx n="86" d="100"/>
          <a:sy n="86" d="100"/>
        </p:scale>
        <p:origin x="422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11112188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Security+Logging+Metadata" TargetMode="External"/><Relationship Id="rId2" Type="http://schemas.openxmlformats.org/officeDocument/2006/relationships/hyperlink" Target="https://jira.onap.org/browse/REQ-44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eploy-preview-29791--kubernetes-io-main-staging.netlify.app/blog/2021/10/05/nsa-cisa-kubernetes-hardening-guidance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ONAP+code+quality+improvemen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REQ-801" TargetMode="External"/><Relationship Id="rId2" Type="http://schemas.openxmlformats.org/officeDocument/2006/relationships/hyperlink" Target="https://jira.onap.org/browse/REQ-800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441" TargetMode="External"/><Relationship Id="rId5" Type="http://schemas.openxmlformats.org/officeDocument/2006/relationships/hyperlink" Target="https://jira.onap.org/browse/REQ-443" TargetMode="External"/><Relationship Id="rId4" Type="http://schemas.openxmlformats.org/officeDocument/2006/relationships/hyperlink" Target="https://jira.onap.org/browse/REQ-86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REQ-801" TargetMode="External"/><Relationship Id="rId2" Type="http://schemas.openxmlformats.org/officeDocument/2006/relationships/hyperlink" Target="https://jira.onap.org/browse/REQ-800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441" TargetMode="External"/><Relationship Id="rId5" Type="http://schemas.openxmlformats.org/officeDocument/2006/relationships/hyperlink" Target="https://jira.onap.org/browse/REQ-443" TargetMode="External"/><Relationship Id="rId4" Type="http://schemas.openxmlformats.org/officeDocument/2006/relationships/hyperlink" Target="https://jira.onap.org/browse/REQ-86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3 PM CEST 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21</a:t>
            </a:r>
            <a:r>
              <a:rPr lang="en-GB" noProof="0" dirty="0"/>
              <a:t>-</a:t>
            </a:r>
            <a:r>
              <a:rPr lang="pl-PL" dirty="0"/>
              <a:t>10</a:t>
            </a:r>
            <a:r>
              <a:rPr lang="en-GB" noProof="0" dirty="0"/>
              <a:t>-</a:t>
            </a:r>
            <a:r>
              <a:rPr lang="pl-PL" noProof="0" dirty="0"/>
              <a:t>05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1/2 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dirty="0" err="1"/>
              <a:t>Detailed</a:t>
            </a:r>
            <a:r>
              <a:rPr lang="pl-PL" sz="2400" dirty="0"/>
              <a:t> </a:t>
            </a:r>
            <a:r>
              <a:rPr lang="pl-PL" sz="2400" dirty="0" err="1"/>
              <a:t>Minutes</a:t>
            </a:r>
            <a:r>
              <a:rPr lang="pl-PL" sz="2400" dirty="0"/>
              <a:t> of the Meeting </a:t>
            </a:r>
            <a:r>
              <a:rPr lang="pl-PL" sz="2400" dirty="0" err="1"/>
              <a:t>available</a:t>
            </a:r>
            <a:r>
              <a:rPr lang="pl-PL" sz="2400" dirty="0"/>
              <a:t> </a:t>
            </a:r>
            <a:r>
              <a:rPr lang="pl-PL" sz="2400" dirty="0" err="1">
                <a:hlinkClick r:id="rId2"/>
              </a:rPr>
              <a:t>here</a:t>
            </a:r>
            <a:r>
              <a:rPr lang="pl-PL" sz="2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err="1">
                <a:latin typeface="Calibri" panose="020F0502020204030204" pitchFamily="34" charset="0"/>
              </a:rPr>
              <a:t>Last</a:t>
            </a:r>
            <a:r>
              <a:rPr lang="pl-PL" sz="2400" dirty="0">
                <a:latin typeface="Calibri" panose="020F0502020204030204" pitchFamily="34" charset="0"/>
              </a:rPr>
              <a:t> PTL </a:t>
            </a:r>
            <a:r>
              <a:rPr lang="pl-PL" sz="2400" dirty="0" err="1">
                <a:latin typeface="Calibri" panose="020F0502020204030204" pitchFamily="34" charset="0"/>
              </a:rPr>
              <a:t>meeting</a:t>
            </a:r>
            <a:r>
              <a:rPr lang="pl-PL" sz="2400" dirty="0">
                <a:latin typeface="Calibri" panose="020F0502020204030204" pitchFamily="34" charset="0"/>
              </a:rPr>
              <a:t> update: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>
                <a:latin typeface="Calibri" panose="020F0502020204030204" pitchFamily="34" charset="0"/>
              </a:rPr>
              <a:t>TSC </a:t>
            </a:r>
            <a:r>
              <a:rPr lang="pl-PL" sz="2400" dirty="0" err="1">
                <a:latin typeface="Calibri" panose="020F0502020204030204" pitchFamily="34" charset="0"/>
              </a:rPr>
              <a:t>meeting</a:t>
            </a:r>
            <a:r>
              <a:rPr lang="pl-PL" sz="2400" dirty="0">
                <a:latin typeface="Calibri" panose="020F0502020204030204" pitchFamily="34" charset="0"/>
              </a:rPr>
              <a:t> update: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Angular experience on dependencies (Jared Chester from Amy’s team)</a:t>
            </a:r>
            <a:endParaRPr lang="pl-PL" sz="2400" dirty="0">
              <a:latin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app dependency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graph</a:t>
            </a: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>
                <a:latin typeface="Calibri" panose="020F0502020204030204" pitchFamily="34" charset="0"/>
              </a:rPr>
              <a:t>ONAP </a:t>
            </a:r>
            <a:r>
              <a:rPr lang="pl-PL" sz="2400" dirty="0" err="1">
                <a:latin typeface="Calibri" panose="020F0502020204030204" pitchFamily="34" charset="0"/>
              </a:rPr>
              <a:t>release</a:t>
            </a:r>
            <a:r>
              <a:rPr lang="pl-PL" sz="2400" dirty="0">
                <a:latin typeface="Calibri" panose="020F0502020204030204" pitchFamily="34" charset="0"/>
              </a:rPr>
              <a:t> notes and </a:t>
            </a:r>
            <a:r>
              <a:rPr lang="pl-PL" sz="2400" dirty="0" err="1">
                <a:latin typeface="Calibri" panose="020F0502020204030204" pitchFamily="34" charset="0"/>
              </a:rPr>
              <a:t>dependencies</a:t>
            </a:r>
            <a:endParaRPr lang="pl-PL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CADI and AAF replacement (Byung)</a:t>
            </a:r>
            <a:r>
              <a:rPr lang="pl-PL" sz="2400" dirty="0">
                <a:latin typeface="Calibri" panose="020F0502020204030204" pitchFamily="34" charset="0"/>
              </a:rPr>
              <a:t> – </a:t>
            </a:r>
            <a:r>
              <a:rPr lang="pl-PL" sz="2400" dirty="0" err="1">
                <a:latin typeface="Calibri" panose="020F0502020204030204" pitchFamily="34" charset="0"/>
              </a:rPr>
              <a:t>next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week</a:t>
            </a:r>
            <a:endParaRPr lang="pl-PL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DCAE update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alibri" panose="020F0502020204030204" pitchFamily="34" charset="0"/>
              </a:rPr>
              <a:t>mTLS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solution</a:t>
            </a:r>
            <a:r>
              <a:rPr lang="pl-PL" sz="2000" dirty="0">
                <a:latin typeface="Calibri" panose="020F0502020204030204" pitchFamily="34" charset="0"/>
              </a:rPr>
              <a:t> update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err="1">
                <a:latin typeface="Calibri" panose="020F0502020204030204" pitchFamily="34" charset="0"/>
              </a:rPr>
              <a:t>SonarCloud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findings</a:t>
            </a:r>
            <a:r>
              <a:rPr lang="pl-PL" sz="2400" dirty="0">
                <a:latin typeface="Calibri" panose="020F0502020204030204" pitchFamily="34" charset="0"/>
              </a:rPr>
              <a:t>: Focus on </a:t>
            </a:r>
            <a:r>
              <a:rPr lang="pl-PL" sz="2400" dirty="0" err="1">
                <a:latin typeface="Calibri" panose="020F0502020204030204" pitchFamily="34" charset="0"/>
              </a:rPr>
              <a:t>security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vulnerabilities</a:t>
            </a:r>
            <a:r>
              <a:rPr lang="pl-PL" sz="2400" dirty="0">
                <a:latin typeface="Calibri" panose="020F0502020204030204" pitchFamily="34" charset="0"/>
              </a:rPr>
              <a:t> (</a:t>
            </a:r>
            <a:r>
              <a:rPr lang="pl-PL" sz="2400" dirty="0" err="1">
                <a:latin typeface="Calibri" panose="020F0502020204030204" pitchFamily="34" charset="0"/>
              </a:rPr>
              <a:t>named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security</a:t>
            </a:r>
            <a:r>
              <a:rPr lang="pl-PL" sz="2400" dirty="0">
                <a:latin typeface="Calibri" panose="020F0502020204030204" pitchFamily="34" charset="0"/>
              </a:rPr>
              <a:t> hotspot with </a:t>
            </a:r>
            <a:r>
              <a:rPr lang="pl-PL" sz="2400" dirty="0" err="1">
                <a:latin typeface="Calibri" panose="020F0502020204030204" pitchFamily="34" charset="0"/>
              </a:rPr>
              <a:t>blocking</a:t>
            </a:r>
            <a:r>
              <a:rPr lang="pl-PL" sz="2400" dirty="0">
                <a:latin typeface="Calibri" panose="020F0502020204030204" pitchFamily="34" charset="0"/>
              </a:rPr>
              <a:t> and </a:t>
            </a:r>
            <a:r>
              <a:rPr lang="pl-PL" sz="2400" dirty="0" err="1">
                <a:latin typeface="Calibri" panose="020F0502020204030204" pitchFamily="34" charset="0"/>
              </a:rPr>
              <a:t>critical</a:t>
            </a:r>
            <a:r>
              <a:rPr lang="pl-PL" sz="2400" dirty="0">
                <a:latin typeface="Calibri" panose="020F0502020204030204" pitchFamily="34" charset="0"/>
              </a:rPr>
              <a:t>) in </a:t>
            </a:r>
            <a:r>
              <a:rPr lang="pl-PL" sz="2400" dirty="0" err="1">
                <a:latin typeface="Calibri" panose="020F0502020204030204" pitchFamily="34" charset="0"/>
              </a:rPr>
              <a:t>Jakarta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release</a:t>
            </a:r>
            <a:endParaRPr lang="pl-PL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13738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/>
              <a:t> 2/2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>
                <a:latin typeface="Calibri" panose="020F0502020204030204" pitchFamily="34" charset="0"/>
              </a:rPr>
              <a:t>SCA automation </a:t>
            </a:r>
            <a:r>
              <a:rPr lang="pl-PL" sz="2400" dirty="0" err="1">
                <a:latin typeface="Calibri" panose="020F0502020204030204" pitchFamily="34" charset="0"/>
              </a:rPr>
              <a:t>efforts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updte</a:t>
            </a: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err="1">
                <a:latin typeface="Calibri" panose="020F0502020204030204" pitchFamily="34" charset="0"/>
              </a:rPr>
              <a:t>Feature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template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follow-up</a:t>
            </a:r>
            <a:r>
              <a:rPr lang="pl-PL" sz="2400" dirty="0">
                <a:latin typeface="Calibri" panose="020F0502020204030204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 err="1">
                <a:latin typeface="Calibri" panose="020F0502020204030204" pitchFamily="34" charset="0"/>
              </a:rPr>
              <a:t>meeting</a:t>
            </a:r>
            <a:r>
              <a:rPr lang="pl-PL" sz="2000" dirty="0">
                <a:latin typeface="Calibri" panose="020F0502020204030204" pitchFamily="34" charset="0"/>
              </a:rPr>
              <a:t> with Alla – </a:t>
            </a:r>
            <a:r>
              <a:rPr lang="pl-PL" sz="2000" dirty="0" err="1">
                <a:latin typeface="Calibri" panose="020F0502020204030204" pitchFamily="34" charset="0"/>
              </a:rPr>
              <a:t>slides</a:t>
            </a:r>
            <a:r>
              <a:rPr lang="pl-PL" sz="2000" dirty="0">
                <a:latin typeface="Calibri" panose="020F0502020204030204" pitchFamily="34" charset="0"/>
              </a:rPr>
              <a:t> to be </a:t>
            </a:r>
            <a:r>
              <a:rPr lang="pl-PL" sz="2000" dirty="0" err="1">
                <a:latin typeface="Calibri" panose="020F0502020204030204" pitchFamily="34" charset="0"/>
              </a:rPr>
              <a:t>prepared</a:t>
            </a:r>
            <a:r>
              <a:rPr lang="pl-PL" sz="2000" dirty="0">
                <a:latin typeface="Calibri" panose="020F0502020204030204" pitchFamily="34" charset="0"/>
              </a:rPr>
              <a:t> for TSC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>
                <a:latin typeface="Calibri" panose="020F0502020204030204" pitchFamily="34" charset="0"/>
              </a:rPr>
              <a:t>New Global </a:t>
            </a:r>
            <a:r>
              <a:rPr lang="pl-PL" sz="2400" dirty="0" err="1">
                <a:latin typeface="Calibri" panose="020F0502020204030204" pitchFamily="34" charset="0"/>
              </a:rPr>
              <a:t>Requirement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en-CA" sz="2400" dirty="0">
                <a:latin typeface="+mn-lt"/>
              </a:rPr>
              <a:t>[</a:t>
            </a:r>
            <a:r>
              <a:rPr lang="en-US" sz="2000" u="sng" dirty="0">
                <a:solidFill>
                  <a:srgbClr val="0065FF"/>
                </a:solidFill>
                <a:latin typeface="+mn-lt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2400" dirty="0">
                <a:latin typeface="+mn-lt"/>
              </a:rPr>
              <a:t>] LOGS MANAGEMENT - PHASE 1: COMMON PLACE FOR DATA</a:t>
            </a:r>
            <a:r>
              <a:rPr lang="pl-PL" sz="2400" dirty="0">
                <a:latin typeface="+mn-lt"/>
              </a:rPr>
              <a:t> – </a:t>
            </a:r>
            <a:r>
              <a:rPr lang="pl-PL" sz="2400" b="1" dirty="0">
                <a:solidFill>
                  <a:srgbClr val="00B050"/>
                </a:solidFill>
                <a:latin typeface="+mn-lt"/>
              </a:rPr>
              <a:t>PROPOSAL FOR JAKARTA</a:t>
            </a:r>
            <a:endParaRPr lang="pl-PL" sz="2400" dirty="0">
              <a:latin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  <a:hlinkClick r:id="rId3"/>
              </a:rPr>
              <a:t>https://wiki.onap.org/display/DW/Security+Logging+Metadata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l-PL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err="1">
                <a:latin typeface="Calibri" panose="020F0502020204030204" pitchFamily="34" charset="0"/>
              </a:rPr>
              <a:t>Kubernetes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hardening</a:t>
            </a:r>
            <a:r>
              <a:rPr lang="pl-PL" sz="2400" dirty="0">
                <a:latin typeface="Calibri" panose="020F0502020204030204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  <a:hlinkClick r:id="rId4"/>
              </a:rPr>
              <a:t>https://deploy-preview-29791--kubernetes-io-main-staging.netlify.app/blog/2021/10/05/nsa-cisa-kubernetes-hardening-guidance/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00439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Backup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7939" y="1018622"/>
            <a:ext cx="12191999" cy="5230968"/>
          </a:xfrm>
        </p:spPr>
        <p:txBody>
          <a:bodyPr>
            <a:no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pl-PL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  <a:hlinkClick r:id="rId2"/>
              </a:rPr>
              <a:t>ONAP code quality improvement</a:t>
            </a:r>
            <a:r>
              <a:rPr lang="pl-PL" sz="2400" dirty="0">
                <a:latin typeface="+mn-lt"/>
              </a:rPr>
              <a:t> – update by Fabian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 err="1">
                <a:latin typeface="Calibri" panose="020F0502020204030204" pitchFamily="34" charset="0"/>
              </a:rPr>
              <a:t>Proposal</a:t>
            </a:r>
            <a:r>
              <a:rPr lang="pl-PL" sz="2000" dirty="0">
                <a:latin typeface="Calibri" panose="020F0502020204030204" pitchFamily="34" charset="0"/>
              </a:rPr>
              <a:t> was </a:t>
            </a:r>
            <a:r>
              <a:rPr lang="pl-PL" sz="2000" dirty="0" err="1">
                <a:latin typeface="Calibri" panose="020F0502020204030204" pitchFamily="34" charset="0"/>
              </a:rPr>
              <a:t>submitted</a:t>
            </a:r>
            <a:r>
              <a:rPr lang="pl-PL" sz="2000" dirty="0">
                <a:latin typeface="Calibri" panose="020F0502020204030204" pitchFamily="34" charset="0"/>
              </a:rPr>
              <a:t> , </a:t>
            </a:r>
            <a:r>
              <a:rPr lang="pl-PL" sz="2000" dirty="0" err="1">
                <a:latin typeface="Calibri" panose="020F0502020204030204" pitchFamily="34" charset="0"/>
              </a:rPr>
              <a:t>Jess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has</a:t>
            </a:r>
            <a:r>
              <a:rPr lang="pl-PL" sz="2000" dirty="0">
                <a:latin typeface="Calibri" panose="020F0502020204030204" pitchFamily="34" charset="0"/>
              </a:rPr>
              <a:t> a </a:t>
            </a:r>
            <a:r>
              <a:rPr lang="pl-PL" sz="2000" dirty="0" err="1">
                <a:latin typeface="Calibri" panose="020F0502020204030204" pitchFamily="34" charset="0"/>
              </a:rPr>
              <a:t>better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understanding</a:t>
            </a:r>
            <a:r>
              <a:rPr lang="pl-PL" sz="2000" dirty="0">
                <a:latin typeface="Calibri" panose="020F0502020204030204" pitchFamily="34" charset="0"/>
              </a:rPr>
              <a:t> of </a:t>
            </a:r>
            <a:r>
              <a:rPr lang="pl-PL" sz="2000" dirty="0" err="1">
                <a:latin typeface="Calibri" panose="020F0502020204030204" pitchFamily="34" charset="0"/>
              </a:rPr>
              <a:t>overall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goal</a:t>
            </a:r>
            <a:r>
              <a:rPr lang="pl-PL" sz="2000" dirty="0">
                <a:latin typeface="Calibri" panose="020F0502020204030204" pitchFamily="34" charset="0"/>
              </a:rPr>
              <a:t> and </a:t>
            </a:r>
            <a:r>
              <a:rPr lang="pl-PL" sz="2000" dirty="0" err="1">
                <a:latin typeface="Calibri" panose="020F0502020204030204" pitchFamily="34" charset="0"/>
              </a:rPr>
              <a:t>steps</a:t>
            </a:r>
            <a:r>
              <a:rPr lang="pl-PL" sz="2000" dirty="0">
                <a:latin typeface="Calibri" panose="020F0502020204030204" pitchFamily="34" charset="0"/>
              </a:rPr>
              <a:t> to </a:t>
            </a:r>
            <a:r>
              <a:rPr lang="pl-PL" sz="2000" dirty="0" err="1">
                <a:latin typeface="Calibri" panose="020F0502020204030204" pitchFamily="34" charset="0"/>
              </a:rPr>
              <a:t>achieve</a:t>
            </a:r>
            <a:r>
              <a:rPr lang="pl-PL" sz="2000" dirty="0">
                <a:latin typeface="Calibri" panose="020F050202020403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Security Risk Assessment and Acceptance – revisit Brian’s statement</a:t>
            </a:r>
            <a:endParaRPr lang="pl-PL" sz="2400" dirty="0">
              <a:latin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800" dirty="0">
                <a:latin typeface="Calibri" panose="020F0502020204030204" pitchFamily="34" charset="0"/>
              </a:rPr>
              <a:t>D</a:t>
            </a:r>
            <a:r>
              <a:rPr lang="en-US" sz="1800" dirty="0" err="1">
                <a:latin typeface="Calibri" panose="020F0502020204030204" pitchFamily="34" charset="0"/>
              </a:rPr>
              <a:t>ata</a:t>
            </a:r>
            <a:r>
              <a:rPr lang="en-US" sz="1800" dirty="0">
                <a:latin typeface="Calibri" panose="020F0502020204030204" pitchFamily="34" charset="0"/>
              </a:rPr>
              <a:t> map to show elements moving through the system</a:t>
            </a:r>
            <a:r>
              <a:rPr lang="pl-PL" sz="1800" dirty="0">
                <a:latin typeface="Calibri" panose="020F0502020204030204" pitchFamily="34" charset="0"/>
              </a:rPr>
              <a:t> </a:t>
            </a:r>
            <a:r>
              <a:rPr lang="pl-PL" sz="1800" dirty="0" err="1">
                <a:latin typeface="Calibri" panose="020F0502020204030204" pitchFamily="34" charset="0"/>
              </a:rPr>
              <a:t>is</a:t>
            </a:r>
            <a:r>
              <a:rPr lang="pl-PL" sz="1800" dirty="0">
                <a:latin typeface="Calibri" panose="020F0502020204030204" pitchFamily="34" charset="0"/>
              </a:rPr>
              <a:t> </a:t>
            </a:r>
            <a:r>
              <a:rPr lang="pl-PL" sz="1800" dirty="0" err="1">
                <a:latin typeface="Calibri" panose="020F0502020204030204" pitchFamily="34" charset="0"/>
              </a:rPr>
              <a:t>needed</a:t>
            </a:r>
            <a:endParaRPr lang="pl-PL" sz="2400" dirty="0">
              <a:latin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l-PL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>
                <a:latin typeface="Calibri" panose="020F0502020204030204" pitchFamily="34" charset="0"/>
              </a:rPr>
              <a:t>CII </a:t>
            </a:r>
            <a:r>
              <a:rPr lang="pl-PL" sz="2400" dirty="0" err="1">
                <a:latin typeface="Calibri" panose="020F0502020204030204" pitchFamily="34" charset="0"/>
              </a:rPr>
              <a:t>badging</a:t>
            </a:r>
            <a:r>
              <a:rPr lang="pl-PL" sz="2400" dirty="0">
                <a:latin typeface="Calibri" panose="020F0502020204030204" pitchFamily="34" charset="0"/>
              </a:rPr>
              <a:t> update by Tony: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</a:rPr>
              <a:t>As </a:t>
            </a:r>
            <a:r>
              <a:rPr lang="pl-PL" sz="2000" dirty="0" err="1">
                <a:latin typeface="Calibri" panose="020F0502020204030204" pitchFamily="34" charset="0"/>
              </a:rPr>
              <a:t>Amdocs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colleague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is</a:t>
            </a:r>
            <a:r>
              <a:rPr lang="pl-PL" sz="2000" dirty="0">
                <a:latin typeface="Calibri" panose="020F0502020204030204" pitchFamily="34" charset="0"/>
              </a:rPr>
              <a:t> not </a:t>
            </a:r>
            <a:r>
              <a:rPr lang="pl-PL" sz="2000" dirty="0" err="1">
                <a:latin typeface="Calibri" panose="020F0502020204030204" pitchFamily="34" charset="0"/>
              </a:rPr>
              <a:t>contributing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anymore</a:t>
            </a:r>
            <a:r>
              <a:rPr lang="pl-PL" sz="2000" dirty="0">
                <a:latin typeface="Calibri" panose="020F0502020204030204" pitchFamily="34" charset="0"/>
              </a:rPr>
              <a:t> in ONAP, with David Wheeler </a:t>
            </a:r>
            <a:r>
              <a:rPr lang="pl-PL" sz="2000" dirty="0" err="1">
                <a:latin typeface="Calibri" panose="020F0502020204030204" pitchFamily="34" charset="0"/>
              </a:rPr>
              <a:t>support</a:t>
            </a:r>
            <a:r>
              <a:rPr lang="pl-PL" sz="2000" dirty="0">
                <a:latin typeface="Calibri" panose="020F0502020204030204" pitchFamily="34" charset="0"/>
              </a:rPr>
              <a:t> 2 </a:t>
            </a:r>
            <a:r>
              <a:rPr lang="pl-PL" sz="2000" dirty="0" err="1">
                <a:latin typeface="Calibri" panose="020F0502020204030204" pitchFamily="34" charset="0"/>
              </a:rPr>
              <a:t>projects</a:t>
            </a:r>
            <a:r>
              <a:rPr lang="pl-PL" sz="2000" dirty="0">
                <a:latin typeface="Calibri" panose="020F0502020204030204" pitchFamily="34" charset="0"/>
              </a:rPr>
              <a:t> (</a:t>
            </a:r>
            <a:r>
              <a:rPr lang="en-US" sz="2000" dirty="0">
                <a:latin typeface="Calibri" panose="020F0502020204030204" pitchFamily="34" charset="0"/>
              </a:rPr>
              <a:t>2315 and 2316) can be edited by </a:t>
            </a:r>
            <a:r>
              <a:rPr lang="pl-PL" sz="2000" dirty="0">
                <a:latin typeface="Calibri" panose="020F0502020204030204" pitchFamily="34" charset="0"/>
              </a:rPr>
              <a:t>David McBride, </a:t>
            </a:r>
            <a:r>
              <a:rPr lang="pl-PL" sz="2000" dirty="0" err="1">
                <a:latin typeface="Calibri" panose="020F0502020204030204" pitchFamily="34" charset="0"/>
              </a:rPr>
              <a:t>so</a:t>
            </a:r>
            <a:r>
              <a:rPr lang="pl-PL" sz="2000" dirty="0">
                <a:latin typeface="Calibri" panose="020F0502020204030204" pitchFamily="34" charset="0"/>
              </a:rPr>
              <a:t> he </a:t>
            </a:r>
            <a:r>
              <a:rPr lang="pl-PL" sz="2000" dirty="0" err="1">
                <a:latin typeface="Calibri" panose="020F0502020204030204" pitchFamily="34" charset="0"/>
              </a:rPr>
              <a:t>could</a:t>
            </a:r>
            <a:r>
              <a:rPr lang="en-US" sz="2000" dirty="0">
                <a:latin typeface="Calibri" panose="020F0502020204030204" pitchFamily="34" charset="0"/>
              </a:rPr>
              <a:t> fix the ONAP naming from here on.</a:t>
            </a:r>
            <a:endParaRPr lang="pl-PL" sz="2000" dirty="0">
              <a:latin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</a:rPr>
              <a:t>Action for David McBride for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AAF-1215 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update?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l-PL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Software BOMs</a:t>
            </a:r>
            <a:r>
              <a:rPr lang="pl-PL" sz="2400" dirty="0">
                <a:latin typeface="Calibri" panose="020F0502020204030204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 err="1">
                <a:latin typeface="Calibri" panose="020F0502020204030204" pitchFamily="34" charset="0"/>
              </a:rPr>
              <a:t>Nexus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upgraded</a:t>
            </a:r>
            <a:r>
              <a:rPr lang="pl-PL" sz="2000" dirty="0">
                <a:latin typeface="Calibri" panose="020F0502020204030204" pitchFamily="34" charset="0"/>
              </a:rPr>
              <a:t> to </a:t>
            </a:r>
            <a:r>
              <a:rPr lang="pl-PL" sz="2000" dirty="0" err="1">
                <a:latin typeface="Calibri" panose="020F0502020204030204" pitchFamily="34" charset="0"/>
              </a:rPr>
              <a:t>latest</a:t>
            </a:r>
            <a:r>
              <a:rPr lang="pl-PL" sz="2000" dirty="0">
                <a:latin typeface="Calibri" panose="020F0502020204030204" pitchFamily="34" charset="0"/>
              </a:rPr>
              <a:t> version, LFN </a:t>
            </a:r>
            <a:r>
              <a:rPr lang="pl-PL" sz="2000" dirty="0" err="1">
                <a:latin typeface="Calibri" panose="020F0502020204030204" pitchFamily="34" charset="0"/>
              </a:rPr>
              <a:t>decision</a:t>
            </a:r>
            <a:r>
              <a:rPr lang="pl-PL" sz="2000" dirty="0">
                <a:latin typeface="Calibri" panose="020F0502020204030204" pitchFamily="34" charset="0"/>
              </a:rPr>
              <a:t> to </a:t>
            </a:r>
            <a:r>
              <a:rPr lang="pl-PL" sz="2000" dirty="0" err="1">
                <a:latin typeface="Calibri" panose="020F0502020204030204" pitchFamily="34" charset="0"/>
              </a:rPr>
              <a:t>use</a:t>
            </a:r>
            <a:r>
              <a:rPr lang="pl-PL" sz="2000" dirty="0">
                <a:latin typeface="Calibri" panose="020F0502020204030204" pitchFamily="34" charset="0"/>
              </a:rPr>
              <a:t> SPDX format and not </a:t>
            </a:r>
            <a:r>
              <a:rPr lang="pl-PL" sz="2000" dirty="0" err="1">
                <a:latin typeface="Calibri" panose="020F0502020204030204" pitchFamily="34" charset="0"/>
              </a:rPr>
              <a:t>cyclone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or</a:t>
            </a:r>
            <a:r>
              <a:rPr lang="pl-PL" sz="2000" dirty="0">
                <a:latin typeface="Calibri" panose="020F0502020204030204" pitchFamily="34" charset="0"/>
              </a:rPr>
              <a:t> DX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</a:rPr>
              <a:t>R</a:t>
            </a:r>
            <a:r>
              <a:rPr lang="en-US" sz="2000" dirty="0" err="1">
                <a:latin typeface="Calibri" panose="020F0502020204030204" pitchFamily="34" charset="0"/>
              </a:rPr>
              <a:t>esearch</a:t>
            </a:r>
            <a:r>
              <a:rPr lang="en-US" sz="2000" dirty="0">
                <a:latin typeface="Calibri" panose="020F0502020204030204" pitchFamily="34" charset="0"/>
              </a:rPr>
              <a:t> on how the missing information can be collected (plugin to be used?)</a:t>
            </a:r>
            <a:r>
              <a:rPr lang="pl-PL" sz="2000" dirty="0">
                <a:latin typeface="Calibri" panose="020F0502020204030204" pitchFamily="34" charset="0"/>
              </a:rPr>
              <a:t>, </a:t>
            </a:r>
            <a:r>
              <a:rPr lang="pl-PL" sz="2000" dirty="0" err="1">
                <a:latin typeface="Calibri" panose="020F0502020204030204" pitchFamily="34" charset="0"/>
              </a:rPr>
              <a:t>info.yaml</a:t>
            </a:r>
            <a:r>
              <a:rPr lang="pl-PL" dirty="0">
                <a:latin typeface="Calibri" panose="020F0502020204030204" pitchFamily="34" charset="0"/>
              </a:rPr>
              <a:t>, </a:t>
            </a:r>
            <a:r>
              <a:rPr lang="pl-PL" sz="2000" dirty="0" err="1">
                <a:latin typeface="Calibri" panose="020F0502020204030204" pitchFamily="34" charset="0"/>
              </a:rPr>
              <a:t>plugin</a:t>
            </a:r>
            <a:r>
              <a:rPr lang="pl-PL" sz="2000" dirty="0">
                <a:latin typeface="Calibri" panose="020F0502020204030204" pitchFamily="34" charset="0"/>
              </a:rPr>
              <a:t> for </a:t>
            </a:r>
            <a:r>
              <a:rPr lang="pl-PL" sz="2000" dirty="0" err="1">
                <a:latin typeface="Calibri" panose="020F0502020204030204" pitchFamily="34" charset="0"/>
              </a:rPr>
              <a:t>Maven</a:t>
            </a:r>
            <a:r>
              <a:rPr lang="pl-PL" sz="2000" dirty="0">
                <a:latin typeface="Calibri" panose="020F0502020204030204" pitchFamily="34" charset="0"/>
              </a:rPr>
              <a:t> and </a:t>
            </a:r>
            <a:r>
              <a:rPr lang="pl-PL" sz="2000" dirty="0" err="1">
                <a:latin typeface="Calibri" panose="020F0502020204030204" pitchFamily="34" charset="0"/>
              </a:rPr>
              <a:t>jira</a:t>
            </a: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54480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Istanbul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0760724" cy="4525963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 COMPLETION OF PYTHON LANGUAGE UPDATE (v2.7 → v3.8)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CONTINUATION OF CII BADGING SCORE IMPROVEMENTS FOR SILVER LEVEL</a:t>
            </a:r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LOGS MANAGEMENT - PHASE 1: COMMON PLACE FOR DATA</a:t>
            </a:r>
          </a:p>
          <a:p>
            <a:pPr lvl="0">
              <a:lnSpc>
                <a:spcPct val="110000"/>
              </a:lnSpc>
            </a:pPr>
            <a:r>
              <a:rPr lang="en-CA" sz="2667" dirty="0"/>
              <a:t>Define complete security logging requirement as part of the larger log management effort</a:t>
            </a:r>
          </a:p>
        </p:txBody>
      </p:sp>
    </p:spTree>
    <p:extLst>
      <p:ext uri="{BB962C8B-B14F-4D97-AF65-F5344CB8AC3E}">
        <p14:creationId xmlns:p14="http://schemas.microsoft.com/office/powerpoint/2010/main" val="472476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</a:t>
            </a:r>
            <a:r>
              <a:rPr lang="pl-PL" dirty="0" err="1"/>
              <a:t>Jakarta</a:t>
            </a:r>
            <a:r>
              <a:rPr lang="pl-PL" dirty="0"/>
              <a:t>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0760724" cy="4525963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</a:t>
            </a:r>
            <a:r>
              <a:rPr lang="pl-PL" sz="1867" dirty="0"/>
              <a:t> -&gt; REQ-xxx</a:t>
            </a:r>
            <a:r>
              <a:rPr lang="en-CA" sz="1867" dirty="0"/>
              <a:t> COMPLETION OF PYTHON LANGUAGE UPDATE (v2.7 → v3.8)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</a:t>
            </a:r>
            <a:r>
              <a:rPr lang="pl-PL" sz="1867" dirty="0"/>
              <a:t>-&gt; REQ-xxx </a:t>
            </a:r>
            <a:r>
              <a:rPr lang="en-CA" sz="1867" dirty="0"/>
              <a:t>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</a:t>
            </a:r>
            <a:r>
              <a:rPr lang="pl-PL" sz="1867" dirty="0"/>
              <a:t>-&gt; REQ-xxx </a:t>
            </a:r>
            <a:r>
              <a:rPr lang="en-CA" sz="1867" dirty="0"/>
              <a:t>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</a:t>
            </a:r>
            <a:r>
              <a:rPr lang="pl-PL" sz="1867" dirty="0"/>
              <a:t>-&gt; REQ-xxx </a:t>
            </a:r>
            <a:r>
              <a:rPr lang="en-CA" sz="1867" dirty="0"/>
              <a:t>CONTINUATION OF CII BADGING SCORE IMPROVEMENTS FOR SILVER LEVEL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LOGS MANAGEMENT - PHASE 1: COMMON PLACE FOR DATA</a:t>
            </a:r>
            <a:r>
              <a:rPr lang="pl-PL" sz="1867" dirty="0"/>
              <a:t> – </a:t>
            </a:r>
            <a:r>
              <a:rPr lang="pl-PL" sz="1867" b="1" dirty="0">
                <a:solidFill>
                  <a:srgbClr val="00B050"/>
                </a:solidFill>
              </a:rPr>
              <a:t>PROPOSAL FOR JAKARTA</a:t>
            </a:r>
            <a:endParaRPr lang="en-CA" sz="1867" b="1" dirty="0">
              <a:solidFill>
                <a:srgbClr val="00B050"/>
              </a:solidFill>
            </a:endParaRPr>
          </a:p>
          <a:p>
            <a:pPr lvl="1">
              <a:lnSpc>
                <a:spcPct val="110000"/>
              </a:lnSpc>
            </a:pPr>
            <a:endParaRPr lang="en-CA" sz="1867" dirty="0"/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pl-PL" sz="1800" dirty="0"/>
              <a:t>REQ-xxx] SECURITY </a:t>
            </a:r>
            <a:r>
              <a:rPr lang="en-CA" sz="1867" dirty="0"/>
              <a:t>LOGS MANAGEMENT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[REQ-xxx] Feature intake template 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[REQ-xxx]</a:t>
            </a:r>
            <a:r>
              <a:rPr lang="pl-PL" sz="1867" dirty="0"/>
              <a:t> Using </a:t>
            </a:r>
            <a:r>
              <a:rPr lang="pl-PL" sz="1867" dirty="0" err="1"/>
              <a:t>basic</a:t>
            </a:r>
            <a:r>
              <a:rPr lang="pl-PL" sz="1867" dirty="0"/>
              <a:t> image from OOM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[REQ-xxx]</a:t>
            </a:r>
            <a:r>
              <a:rPr lang="pl-PL" sz="1867" dirty="0"/>
              <a:t> Software </a:t>
            </a:r>
            <a:r>
              <a:rPr lang="pl-PL" sz="1867" dirty="0" err="1"/>
              <a:t>BOMs</a:t>
            </a:r>
            <a:endParaRPr lang="en-CA" sz="1867" dirty="0"/>
          </a:p>
        </p:txBody>
      </p:sp>
    </p:spTree>
    <p:extLst>
      <p:ext uri="{BB962C8B-B14F-4D97-AF65-F5344CB8AC3E}">
        <p14:creationId xmlns:p14="http://schemas.microsoft.com/office/powerpoint/2010/main" val="505473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33782-94ED-40C4-AC4D-275D10F78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837DA-BC7B-4F1C-AA87-145435190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0" y="197831"/>
            <a:ext cx="11861101" cy="538770"/>
          </a:xfrm>
        </p:spPr>
        <p:txBody>
          <a:bodyPr>
            <a:normAutofit fontScale="90000"/>
          </a:bodyPr>
          <a:lstStyle/>
          <a:p>
            <a:r>
              <a:rPr lang="pl-PL" dirty="0"/>
              <a:t>New topics to be covered on next SECCOM (5th of </a:t>
            </a:r>
            <a:r>
              <a:rPr lang="pl-PL" dirty="0" err="1"/>
              <a:t>October</a:t>
            </a:r>
            <a:r>
              <a:rPr lang="pl-PL" dirty="0"/>
              <a:t>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6C2E9-60AE-4A60-B61C-643C8837C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Angular</a:t>
            </a:r>
            <a:r>
              <a:rPr lang="pl-PL" dirty="0"/>
              <a:t> </a:t>
            </a:r>
            <a:r>
              <a:rPr lang="pl-PL" dirty="0" err="1"/>
              <a:t>experience</a:t>
            </a:r>
            <a:r>
              <a:rPr lang="pl-PL" dirty="0"/>
              <a:t> on </a:t>
            </a:r>
            <a:r>
              <a:rPr lang="pl-PL" dirty="0" err="1"/>
              <a:t>dependencies</a:t>
            </a:r>
            <a:r>
              <a:rPr lang="pl-PL" dirty="0"/>
              <a:t> (</a:t>
            </a:r>
            <a:r>
              <a:rPr lang="pl-PL" dirty="0" err="1"/>
              <a:t>Amy’s</a:t>
            </a:r>
            <a:r>
              <a:rPr lang="pl-PL" dirty="0"/>
              <a:t> team)</a:t>
            </a:r>
          </a:p>
          <a:p>
            <a:r>
              <a:rPr lang="pl-PL" dirty="0"/>
              <a:t>CADI and AAF </a:t>
            </a:r>
            <a:r>
              <a:rPr lang="pl-PL" dirty="0" err="1"/>
              <a:t>replacement</a:t>
            </a:r>
            <a:r>
              <a:rPr lang="pl-PL" dirty="0"/>
              <a:t> (</a:t>
            </a:r>
            <a:r>
              <a:rPr lang="pl-PL" dirty="0" err="1"/>
              <a:t>Byung</a:t>
            </a:r>
            <a:r>
              <a:rPr lang="pl-PL" dirty="0"/>
              <a:t>)</a:t>
            </a:r>
          </a:p>
          <a:p>
            <a:endParaRPr lang="pl-PL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4B2CA23-ABDF-4454-8746-DF5B249788ED}"/>
              </a:ext>
            </a:extLst>
          </p:cNvPr>
          <p:cNvSpPr txBox="1">
            <a:spLocks/>
          </p:cNvSpPr>
          <p:nvPr/>
        </p:nvSpPr>
        <p:spPr>
          <a:xfrm>
            <a:off x="602602" y="1286436"/>
            <a:ext cx="10760724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endParaRPr lang="en-CA" sz="2667" dirty="0"/>
          </a:p>
        </p:txBody>
      </p:sp>
    </p:spTree>
    <p:extLst>
      <p:ext uri="{BB962C8B-B14F-4D97-AF65-F5344CB8AC3E}">
        <p14:creationId xmlns:p14="http://schemas.microsoft.com/office/powerpoint/2010/main" val="284730086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B8D088-CA74-4A6F-9EA2-10E67D46FD77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99f66e42-97e2-4e6b-9df2-5dc93a2ec077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336439</TotalTime>
  <Words>546</Words>
  <Application>Microsoft Office PowerPoint</Application>
  <PresentationFormat>Panoramiczny</PresentationFormat>
  <Paragraphs>66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2" baseType="lpstr">
      <vt:lpstr>.AppleSystemUIFont</vt:lpstr>
      <vt:lpstr>-apple-system</vt:lpstr>
      <vt:lpstr>Arial</vt:lpstr>
      <vt:lpstr>Calibri</vt:lpstr>
      <vt:lpstr>Office Theme</vt:lpstr>
      <vt:lpstr>ONAP Security Meeting  We start at 3 PM CEST </vt:lpstr>
      <vt:lpstr>Agenda &amp; Minutes 1/2 </vt:lpstr>
      <vt:lpstr>Agenda &amp; Minutes 2/2</vt:lpstr>
      <vt:lpstr>Backup</vt:lpstr>
      <vt:lpstr>SECCOM Istanbul requirements</vt:lpstr>
      <vt:lpstr>SECCOM Jakarta requirements</vt:lpstr>
      <vt:lpstr>New topics to be covered on next SECCOM (5th of October)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Paweł Pawlak</cp:lastModifiedBy>
  <cp:revision>1478</cp:revision>
  <cp:lastPrinted>2017-08-07T21:14:23Z</cp:lastPrinted>
  <dcterms:created xsi:type="dcterms:W3CDTF">2017-02-27T16:23:08Z</dcterms:created>
  <dcterms:modified xsi:type="dcterms:W3CDTF">2021-10-07T07:02:40Z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