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sldIdLst>
    <p:sldId id="262" r:id="rId3"/>
    <p:sldId id="259" r:id="rId4"/>
    <p:sldId id="257" r:id="rId5"/>
    <p:sldId id="258" r:id="rId6"/>
    <p:sldId id="260" r:id="rId7"/>
    <p:sldId id="265"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095" autoAdjust="0"/>
  </p:normalViewPr>
  <p:slideViewPr>
    <p:cSldViewPr snapToGrid="0">
      <p:cViewPr varScale="1">
        <p:scale>
          <a:sx n="65" d="100"/>
          <a:sy n="65" d="100"/>
        </p:scale>
        <p:origin x="21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t>10/8/2021</a:t>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4244449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4"/>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6"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54" r:id="rId1"/>
    <p:sldLayoutId id="2147483656" r:id="rId2"/>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5"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55" r:id="rId1"/>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a:xfrm>
            <a:off x="319226" y="2793600"/>
            <a:ext cx="11332718" cy="1514822"/>
          </a:xfrm>
        </p:spPr>
        <p:txBody>
          <a:bodyPr>
            <a:normAutofit/>
          </a:bodyPr>
          <a:lstStyle/>
          <a:p>
            <a:pPr algn="ctr"/>
            <a:r>
              <a:rPr kumimoji="1" lang="en-US" altLang="zh-CN" dirty="0"/>
              <a:t>NSI/NSSI Selection based on resource occupancy level</a:t>
            </a:r>
            <a:endParaRPr lang="ru-RU" b="1" dirty="0"/>
          </a:p>
        </p:txBody>
      </p:sp>
      <p:sp>
        <p:nvSpPr>
          <p:cNvPr id="7" name="Подзаголовок 2">
            <a:extLst>
              <a:ext uri="{FF2B5EF4-FFF2-40B4-BE49-F238E27FC236}">
                <a16:creationId xmlns:a16="http://schemas.microsoft.com/office/drawing/2014/main" id="{2420335D-C1D9-4566-A643-D44E282CBC21}"/>
              </a:ext>
            </a:extLst>
          </p:cNvPr>
          <p:cNvSpPr txBox="1">
            <a:spLocks/>
          </p:cNvSpPr>
          <p:nvPr/>
        </p:nvSpPr>
        <p:spPr>
          <a:xfrm>
            <a:off x="1618374" y="3551011"/>
            <a:ext cx="8955251" cy="170594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600" dirty="0"/>
          </a:p>
          <a:p>
            <a:endParaRPr lang="ru-RU" sz="1600" dirty="0"/>
          </a:p>
        </p:txBody>
      </p:sp>
      <p:sp>
        <p:nvSpPr>
          <p:cNvPr id="10" name="Подзаголовок 2">
            <a:extLst>
              <a:ext uri="{FF2B5EF4-FFF2-40B4-BE49-F238E27FC236}">
                <a16:creationId xmlns:a16="http://schemas.microsoft.com/office/drawing/2014/main" id="{E76FB1C5-3458-4A1B-AFEA-FF0B5B48131C}"/>
              </a:ext>
            </a:extLst>
          </p:cNvPr>
          <p:cNvSpPr txBox="1">
            <a:spLocks/>
          </p:cNvSpPr>
          <p:nvPr/>
        </p:nvSpPr>
        <p:spPr>
          <a:xfrm>
            <a:off x="4802224" y="4981734"/>
            <a:ext cx="6706845" cy="885313"/>
          </a:xfrm>
          <a:prstGeom prst="rect">
            <a:avLst/>
          </a:prstGeom>
        </p:spPr>
        <p:txBody>
          <a:bodyPr vert="horz" lIns="91440" tIns="45720" rIns="91440" bIns="45720" rtlCol="0">
            <a:noAutofit/>
          </a:bodyPr>
          <a:lstStyle>
            <a:defPPr>
              <a:defRPr lang="en-US"/>
            </a:defPPr>
            <a:lvl1pPr indent="0">
              <a:lnSpc>
                <a:spcPct val="120000"/>
              </a:lnSpc>
              <a:spcBef>
                <a:spcPts val="1000"/>
              </a:spcBef>
              <a:buFont typeface="Arial" charset="0"/>
              <a:buNone/>
              <a:defRPr sz="1400" b="0" i="0">
                <a:solidFill>
                  <a:schemeClr val="bg1"/>
                </a:solidFill>
                <a:latin typeface="Arial" panose="020B0604020202020204" pitchFamily="34" charset="0"/>
                <a:cs typeface="Arial" panose="020B0604020202020204" pitchFamily="34" charset="0"/>
              </a:defRPr>
            </a:lvl1pPr>
            <a:lvl2pPr indent="0" algn="ctr">
              <a:lnSpc>
                <a:spcPct val="90000"/>
              </a:lnSpc>
              <a:spcBef>
                <a:spcPts val="500"/>
              </a:spcBef>
              <a:buFont typeface=".AppleSystemUIFont" charset="-120"/>
              <a:buNone/>
              <a:defRPr sz="2400" b="0" i="0">
                <a:solidFill>
                  <a:schemeClr val="tx1">
                    <a:tint val="75000"/>
                  </a:schemeClr>
                </a:solidFill>
                <a:latin typeface="Arial" panose="020B0604020202020204" pitchFamily="34" charset="0"/>
                <a:cs typeface="Arial" panose="020B0604020202020204" pitchFamily="34" charset="0"/>
              </a:defRPr>
            </a:lvl2pPr>
            <a:lvl3pPr indent="0" algn="ctr">
              <a:lnSpc>
                <a:spcPct val="90000"/>
              </a:lnSpc>
              <a:spcBef>
                <a:spcPts val="500"/>
              </a:spcBef>
              <a:buFont typeface="Arial" charset="0"/>
              <a:buNone/>
              <a:defRPr sz="2000" b="0" i="0">
                <a:solidFill>
                  <a:schemeClr val="tx1">
                    <a:tint val="75000"/>
                  </a:schemeClr>
                </a:solidFill>
                <a:latin typeface="Arial" panose="020B0604020202020204" pitchFamily="34" charset="0"/>
                <a:cs typeface="Arial" panose="020B0604020202020204" pitchFamily="34" charset="0"/>
              </a:defRPr>
            </a:lvl3pPr>
            <a:lvl4pPr indent="0" algn="ctr">
              <a:lnSpc>
                <a:spcPct val="90000"/>
              </a:lnSpc>
              <a:spcBef>
                <a:spcPts val="500"/>
              </a:spcBef>
              <a:buFont typeface="Arial" charset="0"/>
              <a:buNone/>
              <a:defRPr b="0" i="0">
                <a:solidFill>
                  <a:schemeClr val="tx1">
                    <a:tint val="75000"/>
                  </a:schemeClr>
                </a:solidFill>
                <a:latin typeface="Arial" panose="020B0604020202020204" pitchFamily="34" charset="0"/>
                <a:cs typeface="Arial" panose="020B0604020202020204" pitchFamily="34" charset="0"/>
              </a:defRPr>
            </a:lvl4pPr>
            <a:lvl5pPr indent="0" algn="ctr">
              <a:lnSpc>
                <a:spcPct val="90000"/>
              </a:lnSpc>
              <a:spcBef>
                <a:spcPts val="500"/>
              </a:spcBef>
              <a:buFont typeface="Arial" charset="0"/>
              <a:buNone/>
              <a:defRPr b="0" i="0">
                <a:solidFill>
                  <a:schemeClr val="tx1">
                    <a:tint val="75000"/>
                  </a:schemeClr>
                </a:solidFill>
                <a:latin typeface="Arial" panose="020B0604020202020204" pitchFamily="34" charset="0"/>
                <a:cs typeface="Arial" panose="020B0604020202020204" pitchFamily="34" charset="0"/>
              </a:defRPr>
            </a:lvl5pPr>
            <a:lvl6pPr indent="0" algn="ctr">
              <a:lnSpc>
                <a:spcPct val="90000"/>
              </a:lnSpc>
              <a:spcBef>
                <a:spcPts val="500"/>
              </a:spcBef>
              <a:buFont typeface="Arial"/>
              <a:buNone/>
              <a:defRPr>
                <a:solidFill>
                  <a:schemeClr val="tx1">
                    <a:tint val="75000"/>
                  </a:schemeClr>
                </a:solidFill>
              </a:defRPr>
            </a:lvl6pPr>
            <a:lvl7pPr indent="0" algn="ctr">
              <a:lnSpc>
                <a:spcPct val="90000"/>
              </a:lnSpc>
              <a:spcBef>
                <a:spcPts val="500"/>
              </a:spcBef>
              <a:buFont typeface="Arial"/>
              <a:buNone/>
              <a:defRPr>
                <a:solidFill>
                  <a:schemeClr val="tx1">
                    <a:tint val="75000"/>
                  </a:schemeClr>
                </a:solidFill>
              </a:defRPr>
            </a:lvl7pPr>
            <a:lvl8pPr indent="0" algn="ctr">
              <a:lnSpc>
                <a:spcPct val="90000"/>
              </a:lnSpc>
              <a:spcBef>
                <a:spcPts val="500"/>
              </a:spcBef>
              <a:buFont typeface="Arial"/>
              <a:buNone/>
              <a:defRPr>
                <a:solidFill>
                  <a:schemeClr val="tx1">
                    <a:tint val="75000"/>
                  </a:schemeClr>
                </a:solidFill>
              </a:defRPr>
            </a:lvl8pPr>
            <a:lvl9pPr indent="0" algn="ctr">
              <a:lnSpc>
                <a:spcPct val="90000"/>
              </a:lnSpc>
              <a:spcBef>
                <a:spcPts val="500"/>
              </a:spcBef>
              <a:buFont typeface="Arial"/>
              <a:buNone/>
              <a:defRPr>
                <a:solidFill>
                  <a:schemeClr val="tx1">
                    <a:tint val="75000"/>
                  </a:schemeClr>
                </a:solidFill>
              </a:defRPr>
            </a:lvl9pPr>
          </a:lstStyle>
          <a:p>
            <a:endParaRPr lang="ru-RU" sz="1600" dirty="0"/>
          </a:p>
        </p:txBody>
      </p:sp>
    </p:spTree>
    <p:extLst>
      <p:ext uri="{BB962C8B-B14F-4D97-AF65-F5344CB8AC3E}">
        <p14:creationId xmlns:p14="http://schemas.microsoft.com/office/powerpoint/2010/main" val="3908963074"/>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A3B11B-B8BE-4227-B0DD-6D34D2A38D2A}"/>
              </a:ext>
            </a:extLst>
          </p:cNvPr>
          <p:cNvSpPr>
            <a:spLocks noGrp="1"/>
          </p:cNvSpPr>
          <p:nvPr>
            <p:ph idx="1"/>
          </p:nvPr>
        </p:nvSpPr>
        <p:spPr>
          <a:xfrm>
            <a:off x="609600" y="1353586"/>
            <a:ext cx="10972800" cy="4516354"/>
          </a:xfrm>
        </p:spPr>
        <p:txBody>
          <a:bodyPr/>
          <a:lstStyle/>
          <a:p>
            <a:pPr algn="just"/>
            <a:r>
              <a:rPr lang="en-US" dirty="0"/>
              <a:t>RAN NF NSSI Selection based on capacity level is concentrated on J-release</a:t>
            </a:r>
          </a:p>
          <a:p>
            <a:pPr algn="just"/>
            <a:r>
              <a:rPr lang="en-US" dirty="0"/>
              <a:t>If RAN NF NSSI is shareable, make an assumption that the RAN NSSI and subsequently the NSI also can be reused. Later, this needs to be enhanced to consider the Core and TN NSSIs. It is applicable for NSI and NSSI selection.</a:t>
            </a:r>
          </a:p>
          <a:p>
            <a:pPr algn="just"/>
            <a:r>
              <a:rPr lang="en-US" dirty="0"/>
              <a:t>OOF handles this selection process with the help of the details received from DCAE component.</a:t>
            </a:r>
          </a:p>
          <a:p>
            <a:pPr algn="just"/>
            <a:r>
              <a:rPr lang="en-US" dirty="0"/>
              <a:t>https://wiki.onap.org/pages/viewpage.action?pageId=103420908</a:t>
            </a:r>
          </a:p>
          <a:p>
            <a:pPr marL="0" indent="0">
              <a:buNone/>
            </a:pPr>
            <a:endParaRPr lang="en-IN" dirty="0"/>
          </a:p>
        </p:txBody>
      </p:sp>
      <p:sp>
        <p:nvSpPr>
          <p:cNvPr id="3" name="Title 2">
            <a:extLst>
              <a:ext uri="{FF2B5EF4-FFF2-40B4-BE49-F238E27FC236}">
                <a16:creationId xmlns:a16="http://schemas.microsoft.com/office/drawing/2014/main" id="{C004A859-40D4-4653-9068-A3924B873DCA}"/>
              </a:ext>
            </a:extLst>
          </p:cNvPr>
          <p:cNvSpPr>
            <a:spLocks noGrp="1"/>
          </p:cNvSpPr>
          <p:nvPr>
            <p:ph type="title"/>
          </p:nvPr>
        </p:nvSpPr>
        <p:spPr/>
        <p:txBody>
          <a:bodyPr/>
          <a:lstStyle/>
          <a:p>
            <a:r>
              <a:rPr lang="en-US" dirty="0"/>
              <a:t>Important Points</a:t>
            </a:r>
            <a:endParaRPr lang="en-IN" dirty="0"/>
          </a:p>
        </p:txBody>
      </p:sp>
      <p:sp>
        <p:nvSpPr>
          <p:cNvPr id="4" name="Footer Placeholder 3">
            <a:extLst>
              <a:ext uri="{FF2B5EF4-FFF2-40B4-BE49-F238E27FC236}">
                <a16:creationId xmlns:a16="http://schemas.microsoft.com/office/drawing/2014/main" id="{A863837C-6FD7-4D3F-84F4-7ACBE6541B68}"/>
              </a:ext>
            </a:extLst>
          </p:cNvPr>
          <p:cNvSpPr>
            <a:spLocks noGrp="1"/>
          </p:cNvSpPr>
          <p:nvPr>
            <p:ph type="ftr" sz="quarter" idx="3"/>
          </p:nvPr>
        </p:nvSpPr>
        <p:spPr/>
        <p:txBody>
          <a:bodyPr/>
          <a:lstStyle/>
          <a:p>
            <a:r>
              <a:rPr lang="en-US"/>
              <a:t>Intel Confidential </a:t>
            </a:r>
            <a:endParaRPr lang="en-US" dirty="0"/>
          </a:p>
        </p:txBody>
      </p:sp>
    </p:spTree>
    <p:extLst>
      <p:ext uri="{BB962C8B-B14F-4D97-AF65-F5344CB8AC3E}">
        <p14:creationId xmlns:p14="http://schemas.microsoft.com/office/powerpoint/2010/main" val="3236961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C1E0C6EC-8289-CD47-A30B-C16241E94E3A}"/>
              </a:ext>
            </a:extLst>
          </p:cNvPr>
          <p:cNvSpPr>
            <a:spLocks noGrp="1"/>
          </p:cNvSpPr>
          <p:nvPr>
            <p:ph idx="1"/>
          </p:nvPr>
        </p:nvSpPr>
        <p:spPr>
          <a:xfrm>
            <a:off x="364672" y="1054826"/>
            <a:ext cx="10972800" cy="5021262"/>
          </a:xfrm>
        </p:spPr>
        <p:txBody>
          <a:bodyPr>
            <a:normAutofit fontScale="92500" lnSpcReduction="10000"/>
          </a:bodyPr>
          <a:lstStyle/>
          <a:p>
            <a:pPr marL="0" indent="0">
              <a:buNone/>
            </a:pPr>
            <a:endParaRPr kumimoji="1" lang="en-US" altLang="zh-CN" dirty="0"/>
          </a:p>
          <a:p>
            <a:r>
              <a:rPr kumimoji="1" lang="en-US" altLang="zh-CN" b="1" dirty="0"/>
              <a:t>Subnet: </a:t>
            </a:r>
            <a:r>
              <a:rPr kumimoji="1" lang="en-US" altLang="zh-CN" dirty="0"/>
              <a:t>RAN </a:t>
            </a:r>
          </a:p>
          <a:p>
            <a:r>
              <a:rPr kumimoji="1" lang="en-US" altLang="zh-CN" b="1" dirty="0"/>
              <a:t>Radio Resources utilization: </a:t>
            </a:r>
          </a:p>
          <a:p>
            <a:pPr lvl="2"/>
            <a:r>
              <a:rPr lang="en-GB" dirty="0"/>
              <a:t>DL PRB used for data traffic (</a:t>
            </a:r>
            <a:r>
              <a:rPr lang="en-US" dirty="0" err="1"/>
              <a:t>RRU.PrbUsedDl</a:t>
            </a:r>
            <a:r>
              <a:rPr lang="en-US" dirty="0"/>
              <a:t>) </a:t>
            </a:r>
            <a:r>
              <a:rPr lang="en-GB" dirty="0"/>
              <a:t>&amp; UL PRB used for data traffic (</a:t>
            </a:r>
            <a:r>
              <a:rPr lang="en-US" dirty="0" err="1"/>
              <a:t>RRU.PrbUsedUl</a:t>
            </a:r>
            <a:r>
              <a:rPr lang="en-US" dirty="0"/>
              <a:t>) – Ref. TS 28552</a:t>
            </a:r>
          </a:p>
          <a:p>
            <a:pPr lvl="2"/>
            <a:r>
              <a:rPr lang="en-US" dirty="0"/>
              <a:t>This data is received from RAN Simulator for a </a:t>
            </a:r>
            <a:r>
              <a:rPr lang="en-US" dirty="0" err="1"/>
              <a:t>sNSSAI</a:t>
            </a:r>
            <a:r>
              <a:rPr lang="en-US" dirty="0"/>
              <a:t> at cell level</a:t>
            </a:r>
          </a:p>
          <a:p>
            <a:pPr marL="342900" lvl="2" indent="0">
              <a:buNone/>
            </a:pPr>
            <a:r>
              <a:rPr lang="en-US" dirty="0"/>
              <a:t>&lt;</a:t>
            </a:r>
            <a:r>
              <a:rPr lang="en-US" dirty="0" err="1"/>
              <a:t>measData</a:t>
            </a:r>
            <a:r>
              <a:rPr lang="en-US" dirty="0"/>
              <a:t>&gt;</a:t>
            </a:r>
          </a:p>
          <a:p>
            <a:pPr marL="342900" lvl="2" indent="0">
              <a:buNone/>
            </a:pPr>
            <a:r>
              <a:rPr lang="en-US" dirty="0"/>
              <a:t>        &lt;</a:t>
            </a:r>
            <a:r>
              <a:rPr lang="en-US" dirty="0" err="1"/>
              <a:t>managedElement</a:t>
            </a:r>
            <a:r>
              <a:rPr lang="en-US" dirty="0"/>
              <a:t> </a:t>
            </a:r>
            <a:r>
              <a:rPr lang="en-US" dirty="0" err="1"/>
              <a:t>localDn</a:t>
            </a:r>
            <a:r>
              <a:rPr lang="en-US" dirty="0"/>
              <a:t>="</a:t>
            </a:r>
            <a:r>
              <a:rPr lang="en-US" b="1" dirty="0">
                <a:highlight>
                  <a:srgbClr val="00FFFF"/>
                </a:highlight>
              </a:rPr>
              <a:t>110</a:t>
            </a:r>
            <a:r>
              <a:rPr lang="en-US" dirty="0"/>
              <a:t>" </a:t>
            </a:r>
            <a:r>
              <a:rPr lang="en-US" dirty="0" err="1"/>
              <a:t>swVersion</a:t>
            </a:r>
            <a:r>
              <a:rPr lang="en-US" dirty="0"/>
              <a:t>="r0.1"/&gt;</a:t>
            </a:r>
          </a:p>
          <a:p>
            <a:pPr marL="342900" lvl="2" indent="0">
              <a:buNone/>
            </a:pPr>
            <a:r>
              <a:rPr lang="en-US" dirty="0"/>
              <a:t>        &lt;</a:t>
            </a:r>
            <a:r>
              <a:rPr lang="en-US" dirty="0" err="1"/>
              <a:t>measInfo</a:t>
            </a:r>
            <a:r>
              <a:rPr lang="en-US" dirty="0"/>
              <a:t> </a:t>
            </a:r>
            <a:r>
              <a:rPr lang="en-US" dirty="0" err="1"/>
              <a:t>measInfoId</a:t>
            </a:r>
            <a:r>
              <a:rPr lang="en-US" dirty="0"/>
              <a:t>="</a:t>
            </a:r>
            <a:r>
              <a:rPr lang="en-US" dirty="0" err="1"/>
              <a:t>measInfoIsVal</a:t>
            </a:r>
            <a:r>
              <a:rPr lang="en-US" dirty="0"/>
              <a:t>"&gt;</a:t>
            </a:r>
          </a:p>
          <a:p>
            <a:pPr marL="342900" lvl="2" indent="0">
              <a:buNone/>
            </a:pPr>
            <a:r>
              <a:rPr lang="en-US" dirty="0"/>
              <a:t>            &lt;job </a:t>
            </a:r>
            <a:r>
              <a:rPr lang="en-US" dirty="0" err="1"/>
              <a:t>jobId</a:t>
            </a:r>
            <a:r>
              <a:rPr lang="en-US" dirty="0"/>
              <a:t>="5924"/&gt;</a:t>
            </a:r>
          </a:p>
          <a:p>
            <a:pPr marL="342900" lvl="2" indent="0">
              <a:buNone/>
            </a:pPr>
            <a:r>
              <a:rPr lang="en-US" dirty="0"/>
              <a:t>            &lt;</a:t>
            </a:r>
            <a:r>
              <a:rPr lang="en-US" dirty="0" err="1"/>
              <a:t>granPeriod</a:t>
            </a:r>
            <a:r>
              <a:rPr lang="en-US" dirty="0"/>
              <a:t> duration="PT900S" </a:t>
            </a:r>
            <a:r>
              <a:rPr lang="en-US" dirty="0" err="1"/>
              <a:t>endTime</a:t>
            </a:r>
            <a:r>
              <a:rPr lang="en-US" dirty="0"/>
              <a:t>="2021-06-06T22:00:56.409"/&gt;</a:t>
            </a:r>
          </a:p>
          <a:p>
            <a:pPr marL="342900" lvl="2" indent="0">
              <a:buNone/>
            </a:pPr>
            <a:r>
              <a:rPr lang="en-US" dirty="0"/>
              <a:t>            &lt;</a:t>
            </a:r>
            <a:r>
              <a:rPr lang="en-US" dirty="0" err="1"/>
              <a:t>repPeriod</a:t>
            </a:r>
            <a:r>
              <a:rPr lang="en-US" dirty="0"/>
              <a:t> duration="PT900S"/&gt;</a:t>
            </a:r>
          </a:p>
          <a:p>
            <a:pPr marL="342900" lvl="2" indent="0">
              <a:buNone/>
            </a:pPr>
            <a:r>
              <a:rPr lang="en-US" dirty="0"/>
              <a:t>            &lt;</a:t>
            </a:r>
            <a:r>
              <a:rPr lang="en-US" dirty="0" err="1"/>
              <a:t>measType</a:t>
            </a:r>
            <a:r>
              <a:rPr lang="en-US" dirty="0"/>
              <a:t> p="1"&gt;</a:t>
            </a:r>
            <a:r>
              <a:rPr lang="en-US" b="1" dirty="0">
                <a:highlight>
                  <a:srgbClr val="00FFFF"/>
                </a:highlight>
              </a:rPr>
              <a:t>SM.PrbUsedDl.01-66645DC8</a:t>
            </a:r>
            <a:r>
              <a:rPr lang="en-US" dirty="0"/>
              <a:t>&lt;/</a:t>
            </a:r>
            <a:r>
              <a:rPr lang="en-US" dirty="0" err="1"/>
              <a:t>measType</a:t>
            </a:r>
            <a:r>
              <a:rPr lang="en-US" dirty="0"/>
              <a:t>&gt;</a:t>
            </a:r>
          </a:p>
          <a:p>
            <a:pPr marL="342900" lvl="2" indent="0">
              <a:buNone/>
            </a:pPr>
            <a:r>
              <a:rPr lang="en-US" dirty="0"/>
              <a:t>            &lt;</a:t>
            </a:r>
            <a:r>
              <a:rPr lang="en-US" dirty="0" err="1"/>
              <a:t>measType</a:t>
            </a:r>
            <a:r>
              <a:rPr lang="en-US" dirty="0"/>
              <a:t> p="2"&gt;</a:t>
            </a:r>
            <a:r>
              <a:rPr lang="en-US" b="1" dirty="0">
                <a:highlight>
                  <a:srgbClr val="00FFFF"/>
                </a:highlight>
              </a:rPr>
              <a:t>SM.PrbUsedUl.01-66645DC8</a:t>
            </a:r>
            <a:r>
              <a:rPr lang="en-US" dirty="0"/>
              <a:t>&lt;/</a:t>
            </a:r>
            <a:r>
              <a:rPr lang="en-US" dirty="0" err="1"/>
              <a:t>measType</a:t>
            </a:r>
            <a:r>
              <a:rPr lang="en-US" dirty="0"/>
              <a:t>&gt;</a:t>
            </a:r>
          </a:p>
          <a:p>
            <a:pPr marL="342900" lvl="2" indent="0">
              <a:buNone/>
            </a:pPr>
            <a:r>
              <a:rPr lang="en-US" dirty="0"/>
              <a:t>            &lt;</a:t>
            </a:r>
            <a:r>
              <a:rPr lang="en-US" dirty="0" err="1"/>
              <a:t>measValue</a:t>
            </a:r>
            <a:r>
              <a:rPr lang="en-US" dirty="0"/>
              <a:t> </a:t>
            </a:r>
            <a:r>
              <a:rPr lang="en-US" dirty="0" err="1"/>
              <a:t>measObjLdn</a:t>
            </a:r>
            <a:r>
              <a:rPr lang="en-US" dirty="0"/>
              <a:t>="</a:t>
            </a:r>
            <a:r>
              <a:rPr lang="en-US" b="1" dirty="0">
                <a:highlight>
                  <a:srgbClr val="00FFFF"/>
                </a:highlight>
              </a:rPr>
              <a:t>15289</a:t>
            </a:r>
            <a:r>
              <a:rPr lang="en-US" dirty="0"/>
              <a:t>"&gt;</a:t>
            </a:r>
          </a:p>
          <a:p>
            <a:pPr marL="342900" lvl="2" indent="0">
              <a:buNone/>
            </a:pPr>
            <a:r>
              <a:rPr lang="en-US" dirty="0"/>
              <a:t>                </a:t>
            </a:r>
            <a:r>
              <a:rPr lang="en-US" b="1" dirty="0">
                <a:highlight>
                  <a:srgbClr val="00FFFF"/>
                </a:highlight>
              </a:rPr>
              <a:t>&lt;r p="1"&gt;101&lt;/r&gt;</a:t>
            </a:r>
          </a:p>
          <a:p>
            <a:pPr marL="342900" lvl="2" indent="0">
              <a:buNone/>
            </a:pPr>
            <a:r>
              <a:rPr lang="en-US" b="1" dirty="0">
                <a:highlight>
                  <a:srgbClr val="00FFFF"/>
                </a:highlight>
              </a:rPr>
              <a:t>                &lt;r p="2"&gt;17&lt;/r&gt;</a:t>
            </a:r>
          </a:p>
          <a:p>
            <a:pPr marL="342900" lvl="2" indent="0">
              <a:buNone/>
            </a:pPr>
            <a:r>
              <a:rPr lang="en-US" dirty="0"/>
              <a:t>                &lt;suspect&gt;false&lt;/suspect&gt;</a:t>
            </a:r>
          </a:p>
          <a:p>
            <a:pPr marL="342900" lvl="2" indent="0">
              <a:buNone/>
            </a:pPr>
            <a:r>
              <a:rPr lang="en-US" dirty="0"/>
              <a:t>            &lt;/</a:t>
            </a:r>
            <a:r>
              <a:rPr lang="en-US" dirty="0" err="1"/>
              <a:t>measValue</a:t>
            </a:r>
            <a:r>
              <a:rPr lang="en-US" dirty="0"/>
              <a:t>&gt;</a:t>
            </a:r>
          </a:p>
          <a:p>
            <a:pPr marL="342900" lvl="2" indent="0">
              <a:buNone/>
            </a:pPr>
            <a:r>
              <a:rPr lang="en-US" dirty="0"/>
              <a:t>            &lt;</a:t>
            </a:r>
            <a:r>
              <a:rPr lang="en-US" dirty="0" err="1"/>
              <a:t>measValue</a:t>
            </a:r>
            <a:r>
              <a:rPr lang="en-US" dirty="0"/>
              <a:t> </a:t>
            </a:r>
            <a:r>
              <a:rPr lang="en-US" dirty="0" err="1"/>
              <a:t>measObjLdn</a:t>
            </a:r>
            <a:r>
              <a:rPr lang="en-US" dirty="0"/>
              <a:t>="15290"&gt;</a:t>
            </a:r>
          </a:p>
          <a:p>
            <a:pPr marL="342900" lvl="2" indent="0">
              <a:buNone/>
            </a:pPr>
            <a:r>
              <a:rPr lang="en-US" dirty="0"/>
              <a:t>                &lt;r p="1"&gt;123&lt;/r&gt;</a:t>
            </a:r>
          </a:p>
          <a:p>
            <a:pPr marL="342900" lvl="2" indent="0">
              <a:buNone/>
            </a:pPr>
            <a:r>
              <a:rPr lang="en-US" dirty="0"/>
              <a:t>                &lt;r p="2"&gt;357&lt;/r&gt;</a:t>
            </a:r>
          </a:p>
          <a:p>
            <a:pPr marL="342900" lvl="2" indent="0">
              <a:buNone/>
            </a:pPr>
            <a:r>
              <a:rPr lang="en-US" dirty="0"/>
              <a:t>                &lt;suspect&gt;false&lt;/suspect&gt;</a:t>
            </a:r>
          </a:p>
          <a:p>
            <a:pPr marL="342900" lvl="2" indent="0">
              <a:buNone/>
            </a:pPr>
            <a:r>
              <a:rPr lang="en-US" dirty="0"/>
              <a:t>            &lt;/</a:t>
            </a:r>
            <a:r>
              <a:rPr lang="en-US" dirty="0" err="1"/>
              <a:t>measValue</a:t>
            </a:r>
            <a:r>
              <a:rPr lang="en-US" dirty="0"/>
              <a:t>&gt;</a:t>
            </a:r>
          </a:p>
          <a:p>
            <a:pPr marL="342900" lvl="2" indent="0">
              <a:buNone/>
            </a:pPr>
            <a:r>
              <a:rPr lang="en-US" dirty="0"/>
              <a:t>…..</a:t>
            </a:r>
          </a:p>
          <a:p>
            <a:pPr lvl="2"/>
            <a:endParaRPr kumimoji="1" lang="zh-CN" altLang="en-US" dirty="0"/>
          </a:p>
        </p:txBody>
      </p:sp>
      <p:sp>
        <p:nvSpPr>
          <p:cNvPr id="3" name="标题 2">
            <a:extLst>
              <a:ext uri="{FF2B5EF4-FFF2-40B4-BE49-F238E27FC236}">
                <a16:creationId xmlns:a16="http://schemas.microsoft.com/office/drawing/2014/main" id="{23D1510B-4D11-FF48-9073-3B282C7F7328}"/>
              </a:ext>
            </a:extLst>
          </p:cNvPr>
          <p:cNvSpPr>
            <a:spLocks noGrp="1"/>
          </p:cNvSpPr>
          <p:nvPr>
            <p:ph type="title"/>
          </p:nvPr>
        </p:nvSpPr>
        <p:spPr>
          <a:xfrm>
            <a:off x="609600" y="231620"/>
            <a:ext cx="11449878" cy="640080"/>
          </a:xfrm>
        </p:spPr>
        <p:txBody>
          <a:bodyPr>
            <a:normAutofit fontScale="90000"/>
          </a:bodyPr>
          <a:lstStyle/>
          <a:p>
            <a:r>
              <a:rPr kumimoji="1" lang="en-US" altLang="zh-CN" dirty="0"/>
              <a:t>RAN NF NSSI Selection based on resource occupancy level</a:t>
            </a:r>
            <a:endParaRPr kumimoji="1" lang="zh-CN" altLang="en-US" dirty="0"/>
          </a:p>
        </p:txBody>
      </p:sp>
      <p:sp>
        <p:nvSpPr>
          <p:cNvPr id="4" name="页脚占位符 3">
            <a:extLst>
              <a:ext uri="{FF2B5EF4-FFF2-40B4-BE49-F238E27FC236}">
                <a16:creationId xmlns:a16="http://schemas.microsoft.com/office/drawing/2014/main" id="{CC994F4C-F74B-0142-980D-0D158EF5B312}"/>
              </a:ext>
            </a:extLst>
          </p:cNvPr>
          <p:cNvSpPr>
            <a:spLocks noGrp="1"/>
          </p:cNvSpPr>
          <p:nvPr>
            <p:ph type="ftr" sz="quarter" idx="3"/>
          </p:nvPr>
        </p:nvSpPr>
        <p:spPr/>
        <p:txBody>
          <a:bodyPr/>
          <a:lstStyle/>
          <a:p>
            <a:r>
              <a:rPr lang="en-US"/>
              <a:t>Intel Confidential </a:t>
            </a:r>
            <a:endParaRPr lang="en-US" dirty="0"/>
          </a:p>
        </p:txBody>
      </p:sp>
      <p:cxnSp>
        <p:nvCxnSpPr>
          <p:cNvPr id="6" name="Straight Arrow Connector 5">
            <a:extLst>
              <a:ext uri="{FF2B5EF4-FFF2-40B4-BE49-F238E27FC236}">
                <a16:creationId xmlns:a16="http://schemas.microsoft.com/office/drawing/2014/main" id="{46B0BD1C-44B6-4C9A-B090-46609BBDDB8B}"/>
              </a:ext>
            </a:extLst>
          </p:cNvPr>
          <p:cNvCxnSpPr/>
          <p:nvPr/>
        </p:nvCxnSpPr>
        <p:spPr>
          <a:xfrm>
            <a:off x="6096000" y="2650435"/>
            <a:ext cx="1775791" cy="0"/>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2BA6163-5462-4A29-BFAE-7B3E1481B7CF}"/>
              </a:ext>
            </a:extLst>
          </p:cNvPr>
          <p:cNvSpPr txBox="1"/>
          <p:nvPr/>
        </p:nvSpPr>
        <p:spPr>
          <a:xfrm>
            <a:off x="7931630" y="2462678"/>
            <a:ext cx="1232452" cy="369332"/>
          </a:xfrm>
          <a:prstGeom prst="rect">
            <a:avLst/>
          </a:prstGeom>
          <a:noFill/>
        </p:spPr>
        <p:txBody>
          <a:bodyPr wrap="square" rtlCol="0">
            <a:spAutoFit/>
          </a:bodyPr>
          <a:lstStyle/>
          <a:p>
            <a:r>
              <a:rPr lang="en-US" dirty="0" err="1">
                <a:solidFill>
                  <a:srgbClr val="7030A0"/>
                </a:solidFill>
              </a:rPr>
              <a:t>gNBDUId</a:t>
            </a:r>
            <a:endParaRPr lang="en-IN" dirty="0">
              <a:solidFill>
                <a:srgbClr val="7030A0"/>
              </a:solidFill>
            </a:endParaRPr>
          </a:p>
        </p:txBody>
      </p:sp>
      <p:cxnSp>
        <p:nvCxnSpPr>
          <p:cNvPr id="10" name="Straight Arrow Connector 9">
            <a:extLst>
              <a:ext uri="{FF2B5EF4-FFF2-40B4-BE49-F238E27FC236}">
                <a16:creationId xmlns:a16="http://schemas.microsoft.com/office/drawing/2014/main" id="{CB7804F3-FC1B-42C7-B5A2-97B582BFE1E5}"/>
              </a:ext>
            </a:extLst>
          </p:cNvPr>
          <p:cNvCxnSpPr/>
          <p:nvPr/>
        </p:nvCxnSpPr>
        <p:spPr>
          <a:xfrm>
            <a:off x="7043735" y="3618761"/>
            <a:ext cx="1775791" cy="0"/>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BA47537-2E50-45AB-989B-9153B1F664D7}"/>
              </a:ext>
            </a:extLst>
          </p:cNvPr>
          <p:cNvSpPr txBox="1"/>
          <p:nvPr/>
        </p:nvSpPr>
        <p:spPr>
          <a:xfrm>
            <a:off x="8846047" y="3429000"/>
            <a:ext cx="1232452" cy="369332"/>
          </a:xfrm>
          <a:prstGeom prst="rect">
            <a:avLst/>
          </a:prstGeom>
          <a:noFill/>
        </p:spPr>
        <p:txBody>
          <a:bodyPr wrap="square" rtlCol="0">
            <a:spAutoFit/>
          </a:bodyPr>
          <a:lstStyle/>
          <a:p>
            <a:r>
              <a:rPr lang="en-US" dirty="0">
                <a:solidFill>
                  <a:srgbClr val="7030A0"/>
                </a:solidFill>
              </a:rPr>
              <a:t>PM types</a:t>
            </a:r>
            <a:endParaRPr lang="en-IN" dirty="0">
              <a:solidFill>
                <a:srgbClr val="7030A0"/>
              </a:solidFill>
            </a:endParaRPr>
          </a:p>
        </p:txBody>
      </p:sp>
      <p:sp>
        <p:nvSpPr>
          <p:cNvPr id="12" name="TextBox 11">
            <a:extLst>
              <a:ext uri="{FF2B5EF4-FFF2-40B4-BE49-F238E27FC236}">
                <a16:creationId xmlns:a16="http://schemas.microsoft.com/office/drawing/2014/main" id="{EC79AEEF-34B1-4CCE-919B-F60E1EBA448D}"/>
              </a:ext>
            </a:extLst>
          </p:cNvPr>
          <p:cNvSpPr txBox="1"/>
          <p:nvPr/>
        </p:nvSpPr>
        <p:spPr>
          <a:xfrm>
            <a:off x="6699178" y="3809264"/>
            <a:ext cx="1232452" cy="369332"/>
          </a:xfrm>
          <a:prstGeom prst="rect">
            <a:avLst/>
          </a:prstGeom>
          <a:noFill/>
        </p:spPr>
        <p:txBody>
          <a:bodyPr wrap="square" rtlCol="0">
            <a:spAutoFit/>
          </a:bodyPr>
          <a:lstStyle/>
          <a:p>
            <a:r>
              <a:rPr lang="en-US" dirty="0">
                <a:solidFill>
                  <a:srgbClr val="7030A0"/>
                </a:solidFill>
              </a:rPr>
              <a:t>Cell Id</a:t>
            </a:r>
            <a:endParaRPr lang="en-IN" dirty="0">
              <a:solidFill>
                <a:srgbClr val="7030A0"/>
              </a:solidFill>
            </a:endParaRPr>
          </a:p>
        </p:txBody>
      </p:sp>
      <p:cxnSp>
        <p:nvCxnSpPr>
          <p:cNvPr id="13" name="Straight Arrow Connector 12">
            <a:extLst>
              <a:ext uri="{FF2B5EF4-FFF2-40B4-BE49-F238E27FC236}">
                <a16:creationId xmlns:a16="http://schemas.microsoft.com/office/drawing/2014/main" id="{0C0A71FB-A680-4284-A741-8DC29065BE0E}"/>
              </a:ext>
            </a:extLst>
          </p:cNvPr>
          <p:cNvCxnSpPr/>
          <p:nvPr/>
        </p:nvCxnSpPr>
        <p:spPr>
          <a:xfrm>
            <a:off x="4762424" y="3982176"/>
            <a:ext cx="1775791" cy="0"/>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A0C0683-B74E-428E-94BD-81A4D1CD0253}"/>
              </a:ext>
            </a:extLst>
          </p:cNvPr>
          <p:cNvCxnSpPr/>
          <p:nvPr/>
        </p:nvCxnSpPr>
        <p:spPr>
          <a:xfrm>
            <a:off x="4213784" y="4246045"/>
            <a:ext cx="1775791" cy="0"/>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E4D7114-3A1B-4366-8455-C776854EC8FF}"/>
              </a:ext>
            </a:extLst>
          </p:cNvPr>
          <p:cNvSpPr txBox="1"/>
          <p:nvPr/>
        </p:nvSpPr>
        <p:spPr>
          <a:xfrm>
            <a:off x="6096000" y="4096006"/>
            <a:ext cx="1232452" cy="369332"/>
          </a:xfrm>
          <a:prstGeom prst="rect">
            <a:avLst/>
          </a:prstGeom>
          <a:noFill/>
        </p:spPr>
        <p:txBody>
          <a:bodyPr wrap="square" rtlCol="0">
            <a:spAutoFit/>
          </a:bodyPr>
          <a:lstStyle/>
          <a:p>
            <a:r>
              <a:rPr lang="en-US" dirty="0">
                <a:solidFill>
                  <a:srgbClr val="7030A0"/>
                </a:solidFill>
              </a:rPr>
              <a:t>PM values</a:t>
            </a:r>
            <a:endParaRPr lang="en-IN" dirty="0">
              <a:solidFill>
                <a:srgbClr val="7030A0"/>
              </a:solidFill>
            </a:endParaRPr>
          </a:p>
        </p:txBody>
      </p:sp>
    </p:spTree>
    <p:extLst>
      <p:ext uri="{BB962C8B-B14F-4D97-AF65-F5344CB8AC3E}">
        <p14:creationId xmlns:p14="http://schemas.microsoft.com/office/powerpoint/2010/main" val="708430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089CA0-75A0-4AC3-889D-FD8D8561F3DD}"/>
              </a:ext>
            </a:extLst>
          </p:cNvPr>
          <p:cNvSpPr>
            <a:spLocks noGrp="1"/>
          </p:cNvSpPr>
          <p:nvPr>
            <p:ph idx="1"/>
          </p:nvPr>
        </p:nvSpPr>
        <p:spPr>
          <a:xfrm>
            <a:off x="0" y="1351722"/>
            <a:ext cx="12072730" cy="5062330"/>
          </a:xfrm>
        </p:spPr>
        <p:txBody>
          <a:bodyPr>
            <a:normAutofit/>
          </a:bodyPr>
          <a:lstStyle/>
          <a:p>
            <a:r>
              <a:rPr lang="en-US" dirty="0" err="1"/>
              <a:t>PrbUsedDl</a:t>
            </a:r>
            <a:r>
              <a:rPr lang="en-US" dirty="0"/>
              <a:t> &amp; </a:t>
            </a:r>
            <a:r>
              <a:rPr lang="en-US" dirty="0" err="1"/>
              <a:t>PrbUsedUl</a:t>
            </a:r>
            <a:r>
              <a:rPr lang="en-US" dirty="0"/>
              <a:t> are calculated at RAN simulator using a simple logic</a:t>
            </a:r>
          </a:p>
          <a:p>
            <a:r>
              <a:rPr lang="en-US" dirty="0"/>
              <a:t>Each cell is assumed to have certain PRBs and the PRB usage is computed based on the ratio of current slice's throughput (</a:t>
            </a:r>
            <a:r>
              <a:rPr lang="en-US" dirty="0" err="1"/>
              <a:t>dLThptPerSlice</a:t>
            </a:r>
            <a:r>
              <a:rPr lang="en-US" dirty="0"/>
              <a:t>,  </a:t>
            </a:r>
            <a:r>
              <a:rPr lang="en-US" dirty="0" err="1"/>
              <a:t>uLThptPerSlice</a:t>
            </a:r>
            <a:r>
              <a:rPr lang="en-US" dirty="0"/>
              <a:t>) per cell</a:t>
            </a:r>
          </a:p>
          <a:p>
            <a:r>
              <a:rPr lang="en-US" dirty="0"/>
              <a:t>Total PRBs can be fixed as 132 as per the below two tables from TS 38.101-1, TS 38.101-2</a:t>
            </a:r>
          </a:p>
          <a:p>
            <a:r>
              <a:rPr lang="en-GB" dirty="0"/>
              <a:t>FR1 Maximum transmission bandwidth configuration N</a:t>
            </a:r>
            <a:r>
              <a:rPr lang="en-GB" baseline="-25000" dirty="0"/>
              <a:t>RB</a:t>
            </a:r>
          </a:p>
          <a:p>
            <a:endParaRPr lang="en-GB" baseline="-25000" dirty="0"/>
          </a:p>
          <a:p>
            <a:endParaRPr lang="en-GB" baseline="-25000" dirty="0"/>
          </a:p>
          <a:p>
            <a:endParaRPr lang="en-GB" baseline="-25000" dirty="0"/>
          </a:p>
          <a:p>
            <a:endParaRPr lang="en-GB" baseline="-25000" dirty="0"/>
          </a:p>
          <a:p>
            <a:r>
              <a:rPr lang="en-GB" dirty="0"/>
              <a:t>FR2 Maximum transmission bandwidth configuration N</a:t>
            </a:r>
            <a:r>
              <a:rPr lang="en-GB" baseline="-25000" dirty="0"/>
              <a:t>RB</a:t>
            </a:r>
          </a:p>
          <a:p>
            <a:endParaRPr lang="en-GB" baseline="-25000" dirty="0"/>
          </a:p>
          <a:p>
            <a:endParaRPr lang="en-GB" baseline="-25000" dirty="0"/>
          </a:p>
          <a:p>
            <a:endParaRPr lang="en-GB" baseline="-25000" dirty="0"/>
          </a:p>
          <a:p>
            <a:endParaRPr lang="en-GB" baseline="-25000" dirty="0"/>
          </a:p>
          <a:p>
            <a:endParaRPr lang="en-GB" baseline="-25000" dirty="0"/>
          </a:p>
          <a:p>
            <a:endParaRPr lang="en-GB" baseline="-25000" dirty="0"/>
          </a:p>
          <a:p>
            <a:endParaRPr lang="en-GB" baseline="-25000" dirty="0"/>
          </a:p>
          <a:p>
            <a:endParaRPr lang="en-US" dirty="0"/>
          </a:p>
          <a:p>
            <a:pPr marL="0" indent="0">
              <a:buNone/>
            </a:pPr>
            <a:endParaRPr lang="en-US" dirty="0"/>
          </a:p>
          <a:p>
            <a:pPr marL="0" indent="0">
              <a:buNone/>
            </a:pPr>
            <a:endParaRPr lang="en-US" dirty="0"/>
          </a:p>
        </p:txBody>
      </p:sp>
      <p:sp>
        <p:nvSpPr>
          <p:cNvPr id="3" name="Title 2">
            <a:extLst>
              <a:ext uri="{FF2B5EF4-FFF2-40B4-BE49-F238E27FC236}">
                <a16:creationId xmlns:a16="http://schemas.microsoft.com/office/drawing/2014/main" id="{03AE7908-B366-440C-9150-89BC180707BF}"/>
              </a:ext>
            </a:extLst>
          </p:cNvPr>
          <p:cNvSpPr>
            <a:spLocks noGrp="1"/>
          </p:cNvSpPr>
          <p:nvPr>
            <p:ph type="title"/>
          </p:nvPr>
        </p:nvSpPr>
        <p:spPr/>
        <p:txBody>
          <a:bodyPr/>
          <a:lstStyle/>
          <a:p>
            <a:r>
              <a:rPr lang="en-US" dirty="0"/>
              <a:t>Radio Resources Utilization</a:t>
            </a:r>
            <a:endParaRPr lang="en-IN" dirty="0"/>
          </a:p>
        </p:txBody>
      </p:sp>
      <p:sp>
        <p:nvSpPr>
          <p:cNvPr id="4" name="Footer Placeholder 3">
            <a:extLst>
              <a:ext uri="{FF2B5EF4-FFF2-40B4-BE49-F238E27FC236}">
                <a16:creationId xmlns:a16="http://schemas.microsoft.com/office/drawing/2014/main" id="{2DE7F848-D56F-4B86-9281-1914D1B6ABB4}"/>
              </a:ext>
            </a:extLst>
          </p:cNvPr>
          <p:cNvSpPr>
            <a:spLocks noGrp="1"/>
          </p:cNvSpPr>
          <p:nvPr>
            <p:ph type="ftr" sz="quarter" idx="3"/>
          </p:nvPr>
        </p:nvSpPr>
        <p:spPr/>
        <p:txBody>
          <a:bodyPr/>
          <a:lstStyle/>
          <a:p>
            <a:r>
              <a:rPr lang="en-US"/>
              <a:t>Intel Confidential </a:t>
            </a:r>
            <a:endParaRPr lang="en-US" dirty="0"/>
          </a:p>
        </p:txBody>
      </p:sp>
      <p:graphicFrame>
        <p:nvGraphicFramePr>
          <p:cNvPr id="5" name="Table 4">
            <a:extLst>
              <a:ext uri="{FF2B5EF4-FFF2-40B4-BE49-F238E27FC236}">
                <a16:creationId xmlns:a16="http://schemas.microsoft.com/office/drawing/2014/main" id="{8F2681B7-9B8A-4BEE-BE2F-DBB239BE4F29}"/>
              </a:ext>
            </a:extLst>
          </p:cNvPr>
          <p:cNvGraphicFramePr>
            <a:graphicFrameLocks noGrp="1"/>
          </p:cNvGraphicFramePr>
          <p:nvPr>
            <p:extLst>
              <p:ext uri="{D42A27DB-BD31-4B8C-83A1-F6EECF244321}">
                <p14:modId xmlns:p14="http://schemas.microsoft.com/office/powerpoint/2010/main" val="2381833112"/>
              </p:ext>
            </p:extLst>
          </p:nvPr>
        </p:nvGraphicFramePr>
        <p:xfrm>
          <a:off x="276433" y="3202651"/>
          <a:ext cx="11639134" cy="1137269"/>
        </p:xfrm>
        <a:graphic>
          <a:graphicData uri="http://schemas.openxmlformats.org/drawingml/2006/table">
            <a:tbl>
              <a:tblPr>
                <a:tableStyleId>{5C22544A-7EE6-4342-B048-85BDC9FD1C3A}</a:tableStyleId>
              </a:tblPr>
              <a:tblGrid>
                <a:gridCol w="677398">
                  <a:extLst>
                    <a:ext uri="{9D8B030D-6E8A-4147-A177-3AD203B41FA5}">
                      <a16:colId xmlns:a16="http://schemas.microsoft.com/office/drawing/2014/main" val="2960982556"/>
                    </a:ext>
                  </a:extLst>
                </a:gridCol>
                <a:gridCol w="840346">
                  <a:extLst>
                    <a:ext uri="{9D8B030D-6E8A-4147-A177-3AD203B41FA5}">
                      <a16:colId xmlns:a16="http://schemas.microsoft.com/office/drawing/2014/main" val="4004255918"/>
                    </a:ext>
                  </a:extLst>
                </a:gridCol>
                <a:gridCol w="845001">
                  <a:extLst>
                    <a:ext uri="{9D8B030D-6E8A-4147-A177-3AD203B41FA5}">
                      <a16:colId xmlns:a16="http://schemas.microsoft.com/office/drawing/2014/main" val="649758748"/>
                    </a:ext>
                  </a:extLst>
                </a:gridCol>
                <a:gridCol w="845001">
                  <a:extLst>
                    <a:ext uri="{9D8B030D-6E8A-4147-A177-3AD203B41FA5}">
                      <a16:colId xmlns:a16="http://schemas.microsoft.com/office/drawing/2014/main" val="2306062333"/>
                    </a:ext>
                  </a:extLst>
                </a:gridCol>
                <a:gridCol w="845001">
                  <a:extLst>
                    <a:ext uri="{9D8B030D-6E8A-4147-A177-3AD203B41FA5}">
                      <a16:colId xmlns:a16="http://schemas.microsoft.com/office/drawing/2014/main" val="1585413685"/>
                    </a:ext>
                  </a:extLst>
                </a:gridCol>
                <a:gridCol w="845001">
                  <a:extLst>
                    <a:ext uri="{9D8B030D-6E8A-4147-A177-3AD203B41FA5}">
                      <a16:colId xmlns:a16="http://schemas.microsoft.com/office/drawing/2014/main" val="3436391572"/>
                    </a:ext>
                  </a:extLst>
                </a:gridCol>
                <a:gridCol w="845001">
                  <a:extLst>
                    <a:ext uri="{9D8B030D-6E8A-4147-A177-3AD203B41FA5}">
                      <a16:colId xmlns:a16="http://schemas.microsoft.com/office/drawing/2014/main" val="3377901402"/>
                    </a:ext>
                  </a:extLst>
                </a:gridCol>
                <a:gridCol w="845001">
                  <a:extLst>
                    <a:ext uri="{9D8B030D-6E8A-4147-A177-3AD203B41FA5}">
                      <a16:colId xmlns:a16="http://schemas.microsoft.com/office/drawing/2014/main" val="3786396869"/>
                    </a:ext>
                  </a:extLst>
                </a:gridCol>
                <a:gridCol w="845001">
                  <a:extLst>
                    <a:ext uri="{9D8B030D-6E8A-4147-A177-3AD203B41FA5}">
                      <a16:colId xmlns:a16="http://schemas.microsoft.com/office/drawing/2014/main" val="2503914618"/>
                    </a:ext>
                  </a:extLst>
                </a:gridCol>
                <a:gridCol w="845001">
                  <a:extLst>
                    <a:ext uri="{9D8B030D-6E8A-4147-A177-3AD203B41FA5}">
                      <a16:colId xmlns:a16="http://schemas.microsoft.com/office/drawing/2014/main" val="3454100019"/>
                    </a:ext>
                  </a:extLst>
                </a:gridCol>
                <a:gridCol w="845001">
                  <a:extLst>
                    <a:ext uri="{9D8B030D-6E8A-4147-A177-3AD203B41FA5}">
                      <a16:colId xmlns:a16="http://schemas.microsoft.com/office/drawing/2014/main" val="1388387434"/>
                    </a:ext>
                  </a:extLst>
                </a:gridCol>
                <a:gridCol w="845001">
                  <a:extLst>
                    <a:ext uri="{9D8B030D-6E8A-4147-A177-3AD203B41FA5}">
                      <a16:colId xmlns:a16="http://schemas.microsoft.com/office/drawing/2014/main" val="1233221028"/>
                    </a:ext>
                  </a:extLst>
                </a:gridCol>
                <a:gridCol w="845001">
                  <a:extLst>
                    <a:ext uri="{9D8B030D-6E8A-4147-A177-3AD203B41FA5}">
                      <a16:colId xmlns:a16="http://schemas.microsoft.com/office/drawing/2014/main" val="1745384305"/>
                    </a:ext>
                  </a:extLst>
                </a:gridCol>
                <a:gridCol w="826379">
                  <a:extLst>
                    <a:ext uri="{9D8B030D-6E8A-4147-A177-3AD203B41FA5}">
                      <a16:colId xmlns:a16="http://schemas.microsoft.com/office/drawing/2014/main" val="232337352"/>
                    </a:ext>
                  </a:extLst>
                </a:gridCol>
              </a:tblGrid>
              <a:tr h="233429">
                <a:tc>
                  <a:txBody>
                    <a:bodyPr/>
                    <a:lstStyle/>
                    <a:p>
                      <a:pPr algn="ctr"/>
                      <a:r>
                        <a:rPr lang="en-GB" sz="1200" dirty="0">
                          <a:effectLst/>
                        </a:rPr>
                        <a:t>SCS (kHz)</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5 MHz</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10 MHz</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15 MHz</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20 MHz</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25 MHz</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30 MHz</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a:effectLst/>
                        </a:rPr>
                        <a:t>40 MHz</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50 MHz</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60 MHz</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70 MHz</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a:effectLst/>
                        </a:rPr>
                        <a:t>80 MHz</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90 MHz</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dirty="0">
                          <a:effectLst/>
                        </a:rPr>
                        <a:t>100 MHz</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extLst>
                  <a:ext uri="{0D108BD9-81ED-4DB2-BD59-A6C34878D82A}">
                    <a16:rowId xmlns:a16="http://schemas.microsoft.com/office/drawing/2014/main" val="1692046021"/>
                  </a:ext>
                </a:extLst>
              </a:tr>
              <a:tr h="245726">
                <a:tc>
                  <a:txBody>
                    <a:bodyPr/>
                    <a:lstStyle/>
                    <a:p>
                      <a:pPr algn="l"/>
                      <a:endParaRPr lang="en-IN" sz="1200">
                        <a:effectLst/>
                        <a:latin typeface="Times New Roman" panose="02020603050405020304" pitchFamily="18" charset="0"/>
                      </a:endParaRPr>
                    </a:p>
                  </a:txBody>
                  <a:tcPr marL="0" marR="0" marT="0"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N</a:t>
                      </a:r>
                      <a:r>
                        <a:rPr lang="en-GB" sz="1200" baseline="-25000" dirty="0">
                          <a:effectLst/>
                        </a:rPr>
                        <a:t>RB</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N</a:t>
                      </a:r>
                      <a:r>
                        <a:rPr lang="en-GB" sz="1200" baseline="-25000" dirty="0">
                          <a:effectLst/>
                        </a:rPr>
                        <a:t>RB</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extLst>
                  <a:ext uri="{0D108BD9-81ED-4DB2-BD59-A6C34878D82A}">
                    <a16:rowId xmlns:a16="http://schemas.microsoft.com/office/drawing/2014/main" val="24821864"/>
                  </a:ext>
                </a:extLst>
              </a:tr>
              <a:tr h="233429">
                <a:tc>
                  <a:txBody>
                    <a:bodyPr/>
                    <a:lstStyle/>
                    <a:p>
                      <a:pPr algn="ctr"/>
                      <a:r>
                        <a:rPr lang="en-GB" sz="1200" dirty="0">
                          <a:effectLst/>
                        </a:rPr>
                        <a:t>15</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25</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52</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79</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106</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133</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160</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a:effectLst/>
                        </a:rPr>
                        <a:t>216</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270</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N/A</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N/A</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a:effectLst/>
                        </a:rPr>
                        <a:t>N/A</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N/A</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a:effectLst/>
                        </a:rPr>
                        <a:t>N/A</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extLst>
                  <a:ext uri="{0D108BD9-81ED-4DB2-BD59-A6C34878D82A}">
                    <a16:rowId xmlns:a16="http://schemas.microsoft.com/office/drawing/2014/main" val="3152358003"/>
                  </a:ext>
                </a:extLst>
              </a:tr>
              <a:tr h="233429">
                <a:tc>
                  <a:txBody>
                    <a:bodyPr/>
                    <a:lstStyle/>
                    <a:p>
                      <a:pPr algn="ctr"/>
                      <a:r>
                        <a:rPr lang="en-GB" sz="1200">
                          <a:effectLst/>
                        </a:rPr>
                        <a:t>30</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11</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24</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38</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51</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65</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78</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a:effectLst/>
                        </a:rPr>
                        <a:t>106</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133</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162</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189</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a:effectLst/>
                        </a:rPr>
                        <a:t>217</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245</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a:effectLst/>
                        </a:rPr>
                        <a:t>273</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extLst>
                  <a:ext uri="{0D108BD9-81ED-4DB2-BD59-A6C34878D82A}">
                    <a16:rowId xmlns:a16="http://schemas.microsoft.com/office/drawing/2014/main" val="2147082881"/>
                  </a:ext>
                </a:extLst>
              </a:tr>
              <a:tr h="128368">
                <a:tc>
                  <a:txBody>
                    <a:bodyPr/>
                    <a:lstStyle/>
                    <a:p>
                      <a:pPr algn="ctr"/>
                      <a:r>
                        <a:rPr lang="en-GB" sz="1200">
                          <a:effectLst/>
                        </a:rPr>
                        <a:t>60</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N/A</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11</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18</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24</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a:effectLst/>
                        </a:rPr>
                        <a:t>31</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38</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dirty="0">
                          <a:effectLst/>
                        </a:rPr>
                        <a:t>51</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65</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79</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93</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dirty="0">
                          <a:effectLst/>
                        </a:rPr>
                        <a:t>107</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tc>
                  <a:txBody>
                    <a:bodyPr/>
                    <a:lstStyle/>
                    <a:p>
                      <a:pPr algn="ctr"/>
                      <a:r>
                        <a:rPr lang="en-GB" sz="1200" dirty="0">
                          <a:effectLst/>
                        </a:rPr>
                        <a:t>121</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gn="ctr"/>
                      <a:r>
                        <a:rPr lang="en-GB" sz="1200" dirty="0">
                          <a:effectLst/>
                        </a:rPr>
                        <a:t>135</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5230" marR="45230" marT="8376" marB="0"/>
                </a:tc>
                <a:extLst>
                  <a:ext uri="{0D108BD9-81ED-4DB2-BD59-A6C34878D82A}">
                    <a16:rowId xmlns:a16="http://schemas.microsoft.com/office/drawing/2014/main" val="2079610216"/>
                  </a:ext>
                </a:extLst>
              </a:tr>
            </a:tbl>
          </a:graphicData>
        </a:graphic>
      </p:graphicFrame>
      <p:graphicFrame>
        <p:nvGraphicFramePr>
          <p:cNvPr id="7" name="Table 6">
            <a:extLst>
              <a:ext uri="{FF2B5EF4-FFF2-40B4-BE49-F238E27FC236}">
                <a16:creationId xmlns:a16="http://schemas.microsoft.com/office/drawing/2014/main" id="{0FD08DF5-8794-4B71-88C3-17F8D5B38554}"/>
              </a:ext>
            </a:extLst>
          </p:cNvPr>
          <p:cNvGraphicFramePr>
            <a:graphicFrameLocks noGrp="1"/>
          </p:cNvGraphicFramePr>
          <p:nvPr>
            <p:extLst>
              <p:ext uri="{D42A27DB-BD31-4B8C-83A1-F6EECF244321}">
                <p14:modId xmlns:p14="http://schemas.microsoft.com/office/powerpoint/2010/main" val="296531439"/>
              </p:ext>
            </p:extLst>
          </p:nvPr>
        </p:nvGraphicFramePr>
        <p:xfrm>
          <a:off x="316257" y="5048641"/>
          <a:ext cx="6879670" cy="1013823"/>
        </p:xfrm>
        <a:graphic>
          <a:graphicData uri="http://schemas.openxmlformats.org/drawingml/2006/table">
            <a:tbl>
              <a:tblPr>
                <a:tableStyleId>{5C22544A-7EE6-4342-B048-85BDC9FD1C3A}</a:tableStyleId>
              </a:tblPr>
              <a:tblGrid>
                <a:gridCol w="1375934">
                  <a:extLst>
                    <a:ext uri="{9D8B030D-6E8A-4147-A177-3AD203B41FA5}">
                      <a16:colId xmlns:a16="http://schemas.microsoft.com/office/drawing/2014/main" val="4150533182"/>
                    </a:ext>
                  </a:extLst>
                </a:gridCol>
                <a:gridCol w="1375934">
                  <a:extLst>
                    <a:ext uri="{9D8B030D-6E8A-4147-A177-3AD203B41FA5}">
                      <a16:colId xmlns:a16="http://schemas.microsoft.com/office/drawing/2014/main" val="3717424458"/>
                    </a:ext>
                  </a:extLst>
                </a:gridCol>
                <a:gridCol w="1375934">
                  <a:extLst>
                    <a:ext uri="{9D8B030D-6E8A-4147-A177-3AD203B41FA5}">
                      <a16:colId xmlns:a16="http://schemas.microsoft.com/office/drawing/2014/main" val="2325340833"/>
                    </a:ext>
                  </a:extLst>
                </a:gridCol>
                <a:gridCol w="1375934">
                  <a:extLst>
                    <a:ext uri="{9D8B030D-6E8A-4147-A177-3AD203B41FA5}">
                      <a16:colId xmlns:a16="http://schemas.microsoft.com/office/drawing/2014/main" val="553084332"/>
                    </a:ext>
                  </a:extLst>
                </a:gridCol>
                <a:gridCol w="1375934">
                  <a:extLst>
                    <a:ext uri="{9D8B030D-6E8A-4147-A177-3AD203B41FA5}">
                      <a16:colId xmlns:a16="http://schemas.microsoft.com/office/drawing/2014/main" val="1242110201"/>
                    </a:ext>
                  </a:extLst>
                </a:gridCol>
              </a:tblGrid>
              <a:tr h="251011">
                <a:tc>
                  <a:txBody>
                    <a:bodyPr/>
                    <a:lstStyle/>
                    <a:p>
                      <a:pPr algn="ctr"/>
                      <a:r>
                        <a:rPr lang="en-GB" sz="1200" dirty="0">
                          <a:effectLst/>
                        </a:rPr>
                        <a:t>SCS (kHz)</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a:effectLst/>
                        </a:rPr>
                        <a:t>50 MHz</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a:effectLst/>
                        </a:rPr>
                        <a:t>100 MHz</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a:effectLst/>
                        </a:rPr>
                        <a:t>200 MHz</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dirty="0">
                          <a:effectLst/>
                        </a:rPr>
                        <a:t>400 MHz</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extLst>
                  <a:ext uri="{0D108BD9-81ED-4DB2-BD59-A6C34878D82A}">
                    <a16:rowId xmlns:a16="http://schemas.microsoft.com/office/drawing/2014/main" val="698562224"/>
                  </a:ext>
                </a:extLst>
              </a:tr>
              <a:tr h="260790">
                <a:tc>
                  <a:txBody>
                    <a:bodyPr/>
                    <a:lstStyle/>
                    <a:p>
                      <a:endParaRPr lang="en-IN" sz="1200" dirty="0">
                        <a:effectLst/>
                        <a:latin typeface="Times New Roman" panose="02020603050405020304" pitchFamily="18" charset="0"/>
                      </a:endParaRPr>
                    </a:p>
                  </a:txBody>
                  <a:tcPr marL="0" marR="0" marT="0" marB="0" anchor="ctr"/>
                </a:tc>
                <a:tc>
                  <a:txBody>
                    <a:bodyPr/>
                    <a:lstStyle/>
                    <a:p>
                      <a:pPr algn="ctr"/>
                      <a:r>
                        <a:rPr lang="en-GB" sz="1200" dirty="0">
                          <a:effectLst/>
                        </a:rPr>
                        <a:t>N</a:t>
                      </a:r>
                      <a:r>
                        <a:rPr lang="en-GB" sz="1200" baseline="-25000" dirty="0">
                          <a:effectLst/>
                        </a:rPr>
                        <a:t>RB</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dirty="0">
                          <a:effectLst/>
                        </a:rPr>
                        <a:t>N</a:t>
                      </a:r>
                      <a:r>
                        <a:rPr lang="en-GB" sz="1200" baseline="-25000" dirty="0">
                          <a:effectLst/>
                        </a:rPr>
                        <a:t>RB</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a:effectLst/>
                        </a:rPr>
                        <a:t>N</a:t>
                      </a:r>
                      <a:r>
                        <a:rPr lang="en-GB" sz="1200" baseline="-25000">
                          <a:effectLst/>
                        </a:rPr>
                        <a:t>RB</a:t>
                      </a:r>
                      <a:endParaRPr lang="en-IN"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extLst>
                  <a:ext uri="{0D108BD9-81ED-4DB2-BD59-A6C34878D82A}">
                    <a16:rowId xmlns:a16="http://schemas.microsoft.com/office/drawing/2014/main" val="3631159350"/>
                  </a:ext>
                </a:extLst>
              </a:tr>
              <a:tr h="251011">
                <a:tc>
                  <a:txBody>
                    <a:bodyPr/>
                    <a:lstStyle/>
                    <a:p>
                      <a:pPr algn="ctr"/>
                      <a:r>
                        <a:rPr lang="en-GB" sz="1200" dirty="0">
                          <a:effectLst/>
                        </a:rPr>
                        <a:t>60</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dirty="0">
                          <a:effectLst/>
                        </a:rPr>
                        <a:t>66</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dirty="0">
                          <a:effectLst/>
                        </a:rPr>
                        <a:t>132</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a:effectLst/>
                        </a:rPr>
                        <a:t>264</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a:effectLst/>
                        </a:rPr>
                        <a:t>N.A</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extLst>
                  <a:ext uri="{0D108BD9-81ED-4DB2-BD59-A6C34878D82A}">
                    <a16:rowId xmlns:a16="http://schemas.microsoft.com/office/drawing/2014/main" val="1159461231"/>
                  </a:ext>
                </a:extLst>
              </a:tr>
              <a:tr h="251011">
                <a:tc>
                  <a:txBody>
                    <a:bodyPr/>
                    <a:lstStyle/>
                    <a:p>
                      <a:pPr algn="ctr"/>
                      <a:r>
                        <a:rPr lang="en-GB" sz="1200">
                          <a:effectLst/>
                        </a:rPr>
                        <a:t>120</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a:effectLst/>
                        </a:rPr>
                        <a:t>32</a:t>
                      </a:r>
                      <a:endParaRPr lang="en-IN"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dirty="0">
                          <a:effectLst/>
                        </a:rPr>
                        <a:t>66</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dirty="0">
                          <a:effectLst/>
                        </a:rPr>
                        <a:t>132</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tc>
                  <a:txBody>
                    <a:bodyPr/>
                    <a:lstStyle/>
                    <a:p>
                      <a:pPr algn="ctr"/>
                      <a:r>
                        <a:rPr lang="en-GB" sz="1200" dirty="0">
                          <a:effectLst/>
                        </a:rPr>
                        <a:t>264</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435" marR="51435" marT="9525" marB="0"/>
                </a:tc>
                <a:extLst>
                  <a:ext uri="{0D108BD9-81ED-4DB2-BD59-A6C34878D82A}">
                    <a16:rowId xmlns:a16="http://schemas.microsoft.com/office/drawing/2014/main" val="4114521698"/>
                  </a:ext>
                </a:extLst>
              </a:tr>
            </a:tbl>
          </a:graphicData>
        </a:graphic>
      </p:graphicFrame>
      <p:sp>
        <p:nvSpPr>
          <p:cNvPr id="6" name="Oval 5">
            <a:extLst>
              <a:ext uri="{FF2B5EF4-FFF2-40B4-BE49-F238E27FC236}">
                <a16:creationId xmlns:a16="http://schemas.microsoft.com/office/drawing/2014/main" id="{C436A323-50F7-489F-907D-3B44FC843419}"/>
              </a:ext>
            </a:extLst>
          </p:cNvPr>
          <p:cNvSpPr/>
          <p:nvPr/>
        </p:nvSpPr>
        <p:spPr>
          <a:xfrm>
            <a:off x="811161" y="5526055"/>
            <a:ext cx="3392129" cy="2654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Oval 7">
            <a:extLst>
              <a:ext uri="{FF2B5EF4-FFF2-40B4-BE49-F238E27FC236}">
                <a16:creationId xmlns:a16="http://schemas.microsoft.com/office/drawing/2014/main" id="{8A8E0284-CCAC-42E9-AB92-ACD531D942ED}"/>
              </a:ext>
            </a:extLst>
          </p:cNvPr>
          <p:cNvSpPr/>
          <p:nvPr/>
        </p:nvSpPr>
        <p:spPr>
          <a:xfrm>
            <a:off x="3431627" y="4862115"/>
            <a:ext cx="648929" cy="97824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552145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5471EF-5BDF-48BB-A8F4-D5652B98F641}"/>
              </a:ext>
            </a:extLst>
          </p:cNvPr>
          <p:cNvSpPr>
            <a:spLocks noGrp="1"/>
          </p:cNvSpPr>
          <p:nvPr>
            <p:ph idx="1"/>
          </p:nvPr>
        </p:nvSpPr>
        <p:spPr>
          <a:xfrm>
            <a:off x="609600" y="1378226"/>
            <a:ext cx="10972800" cy="4648876"/>
          </a:xfrm>
        </p:spPr>
        <p:txBody>
          <a:bodyPr/>
          <a:lstStyle/>
          <a:p>
            <a:r>
              <a:rPr lang="en-US" dirty="0"/>
              <a:t>DCAE - DL Feeder stores the PM data (</a:t>
            </a:r>
            <a:r>
              <a:rPr lang="en-US" dirty="0" err="1"/>
              <a:t>PrbUsedDl</a:t>
            </a:r>
            <a:r>
              <a:rPr lang="en-US" dirty="0"/>
              <a:t> &amp; </a:t>
            </a:r>
            <a:r>
              <a:rPr lang="en-US" dirty="0" err="1"/>
              <a:t>PrbUsedUl</a:t>
            </a:r>
            <a:r>
              <a:rPr lang="en-US" dirty="0"/>
              <a:t> )</a:t>
            </a:r>
          </a:p>
          <a:p>
            <a:r>
              <a:rPr lang="en-US" dirty="0"/>
              <a:t>When OOF requests DCAE Slice Analysis MS for the utilization details, Slice Analysis MS fetches the PM data from DES for that slice for a week of time to understand the utilization</a:t>
            </a:r>
          </a:p>
          <a:p>
            <a:pPr algn="just"/>
            <a:r>
              <a:rPr lang="en-US" dirty="0"/>
              <a:t>Convert this to data per unit time and convert it to RAN Configuration (</a:t>
            </a:r>
            <a:r>
              <a:rPr lang="en-US" dirty="0" err="1"/>
              <a:t>dLThptPerSlice</a:t>
            </a:r>
            <a:r>
              <a:rPr lang="en-US" dirty="0"/>
              <a:t>,  </a:t>
            </a:r>
            <a:r>
              <a:rPr lang="en-US" dirty="0" err="1"/>
              <a:t>uLThptPerSlice</a:t>
            </a:r>
            <a:r>
              <a:rPr lang="en-US" dirty="0"/>
              <a:t>) using an existing logic in slice Analysis MS</a:t>
            </a:r>
          </a:p>
          <a:p>
            <a:pPr algn="just"/>
            <a:r>
              <a:rPr lang="en-US" dirty="0"/>
              <a:t>If the RAN NF NSSI is already shared by more than one </a:t>
            </a:r>
            <a:r>
              <a:rPr lang="en-US" dirty="0" err="1"/>
              <a:t>sNSSAI</a:t>
            </a:r>
            <a:r>
              <a:rPr lang="en-US" dirty="0"/>
              <a:t>, the above details should be calculated for all the </a:t>
            </a:r>
            <a:r>
              <a:rPr lang="en-US" dirty="0" err="1"/>
              <a:t>sNSSAIs</a:t>
            </a:r>
            <a:r>
              <a:rPr lang="en-US" dirty="0"/>
              <a:t> and sum it</a:t>
            </a:r>
          </a:p>
          <a:p>
            <a:pPr algn="just"/>
            <a:r>
              <a:rPr lang="en-US" dirty="0"/>
              <a:t>OOF finds the difference between the actual configuration requested by the operator for this RAN Slice and the current configuration effectively in use</a:t>
            </a:r>
          </a:p>
          <a:p>
            <a:pPr algn="just"/>
            <a:r>
              <a:rPr lang="en-US" dirty="0"/>
              <a:t>This difference will mean the throughput which can be further supported by the RAN Slice</a:t>
            </a:r>
          </a:p>
          <a:p>
            <a:pPr algn="just"/>
            <a:r>
              <a:rPr lang="en-US" dirty="0"/>
              <a:t>This value will be checked against the operator requirement for the new slice. If the calculated value is greater than or equal to the new requirement, OOF decides the RAN Slice is a suitable candidate for reuse.</a:t>
            </a:r>
          </a:p>
          <a:p>
            <a:endParaRPr lang="en-US" dirty="0"/>
          </a:p>
          <a:p>
            <a:endParaRPr lang="en-US" dirty="0"/>
          </a:p>
          <a:p>
            <a:endParaRPr lang="en-US" dirty="0"/>
          </a:p>
          <a:p>
            <a:endParaRPr lang="en-US" dirty="0"/>
          </a:p>
          <a:p>
            <a:endParaRPr lang="en-IN" dirty="0"/>
          </a:p>
        </p:txBody>
      </p:sp>
      <p:sp>
        <p:nvSpPr>
          <p:cNvPr id="3" name="Title 2">
            <a:extLst>
              <a:ext uri="{FF2B5EF4-FFF2-40B4-BE49-F238E27FC236}">
                <a16:creationId xmlns:a16="http://schemas.microsoft.com/office/drawing/2014/main" id="{BC52051D-60A2-425D-BA84-8B940455F19D}"/>
              </a:ext>
            </a:extLst>
          </p:cNvPr>
          <p:cNvSpPr>
            <a:spLocks noGrp="1"/>
          </p:cNvSpPr>
          <p:nvPr>
            <p:ph type="title"/>
          </p:nvPr>
        </p:nvSpPr>
        <p:spPr/>
        <p:txBody>
          <a:bodyPr/>
          <a:lstStyle/>
          <a:p>
            <a:r>
              <a:rPr lang="en-US" dirty="0"/>
              <a:t>Data Aggregation at DCAE and OOF Solution</a:t>
            </a:r>
            <a:endParaRPr lang="en-IN" dirty="0"/>
          </a:p>
        </p:txBody>
      </p:sp>
      <p:sp>
        <p:nvSpPr>
          <p:cNvPr id="4" name="Footer Placeholder 3">
            <a:extLst>
              <a:ext uri="{FF2B5EF4-FFF2-40B4-BE49-F238E27FC236}">
                <a16:creationId xmlns:a16="http://schemas.microsoft.com/office/drawing/2014/main" id="{9239A6D2-D0AB-49BA-997A-59B03567431C}"/>
              </a:ext>
            </a:extLst>
          </p:cNvPr>
          <p:cNvSpPr>
            <a:spLocks noGrp="1"/>
          </p:cNvSpPr>
          <p:nvPr>
            <p:ph type="ftr" sz="quarter" idx="3"/>
          </p:nvPr>
        </p:nvSpPr>
        <p:spPr/>
        <p:txBody>
          <a:bodyPr/>
          <a:lstStyle/>
          <a:p>
            <a:r>
              <a:rPr lang="en-US"/>
              <a:t>Intel Confidential </a:t>
            </a:r>
            <a:endParaRPr lang="en-US" dirty="0"/>
          </a:p>
        </p:txBody>
      </p:sp>
    </p:spTree>
    <p:extLst>
      <p:ext uri="{BB962C8B-B14F-4D97-AF65-F5344CB8AC3E}">
        <p14:creationId xmlns:p14="http://schemas.microsoft.com/office/powerpoint/2010/main" val="1176582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29F0C6-BF88-436E-9B06-C78352CFE30C}"/>
              </a:ext>
            </a:extLst>
          </p:cNvPr>
          <p:cNvSpPr>
            <a:spLocks noGrp="1"/>
          </p:cNvSpPr>
          <p:nvPr>
            <p:ph idx="1"/>
          </p:nvPr>
        </p:nvSpPr>
        <p:spPr>
          <a:xfrm>
            <a:off x="609600" y="1179300"/>
            <a:ext cx="10972800" cy="5309989"/>
          </a:xfrm>
        </p:spPr>
        <p:txBody>
          <a:bodyPr>
            <a:normAutofit fontScale="92500" lnSpcReduction="20000"/>
          </a:bodyPr>
          <a:lstStyle/>
          <a:p>
            <a:pPr marL="0" indent="0">
              <a:buNone/>
            </a:pPr>
            <a:r>
              <a:rPr lang="en-US" sz="2600" b="1" dirty="0"/>
              <a:t>Store PM data</a:t>
            </a:r>
          </a:p>
          <a:p>
            <a:pPr lvl="1"/>
            <a:r>
              <a:rPr lang="en-US" dirty="0"/>
              <a:t>Ran Sim received UL/DL throughput from SDN-R</a:t>
            </a:r>
          </a:p>
          <a:p>
            <a:pPr lvl="1"/>
            <a:r>
              <a:rPr lang="en-US" dirty="0"/>
              <a:t>No. of PRBs are calculated based on a random value. </a:t>
            </a:r>
            <a:r>
              <a:rPr lang="en-US" dirty="0">
                <a:highlight>
                  <a:srgbClr val="FFFF00"/>
                </a:highlight>
              </a:rPr>
              <a:t>It should be based on throughput</a:t>
            </a:r>
          </a:p>
          <a:p>
            <a:pPr lvl="1"/>
            <a:r>
              <a:rPr lang="en-US" dirty="0"/>
              <a:t>send file ready event</a:t>
            </a:r>
          </a:p>
          <a:p>
            <a:pPr lvl="1"/>
            <a:r>
              <a:rPr lang="en-US" dirty="0"/>
              <a:t>Store the pm data using Feeder</a:t>
            </a:r>
          </a:p>
          <a:p>
            <a:pPr marL="0" indent="0">
              <a:buNone/>
            </a:pPr>
            <a:endParaRPr lang="en-US" dirty="0"/>
          </a:p>
          <a:p>
            <a:pPr marL="0" indent="0">
              <a:buNone/>
            </a:pPr>
            <a:r>
              <a:rPr lang="en-US" sz="2500" b="1" dirty="0"/>
              <a:t>Aggregate the PM data – DCAE SLA MS</a:t>
            </a:r>
            <a:endParaRPr lang="en-US" dirty="0"/>
          </a:p>
          <a:p>
            <a:pPr lvl="1"/>
            <a:r>
              <a:rPr lang="en-US" dirty="0"/>
              <a:t>Get the pm data for the slice (RAN NF NSSI ==&gt; more than one </a:t>
            </a:r>
            <a:r>
              <a:rPr lang="en-US" dirty="0" err="1"/>
              <a:t>sNSSAIs</a:t>
            </a:r>
            <a:r>
              <a:rPr lang="en-US" dirty="0"/>
              <a:t>) for one week</a:t>
            </a:r>
          </a:p>
          <a:p>
            <a:pPr lvl="1"/>
            <a:r>
              <a:rPr lang="en-US" dirty="0"/>
              <a:t>Calculate the average PRB used (UL/DL) ==&gt; current utilization</a:t>
            </a:r>
          </a:p>
          <a:p>
            <a:pPr lvl="1"/>
            <a:r>
              <a:rPr lang="en-US" dirty="0">
                <a:highlight>
                  <a:srgbClr val="FFFF00"/>
                </a:highlight>
              </a:rPr>
              <a:t>PRB &lt;-&gt; throughput conversion</a:t>
            </a:r>
          </a:p>
          <a:p>
            <a:pPr marL="0" indent="0">
              <a:buNone/>
            </a:pPr>
            <a:endParaRPr lang="en-US" dirty="0"/>
          </a:p>
          <a:p>
            <a:pPr marL="0" indent="0">
              <a:buNone/>
            </a:pPr>
            <a:r>
              <a:rPr lang="en-US" sz="2600" b="1" dirty="0"/>
              <a:t>Decision Making - OOF</a:t>
            </a:r>
            <a:endParaRPr lang="en-US" dirty="0"/>
          </a:p>
          <a:p>
            <a:pPr lvl="1"/>
            <a:r>
              <a:rPr lang="en-US" dirty="0"/>
              <a:t>Get the throughput actually requested for the RAN NF NSSI</a:t>
            </a:r>
          </a:p>
          <a:p>
            <a:pPr lvl="1"/>
            <a:r>
              <a:rPr lang="en-US" dirty="0"/>
              <a:t>Calculate the remaining throughput which can be supported by this RAN Slice </a:t>
            </a:r>
          </a:p>
          <a:p>
            <a:pPr lvl="1"/>
            <a:r>
              <a:rPr lang="en-US" dirty="0"/>
              <a:t>Compare it against the throughput requirement from the slice profile</a:t>
            </a:r>
          </a:p>
          <a:p>
            <a:pPr marL="0" lvl="1" indent="0">
              <a:buNone/>
            </a:pPr>
            <a:endParaRPr lang="en-US" dirty="0"/>
          </a:p>
          <a:p>
            <a:pPr marL="0" lvl="1" indent="0">
              <a:buNone/>
            </a:pPr>
            <a:r>
              <a:rPr lang="en-US" b="1" dirty="0"/>
              <a:t>Note: </a:t>
            </a:r>
            <a:r>
              <a:rPr lang="en-US" dirty="0"/>
              <a:t>Open items are highlighted in yellow </a:t>
            </a:r>
          </a:p>
          <a:p>
            <a:pPr lvl="1"/>
            <a:endParaRPr lang="en-IN" dirty="0"/>
          </a:p>
        </p:txBody>
      </p:sp>
      <p:sp>
        <p:nvSpPr>
          <p:cNvPr id="3" name="Title 2">
            <a:extLst>
              <a:ext uri="{FF2B5EF4-FFF2-40B4-BE49-F238E27FC236}">
                <a16:creationId xmlns:a16="http://schemas.microsoft.com/office/drawing/2014/main" id="{4E49E546-8188-494B-938F-F34BB8B9D3B4}"/>
              </a:ext>
            </a:extLst>
          </p:cNvPr>
          <p:cNvSpPr>
            <a:spLocks noGrp="1"/>
          </p:cNvSpPr>
          <p:nvPr>
            <p:ph type="title"/>
          </p:nvPr>
        </p:nvSpPr>
        <p:spPr/>
        <p:txBody>
          <a:bodyPr/>
          <a:lstStyle/>
          <a:p>
            <a:r>
              <a:rPr lang="en-US" dirty="0"/>
              <a:t>Steps in brief</a:t>
            </a:r>
            <a:endParaRPr lang="en-IN" dirty="0"/>
          </a:p>
        </p:txBody>
      </p:sp>
      <p:sp>
        <p:nvSpPr>
          <p:cNvPr id="4" name="Footer Placeholder 3">
            <a:extLst>
              <a:ext uri="{FF2B5EF4-FFF2-40B4-BE49-F238E27FC236}">
                <a16:creationId xmlns:a16="http://schemas.microsoft.com/office/drawing/2014/main" id="{C5FC3998-2620-46DC-922B-4BE0825537DB}"/>
              </a:ext>
            </a:extLst>
          </p:cNvPr>
          <p:cNvSpPr>
            <a:spLocks noGrp="1"/>
          </p:cNvSpPr>
          <p:nvPr>
            <p:ph type="ftr" sz="quarter" idx="3"/>
          </p:nvPr>
        </p:nvSpPr>
        <p:spPr/>
        <p:txBody>
          <a:bodyPr/>
          <a:lstStyle/>
          <a:p>
            <a:r>
              <a:rPr lang="en-US"/>
              <a:t>Intel Confidential </a:t>
            </a:r>
            <a:endParaRPr lang="en-US" dirty="0"/>
          </a:p>
        </p:txBody>
      </p:sp>
    </p:spTree>
    <p:extLst>
      <p:ext uri="{BB962C8B-B14F-4D97-AF65-F5344CB8AC3E}">
        <p14:creationId xmlns:p14="http://schemas.microsoft.com/office/powerpoint/2010/main" val="2876228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prstClr val="white"/>
                </a:solidFill>
              </a:rPr>
              <a:t>Thank You!</a:t>
            </a:r>
            <a:endParaRPr lang="zh-CN" altLang="en-US" sz="8000" dirty="0">
              <a:solidFill>
                <a:prstClr val="white"/>
              </a:solidFill>
            </a:endParaRPr>
          </a:p>
        </p:txBody>
      </p:sp>
    </p:spTree>
    <p:extLst>
      <p:ext uri="{BB962C8B-B14F-4D97-AF65-F5344CB8AC3E}">
        <p14:creationId xmlns:p14="http://schemas.microsoft.com/office/powerpoint/2010/main" val="3088063647"/>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docProps/app.xml><?xml version="1.0" encoding="utf-8"?>
<Properties xmlns="http://schemas.openxmlformats.org/officeDocument/2006/extended-properties" xmlns:vt="http://schemas.openxmlformats.org/officeDocument/2006/docPropsVTypes">
  <TotalTime>387</TotalTime>
  <Words>855</Words>
  <Application>Microsoft Office PowerPoint</Application>
  <PresentationFormat>Widescreen</PresentationFormat>
  <Paragraphs>176</Paragraphs>
  <Slides>7</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.AppleSystemUIFont</vt:lpstr>
      <vt:lpstr>Arial</vt:lpstr>
      <vt:lpstr>Calibri</vt:lpstr>
      <vt:lpstr>Intel Clear Light</vt:lpstr>
      <vt:lpstr>Times New Roman</vt:lpstr>
      <vt:lpstr>Wingdings</vt:lpstr>
      <vt:lpstr>Office Theme</vt:lpstr>
      <vt:lpstr>Office Theme</vt:lpstr>
      <vt:lpstr>NSI/NSSI Selection based on resource occupancy level</vt:lpstr>
      <vt:lpstr>Important Points</vt:lpstr>
      <vt:lpstr>RAN NF NSSI Selection based on resource occupancy level</vt:lpstr>
      <vt:lpstr>Radio Resources Utilization</vt:lpstr>
      <vt:lpstr>Data Aggregation at DCAE and OOF Solution</vt:lpstr>
      <vt:lpstr>Steps in brief</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Ahila Pandaram - (iDEAS-ER&amp;D)</dc:creator>
  <cp:lastModifiedBy>Ahila Pandaram - (iDEAS-ER&amp;D)</cp:lastModifiedBy>
  <cp:revision>53</cp:revision>
  <dcterms:created xsi:type="dcterms:W3CDTF">2021-05-31T08:02:51Z</dcterms:created>
  <dcterms:modified xsi:type="dcterms:W3CDTF">2021-10-08T09:40:51Z</dcterms:modified>
</cp:coreProperties>
</file>