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15"/>
  </p:notesMasterIdLst>
  <p:sldIdLst>
    <p:sldId id="282" r:id="rId6"/>
    <p:sldId id="298" r:id="rId7"/>
    <p:sldId id="279" r:id="rId8"/>
    <p:sldId id="299" r:id="rId9"/>
    <p:sldId id="300" r:id="rId10"/>
    <p:sldId id="301" r:id="rId11"/>
    <p:sldId id="302" r:id="rId12"/>
    <p:sldId id="303" r:id="rId13"/>
    <p:sldId id="30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9" autoAdjust="0"/>
    <p:restoredTop sz="84014" autoAdjust="0"/>
  </p:normalViewPr>
  <p:slideViewPr>
    <p:cSldViewPr snapToGrid="0">
      <p:cViewPr varScale="1">
        <p:scale>
          <a:sx n="106" d="100"/>
          <a:sy n="106" d="100"/>
        </p:scale>
        <p:origin x="1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BC8EA-F462-46EC-8DFD-08BFC7D7309C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E55EE-F536-479E-ACEA-46962F67E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22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wiki.onap.org</a:t>
            </a:r>
            <a:r>
              <a:rPr lang="en-US" dirty="0"/>
              <a:t>/display/DW/</a:t>
            </a:r>
            <a:r>
              <a:rPr lang="en-US" dirty="0" err="1"/>
              <a:t>Tracking+Issues+with+JIRA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E55EE-F536-479E-ACEA-46962F67E5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10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E55EE-F536-479E-ACEA-46962F67E5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74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E55EE-F536-479E-ACEA-46962F67E5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32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E55EE-F536-479E-ACEA-46962F67E53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87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E55EE-F536-479E-ACEA-46962F67E5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65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E55EE-F536-479E-ACEA-46962F67E53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02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E55EE-F536-479E-ACEA-46962F67E5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86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E55EE-F536-479E-ACEA-46962F67E5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00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6BE38-0F51-4A75-B849-82FC502420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EFB22A-861F-42D8-ADF2-A025E2B21C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ADB34-EE4C-42E4-A063-9175F6B9A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F9D4E-3996-4E35-836E-E918D6BDA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87316-E8C3-473B-9C92-E3E8FA6A3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39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A0373-2E54-4EBF-B3BD-B3FED88F5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D49588-0E07-4754-85D3-05AE3A06C3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57D9C-5DAC-4576-AFD9-9DC24F182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064D5-53A8-45D4-B324-B82BA1381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F8C1B-1275-4969-98D6-B70DC5964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90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D9B8F4-26EA-4CC9-88DE-C5B011D46F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980FF-8354-4CD6-9207-BF2DAD5234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83688-BEB3-4853-8257-C2D7FAE31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370FB-FB46-473B-A01C-9F985A0F7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DD94F-9907-4B08-817B-EB6B5EF5A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264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6186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63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3457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C532AAA1-C317-4649-B2D6-07A209238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0864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68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D0937-83F6-45D6-8A62-132E20814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C2C53-C649-4FDE-A70D-6150C4F9B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3D1E0-CEF0-4A37-971F-315DD7FC4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88D85-C2A6-4E8D-9233-71CEB0C23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B6BA5-5A49-4845-8304-57D5F6410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53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0E32C-1628-49B7-9818-09D8B0D83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B6EC8-7D41-4A75-A2CC-02881B62F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D662D-AF5C-4D44-96C5-FBBF0A787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81C9B-5FE6-471A-9045-6C4D5861A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A994C-66C2-4DF0-9533-3943846D1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7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EB072-0AF3-4C54-81B3-4DF977528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C8F07-ED01-4EB8-BA8D-FA5EF875E6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6CBBC-6AB3-4A2A-A09C-EB8319AF2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A055A0-8FEC-4DDE-8A22-2C5A9CCA8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0F82D-4704-4888-814C-37D6AF26E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A024CC-B5FE-45DA-A0C3-8217E41F2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1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444DA-9C18-41D8-9B95-BD4F6E1C4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1B9C9F-61FF-4DF8-AAF0-40530B972F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6E4A62-0B72-4A7B-B7EA-4AB613AA8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AF5989-1D9A-4DDA-B23C-C1F61C78C6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970AB6-8EC7-4653-83F2-998BA4D70B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E4BC65-B723-4408-8A57-DBB00B8D8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C0B3B7-4BE3-457A-BE7F-6A15A0B02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1A1593-2D2D-48F7-8715-80C177636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0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B3157-10DD-4787-8248-2BC27CF6F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C6DA0E-A5F2-4549-9E18-B450F17D1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FED90B-E7DA-43F6-B68A-F01114EE8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86CE6B-C452-4306-88BF-8B75037CF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5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9B1BF0-3AD2-42F3-86F3-B08CE8E1C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860D96-B579-4D02-98F9-E0870BE8F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1829B-4F79-4E74-BA18-0202C4747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93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1586C-43C8-4C08-93C8-3741460C2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66C6F-7C98-4317-901C-042FBF2DF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B7EC19-4EC7-464D-AF53-05C345962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E8277B-273A-456A-BE69-8A81BBFCF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BA2444-AE9A-4555-BD16-7ED8BB2D5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4E73CE-686E-45B0-8A8B-1C428C2A5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41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5E290-4630-4FDE-913D-F30F8AD49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9C01D7-6E8D-4844-9ED6-C1088738DC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2DF48E-295B-4973-A28C-97FC5C256B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E4F1DA-29A3-4A1B-9610-8A646B974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3CADFE-9B4C-4240-A1B7-1C4CE96A7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904AD4-428B-47D5-AB96-583C16586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54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FBD47E-5321-48D7-9DB9-E24729C01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FE13F-CC2C-4AC1-A738-550CEBF07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06190-5752-446B-AEE9-A9057FE4B5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1CBF-90C8-4FF5-ABB9-DBB6F134166D}" type="datetimeFigureOut">
              <a:rPr lang="en-US" smtClean="0"/>
              <a:t>10/19/21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F8CA5-2741-46C8-8F7D-9EB0E8603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F4BB7-5CC1-47C6-A752-9FB3AFEEE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A2FA3-2CFC-440A-9EED-C0DFA54E7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9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C6FB57-68A0-AF49-A4E8-1AAA11396F0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2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1" y="2139885"/>
            <a:ext cx="11756349" cy="3775139"/>
          </a:xfrm>
        </p:spPr>
        <p:txBody>
          <a:bodyPr>
            <a:normAutofit/>
          </a:bodyPr>
          <a:lstStyle/>
          <a:p>
            <a:r>
              <a:rPr lang="en-US" sz="5400" spc="-1" dirty="0">
                <a:solidFill>
                  <a:srgbClr val="FFFFFF"/>
                </a:solidFill>
                <a:latin typeface="Arial"/>
              </a:rPr>
              <a:t>Feature and Defect JIRA Template</a:t>
            </a:r>
            <a:br>
              <a:rPr lang="en-US" sz="5400" spc="-1" dirty="0">
                <a:solidFill>
                  <a:srgbClr val="000000"/>
                </a:solidFill>
                <a:latin typeface="Calibri"/>
              </a:rPr>
            </a:br>
            <a:br>
              <a:rPr lang="en-US" sz="5400" spc="-1" dirty="0">
                <a:solidFill>
                  <a:srgbClr val="000000"/>
                </a:solidFill>
                <a:latin typeface="Calibri"/>
              </a:rPr>
            </a:br>
            <a:r>
              <a:rPr lang="en-US" sz="2700" spc="-1" dirty="0">
                <a:solidFill>
                  <a:srgbClr val="FFFFFF"/>
                </a:solidFill>
                <a:latin typeface="Arial"/>
              </a:rPr>
              <a:t>SECCOM</a:t>
            </a:r>
            <a:br>
              <a:rPr lang="en-US" sz="2700" spc="-1" dirty="0">
                <a:solidFill>
                  <a:srgbClr val="FFFFFF"/>
                </a:solidFill>
                <a:latin typeface="Arial"/>
              </a:rPr>
            </a:br>
            <a:r>
              <a:rPr lang="en-US" sz="1200" dirty="0"/>
              <a:t>October 2021</a:t>
            </a:r>
            <a:br>
              <a:rPr lang="en-US" sz="2700" spc="-1" dirty="0">
                <a:solidFill>
                  <a:srgbClr val="FFFFFF"/>
                </a:solidFill>
                <a:latin typeface="Arial"/>
              </a:rPr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80CBC-6F81-4D0C-B14D-811D91D5EA94}"/>
              </a:ext>
            </a:extLst>
          </p:cNvPr>
          <p:cNvSpPr txBox="1"/>
          <p:nvPr/>
        </p:nvSpPr>
        <p:spPr>
          <a:xfrm>
            <a:off x="5687432" y="5266880"/>
            <a:ext cx="347221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u="sng" spc="-1" dirty="0">
                <a:solidFill>
                  <a:srgbClr val="FFFFFF"/>
                </a:solidFill>
                <a:latin typeface="Arial"/>
              </a:rPr>
              <a:t>POCs:</a:t>
            </a:r>
            <a:br>
              <a:rPr lang="en-US" sz="1800" i="1" u="sng" spc="-1" dirty="0">
                <a:solidFill>
                  <a:srgbClr val="FFFFFF"/>
                </a:solidFill>
                <a:latin typeface="Arial"/>
              </a:rPr>
            </a:br>
            <a:r>
              <a:rPr lang="en-US" sz="1800" spc="-1" dirty="0">
                <a:solidFill>
                  <a:srgbClr val="FFFFFF"/>
                </a:solidFill>
                <a:latin typeface="Arial"/>
              </a:rPr>
              <a:t>Bob Heinemann</a:t>
            </a:r>
            <a:br>
              <a:rPr lang="en-US" sz="1800" spc="-1" dirty="0">
                <a:solidFill>
                  <a:srgbClr val="FFFFFF"/>
                </a:solidFill>
                <a:latin typeface="Arial"/>
              </a:rPr>
            </a:br>
            <a:r>
              <a:rPr lang="en-US" sz="1800" spc="-1" dirty="0">
                <a:solidFill>
                  <a:srgbClr val="FFFFFF"/>
                </a:solidFill>
                <a:latin typeface="Arial"/>
              </a:rPr>
              <a:t>Muddasar Ahmed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7AE2A8-E7F0-4C37-80D8-DBFA60797F8A}"/>
              </a:ext>
            </a:extLst>
          </p:cNvPr>
          <p:cNvSpPr txBox="1"/>
          <p:nvPr/>
        </p:nvSpPr>
        <p:spPr>
          <a:xfrm>
            <a:off x="8905151" y="5266879"/>
            <a:ext cx="28132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u="sng" spc="-1" dirty="0">
                <a:solidFill>
                  <a:srgbClr val="FFFFFF"/>
                </a:solidFill>
                <a:latin typeface="Arial"/>
              </a:rPr>
              <a:t>Advisor:</a:t>
            </a:r>
          </a:p>
          <a:p>
            <a:r>
              <a:rPr lang="en-US" sz="1800" spc="-1" dirty="0" err="1">
                <a:solidFill>
                  <a:srgbClr val="FFFFFF"/>
                </a:solidFill>
                <a:latin typeface="Arial"/>
              </a:rPr>
              <a:t>Alla</a:t>
            </a:r>
            <a:r>
              <a:rPr lang="en-US" sz="1800" spc="-1" dirty="0">
                <a:solidFill>
                  <a:srgbClr val="FFFFFF"/>
                </a:solidFill>
                <a:latin typeface="Arial"/>
              </a:rPr>
              <a:t> Goldner</a:t>
            </a:r>
          </a:p>
          <a:p>
            <a:r>
              <a:rPr lang="en-US" spc="-1" dirty="0">
                <a:solidFill>
                  <a:srgbClr val="FFFFFF"/>
                </a:solidFill>
                <a:latin typeface="Arial"/>
              </a:rPr>
              <a:t>Amy </a:t>
            </a:r>
            <a:r>
              <a:rPr lang="en-US" spc="-1" dirty="0" err="1">
                <a:solidFill>
                  <a:srgbClr val="FFFFFF"/>
                </a:solidFill>
                <a:latin typeface="Arial"/>
              </a:rPr>
              <a:t>Zwarico</a:t>
            </a:r>
            <a:endParaRPr lang="en-US" sz="1800" spc="-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413622-E96E-4958-9FCF-0CF198967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DEC5F1-78A6-4DE2-9463-BA98AF1EE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Outcome and Objective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47A832-C3FD-4C4F-9699-AD6C215722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Standard Ticket Format format for Features and Defect</a:t>
            </a:r>
          </a:p>
          <a:p>
            <a:endParaRPr lang="en-US" dirty="0"/>
          </a:p>
          <a:p>
            <a:r>
              <a:rPr lang="en-US" dirty="0"/>
              <a:t>Best Practice or Global Requirement</a:t>
            </a:r>
          </a:p>
          <a:p>
            <a:endParaRPr lang="en-US" dirty="0"/>
          </a:p>
          <a:p>
            <a:r>
              <a:rPr lang="en-US" dirty="0"/>
              <a:t>JIRA ticket Template Implementation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0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344188"/>
            <a:ext cx="8865770" cy="5170487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JIRA is used for managing work intake for function, non-functional and global requirements for ONAP projects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Architecture and SW options selected to meet the needs should be consistently tracked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Down stream process can use the same tool for Test and Validation as well as User Docs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Clarity defining expectations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Helps in improving SW quality and user experience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Historic reference of related information and decisions taken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Motivation: Quality and Traceability Improvements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EA8E91-D2AD-8047-8F86-75DCA1024F39}"/>
              </a:ext>
            </a:extLst>
          </p:cNvPr>
          <p:cNvSpPr txBox="1"/>
          <p:nvPr/>
        </p:nvSpPr>
        <p:spPr>
          <a:xfrm>
            <a:off x="493295" y="5690937"/>
            <a:ext cx="955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wiki.onap.org</a:t>
            </a:r>
            <a:r>
              <a:rPr lang="en-US" dirty="0"/>
              <a:t>/display/DW/</a:t>
            </a:r>
            <a:r>
              <a:rPr lang="en-US" dirty="0" err="1"/>
              <a:t>Tracking+Issues+with+JIRA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739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344188"/>
            <a:ext cx="10814886" cy="5170487"/>
          </a:xfrm>
        </p:spPr>
        <p:txBody>
          <a:bodyPr>
            <a:normAutofit/>
          </a:bodyPr>
          <a:lstStyle/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Project (Parent/Umbrella Project)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Component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Feature/Fix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Estimated Delivery date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Found (Lifecycle phases –code review, unit/integration/acceptance/customer use)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Key Words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Status (Assigned, Junked, WIP, Verified, delivered)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information Elements for JIRA- What is it?</a:t>
            </a:r>
          </a:p>
        </p:txBody>
      </p:sp>
    </p:spTree>
    <p:extLst>
      <p:ext uri="{BB962C8B-B14F-4D97-AF65-F5344CB8AC3E}">
        <p14:creationId xmlns:p14="http://schemas.microsoft.com/office/powerpoint/2010/main" val="4057244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344188"/>
            <a:ext cx="10814886" cy="51704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Severity (Catastrophic/ pick a scale)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Priority (Back Log Priority)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Bad Code (Y/N)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Development Activity escape ( Code review, Testing etc.)</a:t>
            </a:r>
          </a:p>
          <a:p>
            <a:pPr marL="4572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information Elements for JIRA- How critical is it?</a:t>
            </a:r>
          </a:p>
        </p:txBody>
      </p:sp>
    </p:spTree>
    <p:extLst>
      <p:ext uri="{BB962C8B-B14F-4D97-AF65-F5344CB8AC3E}">
        <p14:creationId xmlns:p14="http://schemas.microsoft.com/office/powerpoint/2010/main" val="1638376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344188"/>
            <a:ext cx="10814886" cy="51704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Code Reviewer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PTL/Dev Lead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Project Lead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Document Lead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Assigned Engineer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Notification emails (people who may interested)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Feature/Code Submitter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Verifier</a:t>
            </a:r>
          </a:p>
          <a:p>
            <a:pPr marL="4572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information Elements for JIRA- Who is responsible?</a:t>
            </a:r>
          </a:p>
        </p:txBody>
      </p:sp>
    </p:spTree>
    <p:extLst>
      <p:ext uri="{BB962C8B-B14F-4D97-AF65-F5344CB8AC3E}">
        <p14:creationId xmlns:p14="http://schemas.microsoft.com/office/powerpoint/2010/main" val="172407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344188"/>
            <a:ext cx="10814886" cy="51704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Applies to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Integrated releases ( any other packages having same code)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Potential Affected Releases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be Fixed Release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Verified Patched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Verified Unpatched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Verified Main Release</a:t>
            </a:r>
          </a:p>
          <a:p>
            <a:pPr marL="4572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information Elements for JIRA- Version?</a:t>
            </a:r>
          </a:p>
        </p:txBody>
      </p:sp>
    </p:spTree>
    <p:extLst>
      <p:ext uri="{BB962C8B-B14F-4D97-AF65-F5344CB8AC3E}">
        <p14:creationId xmlns:p14="http://schemas.microsoft.com/office/powerpoint/2010/main" val="1427989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344188"/>
            <a:ext cx="10814886" cy="51704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Activity when found the issue ( Planning/Testing/Customer Use)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Automated Test (Yes/No)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Logic/Process Break (Yes/No)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Defect Origin (Architecture, Design, Bad Code)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Originally Found (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Found during Dev Activity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Regression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information Elements for JIRA- Analysis</a:t>
            </a:r>
          </a:p>
        </p:txBody>
      </p:sp>
    </p:spTree>
    <p:extLst>
      <p:ext uri="{BB962C8B-B14F-4D97-AF65-F5344CB8AC3E}">
        <p14:creationId xmlns:p14="http://schemas.microsoft.com/office/powerpoint/2010/main" val="1918779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344188"/>
            <a:ext cx="10814886" cy="51704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Description (documents from Submitter and Analysis)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Analysis Attachments </a:t>
            </a:r>
          </a:p>
          <a:p>
            <a:pPr lvl="2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Code/logic decisions</a:t>
            </a:r>
          </a:p>
          <a:p>
            <a:pPr lvl="2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Fix and Verification notes</a:t>
            </a:r>
          </a:p>
          <a:p>
            <a:pPr lvl="2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</a:p>
          <a:p>
            <a:pPr lvl="2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Logs</a:t>
            </a:r>
          </a:p>
          <a:p>
            <a:pPr lvl="2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UI/GUI/CLI</a:t>
            </a:r>
          </a:p>
          <a:p>
            <a:pPr lvl="2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4961" y="25799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information Elements for JIRA- Analysis-Attachments</a:t>
            </a:r>
          </a:p>
        </p:txBody>
      </p:sp>
    </p:spTree>
    <p:extLst>
      <p:ext uri="{BB962C8B-B14F-4D97-AF65-F5344CB8AC3E}">
        <p14:creationId xmlns:p14="http://schemas.microsoft.com/office/powerpoint/2010/main" val="2458141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v2" id="{39DDEBC6-B101-0842-AE74-DFB5563944DB}" vid="{D78C6921-4C11-464A-8337-DA2ED069F5D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05DE70B15C64EA9E4D75973090490" ma:contentTypeVersion="9" ma:contentTypeDescription="Create a new document." ma:contentTypeScope="" ma:versionID="7469f79b407a31b678a740a7a0a0c68c">
  <xsd:schema xmlns:xsd="http://www.w3.org/2001/XMLSchema" xmlns:xs="http://www.w3.org/2001/XMLSchema" xmlns:p="http://schemas.microsoft.com/office/2006/metadata/properties" xmlns:ns2="1b01f6de-bcf4-49e3-9541-5177bacee8ff" xmlns:ns3="28d9da6b-33d1-4c3f-8988-b903e67ea3d6" targetNamespace="http://schemas.microsoft.com/office/2006/metadata/properties" ma:root="true" ma:fieldsID="857a251bdca47a726e93d573b2f7edbf" ns2:_="" ns3:_="">
    <xsd:import namespace="1b01f6de-bcf4-49e3-9541-5177bacee8ff"/>
    <xsd:import namespace="28d9da6b-33d1-4c3f-8988-b903e67ea3d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01f6de-bcf4-49e3-9541-5177bacee8f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d9da6b-33d1-4c3f-8988-b903e67ea3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64C147-98D5-4C9A-BF9F-63AC3B405F25}">
  <ds:schemaRefs>
    <ds:schemaRef ds:uri="http://schemas.microsoft.com/office/2006/documentManagement/types"/>
    <ds:schemaRef ds:uri="http://purl.org/dc/dcmitype/"/>
    <ds:schemaRef ds:uri="http://purl.org/dc/terms/"/>
    <ds:schemaRef ds:uri="28d9da6b-33d1-4c3f-8988-b903e67ea3d6"/>
    <ds:schemaRef ds:uri="1b01f6de-bcf4-49e3-9541-5177bacee8ff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E3C9C6C-E0B5-4BAD-96CC-CBF7E148A8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943F44-8196-4AF8-B27A-00C7292B9F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01f6de-bcf4-49e3-9541-5177bacee8ff"/>
    <ds:schemaRef ds:uri="28d9da6b-33d1-4c3f-8988-b903e67ea3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11751</TotalTime>
  <Words>421</Words>
  <Application>Microsoft Macintosh PowerPoint</Application>
  <PresentationFormat>Widescreen</PresentationFormat>
  <Paragraphs>89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.AppleSystemUIFont</vt:lpstr>
      <vt:lpstr>Arial</vt:lpstr>
      <vt:lpstr>Calibri</vt:lpstr>
      <vt:lpstr>Calibri Light</vt:lpstr>
      <vt:lpstr>Office Theme</vt:lpstr>
      <vt:lpstr>1_Office Theme</vt:lpstr>
      <vt:lpstr>Feature and Defect JIRA Template  SECCOM October 2021 </vt:lpstr>
      <vt:lpstr>Outcome and Objective</vt:lpstr>
      <vt:lpstr>Motivation: Quality and Traceability Improvements</vt:lpstr>
      <vt:lpstr>Key information Elements for JIRA- What is it?</vt:lpstr>
      <vt:lpstr>Key information Elements for JIRA- How critical is it?</vt:lpstr>
      <vt:lpstr>Key information Elements for JIRA- Who is responsible?</vt:lpstr>
      <vt:lpstr>Key information Elements for JIRA- Version?</vt:lpstr>
      <vt:lpstr>Key information Elements for JIRA- Analysis</vt:lpstr>
      <vt:lpstr>Key information Elements for JIRA- Analysis-Attachments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Muddasar Ahmed</dc:creator>
  <cp:keywords/>
  <dc:description/>
  <cp:lastModifiedBy>Muddasar S Ahmed</cp:lastModifiedBy>
  <cp:revision>9</cp:revision>
  <dcterms:created xsi:type="dcterms:W3CDTF">2021-09-29T20:11:52Z</dcterms:created>
  <dcterms:modified xsi:type="dcterms:W3CDTF">2021-10-19T21:04:02Z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0x01010058D05DE70B15C64EA9E4D75973090490</vt:lpwstr>
  </property>
</Properties>
</file>