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91" r:id="rId2"/>
  </p:sldMasterIdLst>
  <p:notesMasterIdLst>
    <p:notesMasterId r:id="rId11"/>
  </p:notesMasterIdLst>
  <p:sldIdLst>
    <p:sldId id="324" r:id="rId3"/>
    <p:sldId id="346" r:id="rId4"/>
    <p:sldId id="345" r:id="rId5"/>
    <p:sldId id="351" r:id="rId6"/>
    <p:sldId id="352" r:id="rId7"/>
    <p:sldId id="348" r:id="rId8"/>
    <p:sldId id="349" r:id="rId9"/>
    <p:sldId id="330" r:id="rId10"/>
  </p:sldIdLst>
  <p:sldSz cx="12192000" cy="6858000"/>
  <p:notesSz cx="6858000" cy="9144000"/>
  <p:embeddedFontLst>
    <p:embeddedFont>
      <p:font typeface="微软雅黑" panose="020B0503020204020204" pitchFamily="34" charset="-122"/>
      <p:regular r:id="rId12"/>
      <p:bold r:id="rId13"/>
    </p:embeddedFont>
    <p:embeddedFont>
      <p:font typeface="DengXian Light" panose="02010600030101010101" pitchFamily="2" charset="-122"/>
      <p:regular r:id="rId14"/>
    </p:embeddedFont>
    <p:embeddedFont>
      <p:font typeface="MS PGothic" panose="020B0600070205080204" pitchFamily="34" charset="-128"/>
      <p:regular r:id="rId15"/>
    </p:embeddedFont>
    <p:embeddedFont>
      <p:font typeface="DengXian" panose="02010600030101010101" pitchFamily="2" charset="-122"/>
      <p:regular r:id="rId16"/>
      <p:bold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799" autoAdjust="0"/>
  </p:normalViewPr>
  <p:slideViewPr>
    <p:cSldViewPr snapToGrid="0">
      <p:cViewPr varScale="1">
        <p:scale>
          <a:sx n="70" d="100"/>
          <a:sy n="70" d="100"/>
        </p:scale>
        <p:origin x="53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10.fntdata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2392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07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6183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6235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211960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913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6097842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666087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6183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9104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kern="1200" smtClean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kern="1200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9053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="" xmlns:a16="http://schemas.microsoft.com/office/drawing/2014/main" id="{A90A7C50-C026-4BB0-94DA-6B0462D49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585478D5-58DA-264D-9936-87D8066F3C5A}" type="datetime1">
              <a:rPr lang="en-US" smtClean="0">
                <a:solidFill>
                  <a:prstClr val="black">
                    <a:lumMod val="75000"/>
                  </a:prstClr>
                </a:solidFill>
              </a:rPr>
              <a:pPr/>
              <a:t>11/4/2021</a:t>
            </a:fld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  <p:sp>
        <p:nvSpPr>
          <p:cNvPr id="19" name="Footer Placeholder 4">
            <a:extLst>
              <a:ext uri="{FF2B5EF4-FFF2-40B4-BE49-F238E27FC236}">
                <a16:creationId xmlns="" xmlns:a16="http://schemas.microsoft.com/office/drawing/2014/main" id="{3D37AB6C-45F7-434D-B632-29E3ABFD3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>
                <a:solidFill>
                  <a:prstClr val="black">
                    <a:lumMod val="75000"/>
                  </a:prstClr>
                </a:solidFill>
              </a:rPr>
              <a:t>The Linux Foundation Internal Use Only</a:t>
            </a:r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="" xmlns:a16="http://schemas.microsoft.com/office/drawing/2014/main" id="{BF3C40A9-69A5-4C1C-95D0-1E8277E7F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>
                <a:solidFill>
                  <a:prstClr val="black">
                    <a:lumMod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1612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 rot="-2370553">
            <a:off x="2837122" y="2475215"/>
            <a:ext cx="6257759" cy="202710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" sz="12800" kern="1200">
                <a:solidFill>
                  <a:srgbClr val="EFEFEF"/>
                </a:solidFill>
                <a:latin typeface="Verdana"/>
                <a:ea typeface="Verdana"/>
                <a:cs typeface="Verdana"/>
                <a:sym typeface="Verdana"/>
              </a:rPr>
              <a:t>AARNA</a:t>
            </a: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123863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rgbClr val="C00000">
              <a:alpha val="4192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endParaRPr sz="24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10800" y="186967"/>
            <a:ext cx="11360800" cy="817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15600" y="1562133"/>
            <a:ext cx="11360800" cy="4529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2pPr>
            <a:lvl3pPr lvl="2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3pPr>
            <a:lvl4pPr lvl="3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4pPr>
            <a:lvl5pPr lvl="4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5pPr>
            <a:lvl6pPr lvl="5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6pPr>
            <a:lvl7pPr lvl="6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7pPr>
            <a:lvl8pPr lvl="7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8pPr>
            <a:lvl9pPr lvl="8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71" name="Shape 71" descr="AARNA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500" y="304801"/>
            <a:ext cx="1537299" cy="65753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4571533" y="6283433"/>
            <a:ext cx="3949200" cy="5248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" sz="1600" kern="1200">
                <a:solidFill>
                  <a:srgbClr val="B7B7B7"/>
                </a:solidFill>
                <a:latin typeface="Droid Sans"/>
                <a:ea typeface="Droid Sans"/>
                <a:cs typeface="Droid Sans"/>
                <a:sym typeface="Droid Sans"/>
              </a:rPr>
              <a:t>© 2017 Aarna Networks, Inc.</a:t>
            </a:r>
          </a:p>
        </p:txBody>
      </p:sp>
    </p:spTree>
    <p:extLst>
      <p:ext uri="{BB962C8B-B14F-4D97-AF65-F5344CB8AC3E}">
        <p14:creationId xmlns:p14="http://schemas.microsoft.com/office/powerpoint/2010/main" val="199656797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6404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09000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188952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kern="1200" smtClean="0">
                <a:solidFill>
                  <a:prstClr val="black">
                    <a:alpha val="50000"/>
                  </a:prstClr>
                </a:solidFill>
                <a:ea typeface="+mn-ea"/>
              </a:rPr>
              <a:pPr/>
              <a:t>‹#›</a:t>
            </a:fld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kern="1200" dirty="0">
                <a:ea typeface="+mn-ea"/>
              </a:rPr>
              <a:t>Under embargo Nov 20, 9 AM PST</a:t>
            </a:r>
          </a:p>
        </p:txBody>
      </p:sp>
    </p:spTree>
    <p:extLst>
      <p:ext uri="{BB962C8B-B14F-4D97-AF65-F5344CB8AC3E}">
        <p14:creationId xmlns:p14="http://schemas.microsoft.com/office/powerpoint/2010/main" val="418756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kern="1200" smtClean="0">
                <a:solidFill>
                  <a:prstClr val="black">
                    <a:alpha val="50000"/>
                  </a:prstClr>
                </a:solidFill>
                <a:ea typeface="+mn-ea"/>
              </a:rPr>
              <a:pPr/>
              <a:t>‹#›</a:t>
            </a:fld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795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Using+Papyrus+for+Modeling" TargetMode="External"/><Relationship Id="rId2" Type="http://schemas.openxmlformats.org/officeDocument/2006/relationships/hyperlink" Target="https://wiki.onap.org/display/DW/ONAP+Information+Model+-+Clean+and+approved+models+across+ONAP+releases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Summary of Modeling Subcommittee work in 2021</a:t>
            </a:r>
            <a:endParaRPr lang="en-US" dirty="0"/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Co-chairs: Andy Mayer, Hui Deng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3122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 Subcommittee work in 2021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mtClean="0"/>
              <a:t>Model </a:t>
            </a:r>
            <a:r>
              <a:rPr lang="en-US" smtClean="0"/>
              <a:t>Proposals </a:t>
            </a:r>
            <a:r>
              <a:rPr lang="en-US" altLang="zh-CN" smtClean="0"/>
              <a:t>&amp; Approvals</a:t>
            </a:r>
            <a:endParaRPr lang="en-US" dirty="0" smtClean="0"/>
          </a:p>
          <a:p>
            <a:r>
              <a:rPr lang="en-US" dirty="0" smtClean="0"/>
              <a:t>Modeling Workshop</a:t>
            </a:r>
          </a:p>
          <a:p>
            <a:r>
              <a:rPr lang="en-US" dirty="0" smtClean="0"/>
              <a:t>Modeling documentation improvement</a:t>
            </a:r>
          </a:p>
          <a:p>
            <a:r>
              <a:rPr lang="en-US" dirty="0" smtClean="0"/>
              <a:t>Modeling Tool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7117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Model </a:t>
            </a:r>
            <a:r>
              <a:rPr lang="en-US" altLang="zh-CN" smtClean="0"/>
              <a:t>Proposals &amp; Approvals</a:t>
            </a:r>
            <a:endParaRPr lang="en-US" dirty="0"/>
          </a:p>
        </p:txBody>
      </p:sp>
      <p:sp>
        <p:nvSpPr>
          <p:cNvPr id="45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4974238"/>
          </a:xfrm>
        </p:spPr>
        <p:txBody>
          <a:bodyPr>
            <a:normAutofit/>
          </a:bodyPr>
          <a:lstStyle/>
          <a:p>
            <a:r>
              <a:rPr lang="en-US" dirty="0" smtClean="0"/>
              <a:t>Existing Model Updates and Documentation:</a:t>
            </a:r>
          </a:p>
          <a:p>
            <a:pPr lvl="1"/>
            <a:r>
              <a:rPr lang="en-US" dirty="0" smtClean="0"/>
              <a:t>VES 7.2 update (approved)</a:t>
            </a:r>
          </a:p>
          <a:p>
            <a:pPr lvl="1"/>
            <a:r>
              <a:rPr lang="en-US" dirty="0" smtClean="0"/>
              <a:t>VNFD IM update to align with ETSI latest spec (approved)</a:t>
            </a:r>
          </a:p>
          <a:p>
            <a:pPr lvl="1"/>
            <a:r>
              <a:rPr lang="en-US" dirty="0" smtClean="0"/>
              <a:t>A&amp;AI schema reverse engineering (ongoing)</a:t>
            </a:r>
          </a:p>
          <a:p>
            <a:r>
              <a:rPr lang="en-US" dirty="0" smtClean="0"/>
              <a:t>Container Related Models:</a:t>
            </a:r>
          </a:p>
          <a:p>
            <a:pPr lvl="1"/>
            <a:r>
              <a:rPr lang="en-US" dirty="0" smtClean="0"/>
              <a:t>CNF design time model (approved)</a:t>
            </a:r>
          </a:p>
          <a:p>
            <a:pPr lvl="1"/>
            <a:r>
              <a:rPr lang="en-US" altLang="zh-CN" dirty="0"/>
              <a:t>Simplified K8S resource </a:t>
            </a:r>
            <a:r>
              <a:rPr lang="en-US" altLang="zh-CN" dirty="0" smtClean="0"/>
              <a:t>model (approved)</a:t>
            </a:r>
            <a:endParaRPr lang="en-US" altLang="zh-CN" dirty="0"/>
          </a:p>
          <a:p>
            <a:pPr lvl="1"/>
            <a:r>
              <a:rPr lang="en-US" dirty="0" smtClean="0"/>
              <a:t>ASD model (ongoing)</a:t>
            </a:r>
          </a:p>
          <a:p>
            <a:r>
              <a:rPr lang="en-US" dirty="0" smtClean="0"/>
              <a:t>New Area:</a:t>
            </a:r>
          </a:p>
          <a:p>
            <a:pPr lvl="1"/>
            <a:r>
              <a:rPr lang="en-US" altLang="zh-CN" dirty="0"/>
              <a:t>CPS </a:t>
            </a:r>
            <a:r>
              <a:rPr lang="en-US" altLang="zh-CN" dirty="0" smtClean="0"/>
              <a:t>model (approved)</a:t>
            </a:r>
          </a:p>
          <a:p>
            <a:pPr lvl="1"/>
            <a:r>
              <a:rPr lang="en-US" altLang="zh-CN" dirty="0" smtClean="0"/>
              <a:t>Topology model (ongoing)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9291683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</a:t>
            </a:r>
            <a:r>
              <a:rPr lang="en-US" altLang="zh-CN" dirty="0" smtClean="0"/>
              <a:t>Proposals Cont'd</a:t>
            </a:r>
            <a:endParaRPr lang="en-US" dirty="0"/>
          </a:p>
        </p:txBody>
      </p:sp>
      <p:sp>
        <p:nvSpPr>
          <p:cNvPr id="45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4974238"/>
          </a:xfrm>
        </p:spPr>
        <p:txBody>
          <a:bodyPr>
            <a:normAutofit/>
          </a:bodyPr>
          <a:lstStyle/>
          <a:p>
            <a:r>
              <a:rPr lang="en-US" dirty="0" smtClean="0"/>
              <a:t>Container Related Models: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83740" y="1639801"/>
            <a:ext cx="4712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Design Time Model for CNF</a:t>
            </a:r>
          </a:p>
          <a:p>
            <a:r>
              <a:rPr lang="en-US" altLang="zh-CN" dirty="0" smtClean="0"/>
              <a:t>-enhance the VNFD with container information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126172" y="1639801"/>
            <a:ext cx="4442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Runtime Model for K8S Resource</a:t>
            </a:r>
          </a:p>
          <a:p>
            <a:r>
              <a:rPr lang="en-US" altLang="zh-CN" dirty="0" smtClean="0"/>
              <a:t>-enhance the A&amp;AI model with K8S resource objects</a:t>
            </a:r>
            <a:endParaRPr lang="zh-CN" altLang="en-US" dirty="0"/>
          </a:p>
        </p:txBody>
      </p:sp>
      <p:pic>
        <p:nvPicPr>
          <p:cNvPr id="1026" name="Picture 2" descr="https://wiki.onap.org/download/attachments/103423532/image2021-9-17_20-3-46.png?version=1&amp;modificationDate=1631880229000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22" y="2398699"/>
            <a:ext cx="5806903" cy="342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94" y="2170113"/>
            <a:ext cx="3999344" cy="415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46777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</a:t>
            </a:r>
            <a:r>
              <a:rPr lang="en-US" altLang="zh-CN" dirty="0" smtClean="0"/>
              <a:t>Proposals Cont'd</a:t>
            </a:r>
            <a:endParaRPr lang="en-US" dirty="0"/>
          </a:p>
        </p:txBody>
      </p:sp>
      <p:sp>
        <p:nvSpPr>
          <p:cNvPr id="45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4974238"/>
          </a:xfrm>
        </p:spPr>
        <p:txBody>
          <a:bodyPr>
            <a:normAutofit/>
          </a:bodyPr>
          <a:lstStyle/>
          <a:p>
            <a:r>
              <a:rPr lang="en-US" dirty="0" smtClean="0"/>
              <a:t>Topology Model: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495" y="2090901"/>
            <a:ext cx="9069859" cy="393027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75502" y="1689263"/>
            <a:ext cx="10437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Design Time model to capture the endpoint and connectivity within a certain Topology (collaborate with O-RAN use cases)</a:t>
            </a:r>
          </a:p>
        </p:txBody>
      </p:sp>
    </p:spTree>
    <p:extLst>
      <p:ext uri="{BB962C8B-B14F-4D97-AF65-F5344CB8AC3E}">
        <p14:creationId xmlns:p14="http://schemas.microsoft.com/office/powerpoint/2010/main" val="377512628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Modeling </a:t>
            </a:r>
            <a:r>
              <a:rPr lang="en-US" altLang="zh-CN" dirty="0" smtClean="0"/>
              <a:t>Workshop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864973" y="5909331"/>
            <a:ext cx="108492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 smtClean="0"/>
              <a:t>(</a:t>
            </a:r>
            <a:r>
              <a:rPr lang="en-US" altLang="zh-CN" dirty="0"/>
              <a:t>https://www.telecomtv.com/content/etsi-nfv-evolution-event/onap-etsi-alignment-architecture-for-honolulu-istanbul-releases-41269/)</a:t>
            </a:r>
          </a:p>
        </p:txBody>
      </p:sp>
      <p:sp>
        <p:nvSpPr>
          <p:cNvPr id="43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4158692"/>
          </a:xfrm>
        </p:spPr>
        <p:txBody>
          <a:bodyPr>
            <a:normAutofit/>
          </a:bodyPr>
          <a:lstStyle/>
          <a:p>
            <a:r>
              <a:rPr lang="en-US" altLang="zh-CN" dirty="0"/>
              <a:t>Container modeling workshop with ETSI NFV</a:t>
            </a:r>
          </a:p>
          <a:p>
            <a:r>
              <a:rPr lang="en-US" altLang="zh-CN" dirty="0"/>
              <a:t>Present on behalf of ONAP in online NFV </a:t>
            </a:r>
            <a:r>
              <a:rPr lang="en-US" altLang="zh-CN" dirty="0" smtClean="0"/>
              <a:t>workshop</a:t>
            </a:r>
            <a:endParaRPr lang="en-US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146" y="2308154"/>
            <a:ext cx="6170140" cy="346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5656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 Documentation and Tool</a:t>
            </a:r>
            <a:endParaRPr lang="en-US" dirty="0"/>
          </a:p>
        </p:txBody>
      </p:sp>
      <p:sp>
        <p:nvSpPr>
          <p:cNvPr id="61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4900097"/>
          </a:xfrm>
        </p:spPr>
        <p:txBody>
          <a:bodyPr>
            <a:normAutofit/>
          </a:bodyPr>
          <a:lstStyle/>
          <a:p>
            <a:r>
              <a:rPr lang="en-US" dirty="0" smtClean="0"/>
              <a:t>Modeling documentation improvement:</a:t>
            </a:r>
          </a:p>
          <a:p>
            <a:pPr lvl="1"/>
            <a:r>
              <a:rPr lang="en-US" dirty="0" smtClean="0"/>
              <a:t>Single wiki page to capture all approved models</a:t>
            </a:r>
          </a:p>
          <a:p>
            <a:pPr lvl="2"/>
            <a:r>
              <a:rPr lang="en-US" dirty="0">
                <a:hlinkClick r:id="rId2"/>
              </a:rPr>
              <a:t>https://wiki.onap.org/display/DW/ONAP+Information+Model+-+</a:t>
            </a:r>
            <a:r>
              <a:rPr lang="en-US" dirty="0" smtClean="0">
                <a:hlinkClick r:id="rId2"/>
              </a:rPr>
              <a:t>Clean+and+approved+models+across+ONAP+releases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Modeling documentation update for Guilin, Honolulu and Istanbul release</a:t>
            </a:r>
          </a:p>
          <a:p>
            <a:r>
              <a:rPr lang="en-US" dirty="0" smtClean="0"/>
              <a:t>Modeling Tool update:</a:t>
            </a:r>
          </a:p>
          <a:p>
            <a:pPr lvl="1"/>
            <a:r>
              <a:rPr lang="en-US" dirty="0" smtClean="0"/>
              <a:t>Papyrus version upgrade to 2020-06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pdate user guidance for tool installation and model creation</a:t>
            </a:r>
          </a:p>
          <a:p>
            <a:pPr lvl="2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wiki.onap.org/display/DW/Using+Papyrus+for+Modeling</a:t>
            </a:r>
          </a:p>
        </p:txBody>
      </p:sp>
    </p:spTree>
    <p:extLst>
      <p:ext uri="{BB962C8B-B14F-4D97-AF65-F5344CB8AC3E}">
        <p14:creationId xmlns:p14="http://schemas.microsoft.com/office/powerpoint/2010/main" val="93912017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33540" y="2986896"/>
            <a:ext cx="28216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/>
              <a:t>Thank you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5110648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6339</TotalTime>
  <Words>244</Words>
  <Application>Microsoft Office PowerPoint</Application>
  <PresentationFormat>宽屏</PresentationFormat>
  <Paragraphs>49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微软雅黑</vt:lpstr>
      <vt:lpstr>Droid Sans</vt:lpstr>
      <vt:lpstr>DengXian Light</vt:lpstr>
      <vt:lpstr>PT Sans</vt:lpstr>
      <vt:lpstr>.AppleSystemUIFont</vt:lpstr>
      <vt:lpstr>MS PGothic</vt:lpstr>
      <vt:lpstr>DengXian</vt:lpstr>
      <vt:lpstr>Verdana</vt:lpstr>
      <vt:lpstr>Calibri</vt:lpstr>
      <vt:lpstr>1_Office Theme</vt:lpstr>
      <vt:lpstr>Office Theme</vt:lpstr>
      <vt:lpstr>Summary of Modeling Subcommittee work in 2021</vt:lpstr>
      <vt:lpstr>Modeling Subcommittee work in 2021</vt:lpstr>
      <vt:lpstr>Model Proposals &amp; Approvals</vt:lpstr>
      <vt:lpstr>Model Proposals Cont'd</vt:lpstr>
      <vt:lpstr>Model Proposals Cont'd</vt:lpstr>
      <vt:lpstr>Modeling Workshop</vt:lpstr>
      <vt:lpstr>Modeling Documentation and Tool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 Guidelines &amp; SDK … enabling the multivendor environment for VNFs</dc:title>
  <dc:creator>Lingli Deng</dc:creator>
  <cp:lastModifiedBy>hw-r0</cp:lastModifiedBy>
  <cp:revision>261</cp:revision>
  <dcterms:modified xsi:type="dcterms:W3CDTF">2021-11-04T12:23:39Z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(3)ohXoRfXUxtZj1ic/hMun4JHesTi5dPaJZd9Hbrd+FoWDIRZ4pkZoSJGFQxwjAbBFUeirgJE9
cDV1sPeoSK9Tcp7XeSz1Oklecp37Uk444JZFUEcNZ3v3RJ3P3B13/yUVkKXyFTOvIjat37SH
4YSVXgNUDADscW3iB0afBbC5xA2dkYqLvhdHwxWQkqR3oDYXS3u9kv0ad5hYCj18R3mPNmDd
zAgeknb/BYTXy/LJe1</vt:lpwstr>
  </property>
  <property fmtid="{D5CDD505-2E9C-101B-9397-08002B2CF9AE}" pid="3" name="_2015_ms_pID_7253431">
    <vt:lpwstr>dRWbyRgs8wfHdapvkCpR8XCpF0rKv6/9pO+OBLT205h7MI1+pA94Ij
cBk8nb5tP9saBWHzvrnKJuGJ9ci1geiG/MlgIX4VrkyPeW/OaQSz1170fYo1vxPVWHsmiIsj
7m9MquNF1BJPKDAz+iSilOErZ8krtTSnGDa5Ut5fFPskNB810rf6/W6JS0pNGO4F3QcER4AC
MkeyFyL6X2V10mamY82gFRb3GVt6k9YDRcVN</vt:lpwstr>
  </property>
  <property fmtid="{D5CDD505-2E9C-101B-9397-08002B2CF9AE}" pid="4" name="_2015_ms_pID_7253432">
    <vt:lpwstr>lemGeL1MBG9nOAwimrr249A=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1513097410</vt:lpwstr>
  </property>
</Properties>
</file>