
<file path=[Content_Types].xml><?xml version="1.0" encoding="utf-8"?>
<Types xmlns="http://schemas.openxmlformats.org/package/2006/content-types">
  <Default Extension="emf" ContentType="image/x-emf"/>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17"/>
  </p:notesMasterIdLst>
  <p:sldIdLst>
    <p:sldId id="258" r:id="rId5"/>
    <p:sldId id="295" r:id="rId6"/>
    <p:sldId id="301" r:id="rId7"/>
    <p:sldId id="303" r:id="rId8"/>
    <p:sldId id="304" r:id="rId9"/>
    <p:sldId id="299" r:id="rId10"/>
    <p:sldId id="300" r:id="rId11"/>
    <p:sldId id="298" r:id="rId12"/>
    <p:sldId id="265" r:id="rId13"/>
    <p:sldId id="296" r:id="rId14"/>
    <p:sldId id="302" r:id="rId15"/>
    <p:sldId id="286"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F8D"/>
    <a:srgbClr val="009893"/>
    <a:srgbClr val="BCE4FC"/>
    <a:srgbClr val="B9F0FF"/>
    <a:srgbClr val="DBF9E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97" autoAdjust="0"/>
    <p:restoredTop sz="94394" autoAdjust="0"/>
  </p:normalViewPr>
  <p:slideViewPr>
    <p:cSldViewPr snapToGrid="0" snapToObjects="1">
      <p:cViewPr varScale="1">
        <p:scale>
          <a:sx n="61" d="100"/>
          <a:sy n="61" d="100"/>
        </p:scale>
        <p:origin x="760" y="44"/>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1707B98-E963-C74F-848A-16ED563603C7}" type="datetimeFigureOut">
              <a:rPr lang="en-US" smtClean="0"/>
              <a:t>11/16/2021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208789E-1FC9-CE4B-B453-2AA144D753F5}" type="slidenum">
              <a:rPr lang="en-US" smtClean="0"/>
              <a:t>‹#›</a:t>
            </a:fld>
            <a:endParaRPr lang="en-US"/>
          </a:p>
        </p:txBody>
      </p:sp>
    </p:spTree>
    <p:extLst>
      <p:ext uri="{BB962C8B-B14F-4D97-AF65-F5344CB8AC3E}">
        <p14:creationId xmlns:p14="http://schemas.microsoft.com/office/powerpoint/2010/main" val="7799120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6898" y="-9138"/>
            <a:ext cx="12198370" cy="6867137"/>
          </a:xfrm>
          <a:prstGeom prst="rect">
            <a:avLst/>
          </a:prstGeom>
        </p:spPr>
      </p:pic>
      <p:sp>
        <p:nvSpPr>
          <p:cNvPr id="11" name="Rectangle 10"/>
          <p:cNvSpPr/>
          <p:nvPr userDrawn="1"/>
        </p:nvSpPr>
        <p:spPr>
          <a:xfrm>
            <a:off x="-26898" y="-9137"/>
            <a:ext cx="12208243"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itle 1"/>
          <p:cNvSpPr>
            <a:spLocks noGrp="1"/>
          </p:cNvSpPr>
          <p:nvPr>
            <p:ph type="ctrTitle"/>
          </p:nvPr>
        </p:nvSpPr>
        <p:spPr>
          <a:xfrm>
            <a:off x="366522" y="2823498"/>
            <a:ext cx="11332718"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8" name="Subtitle 2"/>
          <p:cNvSpPr>
            <a:spLocks noGrp="1"/>
          </p:cNvSpPr>
          <p:nvPr>
            <p:ph type="subTitle" idx="1"/>
          </p:nvPr>
        </p:nvSpPr>
        <p:spPr>
          <a:xfrm>
            <a:off x="366522" y="4554181"/>
            <a:ext cx="4008788"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6522" y="499222"/>
            <a:ext cx="3748642" cy="780686"/>
          </a:xfrm>
          <a:prstGeom prst="rect">
            <a:avLst/>
          </a:prstGeom>
        </p:spPr>
      </p:pic>
    </p:spTree>
    <p:extLst>
      <p:ext uri="{BB962C8B-B14F-4D97-AF65-F5344CB8AC3E}">
        <p14:creationId xmlns:p14="http://schemas.microsoft.com/office/powerpoint/2010/main" val="467279208"/>
      </p:ext>
    </p:extLst>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3" name="Rectangle 12"/>
          <p:cNvSpPr/>
          <p:nvPr userDrawn="1"/>
        </p:nvSpPr>
        <p:spPr>
          <a:xfrm>
            <a:off x="0" y="-1"/>
            <a:ext cx="12192000" cy="95474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3"/>
          <p:cNvSpPr>
            <a:spLocks noGrp="1"/>
          </p:cNvSpPr>
          <p:nvPr>
            <p:ph type="dt" sz="half" idx="2"/>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6"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9"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p>
        </p:txBody>
      </p:sp>
      <p:sp>
        <p:nvSpPr>
          <p:cNvPr id="12" name="Text Placeholder 11"/>
          <p:cNvSpPr>
            <a:spLocks noGrp="1"/>
          </p:cNvSpPr>
          <p:nvPr>
            <p:ph type="body" sz="quarter" idx="10"/>
          </p:nvPr>
        </p:nvSpPr>
        <p:spPr>
          <a:xfrm>
            <a:off x="314325" y="1138238"/>
            <a:ext cx="11506200" cy="517048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32658620"/>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11480" y="1301190"/>
            <a:ext cx="560832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200" y="1301190"/>
            <a:ext cx="567436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3"/>
          <p:cNvSpPr>
            <a:spLocks noGrp="1"/>
          </p:cNvSpPr>
          <p:nvPr>
            <p:ph type="dt" sz="half" idx="10"/>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7"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10" name="Title 1"/>
          <p:cNvSpPr txBox="1">
            <a:spLocks/>
          </p:cNvSpPr>
          <p:nvPr userDrawn="1"/>
        </p:nvSpPr>
        <p:spPr>
          <a:xfrm>
            <a:off x="411480" y="189286"/>
            <a:ext cx="10922149" cy="589616"/>
          </a:xfrm>
          <a:prstGeom prst="rect">
            <a:avLst/>
          </a:prstGeom>
        </p:spPr>
        <p:txBody>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r>
              <a:rPr lang="en-US" sz="3600" b="0" i="0" dirty="0">
                <a:latin typeface="Arial" panose="020B0604020202020204" pitchFamily="34" charset="0"/>
                <a:cs typeface="Arial" panose="020B0604020202020204" pitchFamily="34" charset="0"/>
              </a:rPr>
              <a:t>Click to edit Master title style</a:t>
            </a:r>
          </a:p>
        </p:txBody>
      </p:sp>
    </p:spTree>
    <p:extLst>
      <p:ext uri="{BB962C8B-B14F-4D97-AF65-F5344CB8AC3E}">
        <p14:creationId xmlns:p14="http://schemas.microsoft.com/office/powerpoint/2010/main" val="1377184672"/>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934" y="-9138"/>
            <a:ext cx="12198370" cy="6867137"/>
          </a:xfrm>
          <a:prstGeom prst="rect">
            <a:avLst/>
          </a:prstGeom>
        </p:spPr>
      </p:pic>
      <p:sp>
        <p:nvSpPr>
          <p:cNvPr id="9" name="Rectangle 8"/>
          <p:cNvSpPr/>
          <p:nvPr userDrawn="1"/>
        </p:nvSpPr>
        <p:spPr>
          <a:xfrm>
            <a:off x="-2" y="1062318"/>
            <a:ext cx="5495774" cy="150495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s</a:t>
            </a: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36300" y="1423410"/>
            <a:ext cx="3810368" cy="793541"/>
          </a:xfrm>
          <a:prstGeom prst="rect">
            <a:avLst/>
          </a:prstGeom>
        </p:spPr>
      </p:pic>
    </p:spTree>
    <p:extLst>
      <p:ext uri="{BB962C8B-B14F-4D97-AF65-F5344CB8AC3E}">
        <p14:creationId xmlns:p14="http://schemas.microsoft.com/office/powerpoint/2010/main" val="1330477553"/>
      </p:ext>
    </p:extLst>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Custom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a:xfrm>
            <a:off x="0" y="1131216"/>
            <a:ext cx="12192000" cy="540972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9" name="Title 1"/>
          <p:cNvSpPr>
            <a:spLocks noGrp="1"/>
          </p:cNvSpPr>
          <p:nvPr>
            <p:ph type="title"/>
          </p:nvPr>
        </p:nvSpPr>
        <p:spPr>
          <a:xfrm>
            <a:off x="305922" y="42026"/>
            <a:ext cx="11186537" cy="1067652"/>
          </a:xfrm>
        </p:spPr>
        <p:txBody>
          <a:bodyPr>
            <a:normAutofit/>
          </a:bodyPr>
          <a:lstStyle>
            <a:lvl1pPr algn="l">
              <a:defRPr sz="5067">
                <a:solidFill>
                  <a:schemeClr val="bg1"/>
                </a:solidFill>
                <a:latin typeface="Arial"/>
                <a:cs typeface="Arial"/>
              </a:defRPr>
            </a:lvl1pPr>
          </a:lstStyle>
          <a:p>
            <a:r>
              <a:rPr lang="en-CA" dirty="0"/>
              <a:t>Click to edit Master title style</a:t>
            </a:r>
            <a:endParaRPr lang="en-US" dirty="0"/>
          </a:p>
        </p:txBody>
      </p:sp>
      <p:sp>
        <p:nvSpPr>
          <p:cNvPr id="10" name="Content Placeholder 2"/>
          <p:cNvSpPr>
            <a:spLocks noGrp="1"/>
          </p:cNvSpPr>
          <p:nvPr>
            <p:ph idx="1"/>
          </p:nvPr>
        </p:nvSpPr>
        <p:spPr>
          <a:xfrm>
            <a:off x="602602" y="1600201"/>
            <a:ext cx="9706809" cy="4525963"/>
          </a:xfrm>
        </p:spPr>
        <p:txBody>
          <a:bodyPr/>
          <a:lstStyle>
            <a:lvl1pPr>
              <a:buClr>
                <a:srgbClr val="2398D4"/>
              </a:buClr>
              <a:defRPr sz="3733">
                <a:latin typeface="Arial"/>
                <a:cs typeface="Arial"/>
              </a:defRPr>
            </a:lvl1pPr>
            <a:lvl2pPr>
              <a:buClr>
                <a:srgbClr val="2398D4"/>
              </a:buClr>
              <a:defRPr sz="3200">
                <a:latin typeface="Arial"/>
                <a:cs typeface="Arial"/>
              </a:defRPr>
            </a:lvl2pPr>
            <a:lvl3pPr>
              <a:buClr>
                <a:srgbClr val="2398D4"/>
              </a:buClr>
              <a:defRPr sz="2667">
                <a:latin typeface="Arial"/>
                <a:cs typeface="Arial"/>
              </a:defRPr>
            </a:lvl3pPr>
            <a:lvl4pPr>
              <a:buClr>
                <a:srgbClr val="2398D4"/>
              </a:buClr>
              <a:defRPr>
                <a:latin typeface="Arial"/>
                <a:cs typeface="Arial"/>
              </a:defRPr>
            </a:lvl4pPr>
            <a:lvl5pPr>
              <a:buClr>
                <a:srgbClr val="2398D4"/>
              </a:buClr>
              <a:defRPr>
                <a:latin typeface="Arial"/>
                <a:cs typeface="Arial"/>
              </a:defRPr>
            </a:lvl5pPr>
          </a:lstStyle>
          <a:p>
            <a:pPr lvl="0"/>
            <a:r>
              <a:rPr lang="en-CA" dirty="0"/>
              <a:t>Click to edit Master text styles</a:t>
            </a:r>
          </a:p>
          <a:p>
            <a:pPr lvl="1"/>
            <a:r>
              <a:rPr lang="en-CA" dirty="0"/>
              <a:t>Second level</a:t>
            </a:r>
          </a:p>
          <a:p>
            <a:pPr lvl="2"/>
            <a:r>
              <a:rPr lang="en-CA" dirty="0"/>
              <a:t>Third level</a:t>
            </a:r>
          </a:p>
          <a:p>
            <a:pPr lvl="3"/>
            <a:r>
              <a:rPr lang="en-CA" dirty="0"/>
              <a:t>Fourth level</a:t>
            </a:r>
          </a:p>
          <a:p>
            <a:pPr lvl="4"/>
            <a:r>
              <a:rPr lang="en-CA" dirty="0"/>
              <a:t>Fifth level</a:t>
            </a:r>
            <a:endParaRPr lang="en-US" dirty="0"/>
          </a:p>
        </p:txBody>
      </p:sp>
      <p:sp>
        <p:nvSpPr>
          <p:cNvPr id="2" name="Rectangle 1"/>
          <p:cNvSpPr/>
          <p:nvPr userDrawn="1"/>
        </p:nvSpPr>
        <p:spPr>
          <a:xfrm>
            <a:off x="-3" y="6595673"/>
            <a:ext cx="12192003" cy="262327"/>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7" name="Rectangle 6"/>
          <p:cNvSpPr/>
          <p:nvPr userDrawn="1"/>
        </p:nvSpPr>
        <p:spPr>
          <a:xfrm>
            <a:off x="0" y="6546514"/>
            <a:ext cx="12192003" cy="68127"/>
          </a:xfrm>
          <a:prstGeom prst="rect">
            <a:avLst/>
          </a:prstGeom>
          <a:solidFill>
            <a:srgbClr val="2398D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pic>
        <p:nvPicPr>
          <p:cNvPr id="8" name="Picture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372525" y="79274"/>
            <a:ext cx="1621483" cy="993156"/>
          </a:xfrm>
          <a:prstGeom prst="rect">
            <a:avLst/>
          </a:prstGeom>
        </p:spPr>
      </p:pic>
    </p:spTree>
    <p:extLst>
      <p:ext uri="{BB962C8B-B14F-4D97-AF65-F5344CB8AC3E}">
        <p14:creationId xmlns:p14="http://schemas.microsoft.com/office/powerpoint/2010/main" val="33443135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emf"/><Relationship Id="rId3" Type="http://schemas.openxmlformats.org/officeDocument/2006/relationships/slideLayout" Target="../slideLayouts/slideLayout3.xml"/><Relationship Id="rId7"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Rectangle 11"/>
          <p:cNvSpPr/>
          <p:nvPr userDrawn="1"/>
        </p:nvSpPr>
        <p:spPr>
          <a:xfrm>
            <a:off x="-20171" y="0"/>
            <a:ext cx="12192000" cy="968188"/>
          </a:xfrm>
          <a:prstGeom prst="rect">
            <a:avLst/>
          </a:prstGeom>
          <a:blipFill>
            <a:blip r:embed="rId7"/>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userDrawn="1"/>
        </p:nvSpPr>
        <p:spPr>
          <a:xfrm>
            <a:off x="1" y="6479195"/>
            <a:ext cx="12212170" cy="39629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9" name="Date Placeholder 3"/>
          <p:cNvSpPr>
            <a:spLocks noGrp="1"/>
          </p:cNvSpPr>
          <p:nvPr>
            <p:ph type="dt" sz="half" idx="2"/>
          </p:nvPr>
        </p:nvSpPr>
        <p:spPr>
          <a:xfrm>
            <a:off x="72963" y="6489324"/>
            <a:ext cx="1638997" cy="365125"/>
          </a:xfrm>
          <a:prstGeom prst="rect">
            <a:avLst/>
          </a:prstGeom>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endParaRPr lang="en-US" dirty="0"/>
          </a:p>
        </p:txBody>
      </p:sp>
      <p:sp>
        <p:nvSpPr>
          <p:cNvPr id="20"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fld id="{6C9CD605-947A-3C4E-98CB-B055F943FEBA}" type="slidenum">
              <a:rPr lang="en-US" smtClean="0"/>
              <a:pPr/>
              <a:t>‹#›</a:t>
            </a:fld>
            <a:endParaRPr lang="en-US" dirty="0"/>
          </a:p>
        </p:txBody>
      </p:sp>
      <p:pic>
        <p:nvPicPr>
          <p:cNvPr id="21" name="Picture 20"/>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10027522" y="6521843"/>
            <a:ext cx="1494864" cy="311318"/>
          </a:xfrm>
          <a:prstGeom prst="rect">
            <a:avLst/>
          </a:prstGeom>
        </p:spPr>
      </p:pic>
      <p:sp>
        <p:nvSpPr>
          <p:cNvPr id="2"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314961" y="1300480"/>
            <a:ext cx="11506200" cy="48764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Shape 72"/>
          <p:cNvPicPr preferRelativeResize="0"/>
          <p:nvPr userDrawn="1"/>
        </p:nvPicPr>
        <p:blipFill rotWithShape="1">
          <a:blip r:embed="rId9" cstate="print">
            <a:alphaModFix/>
            <a:extLst>
              <a:ext uri="{28A0092B-C50C-407E-A947-70E740481C1C}">
                <a14:useLocalDpi xmlns:a14="http://schemas.microsoft.com/office/drawing/2010/main"/>
              </a:ext>
            </a:extLst>
          </a:blip>
          <a:srcRect/>
          <a:stretch/>
        </p:blipFill>
        <p:spPr>
          <a:xfrm>
            <a:off x="314961" y="6604615"/>
            <a:ext cx="2595599" cy="154799"/>
          </a:xfrm>
          <a:prstGeom prst="rect">
            <a:avLst/>
          </a:prstGeom>
          <a:noFill/>
          <a:ln>
            <a:noFill/>
          </a:ln>
        </p:spPr>
      </p:pic>
      <p:sp>
        <p:nvSpPr>
          <p:cNvPr id="4" name="Footer Placeholder 3"/>
          <p:cNvSpPr>
            <a:spLocks noGrp="1"/>
          </p:cNvSpPr>
          <p:nvPr>
            <p:ph type="ftr" sz="quarter" idx="3"/>
          </p:nvPr>
        </p:nvSpPr>
        <p:spPr>
          <a:xfrm>
            <a:off x="2062480" y="6521843"/>
            <a:ext cx="7340600" cy="365125"/>
          </a:xfrm>
          <a:prstGeom prst="rect">
            <a:avLst/>
          </a:prstGeom>
        </p:spPr>
        <p:txBody>
          <a:bodyPr vert="horz" lIns="91440" tIns="45720" rIns="91440" bIns="45720" rtlCol="0" anchor="ctr"/>
          <a:lstStyle>
            <a:lvl1pPr algn="ctr">
              <a:defRPr sz="1200" b="0" i="0">
                <a:solidFill>
                  <a:schemeClr val="tx1">
                    <a:tint val="75000"/>
                  </a:schemeClr>
                </a:solidFill>
                <a:latin typeface="Arial" panose="020B0604020202020204" pitchFamily="34" charset="0"/>
                <a:cs typeface="Arial" panose="020B0604020202020204" pitchFamily="34" charset="0"/>
              </a:defRPr>
            </a:lvl1pPr>
          </a:lstStyle>
          <a:p>
            <a:endParaRPr lang="en-US" dirty="0"/>
          </a:p>
        </p:txBody>
      </p:sp>
    </p:spTree>
    <p:extLst>
      <p:ext uri="{BB962C8B-B14F-4D97-AF65-F5344CB8AC3E}">
        <p14:creationId xmlns:p14="http://schemas.microsoft.com/office/powerpoint/2010/main" val="12338055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4" r:id="rId4"/>
    <p:sldLayoutId id="2147483655" r:id="rId5"/>
  </p:sldLayoutIdLst>
  <p:transition>
    <p:wipe dir="r"/>
  </p:transition>
  <p:hf hdr="0" dt="0"/>
  <p:txStyles>
    <p:title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jira.onap.org/browse/REQ-801" TargetMode="External"/><Relationship Id="rId2" Type="http://schemas.openxmlformats.org/officeDocument/2006/relationships/hyperlink" Target="https://jira.onap.org/browse/REQ-800" TargetMode="External"/><Relationship Id="rId1" Type="http://schemas.openxmlformats.org/officeDocument/2006/relationships/slideLayout" Target="../slideLayouts/slideLayout5.xml"/><Relationship Id="rId6" Type="http://schemas.openxmlformats.org/officeDocument/2006/relationships/hyperlink" Target="https://jira.onap.org/browse/REQ-441" TargetMode="External"/><Relationship Id="rId5" Type="http://schemas.openxmlformats.org/officeDocument/2006/relationships/hyperlink" Target="https://jira.onap.org/browse/REQ-443" TargetMode="External"/><Relationship Id="rId4" Type="http://schemas.openxmlformats.org/officeDocument/2006/relationships/hyperlink" Target="https://jira.onap.org/browse/REQ-863" TargetMode="Externa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wiki.onap.org/pages/viewpage.action?pageId=117736409" TargetMode="External"/><Relationship Id="rId2" Type="http://schemas.openxmlformats.org/officeDocument/2006/relationships/hyperlink" Target="https://wiki.onap.org/display/DW/2021-10-26+Security+Subcommittee+Meeting+Notes" TargetMode="External"/><Relationship Id="rId1" Type="http://schemas.openxmlformats.org/officeDocument/2006/relationships/slideLayout" Target="../slideLayouts/slideLayout2.xml"/><Relationship Id="rId6" Type="http://schemas.openxmlformats.org/officeDocument/2006/relationships/hyperlink" Target="https://wiki.onap.org/display/DW/ONAP+code+quality+improvement" TargetMode="External"/><Relationship Id="rId5" Type="http://schemas.openxmlformats.org/officeDocument/2006/relationships/hyperlink" Target="https://community.lfnetworking.org/events/details/linux-foundation-lfn-developer-testing-forums-presents-lfn-developer-testing-forum-january-2022/" TargetMode="External"/><Relationship Id="rId4" Type="http://schemas.openxmlformats.org/officeDocument/2006/relationships/hyperlink" Target="https://wiki.onap.org/x/WoEEBw"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s://wiki.onap.org/display/DW/Jakarta+release+-+functional+requirements+proposed+list" TargetMode="External"/><Relationship Id="rId2" Type="http://schemas.openxmlformats.org/officeDocument/2006/relationships/hyperlink" Target="https://nam02.safelinks.protection.outlook.com/?url=https%3A%2F%2Fwiki.onap.org%2Fdisplay%2FDW%2FRelease%2BPlanning%253A%2BJakarta&amp;data=04%7C01%7Cp.pawlak%40f5.com%7Ce3d450c7823f40b9019008d99a269582%7Cdd3dfd2f6a3b40d19be0bf8327d81c50%7C0%7C0%7C637710312772451033%7CUnknown%7CTWFpbGZsb3d8eyJWIjoiMC4wLjAwMDAiLCJQIjoiV2luMzIiLCJBTiI6Ik1haWwiLCJXVCI6Mn0%3D%7C1000&amp;sdata=1U5cX9Kbqsva6uhKErCbTooJKVsjYu1Gfuhmnim7zzs%3D&amp;reserved=0" TargetMode="External"/><Relationship Id="rId1" Type="http://schemas.openxmlformats.org/officeDocument/2006/relationships/slideLayout" Target="../slideLayouts/slideLayout2.xml"/><Relationship Id="rId4" Type="http://schemas.openxmlformats.org/officeDocument/2006/relationships/hyperlink" Target="https://wiki.onap.org/display/DW/Integration+Security+tests"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s://docs.sonarqube.org/latest/user-guide/security-hotspots/"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s://jira.onap.org/browse/REQ-863"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jira.onap.org/browse/REQ-801" TargetMode="External"/><Relationship Id="rId2" Type="http://schemas.openxmlformats.org/officeDocument/2006/relationships/hyperlink" Target="https://jira.onap.org/browse/REQ-800" TargetMode="External"/><Relationship Id="rId1" Type="http://schemas.openxmlformats.org/officeDocument/2006/relationships/slideLayout" Target="../slideLayouts/slideLayout5.xml"/><Relationship Id="rId6" Type="http://schemas.openxmlformats.org/officeDocument/2006/relationships/hyperlink" Target="https://jira.onap.org/browse/REQ-441" TargetMode="External"/><Relationship Id="rId5" Type="http://schemas.openxmlformats.org/officeDocument/2006/relationships/hyperlink" Target="https://jira.onap.org/browse/REQ-443" TargetMode="External"/><Relationship Id="rId4" Type="http://schemas.openxmlformats.org/officeDocument/2006/relationships/hyperlink" Target="https://jira.onap.org/browse/REQ-863"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GB" noProof="0" dirty="0"/>
              <a:t>ONAP Security Meeting</a:t>
            </a:r>
            <a:br>
              <a:rPr lang="en-GB" noProof="0" dirty="0"/>
            </a:br>
            <a:br>
              <a:rPr lang="pl-PL" noProof="0" dirty="0"/>
            </a:br>
            <a:r>
              <a:rPr lang="pl-PL" noProof="0" dirty="0"/>
              <a:t>We start </a:t>
            </a:r>
            <a:r>
              <a:rPr lang="pl-PL" noProof="0" dirty="0" err="1"/>
              <a:t>at</a:t>
            </a:r>
            <a:r>
              <a:rPr lang="pl-PL" noProof="0" dirty="0"/>
              <a:t> 2 PM CET = 1 PM UTC</a:t>
            </a:r>
            <a:endParaRPr lang="en-GB" noProof="0" dirty="0"/>
          </a:p>
        </p:txBody>
      </p:sp>
      <p:sp>
        <p:nvSpPr>
          <p:cNvPr id="3" name="Subtitle 2"/>
          <p:cNvSpPr>
            <a:spLocks noGrp="1"/>
          </p:cNvSpPr>
          <p:nvPr>
            <p:ph type="subTitle" idx="1"/>
          </p:nvPr>
        </p:nvSpPr>
        <p:spPr/>
        <p:txBody>
          <a:bodyPr>
            <a:normAutofit/>
          </a:bodyPr>
          <a:lstStyle/>
          <a:p>
            <a:r>
              <a:rPr lang="en-GB" noProof="0" dirty="0"/>
              <a:t>20</a:t>
            </a:r>
            <a:r>
              <a:rPr lang="pl-PL" noProof="0" dirty="0"/>
              <a:t>21</a:t>
            </a:r>
            <a:r>
              <a:rPr lang="en-GB" noProof="0" dirty="0"/>
              <a:t>-</a:t>
            </a:r>
            <a:r>
              <a:rPr lang="pl-PL" dirty="0"/>
              <a:t>11</a:t>
            </a:r>
            <a:r>
              <a:rPr lang="en-GB" noProof="0" dirty="0"/>
              <a:t>-</a:t>
            </a:r>
            <a:r>
              <a:rPr lang="pl-PL" noProof="0" dirty="0"/>
              <a:t>16</a:t>
            </a:r>
            <a:endParaRPr lang="en-GB" noProof="0" dirty="0"/>
          </a:p>
        </p:txBody>
      </p:sp>
    </p:spTree>
    <p:extLst>
      <p:ext uri="{BB962C8B-B14F-4D97-AF65-F5344CB8AC3E}">
        <p14:creationId xmlns:p14="http://schemas.microsoft.com/office/powerpoint/2010/main" val="3303845637"/>
      </p:ext>
    </p:extLst>
  </p:cSld>
  <p:clrMapOvr>
    <a:masterClrMapping/>
  </p:clrMapOvr>
  <p:transition>
    <p:wipe dir="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dirty="0"/>
              <a:t>SECCOM </a:t>
            </a:r>
            <a:r>
              <a:rPr lang="pl-PL" dirty="0" err="1"/>
              <a:t>Jakarta</a:t>
            </a:r>
            <a:r>
              <a:rPr lang="pl-PL" dirty="0"/>
              <a:t> </a:t>
            </a:r>
            <a:r>
              <a:rPr lang="pl-PL" dirty="0" err="1"/>
              <a:t>requirements</a:t>
            </a:r>
            <a:endParaRPr lang="en-US" dirty="0"/>
          </a:p>
        </p:txBody>
      </p:sp>
      <p:sp>
        <p:nvSpPr>
          <p:cNvPr id="3" name="Content Placeholder 2"/>
          <p:cNvSpPr>
            <a:spLocks noGrp="1"/>
          </p:cNvSpPr>
          <p:nvPr>
            <p:ph idx="1"/>
          </p:nvPr>
        </p:nvSpPr>
        <p:spPr>
          <a:xfrm>
            <a:off x="602602" y="1286436"/>
            <a:ext cx="10760724" cy="4525963"/>
          </a:xfrm>
        </p:spPr>
        <p:txBody>
          <a:bodyPr>
            <a:normAutofit fontScale="85000" lnSpcReduction="10000"/>
          </a:bodyPr>
          <a:lstStyle/>
          <a:p>
            <a:pPr lvl="0">
              <a:lnSpc>
                <a:spcPct val="110000"/>
              </a:lnSpc>
            </a:pPr>
            <a:r>
              <a:rPr lang="en-CA" sz="3200" dirty="0"/>
              <a:t>Global requirements</a:t>
            </a:r>
          </a:p>
          <a:p>
            <a:pPr lvl="1">
              <a:lnSpc>
                <a:spcPct val="110000"/>
              </a:lnSpc>
            </a:pPr>
            <a:r>
              <a:rPr lang="en-CA" sz="1867" dirty="0"/>
              <a:t>[REQ-437</a:t>
            </a:r>
            <a:r>
              <a:rPr lang="pl-PL" sz="1867" dirty="0"/>
              <a:t> -&gt; </a:t>
            </a:r>
            <a:r>
              <a:rPr lang="en-US" sz="1800" b="0" i="0" u="sng" dirty="0">
                <a:solidFill>
                  <a:srgbClr val="0065FF"/>
                </a:solidFill>
                <a:effectLst/>
                <a:latin typeface="Arial" panose="020B0604020202020204" pitchFamily="34" charset="0"/>
                <a:cs typeface="Arial" panose="020B0604020202020204" pitchFamily="34" charset="0"/>
                <a:hlinkClick r:id="rId2"/>
              </a:rPr>
              <a:t>REQ-800</a:t>
            </a:r>
            <a:r>
              <a:rPr lang="pl-PL" sz="1200" b="0" i="0" u="sng" dirty="0">
                <a:solidFill>
                  <a:srgbClr val="0065FF"/>
                </a:solidFill>
                <a:effectLst/>
                <a:latin typeface="-apple-system"/>
              </a:rPr>
              <a:t> </a:t>
            </a:r>
            <a:r>
              <a:rPr lang="en-CA" sz="1867" dirty="0"/>
              <a:t>]</a:t>
            </a:r>
            <a:r>
              <a:rPr lang="pl-PL" sz="1867" dirty="0"/>
              <a:t> -&gt; REQ-xxx</a:t>
            </a:r>
            <a:r>
              <a:rPr lang="en-CA" sz="1867" dirty="0"/>
              <a:t> COMPLETION OF PYTHON LANGUAGE UPDATE (v2.7 → v3.8)</a:t>
            </a:r>
          </a:p>
          <a:p>
            <a:pPr lvl="1">
              <a:lnSpc>
                <a:spcPct val="110000"/>
              </a:lnSpc>
            </a:pPr>
            <a:r>
              <a:rPr lang="en-CA" sz="1867" dirty="0"/>
              <a:t>[REQ-438</a:t>
            </a:r>
            <a:r>
              <a:rPr lang="pl-PL" sz="1867" dirty="0"/>
              <a:t> -&gt; </a:t>
            </a:r>
            <a:r>
              <a:rPr lang="en-US" sz="1800" u="sng" dirty="0">
                <a:solidFill>
                  <a:srgbClr val="0065FF"/>
                </a:solidFill>
                <a:latin typeface="Arial" panose="020B060402020202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REQ-801</a:t>
            </a:r>
            <a:r>
              <a:rPr lang="en-CA" sz="1867" dirty="0"/>
              <a:t>] </a:t>
            </a:r>
            <a:r>
              <a:rPr lang="pl-PL" sz="1867" dirty="0"/>
              <a:t>-&gt; REQ-xxx </a:t>
            </a:r>
            <a:r>
              <a:rPr lang="en-CA" sz="1867" dirty="0"/>
              <a:t>COMPLETION OF JAVA LANGUAGE UPDATE (v8 → v11)</a:t>
            </a:r>
          </a:p>
          <a:p>
            <a:pPr lvl="1">
              <a:lnSpc>
                <a:spcPct val="110000"/>
              </a:lnSpc>
            </a:pPr>
            <a:r>
              <a:rPr lang="en-CA" sz="1867" dirty="0"/>
              <a:t>[REQ-439</a:t>
            </a:r>
            <a:r>
              <a:rPr lang="pl-PL" sz="1867" dirty="0"/>
              <a:t> -&gt; </a:t>
            </a:r>
            <a:r>
              <a:rPr lang="en-US" sz="1800" u="sng" dirty="0">
                <a:solidFill>
                  <a:srgbClr val="0065FF"/>
                </a:solidFill>
                <a:latin typeface="Arial" panose="020B0604020202020204" pitchFamily="34" charset="0"/>
                <a:cs typeface="Arial" panose="020B0604020202020204" pitchFamily="34" charset="0"/>
                <a:hlinkClick r:id="rId4">
                  <a:extLst>
                    <a:ext uri="{A12FA001-AC4F-418D-AE19-62706E023703}">
                      <ahyp:hlinkClr xmlns:ahyp="http://schemas.microsoft.com/office/drawing/2018/hyperlinkcolor" val="tx"/>
                    </a:ext>
                  </a:extLst>
                </a:hlinkClick>
              </a:rPr>
              <a:t>REQ-863</a:t>
            </a:r>
            <a:r>
              <a:rPr lang="en-CA" sz="1867" dirty="0"/>
              <a:t>] </a:t>
            </a:r>
            <a:r>
              <a:rPr lang="pl-PL" sz="1867" dirty="0"/>
              <a:t>-&gt; REQ-xxx </a:t>
            </a:r>
            <a:r>
              <a:rPr lang="en-CA" sz="1867" dirty="0"/>
              <a:t>CONTINUATION OF PACKAGES UPGRADES IN DIRECT DEPENDENCIES</a:t>
            </a:r>
          </a:p>
          <a:p>
            <a:pPr lvl="1">
              <a:lnSpc>
                <a:spcPct val="110000"/>
              </a:lnSpc>
            </a:pPr>
            <a:r>
              <a:rPr lang="en-CA" sz="1800" u="sng" dirty="0">
                <a:solidFill>
                  <a:srgbClr val="0065FF"/>
                </a:solidFill>
                <a:latin typeface="Arial" panose="020B0604020202020204" pitchFamily="34" charset="0"/>
                <a:cs typeface="Arial" panose="020B0604020202020204" pitchFamily="34" charset="0"/>
              </a:rPr>
              <a:t>[</a:t>
            </a:r>
            <a:r>
              <a:rPr lang="en-US" sz="1800" u="sng" dirty="0">
                <a:solidFill>
                  <a:srgbClr val="0065FF"/>
                </a:solidFill>
                <a:latin typeface="Arial" panose="020B0604020202020204" pitchFamily="34" charset="0"/>
                <a:cs typeface="Arial" panose="020B0604020202020204" pitchFamily="34" charset="0"/>
                <a:hlinkClick r:id="rId5">
                  <a:extLst>
                    <a:ext uri="{A12FA001-AC4F-418D-AE19-62706E023703}">
                      <ahyp:hlinkClr xmlns:ahyp="http://schemas.microsoft.com/office/drawing/2018/hyperlinkcolor" val="tx"/>
                    </a:ext>
                  </a:extLst>
                </a:hlinkClick>
              </a:rPr>
              <a:t>REQ-443</a:t>
            </a:r>
            <a:r>
              <a:rPr lang="en-CA" sz="1867" dirty="0"/>
              <a:t>] </a:t>
            </a:r>
            <a:r>
              <a:rPr lang="pl-PL" sz="1867" dirty="0"/>
              <a:t>-&gt; REQ-xxx </a:t>
            </a:r>
            <a:r>
              <a:rPr lang="en-CA" sz="1867" dirty="0"/>
              <a:t>CONTINUATION OF CII BADGING SCORE IMPROVEMENTS FOR SILVER LEVEL</a:t>
            </a:r>
            <a:endParaRPr lang="pl-PL" sz="1867" dirty="0"/>
          </a:p>
          <a:p>
            <a:pPr lvl="1">
              <a:lnSpc>
                <a:spcPct val="110000"/>
              </a:lnSpc>
            </a:pPr>
            <a:r>
              <a:rPr lang="en-CA" sz="1867" dirty="0"/>
              <a:t>[</a:t>
            </a:r>
            <a:r>
              <a:rPr lang="en-US" sz="1800" u="sng" dirty="0">
                <a:solidFill>
                  <a:srgbClr val="0065FF"/>
                </a:solidFill>
                <a:latin typeface="Arial" panose="020B0604020202020204" pitchFamily="34" charset="0"/>
                <a:cs typeface="Arial" panose="020B0604020202020204" pitchFamily="34" charset="0"/>
                <a:hlinkClick r:id="rId6">
                  <a:extLst>
                    <a:ext uri="{A12FA001-AC4F-418D-AE19-62706E023703}">
                      <ahyp:hlinkClr xmlns:ahyp="http://schemas.microsoft.com/office/drawing/2018/hyperlinkcolor" val="tx"/>
                    </a:ext>
                  </a:extLst>
                </a:hlinkClick>
              </a:rPr>
              <a:t>REQ-441</a:t>
            </a:r>
            <a:r>
              <a:rPr lang="en-CA" sz="1867" dirty="0"/>
              <a:t>] LOGS MANAGEMENT - PHASE 1: COMMON PLACE FOR DATA</a:t>
            </a:r>
            <a:r>
              <a:rPr lang="pl-PL" sz="1867" dirty="0"/>
              <a:t> – </a:t>
            </a:r>
            <a:r>
              <a:rPr lang="pl-PL" sz="1867" b="1" dirty="0">
                <a:solidFill>
                  <a:srgbClr val="00B050"/>
                </a:solidFill>
              </a:rPr>
              <a:t>PROPOSAL FOR JAKARTA</a:t>
            </a:r>
            <a:endParaRPr lang="en-CA" sz="1867" b="1" dirty="0">
              <a:solidFill>
                <a:srgbClr val="00B050"/>
              </a:solidFill>
            </a:endParaRPr>
          </a:p>
          <a:p>
            <a:pPr lvl="1">
              <a:lnSpc>
                <a:spcPct val="110000"/>
              </a:lnSpc>
            </a:pPr>
            <a:endParaRPr lang="en-CA" sz="1867" dirty="0"/>
          </a:p>
          <a:p>
            <a:pPr lvl="0">
              <a:lnSpc>
                <a:spcPct val="110000"/>
              </a:lnSpc>
            </a:pPr>
            <a:r>
              <a:rPr lang="en-CA" sz="3200" dirty="0"/>
              <a:t>Best Practice</a:t>
            </a:r>
          </a:p>
          <a:p>
            <a:pPr lvl="1">
              <a:lnSpc>
                <a:spcPct val="110000"/>
              </a:lnSpc>
            </a:pPr>
            <a:r>
              <a:rPr lang="en-CA" sz="1867" dirty="0"/>
              <a:t>[</a:t>
            </a:r>
            <a:r>
              <a:rPr lang="pl-PL" sz="1800" dirty="0"/>
              <a:t>REQ-xxx] SECURITY </a:t>
            </a:r>
            <a:r>
              <a:rPr lang="en-CA" sz="1867" dirty="0"/>
              <a:t>LOGS </a:t>
            </a:r>
            <a:r>
              <a:rPr lang="pl-PL" sz="1867" dirty="0"/>
              <a:t>FIELDS</a:t>
            </a:r>
          </a:p>
          <a:p>
            <a:pPr lvl="1">
              <a:lnSpc>
                <a:spcPct val="110000"/>
              </a:lnSpc>
            </a:pPr>
            <a:r>
              <a:rPr lang="en-CA" sz="1867" dirty="0"/>
              <a:t>[REQ-xxx] Feature intake template </a:t>
            </a:r>
            <a:endParaRPr lang="pl-PL" sz="1867" dirty="0"/>
          </a:p>
          <a:p>
            <a:pPr lvl="1">
              <a:lnSpc>
                <a:spcPct val="110000"/>
              </a:lnSpc>
            </a:pPr>
            <a:r>
              <a:rPr lang="en-CA" sz="1867" dirty="0"/>
              <a:t>[REQ-xxx]</a:t>
            </a:r>
            <a:r>
              <a:rPr lang="pl-PL" sz="1867" dirty="0"/>
              <a:t> Using </a:t>
            </a:r>
            <a:r>
              <a:rPr lang="pl-PL" sz="1867" dirty="0" err="1"/>
              <a:t>basic</a:t>
            </a:r>
            <a:r>
              <a:rPr lang="pl-PL" sz="1867" dirty="0"/>
              <a:t> image from OOM</a:t>
            </a:r>
          </a:p>
          <a:p>
            <a:pPr lvl="1">
              <a:lnSpc>
                <a:spcPct val="110000"/>
              </a:lnSpc>
            </a:pPr>
            <a:r>
              <a:rPr lang="en-CA" sz="1867" dirty="0"/>
              <a:t>[REQ-xxx]</a:t>
            </a:r>
            <a:r>
              <a:rPr lang="pl-PL" sz="1867" dirty="0"/>
              <a:t> Software </a:t>
            </a:r>
            <a:r>
              <a:rPr lang="pl-PL" sz="1867" dirty="0" err="1"/>
              <a:t>BOMs</a:t>
            </a:r>
            <a:r>
              <a:rPr lang="pl-PL" sz="1867" dirty="0"/>
              <a:t> – </a:t>
            </a:r>
            <a:r>
              <a:rPr lang="pl-PL" sz="1867" dirty="0" err="1"/>
              <a:t>more</a:t>
            </a:r>
            <a:r>
              <a:rPr lang="pl-PL" sz="1867" dirty="0"/>
              <a:t> </a:t>
            </a:r>
            <a:r>
              <a:rPr lang="pl-PL" sz="1867" dirty="0" err="1"/>
              <a:t>informative</a:t>
            </a:r>
            <a:r>
              <a:rPr lang="pl-PL" sz="1867" dirty="0"/>
              <a:t>, no </a:t>
            </a:r>
            <a:r>
              <a:rPr lang="pl-PL" sz="1867" dirty="0" err="1"/>
              <a:t>impact</a:t>
            </a:r>
            <a:r>
              <a:rPr lang="pl-PL" sz="1867" dirty="0"/>
              <a:t> on </a:t>
            </a:r>
            <a:r>
              <a:rPr lang="pl-PL" sz="1867" dirty="0" err="1"/>
              <a:t>pipeline</a:t>
            </a:r>
            <a:endParaRPr lang="en-CA" sz="1867" dirty="0"/>
          </a:p>
        </p:txBody>
      </p:sp>
    </p:spTree>
    <p:extLst>
      <p:ext uri="{BB962C8B-B14F-4D97-AF65-F5344CB8AC3E}">
        <p14:creationId xmlns:p14="http://schemas.microsoft.com/office/powerpoint/2010/main" val="5054737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dirty="0" err="1"/>
              <a:t>Jakarta</a:t>
            </a:r>
            <a:r>
              <a:rPr lang="pl-PL" dirty="0"/>
              <a:t> </a:t>
            </a:r>
            <a:r>
              <a:rPr lang="pl-PL" dirty="0" err="1"/>
              <a:t>release</a:t>
            </a:r>
            <a:r>
              <a:rPr lang="pl-PL" dirty="0"/>
              <a:t> </a:t>
            </a:r>
            <a:r>
              <a:rPr lang="pl-PL" dirty="0" err="1"/>
              <a:t>schedule</a:t>
            </a:r>
            <a:endParaRPr lang="en-US" dirty="0"/>
          </a:p>
        </p:txBody>
      </p:sp>
      <p:pic>
        <p:nvPicPr>
          <p:cNvPr id="7" name="Symbol zastępczy zawartości 6">
            <a:extLst>
              <a:ext uri="{FF2B5EF4-FFF2-40B4-BE49-F238E27FC236}">
                <a16:creationId xmlns:a16="http://schemas.microsoft.com/office/drawing/2014/main" id="{13444B10-944C-4270-A2A2-983569793C8B}"/>
              </a:ext>
            </a:extLst>
          </p:cNvPr>
          <p:cNvPicPr>
            <a:picLocks noGrp="1" noChangeAspect="1"/>
          </p:cNvPicPr>
          <p:nvPr>
            <p:ph idx="1"/>
          </p:nvPr>
        </p:nvPicPr>
        <p:blipFill>
          <a:blip r:embed="rId2"/>
          <a:stretch>
            <a:fillRect/>
          </a:stretch>
        </p:blipFill>
        <p:spPr>
          <a:xfrm>
            <a:off x="915337" y="1272209"/>
            <a:ext cx="10456958" cy="5211280"/>
          </a:xfrm>
        </p:spPr>
      </p:pic>
    </p:spTree>
    <p:extLst>
      <p:ext uri="{BB962C8B-B14F-4D97-AF65-F5344CB8AC3E}">
        <p14:creationId xmlns:p14="http://schemas.microsoft.com/office/powerpoint/2010/main" val="404008109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D933782-94ED-40C4-AC4D-275D10F78373}"/>
              </a:ext>
            </a:extLst>
          </p:cNvPr>
          <p:cNvSpPr>
            <a:spLocks noGrp="1"/>
          </p:cNvSpPr>
          <p:nvPr>
            <p:ph type="sldNum" sz="quarter" idx="4"/>
          </p:nvPr>
        </p:nvSpPr>
        <p:spPr/>
        <p:txBody>
          <a:bodyPr/>
          <a:lstStyle/>
          <a:p>
            <a:fld id="{6C9CD605-947A-3C4E-98CB-B055F943FEBA}" type="slidenum">
              <a:rPr lang="en-US" smtClean="0"/>
              <a:pPr/>
              <a:t>12</a:t>
            </a:fld>
            <a:endParaRPr lang="en-US" dirty="0"/>
          </a:p>
        </p:txBody>
      </p:sp>
      <p:sp>
        <p:nvSpPr>
          <p:cNvPr id="3" name="Title 2">
            <a:extLst>
              <a:ext uri="{FF2B5EF4-FFF2-40B4-BE49-F238E27FC236}">
                <a16:creationId xmlns:a16="http://schemas.microsoft.com/office/drawing/2014/main" id="{906837DA-BC7B-4F1C-AA87-145435190A28}"/>
              </a:ext>
            </a:extLst>
          </p:cNvPr>
          <p:cNvSpPr>
            <a:spLocks noGrp="1"/>
          </p:cNvSpPr>
          <p:nvPr>
            <p:ph type="title"/>
          </p:nvPr>
        </p:nvSpPr>
        <p:spPr>
          <a:xfrm>
            <a:off x="314960" y="197831"/>
            <a:ext cx="11861101" cy="538770"/>
          </a:xfrm>
        </p:spPr>
        <p:txBody>
          <a:bodyPr>
            <a:normAutofit fontScale="90000"/>
          </a:bodyPr>
          <a:lstStyle/>
          <a:p>
            <a:r>
              <a:rPr lang="pl-PL" dirty="0"/>
              <a:t>New topics to be covered on next SECCOM (9th of </a:t>
            </a:r>
            <a:r>
              <a:rPr lang="pl-PL" dirty="0" err="1"/>
              <a:t>November</a:t>
            </a:r>
            <a:r>
              <a:rPr lang="pl-PL" dirty="0"/>
              <a:t>)</a:t>
            </a:r>
            <a:endParaRPr lang="en-US" dirty="0"/>
          </a:p>
        </p:txBody>
      </p:sp>
      <p:sp>
        <p:nvSpPr>
          <p:cNvPr id="4" name="Text Placeholder 3">
            <a:extLst>
              <a:ext uri="{FF2B5EF4-FFF2-40B4-BE49-F238E27FC236}">
                <a16:creationId xmlns:a16="http://schemas.microsoft.com/office/drawing/2014/main" id="{8156C2E9-60AE-4A60-B61C-643C8837C22A}"/>
              </a:ext>
            </a:extLst>
          </p:cNvPr>
          <p:cNvSpPr>
            <a:spLocks noGrp="1"/>
          </p:cNvSpPr>
          <p:nvPr>
            <p:ph type="body" sz="quarter" idx="10"/>
          </p:nvPr>
        </p:nvSpPr>
        <p:spPr/>
        <p:txBody>
          <a:bodyPr>
            <a:normAutofit/>
          </a:bodyPr>
          <a:lstStyle/>
          <a:p>
            <a:r>
              <a:rPr lang="en-US"/>
              <a:t>Reviewing requirements by SECCOM as part of the process. </a:t>
            </a:r>
            <a:endParaRPr lang="pl-PL" dirty="0"/>
          </a:p>
        </p:txBody>
      </p:sp>
      <p:sp>
        <p:nvSpPr>
          <p:cNvPr id="7" name="Content Placeholder 2">
            <a:extLst>
              <a:ext uri="{FF2B5EF4-FFF2-40B4-BE49-F238E27FC236}">
                <a16:creationId xmlns:a16="http://schemas.microsoft.com/office/drawing/2014/main" id="{44B2CA23-ABDF-4454-8746-DF5B249788ED}"/>
              </a:ext>
            </a:extLst>
          </p:cNvPr>
          <p:cNvSpPr txBox="1">
            <a:spLocks/>
          </p:cNvSpPr>
          <p:nvPr/>
        </p:nvSpPr>
        <p:spPr>
          <a:xfrm>
            <a:off x="602602" y="1286436"/>
            <a:ext cx="10760724" cy="4525963"/>
          </a:xfrm>
          <a:prstGeom prst="rect">
            <a:avLst/>
          </a:prstGeom>
        </p:spPr>
        <p:txBody>
          <a:bodyPr>
            <a:normAutofit/>
          </a:bodyPr>
          <a:lst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nSpc>
                <a:spcPct val="110000"/>
              </a:lnSpc>
            </a:pPr>
            <a:endParaRPr lang="en-CA" sz="2667" dirty="0"/>
          </a:p>
        </p:txBody>
      </p:sp>
    </p:spTree>
    <p:extLst>
      <p:ext uri="{BB962C8B-B14F-4D97-AF65-F5344CB8AC3E}">
        <p14:creationId xmlns:p14="http://schemas.microsoft.com/office/powerpoint/2010/main" val="2847300863"/>
      </p:ext>
    </p:extLst>
  </p:cSld>
  <p:clrMapOvr>
    <a:masterClrMapping/>
  </p:clrMapOvr>
  <p:transition>
    <p:wipe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3B087E4-3A58-47BF-A72B-B02724161181}"/>
              </a:ext>
            </a:extLst>
          </p:cNvPr>
          <p:cNvSpPr>
            <a:spLocks noGrp="1"/>
          </p:cNvSpPr>
          <p:nvPr>
            <p:ph type="sldNum" sz="quarter" idx="4"/>
          </p:nvPr>
        </p:nvSpPr>
        <p:spPr/>
        <p:txBody>
          <a:bodyPr/>
          <a:lstStyle/>
          <a:p>
            <a:fld id="{6C9CD605-947A-3C4E-98CB-B055F943FEBA}" type="slidenum">
              <a:rPr lang="en-US" smtClean="0">
                <a:solidFill>
                  <a:prstClr val="black">
                    <a:alpha val="50000"/>
                  </a:prstClr>
                </a:solidFill>
              </a:rPr>
              <a:pPr/>
              <a:t>2</a:t>
            </a:fld>
            <a:endParaRPr lang="en-US" dirty="0">
              <a:solidFill>
                <a:prstClr val="black">
                  <a:alpha val="50000"/>
                </a:prstClr>
              </a:solidFill>
            </a:endParaRPr>
          </a:p>
        </p:txBody>
      </p:sp>
      <p:sp>
        <p:nvSpPr>
          <p:cNvPr id="3" name="Title 2">
            <a:extLst>
              <a:ext uri="{FF2B5EF4-FFF2-40B4-BE49-F238E27FC236}">
                <a16:creationId xmlns:a16="http://schemas.microsoft.com/office/drawing/2014/main" id="{86FB66FF-28DE-4513-84B5-86CC2C2C16C9}"/>
              </a:ext>
            </a:extLst>
          </p:cNvPr>
          <p:cNvSpPr>
            <a:spLocks noGrp="1"/>
          </p:cNvSpPr>
          <p:nvPr>
            <p:ph type="title"/>
          </p:nvPr>
        </p:nvSpPr>
        <p:spPr/>
        <p:txBody>
          <a:bodyPr>
            <a:normAutofit fontScale="90000"/>
          </a:bodyPr>
          <a:lstStyle/>
          <a:p>
            <a:r>
              <a:rPr lang="pl-PL" dirty="0"/>
              <a:t>Agenda &amp; </a:t>
            </a:r>
            <a:r>
              <a:rPr lang="pl-PL" dirty="0" err="1"/>
              <a:t>Minutes</a:t>
            </a:r>
            <a:r>
              <a:rPr lang="pl-PL" dirty="0"/>
              <a:t> 1/2 </a:t>
            </a:r>
            <a:endParaRPr lang="en-GB" noProof="0" dirty="0"/>
          </a:p>
        </p:txBody>
      </p:sp>
      <p:sp>
        <p:nvSpPr>
          <p:cNvPr id="4" name="Text Placeholder 3">
            <a:extLst>
              <a:ext uri="{FF2B5EF4-FFF2-40B4-BE49-F238E27FC236}">
                <a16:creationId xmlns:a16="http://schemas.microsoft.com/office/drawing/2014/main" id="{C51B6556-F4BA-4201-8F5E-C57BC7E8DDBA}"/>
              </a:ext>
            </a:extLst>
          </p:cNvPr>
          <p:cNvSpPr>
            <a:spLocks noGrp="1"/>
          </p:cNvSpPr>
          <p:nvPr>
            <p:ph type="body" sz="quarter" idx="10"/>
          </p:nvPr>
        </p:nvSpPr>
        <p:spPr>
          <a:xfrm>
            <a:off x="0" y="1059255"/>
            <a:ext cx="12191999" cy="5230968"/>
          </a:xfrm>
        </p:spPr>
        <p:txBody>
          <a:bodyPr>
            <a:noAutofit/>
          </a:bodyPr>
          <a:lstStyle/>
          <a:p>
            <a:pPr marL="0" indent="0">
              <a:buNone/>
            </a:pPr>
            <a:r>
              <a:rPr lang="pl-PL" sz="2000" dirty="0" err="1"/>
              <a:t>Detailed</a:t>
            </a:r>
            <a:r>
              <a:rPr lang="pl-PL" sz="2000" dirty="0"/>
              <a:t> </a:t>
            </a:r>
            <a:r>
              <a:rPr lang="pl-PL" sz="2000" dirty="0" err="1"/>
              <a:t>Minutes</a:t>
            </a:r>
            <a:r>
              <a:rPr lang="pl-PL" sz="2000" dirty="0"/>
              <a:t> of the Meeting </a:t>
            </a:r>
            <a:r>
              <a:rPr lang="pl-PL" sz="2000" dirty="0" err="1"/>
              <a:t>available</a:t>
            </a:r>
            <a:r>
              <a:rPr lang="pl-PL" sz="2000" dirty="0">
                <a:hlinkClick r:id="rId2"/>
              </a:rPr>
              <a:t> </a:t>
            </a:r>
            <a:r>
              <a:rPr lang="pl-PL" sz="2000" dirty="0" err="1">
                <a:hlinkClick r:id="rId3"/>
              </a:rPr>
              <a:t>here</a:t>
            </a:r>
            <a:r>
              <a:rPr lang="pl-PL" sz="2000" dirty="0"/>
              <a:t>:</a:t>
            </a:r>
          </a:p>
          <a:p>
            <a:pPr marL="342900" indent="-342900">
              <a:buFont typeface="Arial" panose="020B0604020202020204" pitchFamily="34" charset="0"/>
              <a:buChar char="•"/>
            </a:pPr>
            <a:r>
              <a:rPr lang="pl-PL" sz="1800" dirty="0">
                <a:latin typeface="Calibri" panose="020F0502020204030204" pitchFamily="34" charset="0"/>
                <a:ea typeface="Calibri" panose="020F0502020204030204" pitchFamily="34" charset="0"/>
              </a:rPr>
              <a:t>F</a:t>
            </a:r>
            <a:r>
              <a:rPr lang="en-US" sz="1800" dirty="0" err="1">
                <a:effectLst/>
                <a:latin typeface="Calibri" panose="020F0502020204030204" pitchFamily="34" charset="0"/>
                <a:ea typeface="Calibri" panose="020F0502020204030204" pitchFamily="34" charset="0"/>
              </a:rPr>
              <a:t>ilebeat</a:t>
            </a:r>
            <a:r>
              <a:rPr lang="en-US" sz="1800" dirty="0">
                <a:effectLst/>
                <a:latin typeface="Calibri" panose="020F0502020204030204" pitchFamily="34" charset="0"/>
                <a:ea typeface="Calibri" panose="020F0502020204030204" pitchFamily="34" charset="0"/>
              </a:rPr>
              <a:t> containers and potential to be used for log aggregation</a:t>
            </a:r>
            <a:r>
              <a:rPr lang="pl-PL" sz="1800" dirty="0">
                <a:effectLst/>
                <a:latin typeface="Calibri" panose="020F0502020204030204" pitchFamily="34" charset="0"/>
                <a:ea typeface="Calibri" panose="020F0502020204030204" pitchFamily="34" charset="0"/>
              </a:rPr>
              <a:t> – Bob/Amy</a:t>
            </a:r>
          </a:p>
          <a:p>
            <a:pPr marL="342900" indent="-342900">
              <a:buFont typeface="Arial" panose="020B0604020202020204" pitchFamily="34" charset="0"/>
              <a:buChar char="•"/>
            </a:pPr>
            <a:r>
              <a:rPr lang="pl-PL" sz="1800" dirty="0" err="1">
                <a:latin typeface="Calibri" panose="020F0502020204030204" pitchFamily="34" charset="0"/>
              </a:rPr>
              <a:t>Synch</a:t>
            </a:r>
            <a:r>
              <a:rPr lang="pl-PL" sz="1800" dirty="0">
                <a:latin typeface="Calibri" panose="020F0502020204030204" pitchFamily="34" charset="0"/>
              </a:rPr>
              <a:t> of </a:t>
            </a:r>
            <a:r>
              <a:rPr lang="pl-PL" sz="1800" dirty="0" err="1">
                <a:latin typeface="Calibri" panose="020F0502020204030204" pitchFamily="34" charset="0"/>
              </a:rPr>
              <a:t>versions</a:t>
            </a:r>
            <a:r>
              <a:rPr lang="pl-PL" sz="1800" dirty="0">
                <a:latin typeface="Calibri" panose="020F0502020204030204" pitchFamily="34" charset="0"/>
              </a:rPr>
              <a:t> with OOM and Integration </a:t>
            </a:r>
            <a:r>
              <a:rPr lang="pl-PL" sz="1800" dirty="0" err="1">
                <a:latin typeface="Calibri" panose="020F0502020204030204" pitchFamily="34" charset="0"/>
              </a:rPr>
              <a:t>teams</a:t>
            </a:r>
            <a:endParaRPr lang="pl-PL" sz="2000" dirty="0">
              <a:latin typeface="Calibri" panose="020F0502020204030204" pitchFamily="34" charset="0"/>
            </a:endParaRPr>
          </a:p>
          <a:p>
            <a:pPr marL="342900" indent="-342900">
              <a:buFont typeface="Arial" panose="020B0604020202020204" pitchFamily="34" charset="0"/>
              <a:buChar char="•"/>
            </a:pPr>
            <a:r>
              <a:rPr lang="pl-PL" sz="2000" dirty="0">
                <a:latin typeface="Calibri" panose="020F0502020204030204" pitchFamily="34" charset="0"/>
              </a:rPr>
              <a:t>PTL meeting update:</a:t>
            </a:r>
          </a:p>
          <a:p>
            <a:pPr marL="800100" lvl="1" indent="-342900">
              <a:buFont typeface="Arial" panose="020B0604020202020204" pitchFamily="34" charset="0"/>
              <a:buChar char="•"/>
            </a:pPr>
            <a:r>
              <a:rPr lang="en-US" sz="1800" dirty="0">
                <a:latin typeface="Calibri" panose="020F0502020204030204" pitchFamily="34" charset="0"/>
              </a:rPr>
              <a:t>Sec/Doc started the discussion here: </a:t>
            </a:r>
            <a:r>
              <a:rPr lang="en-US" sz="1800" dirty="0">
                <a:latin typeface="Calibri" panose="020F0502020204030204" pitchFamily="34" charset="0"/>
                <a:hlinkClick r:id="rId4"/>
              </a:rPr>
              <a:t>https://wiki.onap.org/x/WoEEBw</a:t>
            </a:r>
            <a:r>
              <a:rPr lang="pl-PL" sz="1800" dirty="0">
                <a:latin typeface="Calibri" panose="020F0502020204030204" pitchFamily="34" charset="0"/>
              </a:rPr>
              <a:t> </a:t>
            </a:r>
          </a:p>
          <a:p>
            <a:pPr marL="800100" lvl="1" indent="-342900">
              <a:buFont typeface="Arial" panose="020B0604020202020204" pitchFamily="34" charset="0"/>
              <a:buChar char="•"/>
            </a:pPr>
            <a:r>
              <a:rPr lang="pl-PL" sz="1800" dirty="0">
                <a:latin typeface="Calibri" panose="020F0502020204030204" pitchFamily="34" charset="0"/>
              </a:rPr>
              <a:t>Extra TSC </a:t>
            </a:r>
            <a:r>
              <a:rPr lang="pl-PL" sz="1800" dirty="0" err="1">
                <a:latin typeface="Calibri" panose="020F0502020204030204" pitchFamily="34" charset="0"/>
              </a:rPr>
              <a:t>session</a:t>
            </a:r>
            <a:r>
              <a:rPr lang="pl-PL" sz="1800" dirty="0">
                <a:latin typeface="Calibri" panose="020F0502020204030204" pitchFamily="34" charset="0"/>
              </a:rPr>
              <a:t> – </a:t>
            </a:r>
            <a:r>
              <a:rPr lang="pl-PL" sz="1800" dirty="0" err="1">
                <a:latin typeface="Calibri" panose="020F0502020204030204" pitchFamily="34" charset="0"/>
              </a:rPr>
              <a:t>release</a:t>
            </a:r>
            <a:r>
              <a:rPr lang="pl-PL" sz="1800" dirty="0">
                <a:latin typeface="Calibri" panose="020F0502020204030204" pitchFamily="34" charset="0"/>
              </a:rPr>
              <a:t> </a:t>
            </a:r>
            <a:r>
              <a:rPr lang="pl-PL" sz="1800" dirty="0" err="1">
                <a:latin typeface="Calibri" panose="020F0502020204030204" pitchFamily="34" charset="0"/>
              </a:rPr>
              <a:t>sign</a:t>
            </a:r>
            <a:r>
              <a:rPr lang="pl-PL" sz="1800" dirty="0">
                <a:latin typeface="Calibri" panose="020F0502020204030204" pitchFamily="34" charset="0"/>
              </a:rPr>
              <a:t>-off </a:t>
            </a:r>
            <a:r>
              <a:rPr lang="pl-PL" sz="1800" dirty="0" err="1">
                <a:latin typeface="Calibri" panose="020F0502020204030204" pitchFamily="34" charset="0"/>
              </a:rPr>
              <a:t>process</a:t>
            </a:r>
            <a:r>
              <a:rPr lang="pl-PL" sz="1800" dirty="0">
                <a:latin typeface="Calibri" panose="020F0502020204030204" pitchFamily="34" charset="0"/>
              </a:rPr>
              <a:t> </a:t>
            </a:r>
            <a:r>
              <a:rPr lang="pl-PL" sz="1800" dirty="0" err="1">
                <a:latin typeface="Calibri" panose="020F0502020204030204" pitchFamily="34" charset="0"/>
              </a:rPr>
              <a:t>started</a:t>
            </a:r>
            <a:endParaRPr lang="pl-PL" sz="1800" dirty="0">
              <a:latin typeface="Calibri" panose="020F0502020204030204" pitchFamily="34" charset="0"/>
            </a:endParaRPr>
          </a:p>
          <a:p>
            <a:pPr marL="800100" lvl="1" indent="-342900">
              <a:buFont typeface="Arial" panose="020B0604020202020204" pitchFamily="34" charset="0"/>
              <a:buChar char="•"/>
            </a:pPr>
            <a:r>
              <a:rPr lang="en-US" sz="1800" dirty="0">
                <a:latin typeface="Calibri" panose="020F0502020204030204" pitchFamily="34" charset="0"/>
              </a:rPr>
              <a:t>LFN Developer and Testing Forum, Jan. 10-13, 2022 (4h topics + 30 mins break)/day , Virtual Event PLEASE NOTE CORRECTED DATES!</a:t>
            </a:r>
            <a:r>
              <a:rPr lang="pl-PL" sz="1800" dirty="0">
                <a:latin typeface="Calibri" panose="020F0502020204030204" pitchFamily="34" charset="0"/>
              </a:rPr>
              <a:t> </a:t>
            </a:r>
            <a:r>
              <a:rPr lang="en-US" sz="1800" dirty="0">
                <a:latin typeface="Calibri" panose="020F0502020204030204" pitchFamily="34" charset="0"/>
              </a:rPr>
              <a:t>Registration: </a:t>
            </a:r>
            <a:r>
              <a:rPr lang="en-US" sz="1800" dirty="0">
                <a:latin typeface="Calibri" panose="020F0502020204030204" pitchFamily="34" charset="0"/>
                <a:hlinkClick r:id="rId5"/>
              </a:rPr>
              <a:t>https://community.lfnetworking.org/events/details/linux-foundation-lfn-developer-testing-forums-presents-lfn-developer-testing-forum-january-2022/</a:t>
            </a:r>
            <a:r>
              <a:rPr lang="pl-PL" sz="1800" dirty="0">
                <a:latin typeface="Calibri" panose="020F0502020204030204" pitchFamily="34" charset="0"/>
              </a:rPr>
              <a:t> </a:t>
            </a:r>
            <a:endParaRPr lang="en-US" sz="1800" dirty="0">
              <a:latin typeface="Calibri" panose="020F0502020204030204" pitchFamily="34" charset="0"/>
            </a:endParaRPr>
          </a:p>
          <a:p>
            <a:pPr marL="800100" lvl="1" indent="-342900">
              <a:buFont typeface="Arial" panose="020B0604020202020204" pitchFamily="34" charset="0"/>
              <a:buChar char="•"/>
            </a:pPr>
            <a:r>
              <a:rPr lang="en-US" sz="1800" dirty="0">
                <a:latin typeface="Calibri" panose="020F0502020204030204" pitchFamily="34" charset="0"/>
              </a:rPr>
              <a:t>Topics Page - Call for proposals - Target: December 3rd, 2021</a:t>
            </a:r>
            <a:endParaRPr lang="pl-PL" sz="1800" dirty="0">
              <a:latin typeface="Calibri" panose="020F0502020204030204" pitchFamily="34" charset="0"/>
            </a:endParaRPr>
          </a:p>
          <a:p>
            <a:pPr marL="342900" indent="-342900">
              <a:buFont typeface="Arial" panose="020B0604020202020204" pitchFamily="34" charset="0"/>
              <a:buChar char="•"/>
            </a:pPr>
            <a:r>
              <a:rPr lang="en-US" sz="2400" dirty="0">
                <a:latin typeface="+mn-lt"/>
                <a:hlinkClick r:id="rId6"/>
              </a:rPr>
              <a:t>ONAP code quality improvement</a:t>
            </a:r>
            <a:r>
              <a:rPr lang="pl-PL" sz="2400" dirty="0">
                <a:latin typeface="+mn-lt"/>
              </a:rPr>
              <a:t> – update by Fabian</a:t>
            </a:r>
          </a:p>
          <a:p>
            <a:pPr marL="800100" lvl="1" indent="-342900">
              <a:buFont typeface="Arial" panose="020B0604020202020204" pitchFamily="34" charset="0"/>
              <a:buChar char="•"/>
            </a:pPr>
            <a:r>
              <a:rPr lang="pl-PL" sz="1800" dirty="0">
                <a:latin typeface="Calibri" panose="020F0502020204030204" pitchFamily="34" charset="0"/>
              </a:rPr>
              <a:t>Meeting with </a:t>
            </a:r>
            <a:r>
              <a:rPr lang="pl-PL" sz="1800" dirty="0" err="1">
                <a:latin typeface="Calibri" panose="020F0502020204030204" pitchFamily="34" charset="0"/>
              </a:rPr>
              <a:t>Jess</a:t>
            </a:r>
            <a:r>
              <a:rPr lang="pl-PL" sz="1800" dirty="0">
                <a:latin typeface="Calibri" panose="020F0502020204030204" pitchFamily="34" charset="0"/>
              </a:rPr>
              <a:t> </a:t>
            </a:r>
            <a:r>
              <a:rPr lang="pl-PL" sz="1800" dirty="0" err="1">
                <a:latin typeface="Calibri" panose="020F0502020204030204" pitchFamily="34" charset="0"/>
              </a:rPr>
              <a:t>done</a:t>
            </a:r>
            <a:r>
              <a:rPr lang="pl-PL" sz="1800" dirty="0">
                <a:latin typeface="Calibri" panose="020F0502020204030204" pitchFamily="34" charset="0"/>
              </a:rPr>
              <a:t>, </a:t>
            </a:r>
            <a:r>
              <a:rPr lang="pl-PL" sz="1800" dirty="0" err="1">
                <a:latin typeface="Calibri" panose="020F0502020204030204" pitchFamily="34" charset="0"/>
              </a:rPr>
              <a:t>new</a:t>
            </a:r>
            <a:r>
              <a:rPr lang="pl-PL" sz="1800" dirty="0">
                <a:latin typeface="Calibri" panose="020F0502020204030204" pitchFamily="34" charset="0"/>
              </a:rPr>
              <a:t> </a:t>
            </a:r>
            <a:r>
              <a:rPr lang="pl-PL" sz="1800" dirty="0" err="1">
                <a:latin typeface="Calibri" panose="020F0502020204030204" pitchFamily="34" charset="0"/>
              </a:rPr>
              <a:t>job</a:t>
            </a:r>
            <a:r>
              <a:rPr lang="pl-PL" sz="1800" dirty="0">
                <a:latin typeface="Calibri" panose="020F0502020204030204" pitchFamily="34" charset="0"/>
              </a:rPr>
              <a:t> </a:t>
            </a:r>
            <a:r>
              <a:rPr lang="pl-PL" sz="1800" dirty="0" err="1">
                <a:latin typeface="Calibri" panose="020F0502020204030204" pitchFamily="34" charset="0"/>
              </a:rPr>
              <a:t>created</a:t>
            </a:r>
            <a:r>
              <a:rPr lang="pl-PL" sz="1800" dirty="0">
                <a:latin typeface="Calibri" panose="020F0502020204030204" pitchFamily="34" charset="0"/>
              </a:rPr>
              <a:t> in </a:t>
            </a:r>
            <a:r>
              <a:rPr lang="pl-PL" sz="1800" dirty="0" err="1">
                <a:latin typeface="Calibri" panose="020F0502020204030204" pitchFamily="34" charset="0"/>
              </a:rPr>
              <a:t>gerrit</a:t>
            </a:r>
            <a:r>
              <a:rPr lang="pl-PL" sz="1800" dirty="0">
                <a:latin typeface="Calibri" panose="020F0502020204030204" pitchFamily="34" charset="0"/>
              </a:rPr>
              <a:t> for </a:t>
            </a:r>
            <a:r>
              <a:rPr lang="pl-PL" sz="1800" dirty="0" err="1">
                <a:latin typeface="Calibri" panose="020F0502020204030204" pitchFamily="34" charset="0"/>
              </a:rPr>
              <a:t>cps</a:t>
            </a:r>
            <a:endParaRPr lang="pl-PL" sz="1800" dirty="0">
              <a:latin typeface="Calibri" panose="020F0502020204030204" pitchFamily="34" charset="0"/>
            </a:endParaRPr>
          </a:p>
          <a:p>
            <a:pPr marL="800100" lvl="1" indent="-342900">
              <a:buFont typeface="Arial" panose="020B0604020202020204" pitchFamily="34" charset="0"/>
              <a:buChar char="•"/>
            </a:pPr>
            <a:r>
              <a:rPr lang="pl-PL" sz="1800" dirty="0">
                <a:latin typeface="Calibri" panose="020F0502020204030204" pitchFamily="34" charset="0"/>
              </a:rPr>
              <a:t>New </a:t>
            </a:r>
            <a:r>
              <a:rPr lang="pl-PL" sz="1800" dirty="0" err="1">
                <a:latin typeface="Calibri" panose="020F0502020204030204" pitchFamily="34" charset="0"/>
              </a:rPr>
              <a:t>metrics</a:t>
            </a:r>
            <a:r>
              <a:rPr lang="pl-PL" sz="1800" dirty="0">
                <a:latin typeface="Calibri" panose="020F0502020204030204" pitchFamily="34" charset="0"/>
              </a:rPr>
              <a:t> to be </a:t>
            </a:r>
            <a:r>
              <a:rPr lang="pl-PL" sz="1800" dirty="0" err="1">
                <a:latin typeface="Calibri" panose="020F0502020204030204" pitchFamily="34" charset="0"/>
              </a:rPr>
              <a:t>approved</a:t>
            </a:r>
            <a:r>
              <a:rPr lang="pl-PL" sz="1800" dirty="0">
                <a:latin typeface="Calibri" panose="020F0502020204030204" pitchFamily="34" charset="0"/>
              </a:rPr>
              <a:t> by TSC for Sonar </a:t>
            </a:r>
            <a:r>
              <a:rPr lang="pl-PL" sz="1800" dirty="0" err="1">
                <a:latin typeface="Calibri" panose="020F0502020204030204" pitchFamily="34" charset="0"/>
              </a:rPr>
              <a:t>quality</a:t>
            </a:r>
            <a:r>
              <a:rPr lang="pl-PL" sz="1800" dirty="0">
                <a:latin typeface="Calibri" panose="020F0502020204030204" pitchFamily="34" charset="0"/>
              </a:rPr>
              <a:t> </a:t>
            </a:r>
            <a:r>
              <a:rPr lang="pl-PL" sz="1800" dirty="0" err="1">
                <a:latin typeface="Calibri" panose="020F0502020204030204" pitchFamily="34" charset="0"/>
              </a:rPr>
              <a:t>gates</a:t>
            </a:r>
            <a:endParaRPr lang="pl-PL" sz="1800" dirty="0">
              <a:latin typeface="Calibri" panose="020F0502020204030204" pitchFamily="34" charset="0"/>
            </a:endParaRPr>
          </a:p>
          <a:p>
            <a:pPr marL="342900" indent="-342900">
              <a:buFont typeface="Arial" panose="020B0604020202020204" pitchFamily="34" charset="0"/>
              <a:buChar char="•"/>
            </a:pPr>
            <a:r>
              <a:rPr lang="pl-PL" sz="2000" dirty="0">
                <a:latin typeface="Calibri" panose="020F0502020204030204" pitchFamily="34" charset="0"/>
              </a:rPr>
              <a:t>Software BOMs:</a:t>
            </a:r>
          </a:p>
          <a:p>
            <a:pPr marL="800100" lvl="1" indent="-342900">
              <a:buFont typeface="Arial" panose="020B0604020202020204" pitchFamily="34" charset="0"/>
              <a:buChar char="•"/>
            </a:pPr>
            <a:r>
              <a:rPr lang="pl-PL" sz="1800" dirty="0">
                <a:latin typeface="Calibri" panose="020F0502020204030204" pitchFamily="34" charset="0"/>
              </a:rPr>
              <a:t>Ranny </a:t>
            </a:r>
            <a:r>
              <a:rPr lang="pl-PL" sz="1800" dirty="0" err="1">
                <a:latin typeface="Calibri" panose="020F0502020204030204" pitchFamily="34" charset="0"/>
              </a:rPr>
              <a:t>involved</a:t>
            </a:r>
            <a:r>
              <a:rPr lang="pl-PL" sz="1800" dirty="0">
                <a:latin typeface="Calibri" panose="020F0502020204030204" pitchFamily="34" charset="0"/>
              </a:rPr>
              <a:t>, </a:t>
            </a:r>
            <a:r>
              <a:rPr lang="pl-PL" sz="1800" dirty="0" err="1">
                <a:latin typeface="Calibri" panose="020F0502020204030204" pitchFamily="34" charset="0"/>
              </a:rPr>
              <a:t>follow-up</a:t>
            </a:r>
            <a:r>
              <a:rPr lang="pl-PL" sz="1800" dirty="0">
                <a:latin typeface="Calibri" panose="020F0502020204030204" pitchFamily="34" charset="0"/>
              </a:rPr>
              <a:t> with Krzysztof, </a:t>
            </a:r>
            <a:r>
              <a:rPr lang="pl-PL" sz="1800" dirty="0" err="1">
                <a:latin typeface="Calibri" panose="020F0502020204030204" pitchFamily="34" charset="0"/>
              </a:rPr>
              <a:t>ticket</a:t>
            </a:r>
            <a:r>
              <a:rPr lang="pl-PL" sz="1800" dirty="0">
                <a:latin typeface="Calibri" panose="020F0502020204030204" pitchFamily="34" charset="0"/>
              </a:rPr>
              <a:t> to </a:t>
            </a:r>
            <a:r>
              <a:rPr lang="pl-PL" sz="1800" dirty="0" err="1">
                <a:latin typeface="Calibri" panose="020F0502020204030204" pitchFamily="34" charset="0"/>
              </a:rPr>
              <a:t>opened</a:t>
            </a:r>
            <a:r>
              <a:rPr lang="pl-PL" sz="1800" dirty="0">
                <a:latin typeface="Calibri" panose="020F0502020204030204" pitchFamily="34" charset="0"/>
              </a:rPr>
              <a:t> to LFN IT to </a:t>
            </a:r>
            <a:r>
              <a:rPr lang="pl-PL" sz="1800" dirty="0" err="1">
                <a:latin typeface="Calibri" panose="020F0502020204030204" pitchFamily="34" charset="0"/>
              </a:rPr>
              <a:t>create</a:t>
            </a:r>
            <a:r>
              <a:rPr lang="pl-PL" sz="1800" dirty="0">
                <a:latin typeface="Calibri" panose="020F0502020204030204" pitchFamily="34" charset="0"/>
              </a:rPr>
              <a:t> BOM and </a:t>
            </a:r>
            <a:r>
              <a:rPr lang="pl-PL" sz="1800" dirty="0" err="1">
                <a:latin typeface="Calibri" panose="020F0502020204030204" pitchFamily="34" charset="0"/>
              </a:rPr>
              <a:t>then</a:t>
            </a:r>
            <a:r>
              <a:rPr lang="pl-PL" sz="1800" dirty="0">
                <a:latin typeface="Calibri" panose="020F0502020204030204" pitchFamily="34" charset="0"/>
              </a:rPr>
              <a:t> </a:t>
            </a:r>
            <a:r>
              <a:rPr lang="pl-PL" sz="1800" dirty="0" err="1">
                <a:latin typeface="Calibri" panose="020F0502020204030204" pitchFamily="34" charset="0"/>
              </a:rPr>
              <a:t>review</a:t>
            </a:r>
            <a:r>
              <a:rPr lang="pl-PL" sz="1800" dirty="0">
                <a:latin typeface="Calibri" panose="020F0502020204030204" pitchFamily="34" charset="0"/>
              </a:rPr>
              <a:t> </a:t>
            </a:r>
            <a:r>
              <a:rPr lang="pl-PL" sz="1800" dirty="0" err="1">
                <a:latin typeface="Calibri" panose="020F0502020204030204" pitchFamily="34" charset="0"/>
              </a:rPr>
              <a:t>it</a:t>
            </a:r>
            <a:r>
              <a:rPr lang="pl-PL" sz="1800" dirty="0">
                <a:latin typeface="Calibri" panose="020F0502020204030204" pitchFamily="34" charset="0"/>
              </a:rPr>
              <a:t> </a:t>
            </a:r>
            <a:r>
              <a:rPr lang="pl-PL" sz="1800" dirty="0" err="1">
                <a:latin typeface="Calibri" panose="020F0502020204030204" pitchFamily="34" charset="0"/>
              </a:rPr>
              <a:t>ith</a:t>
            </a:r>
            <a:r>
              <a:rPr lang="pl-PL" sz="1800" dirty="0">
                <a:latin typeface="Calibri" panose="020F0502020204030204" pitchFamily="34" charset="0"/>
              </a:rPr>
              <a:t> </a:t>
            </a:r>
            <a:r>
              <a:rPr lang="pl-PL" sz="1800" dirty="0" err="1">
                <a:latin typeface="Calibri" panose="020F0502020204030204" pitchFamily="34" charset="0"/>
              </a:rPr>
              <a:t>PTLs</a:t>
            </a:r>
            <a:endParaRPr lang="pl-PL" sz="1800" dirty="0">
              <a:latin typeface="Calibri" panose="020F0502020204030204" pitchFamily="34" charset="0"/>
            </a:endParaRPr>
          </a:p>
          <a:p>
            <a:pPr marL="342900" indent="-342900">
              <a:buFont typeface="Arial" panose="020B0604020202020204" pitchFamily="34" charset="0"/>
              <a:buChar char="•"/>
            </a:pPr>
            <a:endParaRPr lang="pl-PL" sz="2000" dirty="0">
              <a:latin typeface="Calibri" panose="020F0502020204030204" pitchFamily="34" charset="0"/>
            </a:endParaRPr>
          </a:p>
        </p:txBody>
      </p:sp>
    </p:spTree>
    <p:extLst>
      <p:ext uri="{BB962C8B-B14F-4D97-AF65-F5344CB8AC3E}">
        <p14:creationId xmlns:p14="http://schemas.microsoft.com/office/powerpoint/2010/main" val="627137389"/>
      </p:ext>
    </p:extLst>
  </p:cSld>
  <p:clrMapOvr>
    <a:masterClrMapping/>
  </p:clrMapOvr>
  <p:transition>
    <p:wipe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3B087E4-3A58-47BF-A72B-B02724161181}"/>
              </a:ext>
            </a:extLst>
          </p:cNvPr>
          <p:cNvSpPr>
            <a:spLocks noGrp="1"/>
          </p:cNvSpPr>
          <p:nvPr>
            <p:ph type="sldNum" sz="quarter" idx="4"/>
          </p:nvPr>
        </p:nvSpPr>
        <p:spPr/>
        <p:txBody>
          <a:bodyPr/>
          <a:lstStyle/>
          <a:p>
            <a:fld id="{6C9CD605-947A-3C4E-98CB-B055F943FEBA}" type="slidenum">
              <a:rPr lang="en-US" smtClean="0">
                <a:solidFill>
                  <a:prstClr val="black">
                    <a:alpha val="50000"/>
                  </a:prstClr>
                </a:solidFill>
              </a:rPr>
              <a:pPr/>
              <a:t>3</a:t>
            </a:fld>
            <a:endParaRPr lang="en-US" dirty="0">
              <a:solidFill>
                <a:prstClr val="black">
                  <a:alpha val="50000"/>
                </a:prstClr>
              </a:solidFill>
            </a:endParaRPr>
          </a:p>
        </p:txBody>
      </p:sp>
      <p:sp>
        <p:nvSpPr>
          <p:cNvPr id="3" name="Title 2">
            <a:extLst>
              <a:ext uri="{FF2B5EF4-FFF2-40B4-BE49-F238E27FC236}">
                <a16:creationId xmlns:a16="http://schemas.microsoft.com/office/drawing/2014/main" id="{86FB66FF-28DE-4513-84B5-86CC2C2C16C9}"/>
              </a:ext>
            </a:extLst>
          </p:cNvPr>
          <p:cNvSpPr>
            <a:spLocks noGrp="1"/>
          </p:cNvSpPr>
          <p:nvPr>
            <p:ph type="title"/>
          </p:nvPr>
        </p:nvSpPr>
        <p:spPr/>
        <p:txBody>
          <a:bodyPr>
            <a:normAutofit fontScale="90000"/>
          </a:bodyPr>
          <a:lstStyle/>
          <a:p>
            <a:r>
              <a:rPr lang="pl-PL" dirty="0"/>
              <a:t>Agenda &amp; </a:t>
            </a:r>
            <a:r>
              <a:rPr lang="pl-PL" dirty="0" err="1"/>
              <a:t>Minutes</a:t>
            </a:r>
            <a:r>
              <a:rPr lang="pl-PL" dirty="0"/>
              <a:t> 2/2 </a:t>
            </a:r>
            <a:endParaRPr lang="en-GB" noProof="0" dirty="0"/>
          </a:p>
        </p:txBody>
      </p:sp>
      <p:sp>
        <p:nvSpPr>
          <p:cNvPr id="4" name="Text Placeholder 3">
            <a:extLst>
              <a:ext uri="{FF2B5EF4-FFF2-40B4-BE49-F238E27FC236}">
                <a16:creationId xmlns:a16="http://schemas.microsoft.com/office/drawing/2014/main" id="{C51B6556-F4BA-4201-8F5E-C57BC7E8DDBA}"/>
              </a:ext>
            </a:extLst>
          </p:cNvPr>
          <p:cNvSpPr>
            <a:spLocks noGrp="1"/>
          </p:cNvSpPr>
          <p:nvPr>
            <p:ph type="body" sz="quarter" idx="10"/>
          </p:nvPr>
        </p:nvSpPr>
        <p:spPr>
          <a:xfrm>
            <a:off x="0" y="1059255"/>
            <a:ext cx="12191999" cy="4205450"/>
          </a:xfrm>
        </p:spPr>
        <p:txBody>
          <a:bodyPr>
            <a:noAutofit/>
          </a:bodyPr>
          <a:lstStyle/>
          <a:p>
            <a:pPr marL="342900" indent="-342900">
              <a:buFont typeface="Arial" panose="020B0604020202020204" pitchFamily="34" charset="0"/>
              <a:buChar char="•"/>
            </a:pPr>
            <a:r>
              <a:rPr lang="pl-PL" sz="2400" dirty="0">
                <a:latin typeface="Calibri" panose="020F0502020204030204" pitchFamily="34" charset="0"/>
              </a:rPr>
              <a:t>TSC </a:t>
            </a:r>
            <a:r>
              <a:rPr lang="pl-PL" sz="2400" dirty="0" err="1">
                <a:latin typeface="Calibri" panose="020F0502020204030204" pitchFamily="34" charset="0"/>
              </a:rPr>
              <a:t>meeting</a:t>
            </a:r>
            <a:r>
              <a:rPr lang="pl-PL" sz="2400" dirty="0">
                <a:latin typeface="Calibri" panose="020F0502020204030204" pitchFamily="34" charset="0"/>
              </a:rPr>
              <a:t> </a:t>
            </a:r>
            <a:r>
              <a:rPr lang="pl-PL" sz="2400" dirty="0" err="1">
                <a:latin typeface="Calibri" panose="020F0502020204030204" pitchFamily="34" charset="0"/>
              </a:rPr>
              <a:t>this</a:t>
            </a:r>
            <a:r>
              <a:rPr lang="pl-PL" sz="2400" dirty="0">
                <a:latin typeface="Calibri" panose="020F0502020204030204" pitchFamily="34" charset="0"/>
              </a:rPr>
              <a:t> </a:t>
            </a:r>
            <a:r>
              <a:rPr lang="pl-PL" sz="2400" dirty="0" err="1">
                <a:latin typeface="Calibri" panose="020F0502020204030204" pitchFamily="34" charset="0"/>
              </a:rPr>
              <a:t>Thursday</a:t>
            </a:r>
            <a:r>
              <a:rPr lang="pl-PL" sz="2400" dirty="0">
                <a:latin typeface="Calibri" panose="020F0502020204030204" pitchFamily="34" charset="0"/>
              </a:rPr>
              <a:t> – we </a:t>
            </a:r>
            <a:r>
              <a:rPr lang="pl-PL" sz="2400" dirty="0" err="1">
                <a:latin typeface="Calibri" panose="020F0502020204030204" pitchFamily="34" charset="0"/>
              </a:rPr>
              <a:t>present</a:t>
            </a:r>
            <a:r>
              <a:rPr lang="pl-PL" sz="2400" dirty="0">
                <a:latin typeface="Calibri" panose="020F0502020204030204" pitchFamily="34" charset="0"/>
              </a:rPr>
              <a:t> non </a:t>
            </a:r>
            <a:r>
              <a:rPr lang="pl-PL" sz="2400" dirty="0" err="1">
                <a:latin typeface="Calibri" panose="020F0502020204030204" pitchFamily="34" charset="0"/>
              </a:rPr>
              <a:t>functional</a:t>
            </a:r>
            <a:r>
              <a:rPr lang="pl-PL" sz="2400" dirty="0">
                <a:latin typeface="Calibri" panose="020F0502020204030204" pitchFamily="34" charset="0"/>
              </a:rPr>
              <a:t> </a:t>
            </a:r>
            <a:r>
              <a:rPr lang="pl-PL" sz="2400" dirty="0" err="1">
                <a:latin typeface="Calibri" panose="020F0502020204030204" pitchFamily="34" charset="0"/>
              </a:rPr>
              <a:t>requirements</a:t>
            </a:r>
            <a:r>
              <a:rPr lang="pl-PL" sz="2400" dirty="0">
                <a:latin typeface="Calibri" panose="020F0502020204030204" pitchFamily="34" charset="0"/>
              </a:rPr>
              <a:t> for </a:t>
            </a:r>
            <a:r>
              <a:rPr lang="pl-PL" sz="2400" dirty="0" err="1">
                <a:latin typeface="Calibri" panose="020F0502020204030204" pitchFamily="34" charset="0"/>
              </a:rPr>
              <a:t>Jakarta</a:t>
            </a:r>
            <a:r>
              <a:rPr lang="pl-PL" sz="2400" dirty="0">
                <a:latin typeface="Calibri" panose="020F0502020204030204" pitchFamily="34" charset="0"/>
              </a:rPr>
              <a:t> </a:t>
            </a:r>
            <a:r>
              <a:rPr lang="pl-PL" sz="2400" dirty="0" err="1">
                <a:latin typeface="Calibri" panose="020F0502020204030204" pitchFamily="34" charset="0"/>
              </a:rPr>
              <a:t>release</a:t>
            </a:r>
            <a:r>
              <a:rPr lang="pl-PL" sz="2400" dirty="0">
                <a:latin typeface="Calibri" panose="020F0502020204030204" pitchFamily="34" charset="0"/>
              </a:rPr>
              <a:t>.</a:t>
            </a:r>
          </a:p>
          <a:p>
            <a:pPr marL="342900" indent="-342900">
              <a:buFont typeface="Arial" panose="020B0604020202020204" pitchFamily="34" charset="0"/>
              <a:buChar char="•"/>
            </a:pPr>
            <a:r>
              <a:rPr lang="pl-PL" sz="2400" dirty="0" err="1">
                <a:latin typeface="Calibri" panose="020F0502020204030204" pitchFamily="34" charset="0"/>
              </a:rPr>
              <a:t>Sonarcloud</a:t>
            </a:r>
            <a:r>
              <a:rPr lang="pl-PL" sz="2400" dirty="0">
                <a:latin typeface="Calibri" panose="020F0502020204030204" pitchFamily="34" charset="0"/>
              </a:rPr>
              <a:t> </a:t>
            </a:r>
            <a:r>
              <a:rPr lang="pl-PL" sz="2400" dirty="0" err="1">
                <a:latin typeface="Calibri" panose="020F0502020204030204" pitchFamily="34" charset="0"/>
              </a:rPr>
              <a:t>dashboard</a:t>
            </a:r>
            <a:r>
              <a:rPr lang="pl-PL" sz="2400" dirty="0">
                <a:latin typeface="Calibri" panose="020F0502020204030204" pitchFamily="34" charset="0"/>
              </a:rPr>
              <a:t> </a:t>
            </a:r>
            <a:r>
              <a:rPr lang="pl-PL" sz="2400" dirty="0" err="1">
                <a:latin typeface="Calibri" panose="020F0502020204030204" pitchFamily="34" charset="0"/>
              </a:rPr>
              <a:t>has</a:t>
            </a:r>
            <a:r>
              <a:rPr lang="pl-PL" sz="2400" dirty="0">
                <a:latin typeface="Calibri" panose="020F0502020204030204" pitchFamily="34" charset="0"/>
              </a:rPr>
              <a:t> </a:t>
            </a:r>
            <a:r>
              <a:rPr lang="pl-PL" sz="2400" dirty="0" err="1">
                <a:latin typeface="Calibri" panose="020F0502020204030204" pitchFamily="34" charset="0"/>
              </a:rPr>
              <a:t>gone</a:t>
            </a:r>
            <a:r>
              <a:rPr lang="pl-PL" sz="2400" dirty="0">
                <a:latin typeface="Calibri" panose="020F0502020204030204" pitchFamily="34" charset="0"/>
              </a:rPr>
              <a:t> and no </a:t>
            </a:r>
            <a:r>
              <a:rPr lang="pl-PL" sz="2400" dirty="0" err="1">
                <a:latin typeface="Calibri" panose="020F0502020204030204" pitchFamily="34" charset="0"/>
              </a:rPr>
              <a:t>longer</a:t>
            </a:r>
            <a:r>
              <a:rPr lang="pl-PL" sz="2400" dirty="0">
                <a:latin typeface="Calibri" panose="020F0502020204030204" pitchFamily="34" charset="0"/>
              </a:rPr>
              <a:t> </a:t>
            </a:r>
            <a:r>
              <a:rPr lang="pl-PL" sz="2400" dirty="0" err="1">
                <a:latin typeface="Calibri" panose="020F0502020204030204" pitchFamily="34" charset="0"/>
              </a:rPr>
              <a:t>supported</a:t>
            </a:r>
            <a:r>
              <a:rPr lang="pl-PL" sz="2400" dirty="0">
                <a:latin typeface="Calibri" panose="020F0502020204030204" pitchFamily="34" charset="0"/>
              </a:rPr>
              <a:t>!</a:t>
            </a:r>
          </a:p>
          <a:p>
            <a:pPr marL="800100" lvl="1" indent="-342900">
              <a:buFont typeface="Arial" panose="020B0604020202020204" pitchFamily="34" charset="0"/>
              <a:buChar char="•"/>
            </a:pPr>
            <a:r>
              <a:rPr lang="pl-PL" sz="2000" dirty="0">
                <a:latin typeface="Calibri" panose="020F0502020204030204" pitchFamily="34" charset="0"/>
              </a:rPr>
              <a:t>Tony </a:t>
            </a:r>
            <a:r>
              <a:rPr lang="pl-PL" sz="2000" dirty="0" err="1">
                <a:latin typeface="Calibri" panose="020F0502020204030204" pitchFamily="34" charset="0"/>
              </a:rPr>
              <a:t>is</a:t>
            </a:r>
            <a:r>
              <a:rPr lang="pl-PL" sz="2000" dirty="0">
                <a:latin typeface="Calibri" panose="020F0502020204030204" pitchFamily="34" charset="0"/>
              </a:rPr>
              <a:t> </a:t>
            </a:r>
            <a:r>
              <a:rPr lang="pl-PL" sz="2000" dirty="0" err="1">
                <a:latin typeface="Calibri" panose="020F0502020204030204" pitchFamily="34" charset="0"/>
              </a:rPr>
              <a:t>checking</a:t>
            </a:r>
            <a:r>
              <a:rPr lang="pl-PL" sz="2000" dirty="0">
                <a:latin typeface="Calibri" panose="020F0502020204030204" pitchFamily="34" charset="0"/>
              </a:rPr>
              <a:t> </a:t>
            </a:r>
            <a:r>
              <a:rPr lang="pl-PL" sz="2000" dirty="0" err="1">
                <a:latin typeface="Calibri" panose="020F0502020204030204" pitchFamily="34" charset="0"/>
              </a:rPr>
              <a:t>alternatives</a:t>
            </a:r>
            <a:endParaRPr lang="pl-PL" sz="2000" dirty="0">
              <a:latin typeface="Calibri" panose="020F0502020204030204" pitchFamily="34" charset="0"/>
            </a:endParaRPr>
          </a:p>
          <a:p>
            <a:pPr marL="342900" indent="-342900">
              <a:buFont typeface="Arial" panose="020B0604020202020204" pitchFamily="34" charset="0"/>
              <a:buChar char="•"/>
            </a:pPr>
            <a:r>
              <a:rPr lang="en-US" sz="2400" dirty="0">
                <a:latin typeface="Calibri" panose="020F0502020204030204" pitchFamily="34" charset="0"/>
              </a:rPr>
              <a:t>Jakarta release schedule image</a:t>
            </a:r>
            <a:r>
              <a:rPr lang="pl-PL" sz="2400" dirty="0">
                <a:latin typeface="Calibri" panose="020F0502020204030204" pitchFamily="34" charset="0"/>
              </a:rPr>
              <a:t>:</a:t>
            </a:r>
            <a:r>
              <a:rPr lang="en-US" sz="2400" dirty="0">
                <a:latin typeface="Calibri" panose="020F0502020204030204" pitchFamily="34" charset="0"/>
              </a:rPr>
              <a:t> </a:t>
            </a:r>
            <a:endParaRPr lang="pl-PL" sz="2400" dirty="0">
              <a:latin typeface="Calibri" panose="020F0502020204030204" pitchFamily="34" charset="0"/>
              <a:hlinkClick r:id="rId2">
                <a:extLst>
                  <a:ext uri="{A12FA001-AC4F-418D-AE19-62706E023703}">
                    <ahyp:hlinkClr xmlns:ahyp="http://schemas.microsoft.com/office/drawing/2018/hyperlinkcolor" val="tx"/>
                  </a:ext>
                </a:extLst>
              </a:hlinkClick>
            </a:endParaRPr>
          </a:p>
          <a:p>
            <a:pPr lvl="1"/>
            <a:r>
              <a:rPr lang="en-US" sz="1400" u="sng" dirty="0">
                <a:solidFill>
                  <a:srgbClr val="0563C1"/>
                </a:solidFill>
                <a:effectLst/>
                <a:latin typeface="Calibri" panose="020F0502020204030204" pitchFamily="34" charset="0"/>
                <a:ea typeface="Calibri" panose="020F0502020204030204" pitchFamily="34" charset="0"/>
                <a:hlinkClick r:id="rId2"/>
              </a:rPr>
              <a:t>https://wiki.onap.org/display/DW/Release+Planning%3A+Jakarta</a:t>
            </a:r>
            <a:endParaRPr lang="en-US" sz="1800" dirty="0">
              <a:effectLst/>
              <a:latin typeface="Calibri" panose="020F0502020204030204" pitchFamily="34" charset="0"/>
              <a:ea typeface="Calibri" panose="020F0502020204030204" pitchFamily="34" charset="0"/>
            </a:endParaRPr>
          </a:p>
          <a:p>
            <a:pPr marL="342900" indent="-342900">
              <a:buFont typeface="Arial" panose="020B0604020202020204" pitchFamily="34" charset="0"/>
              <a:buChar char="•"/>
            </a:pPr>
            <a:r>
              <a:rPr lang="en-US" sz="2400" dirty="0">
                <a:latin typeface="Calibri" panose="020F0502020204030204" pitchFamily="34" charset="0"/>
              </a:rPr>
              <a:t>Jakarta requirements page: </a:t>
            </a:r>
            <a:endParaRPr lang="pl-PL" sz="2400" dirty="0">
              <a:latin typeface="Calibri" panose="020F0502020204030204" pitchFamily="34" charset="0"/>
            </a:endParaRPr>
          </a:p>
          <a:p>
            <a:pPr lvl="1"/>
            <a:r>
              <a:rPr lang="en-US" sz="1400" u="sng" dirty="0">
                <a:solidFill>
                  <a:srgbClr val="0563C1"/>
                </a:solidFill>
                <a:effectLst/>
                <a:latin typeface="Calibri" panose="020F0502020204030204" pitchFamily="34" charset="0"/>
                <a:ea typeface="Calibri" panose="020F0502020204030204" pitchFamily="34" charset="0"/>
                <a:hlinkClick r:id="rId3"/>
              </a:rPr>
              <a:t>https://wiki.onap.org/display/DW/Jakarta+release+-+functional+requirements+proposed+list</a:t>
            </a:r>
            <a:endParaRPr lang="pl-PL" sz="1400" u="sng" dirty="0">
              <a:solidFill>
                <a:srgbClr val="0563C1"/>
              </a:solidFill>
              <a:effectLst/>
              <a:latin typeface="Calibri" panose="020F0502020204030204" pitchFamily="34" charset="0"/>
              <a:ea typeface="Calibri" panose="020F0502020204030204" pitchFamily="34" charset="0"/>
            </a:endParaRPr>
          </a:p>
          <a:p>
            <a:pPr lvl="1"/>
            <a:r>
              <a:rPr lang="pl-PL" sz="1400" u="sng" dirty="0">
                <a:solidFill>
                  <a:srgbClr val="0563C1"/>
                </a:solidFill>
                <a:effectLst/>
                <a:latin typeface="Calibri" panose="020F0502020204030204" pitchFamily="34" charset="0"/>
                <a:ea typeface="Calibri" panose="020F0502020204030204" pitchFamily="34" charset="0"/>
              </a:rPr>
              <a:t>https://wiki.onap.org/display/DW/Jakarta+release+-+non-functional+requirements+proposed+list</a:t>
            </a:r>
          </a:p>
          <a:p>
            <a:pPr marL="342900" indent="-342900">
              <a:buFont typeface="Arial" panose="020B0604020202020204" pitchFamily="34" charset="0"/>
              <a:buChar char="•"/>
            </a:pPr>
            <a:r>
              <a:rPr lang="pl-PL" sz="2400" dirty="0" err="1">
                <a:latin typeface="Calibri" panose="020F0502020204030204" pitchFamily="34" charset="0"/>
              </a:rPr>
              <a:t>Kubescape</a:t>
            </a:r>
            <a:endParaRPr lang="pl-PL" sz="2400" dirty="0">
              <a:latin typeface="Calibri" panose="020F0502020204030204" pitchFamily="34" charset="0"/>
            </a:endParaRPr>
          </a:p>
          <a:p>
            <a:pPr lvl="1"/>
            <a:r>
              <a:rPr lang="en-US" sz="1600" dirty="0">
                <a:latin typeface="Calibri" panose="020F0502020204030204" pitchFamily="34" charset="0"/>
              </a:rPr>
              <a:t>Fabian had a meeting with Michal </a:t>
            </a:r>
            <a:r>
              <a:rPr lang="en-US" sz="1600" dirty="0" err="1">
                <a:latin typeface="Calibri" panose="020F0502020204030204" pitchFamily="34" charset="0"/>
              </a:rPr>
              <a:t>Jagiello</a:t>
            </a:r>
            <a:r>
              <a:rPr lang="en-US" sz="1600" dirty="0">
                <a:latin typeface="Calibri" panose="020F0502020204030204" pitchFamily="34" charset="0"/>
              </a:rPr>
              <a:t>. Fabian will do the comparison between </a:t>
            </a:r>
            <a:r>
              <a:rPr lang="en-US" sz="1600" dirty="0" err="1">
                <a:latin typeface="Calibri" panose="020F0502020204030204" pitchFamily="34" charset="0"/>
              </a:rPr>
              <a:t>Kubescape</a:t>
            </a:r>
            <a:r>
              <a:rPr lang="en-US" sz="1600" dirty="0">
                <a:latin typeface="Calibri" panose="020F0502020204030204" pitchFamily="34" charset="0"/>
              </a:rPr>
              <a:t> and existing tools.</a:t>
            </a:r>
            <a:endParaRPr lang="pl-PL" sz="1600" dirty="0">
              <a:latin typeface="Calibri" panose="020F0502020204030204" pitchFamily="34" charset="0"/>
            </a:endParaRPr>
          </a:p>
          <a:p>
            <a:pPr lvl="1"/>
            <a:r>
              <a:rPr lang="en-US" sz="1600" dirty="0">
                <a:latin typeface="Calibri" panose="020F0502020204030204" pitchFamily="34" charset="0"/>
                <a:hlinkClick r:id="rId4"/>
              </a:rPr>
              <a:t>https://wiki.onap.org/display/DW/Integration+Security+tests</a:t>
            </a:r>
            <a:r>
              <a:rPr lang="pl-PL" sz="1600" dirty="0">
                <a:latin typeface="Calibri" panose="020F0502020204030204" pitchFamily="34" charset="0"/>
              </a:rPr>
              <a:t> </a:t>
            </a:r>
          </a:p>
          <a:p>
            <a:r>
              <a:rPr lang="pl-PL" sz="2000" dirty="0" err="1">
                <a:latin typeface="Calibri" panose="020F0502020204030204" pitchFamily="34" charset="0"/>
              </a:rPr>
              <a:t>Kubernetes</a:t>
            </a:r>
            <a:r>
              <a:rPr lang="pl-PL" sz="2000" dirty="0">
                <a:latin typeface="Calibri" panose="020F0502020204030204" pitchFamily="34" charset="0"/>
              </a:rPr>
              <a:t> </a:t>
            </a:r>
            <a:r>
              <a:rPr lang="pl-PL" sz="2000" dirty="0" err="1">
                <a:latin typeface="Calibri" panose="020F0502020204030204" pitchFamily="34" charset="0"/>
              </a:rPr>
              <a:t>hardening</a:t>
            </a:r>
            <a:endParaRPr lang="pl-PL" sz="2000" dirty="0">
              <a:latin typeface="Calibri" panose="020F0502020204030204" pitchFamily="34" charset="0"/>
            </a:endParaRPr>
          </a:p>
          <a:p>
            <a:pPr lvl="1"/>
            <a:r>
              <a:rPr lang="pl-PL" sz="1600" dirty="0">
                <a:latin typeface="Calibri" panose="020F0502020204030204" pitchFamily="34" charset="0"/>
              </a:rPr>
              <a:t>Muddasar and Bob </a:t>
            </a:r>
            <a:r>
              <a:rPr lang="pl-PL" sz="1600" dirty="0" err="1">
                <a:latin typeface="Calibri" panose="020F0502020204030204" pitchFamily="34" charset="0"/>
              </a:rPr>
              <a:t>provided</a:t>
            </a:r>
            <a:r>
              <a:rPr lang="pl-PL" sz="1600" dirty="0">
                <a:latin typeface="Calibri" panose="020F0502020204030204" pitchFamily="34" charset="0"/>
              </a:rPr>
              <a:t> </a:t>
            </a:r>
            <a:r>
              <a:rPr lang="pl-PL" sz="1600" dirty="0" err="1">
                <a:latin typeface="Calibri" panose="020F0502020204030204" pitchFamily="34" charset="0"/>
              </a:rPr>
              <a:t>some</a:t>
            </a:r>
            <a:r>
              <a:rPr lang="pl-PL" sz="1600" dirty="0">
                <a:latin typeface="Calibri" panose="020F0502020204030204" pitchFamily="34" charset="0"/>
              </a:rPr>
              <a:t> feedback to NSA team </a:t>
            </a:r>
            <a:r>
              <a:rPr lang="pl-PL" sz="1600" dirty="0" err="1">
                <a:latin typeface="Calibri" panose="020F0502020204030204" pitchFamily="34" charset="0"/>
              </a:rPr>
              <a:t>related</a:t>
            </a:r>
            <a:r>
              <a:rPr lang="pl-PL" sz="1600" dirty="0">
                <a:latin typeface="Calibri" panose="020F0502020204030204" pitchFamily="34" charset="0"/>
              </a:rPr>
              <a:t> to </a:t>
            </a:r>
            <a:r>
              <a:rPr lang="pl-PL" sz="1600" dirty="0" err="1">
                <a:latin typeface="Calibri" panose="020F0502020204030204" pitchFamily="34" charset="0"/>
              </a:rPr>
              <a:t>logging</a:t>
            </a:r>
            <a:r>
              <a:rPr lang="pl-PL" sz="1600" dirty="0">
                <a:latin typeface="Calibri" panose="020F0502020204030204" pitchFamily="34" charset="0"/>
              </a:rPr>
              <a:t> </a:t>
            </a:r>
            <a:r>
              <a:rPr lang="pl-PL" sz="1600" dirty="0" err="1">
                <a:latin typeface="Calibri" panose="020F0502020204030204" pitchFamily="34" charset="0"/>
              </a:rPr>
              <a:t>requirements</a:t>
            </a:r>
            <a:endParaRPr lang="en-US" sz="1600" dirty="0">
              <a:latin typeface="Calibri" panose="020F0502020204030204" pitchFamily="34" charset="0"/>
            </a:endParaRPr>
          </a:p>
          <a:p>
            <a:pPr marL="457200" lvl="1" indent="0">
              <a:buNone/>
            </a:pPr>
            <a:endParaRPr lang="en-US" sz="1600" dirty="0">
              <a:latin typeface="Calibri" panose="020F0502020204030204" pitchFamily="34" charset="0"/>
            </a:endParaRPr>
          </a:p>
          <a:p>
            <a:pPr marL="342900" indent="-342900">
              <a:buFont typeface="Arial" panose="020B0604020202020204" pitchFamily="34" charset="0"/>
              <a:buChar char="•"/>
            </a:pPr>
            <a:endParaRPr lang="pl-PL" sz="2400" dirty="0">
              <a:latin typeface="Calibri" panose="020F0502020204030204" pitchFamily="34" charset="0"/>
            </a:endParaRPr>
          </a:p>
        </p:txBody>
      </p:sp>
    </p:spTree>
    <p:extLst>
      <p:ext uri="{BB962C8B-B14F-4D97-AF65-F5344CB8AC3E}">
        <p14:creationId xmlns:p14="http://schemas.microsoft.com/office/powerpoint/2010/main" val="776205757"/>
      </p:ext>
    </p:extLst>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3B087E4-3A58-47BF-A72B-B02724161181}"/>
              </a:ext>
            </a:extLst>
          </p:cNvPr>
          <p:cNvSpPr>
            <a:spLocks noGrp="1"/>
          </p:cNvSpPr>
          <p:nvPr>
            <p:ph type="sldNum" sz="quarter" idx="4"/>
          </p:nvPr>
        </p:nvSpPr>
        <p:spPr/>
        <p:txBody>
          <a:bodyPr/>
          <a:lstStyle/>
          <a:p>
            <a:fld id="{6C9CD605-947A-3C4E-98CB-B055F943FEBA}" type="slidenum">
              <a:rPr lang="en-US" smtClean="0">
                <a:solidFill>
                  <a:prstClr val="black">
                    <a:alpha val="50000"/>
                  </a:prstClr>
                </a:solidFill>
              </a:rPr>
              <a:pPr/>
              <a:t>4</a:t>
            </a:fld>
            <a:endParaRPr lang="en-US" dirty="0">
              <a:solidFill>
                <a:prstClr val="black">
                  <a:alpha val="50000"/>
                </a:prstClr>
              </a:solidFill>
            </a:endParaRPr>
          </a:p>
        </p:txBody>
      </p:sp>
      <p:sp>
        <p:nvSpPr>
          <p:cNvPr id="3" name="Title 2">
            <a:extLst>
              <a:ext uri="{FF2B5EF4-FFF2-40B4-BE49-F238E27FC236}">
                <a16:creationId xmlns:a16="http://schemas.microsoft.com/office/drawing/2014/main" id="{86FB66FF-28DE-4513-84B5-86CC2C2C16C9}"/>
              </a:ext>
            </a:extLst>
          </p:cNvPr>
          <p:cNvSpPr>
            <a:spLocks noGrp="1"/>
          </p:cNvSpPr>
          <p:nvPr>
            <p:ph type="title"/>
          </p:nvPr>
        </p:nvSpPr>
        <p:spPr/>
        <p:txBody>
          <a:bodyPr>
            <a:normAutofit fontScale="90000"/>
          </a:bodyPr>
          <a:lstStyle/>
          <a:p>
            <a:r>
              <a:rPr lang="pl-PL" dirty="0" err="1"/>
              <a:t>Quality</a:t>
            </a:r>
            <a:r>
              <a:rPr lang="pl-PL" dirty="0"/>
              <a:t> </a:t>
            </a:r>
            <a:r>
              <a:rPr lang="pl-PL" dirty="0" err="1"/>
              <a:t>improvements</a:t>
            </a:r>
            <a:r>
              <a:rPr lang="pl-PL" dirty="0"/>
              <a:t> in Istanbul </a:t>
            </a:r>
            <a:r>
              <a:rPr lang="pl-PL" dirty="0" err="1"/>
              <a:t>release</a:t>
            </a:r>
            <a:endParaRPr lang="en-GB" noProof="0" dirty="0"/>
          </a:p>
        </p:txBody>
      </p:sp>
      <p:sp>
        <p:nvSpPr>
          <p:cNvPr id="4" name="Text Placeholder 3">
            <a:extLst>
              <a:ext uri="{FF2B5EF4-FFF2-40B4-BE49-F238E27FC236}">
                <a16:creationId xmlns:a16="http://schemas.microsoft.com/office/drawing/2014/main" id="{C51B6556-F4BA-4201-8F5E-C57BC7E8DDBA}"/>
              </a:ext>
            </a:extLst>
          </p:cNvPr>
          <p:cNvSpPr>
            <a:spLocks noGrp="1"/>
          </p:cNvSpPr>
          <p:nvPr>
            <p:ph type="body" sz="quarter" idx="10"/>
          </p:nvPr>
        </p:nvSpPr>
        <p:spPr>
          <a:xfrm>
            <a:off x="0" y="1059255"/>
            <a:ext cx="12191999" cy="4205450"/>
          </a:xfrm>
        </p:spPr>
        <p:txBody>
          <a:bodyPr>
            <a:noAutofit/>
          </a:bodyPr>
          <a:lstStyle/>
          <a:p>
            <a:pPr marL="342900" indent="-342900">
              <a:buFont typeface="Arial" panose="020B0604020202020204" pitchFamily="34" charset="0"/>
              <a:buChar char="•"/>
            </a:pPr>
            <a:r>
              <a:rPr lang="pl-PL" dirty="0" err="1">
                <a:latin typeface="Calibri" panose="020F0502020204030204" pitchFamily="34" charset="0"/>
              </a:rPr>
              <a:t>sdc</a:t>
            </a:r>
            <a:endParaRPr lang="pl-PL" dirty="0">
              <a:latin typeface="Calibri" panose="020F0502020204030204" pitchFamily="34" charset="0"/>
            </a:endParaRPr>
          </a:p>
          <a:p>
            <a:pPr marL="800100" lvl="1" indent="-342900">
              <a:buFont typeface="Arial" panose="020B0604020202020204" pitchFamily="34" charset="0"/>
              <a:buChar char="•"/>
            </a:pPr>
            <a:r>
              <a:rPr lang="pl-PL" sz="2000" dirty="0">
                <a:latin typeface="Calibri" panose="020F0502020204030204" pitchFamily="34" charset="0"/>
              </a:rPr>
              <a:t>Security hotspot : 1</a:t>
            </a:r>
          </a:p>
          <a:p>
            <a:pPr marL="800100" lvl="1" indent="-342900">
              <a:buFont typeface="Arial" panose="020B0604020202020204" pitchFamily="34" charset="0"/>
              <a:buChar char="•"/>
            </a:pPr>
            <a:r>
              <a:rPr lang="pl-PL" sz="2000" dirty="0">
                <a:latin typeface="Calibri" panose="020F0502020204030204" pitchFamily="34" charset="0"/>
              </a:rPr>
              <a:t>Bug Major : 100</a:t>
            </a:r>
          </a:p>
          <a:p>
            <a:pPr marL="342900" indent="-342900">
              <a:buFont typeface="Arial" panose="020B0604020202020204" pitchFamily="34" charset="0"/>
              <a:buChar char="•"/>
            </a:pPr>
            <a:r>
              <a:rPr lang="pl-PL" dirty="0" err="1">
                <a:latin typeface="Calibri" panose="020F0502020204030204" pitchFamily="34" charset="0"/>
              </a:rPr>
              <a:t>aai</a:t>
            </a:r>
            <a:endParaRPr lang="pl-PL" dirty="0">
              <a:latin typeface="Calibri" panose="020F0502020204030204" pitchFamily="34" charset="0"/>
            </a:endParaRPr>
          </a:p>
          <a:p>
            <a:pPr marL="800100" lvl="1" indent="-342900">
              <a:buFont typeface="Arial" panose="020B0604020202020204" pitchFamily="34" charset="0"/>
              <a:buChar char="•"/>
            </a:pPr>
            <a:r>
              <a:rPr lang="pl-PL" sz="2000" dirty="0">
                <a:latin typeface="Calibri" panose="020F0502020204030204" pitchFamily="34" charset="0"/>
              </a:rPr>
              <a:t>Security hotspot : 97</a:t>
            </a:r>
          </a:p>
          <a:p>
            <a:pPr marL="800100" lvl="1" indent="-342900">
              <a:buFont typeface="Arial" panose="020B0604020202020204" pitchFamily="34" charset="0"/>
              <a:buChar char="•"/>
            </a:pPr>
            <a:r>
              <a:rPr lang="pl-PL" sz="2000" dirty="0">
                <a:latin typeface="Calibri" panose="020F0502020204030204" pitchFamily="34" charset="0"/>
              </a:rPr>
              <a:t>Bug : 74</a:t>
            </a:r>
          </a:p>
          <a:p>
            <a:pPr marL="800100" lvl="1" indent="-342900">
              <a:buFont typeface="Arial" panose="020B0604020202020204" pitchFamily="34" charset="0"/>
              <a:buChar char="•"/>
            </a:pPr>
            <a:r>
              <a:rPr lang="pl-PL" sz="2000" dirty="0" err="1">
                <a:latin typeface="Calibri" panose="020F0502020204030204" pitchFamily="34" charset="0"/>
              </a:rPr>
              <a:t>vulnerability</a:t>
            </a:r>
            <a:r>
              <a:rPr lang="pl-PL" sz="2000" dirty="0">
                <a:latin typeface="Calibri" panose="020F0502020204030204" pitchFamily="34" charset="0"/>
              </a:rPr>
              <a:t> : 29</a:t>
            </a:r>
          </a:p>
          <a:p>
            <a:pPr marL="342900" indent="-342900">
              <a:buFont typeface="Arial" panose="020B0604020202020204" pitchFamily="34" charset="0"/>
              <a:buChar char="•"/>
            </a:pPr>
            <a:r>
              <a:rPr lang="pl-PL" dirty="0" err="1">
                <a:latin typeface="Calibri" panose="020F0502020204030204" pitchFamily="34" charset="0"/>
              </a:rPr>
              <a:t>dmaap-messagerouter-dmaapclient</a:t>
            </a:r>
            <a:endParaRPr lang="pl-PL" dirty="0">
              <a:latin typeface="Calibri" panose="020F0502020204030204" pitchFamily="34" charset="0"/>
            </a:endParaRPr>
          </a:p>
          <a:p>
            <a:pPr marL="800100" lvl="1" indent="-342900">
              <a:buFont typeface="Arial" panose="020B0604020202020204" pitchFamily="34" charset="0"/>
              <a:buChar char="•"/>
            </a:pPr>
            <a:r>
              <a:rPr lang="pl-PL" sz="2000" dirty="0">
                <a:latin typeface="Calibri" panose="020F0502020204030204" pitchFamily="34" charset="0"/>
              </a:rPr>
              <a:t>Security hotspot : 10</a:t>
            </a:r>
          </a:p>
          <a:p>
            <a:pPr marL="800100" lvl="1" indent="-342900">
              <a:buFont typeface="Arial" panose="020B0604020202020204" pitchFamily="34" charset="0"/>
              <a:buChar char="•"/>
            </a:pPr>
            <a:r>
              <a:rPr lang="pl-PL" sz="2000" dirty="0">
                <a:latin typeface="Calibri" panose="020F0502020204030204" pitchFamily="34" charset="0"/>
              </a:rPr>
              <a:t>Bug </a:t>
            </a:r>
            <a:r>
              <a:rPr lang="pl-PL" sz="2000" dirty="0" err="1">
                <a:latin typeface="Calibri" panose="020F0502020204030204" pitchFamily="34" charset="0"/>
              </a:rPr>
              <a:t>blocking</a:t>
            </a:r>
            <a:r>
              <a:rPr lang="pl-PL" sz="2000" dirty="0">
                <a:latin typeface="Calibri" panose="020F0502020204030204" pitchFamily="34" charset="0"/>
              </a:rPr>
              <a:t> : 17</a:t>
            </a:r>
          </a:p>
          <a:p>
            <a:pPr marL="800100" lvl="1" indent="-342900">
              <a:buFont typeface="Arial" panose="020B0604020202020204" pitchFamily="34" charset="0"/>
              <a:buChar char="•"/>
            </a:pPr>
            <a:r>
              <a:rPr lang="pl-PL" sz="2000" dirty="0">
                <a:latin typeface="Calibri" panose="020F0502020204030204" pitchFamily="34" charset="0"/>
              </a:rPr>
              <a:t>Bug </a:t>
            </a:r>
            <a:r>
              <a:rPr lang="pl-PL" sz="2000" dirty="0" err="1">
                <a:latin typeface="Calibri" panose="020F0502020204030204" pitchFamily="34" charset="0"/>
              </a:rPr>
              <a:t>critical</a:t>
            </a:r>
            <a:r>
              <a:rPr lang="pl-PL" sz="2000" dirty="0">
                <a:latin typeface="Calibri" panose="020F0502020204030204" pitchFamily="34" charset="0"/>
              </a:rPr>
              <a:t> : 63</a:t>
            </a:r>
          </a:p>
          <a:p>
            <a:pPr marL="800100" lvl="1" indent="-342900">
              <a:buFont typeface="Arial" panose="020B0604020202020204" pitchFamily="34" charset="0"/>
              <a:buChar char="•"/>
            </a:pPr>
            <a:r>
              <a:rPr lang="pl-PL" sz="2000" dirty="0">
                <a:latin typeface="Calibri" panose="020F0502020204030204" pitchFamily="34" charset="0"/>
              </a:rPr>
              <a:t>Bug Major : 119</a:t>
            </a:r>
          </a:p>
          <a:p>
            <a:pPr marL="342900" indent="-342900">
              <a:buFont typeface="Arial" panose="020B0604020202020204" pitchFamily="34" charset="0"/>
              <a:buChar char="•"/>
            </a:pPr>
            <a:endParaRPr lang="pl-PL" sz="2400" dirty="0">
              <a:latin typeface="Calibri" panose="020F0502020204030204" pitchFamily="34" charset="0"/>
            </a:endParaRPr>
          </a:p>
        </p:txBody>
      </p:sp>
    </p:spTree>
    <p:extLst>
      <p:ext uri="{BB962C8B-B14F-4D97-AF65-F5344CB8AC3E}">
        <p14:creationId xmlns:p14="http://schemas.microsoft.com/office/powerpoint/2010/main" val="186276153"/>
      </p:ext>
    </p:extLst>
  </p:cSld>
  <p:clrMapOvr>
    <a:masterClrMapping/>
  </p:clrMapOvr>
  <p:transition>
    <p:wipe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3B087E4-3A58-47BF-A72B-B02724161181}"/>
              </a:ext>
            </a:extLst>
          </p:cNvPr>
          <p:cNvSpPr>
            <a:spLocks noGrp="1"/>
          </p:cNvSpPr>
          <p:nvPr>
            <p:ph type="sldNum" sz="quarter" idx="4"/>
          </p:nvPr>
        </p:nvSpPr>
        <p:spPr/>
        <p:txBody>
          <a:bodyPr/>
          <a:lstStyle/>
          <a:p>
            <a:fld id="{6C9CD605-947A-3C4E-98CB-B055F943FEBA}" type="slidenum">
              <a:rPr lang="en-US" smtClean="0">
                <a:solidFill>
                  <a:prstClr val="black">
                    <a:alpha val="50000"/>
                  </a:prstClr>
                </a:solidFill>
              </a:rPr>
              <a:pPr/>
              <a:t>5</a:t>
            </a:fld>
            <a:endParaRPr lang="en-US" dirty="0">
              <a:solidFill>
                <a:prstClr val="black">
                  <a:alpha val="50000"/>
                </a:prstClr>
              </a:solidFill>
            </a:endParaRPr>
          </a:p>
        </p:txBody>
      </p:sp>
      <p:sp>
        <p:nvSpPr>
          <p:cNvPr id="3" name="Title 2">
            <a:extLst>
              <a:ext uri="{FF2B5EF4-FFF2-40B4-BE49-F238E27FC236}">
                <a16:creationId xmlns:a16="http://schemas.microsoft.com/office/drawing/2014/main" id="{86FB66FF-28DE-4513-84B5-86CC2C2C16C9}"/>
              </a:ext>
            </a:extLst>
          </p:cNvPr>
          <p:cNvSpPr>
            <a:spLocks noGrp="1"/>
          </p:cNvSpPr>
          <p:nvPr>
            <p:ph type="title"/>
          </p:nvPr>
        </p:nvSpPr>
        <p:spPr/>
        <p:txBody>
          <a:bodyPr>
            <a:normAutofit fontScale="90000"/>
          </a:bodyPr>
          <a:lstStyle/>
          <a:p>
            <a:r>
              <a:rPr lang="pl-PL" dirty="0"/>
              <a:t>Hot spot </a:t>
            </a:r>
            <a:r>
              <a:rPr lang="pl-PL" dirty="0" err="1"/>
              <a:t>definition</a:t>
            </a:r>
            <a:r>
              <a:rPr lang="pl-PL" dirty="0"/>
              <a:t>:</a:t>
            </a:r>
            <a:endParaRPr lang="en-GB" noProof="0" dirty="0"/>
          </a:p>
        </p:txBody>
      </p:sp>
      <p:sp>
        <p:nvSpPr>
          <p:cNvPr id="4" name="Text Placeholder 3">
            <a:extLst>
              <a:ext uri="{FF2B5EF4-FFF2-40B4-BE49-F238E27FC236}">
                <a16:creationId xmlns:a16="http://schemas.microsoft.com/office/drawing/2014/main" id="{C51B6556-F4BA-4201-8F5E-C57BC7E8DDBA}"/>
              </a:ext>
            </a:extLst>
          </p:cNvPr>
          <p:cNvSpPr>
            <a:spLocks noGrp="1"/>
          </p:cNvSpPr>
          <p:nvPr>
            <p:ph type="body" sz="quarter" idx="10"/>
          </p:nvPr>
        </p:nvSpPr>
        <p:spPr>
          <a:xfrm>
            <a:off x="0" y="1059255"/>
            <a:ext cx="12191999" cy="4205450"/>
          </a:xfrm>
        </p:spPr>
        <p:txBody>
          <a:bodyPr>
            <a:noAutofit/>
          </a:bodyPr>
          <a:lstStyle/>
          <a:p>
            <a:pPr marL="342900" indent="-342900">
              <a:buFont typeface="Arial" panose="020B0604020202020204" pitchFamily="34" charset="0"/>
              <a:buChar char="•"/>
            </a:pPr>
            <a:r>
              <a:rPr lang="en-US" sz="1800" dirty="0">
                <a:latin typeface="Calibri" panose="020F0502020204030204" pitchFamily="34" charset="0"/>
              </a:rPr>
              <a:t>A Security Hotspot highlights a security-sensitive piece of code that the developer needs to review. Upon review, you'll either find there is no threat or you need to apply a fix to secure the code.</a:t>
            </a:r>
            <a:r>
              <a:rPr lang="pl-PL" sz="1800" dirty="0">
                <a:latin typeface="Calibri" panose="020F0502020204030204" pitchFamily="34" charset="0"/>
              </a:rPr>
              <a:t> </a:t>
            </a:r>
            <a:r>
              <a:rPr lang="en-US" sz="1800" dirty="0">
                <a:latin typeface="Calibri" panose="020F0502020204030204" pitchFamily="34" charset="0"/>
              </a:rPr>
              <a:t>Another way of looking at hotspots may be the concept of defense in depth in which several redundant protection layers are placed in an application so that it becomes more resilient in the event of an attack.</a:t>
            </a:r>
            <a:r>
              <a:rPr lang="pl-PL" sz="1800" dirty="0">
                <a:latin typeface="Calibri" panose="020F0502020204030204" pitchFamily="34" charset="0"/>
              </a:rPr>
              <a:t> </a:t>
            </a:r>
          </a:p>
          <a:p>
            <a:pPr marL="342900" indent="-342900">
              <a:buFont typeface="Arial" panose="020B0604020202020204" pitchFamily="34" charset="0"/>
              <a:buChar char="•"/>
            </a:pPr>
            <a:r>
              <a:rPr lang="en-US" sz="1800" dirty="0">
                <a:latin typeface="Calibri" panose="020F0502020204030204" pitchFamily="34" charset="0"/>
              </a:rPr>
              <a:t>Vulnerability or Hotspot?</a:t>
            </a:r>
            <a:r>
              <a:rPr lang="pl-PL" sz="1800" dirty="0">
                <a:latin typeface="Calibri" panose="020F0502020204030204" pitchFamily="34" charset="0"/>
              </a:rPr>
              <a:t> </a:t>
            </a:r>
            <a:r>
              <a:rPr lang="en-US" sz="1800" dirty="0">
                <a:latin typeface="Calibri" panose="020F0502020204030204" pitchFamily="34" charset="0"/>
              </a:rPr>
              <a:t>The main difference between a hotspot and a vulnerability is the need of a review before deciding whether to apply a fix:    </a:t>
            </a:r>
            <a:endParaRPr lang="pl-PL" sz="1800" dirty="0">
              <a:latin typeface="Calibri" panose="020F0502020204030204" pitchFamily="34" charset="0"/>
            </a:endParaRPr>
          </a:p>
          <a:p>
            <a:pPr marL="800100" lvl="1" indent="-342900">
              <a:buFont typeface="Arial" panose="020B0604020202020204" pitchFamily="34" charset="0"/>
              <a:buChar char="•"/>
            </a:pPr>
            <a:r>
              <a:rPr lang="en-US" sz="1600" dirty="0">
                <a:latin typeface="Calibri" panose="020F0502020204030204" pitchFamily="34" charset="0"/>
              </a:rPr>
              <a:t>With a Hotspot, a security-sensitive piece of code is highlighted, but the overall application security may not be impacted. It's up to the developer to review the code to determine whether or not a fix is needed to secure the code.    </a:t>
            </a:r>
            <a:endParaRPr lang="pl-PL" sz="1600" dirty="0">
              <a:latin typeface="Calibri" panose="020F0502020204030204" pitchFamily="34" charset="0"/>
            </a:endParaRPr>
          </a:p>
          <a:p>
            <a:pPr marL="800100" lvl="1" indent="-342900">
              <a:buFont typeface="Arial" panose="020B0604020202020204" pitchFamily="34" charset="0"/>
              <a:buChar char="•"/>
            </a:pPr>
            <a:r>
              <a:rPr lang="en-US" sz="1600" dirty="0">
                <a:latin typeface="Calibri" panose="020F0502020204030204" pitchFamily="34" charset="0"/>
              </a:rPr>
              <a:t>With a vulnerability, a problem that impacts the application's security has been discovered that needs to be fixed </a:t>
            </a:r>
            <a:r>
              <a:rPr lang="en-US" sz="1600" dirty="0" err="1">
                <a:latin typeface="Calibri" panose="020F0502020204030204" pitchFamily="34" charset="0"/>
              </a:rPr>
              <a:t>immediately.An</a:t>
            </a:r>
            <a:r>
              <a:rPr lang="en-US" sz="1600" dirty="0">
                <a:latin typeface="Calibri" panose="020F0502020204030204" pitchFamily="34" charset="0"/>
              </a:rPr>
              <a:t> example is the RSPEC-2092 where the use of cookie secure flag </a:t>
            </a:r>
            <a:r>
              <a:rPr lang="en-US" sz="1600" dirty="0" err="1">
                <a:latin typeface="Calibri" panose="020F0502020204030204" pitchFamily="34" charset="0"/>
              </a:rPr>
              <a:t>i</a:t>
            </a:r>
            <a:r>
              <a:rPr lang="pl-PL" sz="1600" dirty="0">
                <a:latin typeface="Calibri" panose="020F0502020204030204" pitchFamily="34" charset="0"/>
              </a:rPr>
              <a:t>.</a:t>
            </a:r>
            <a:endParaRPr lang="en-US" sz="1600" dirty="0">
              <a:latin typeface="Calibri" panose="020F0502020204030204" pitchFamily="34" charset="0"/>
            </a:endParaRPr>
          </a:p>
          <a:p>
            <a:pPr marL="342900" indent="-342900">
              <a:buFont typeface="Arial" panose="020B0604020202020204" pitchFamily="34" charset="0"/>
              <a:buChar char="•"/>
            </a:pPr>
            <a:r>
              <a:rPr lang="en-US" sz="1800" dirty="0">
                <a:latin typeface="Calibri" panose="020F0502020204030204" pitchFamily="34" charset="0"/>
              </a:rPr>
              <a:t>Why are Security Hotspots Important?</a:t>
            </a:r>
            <a:r>
              <a:rPr lang="pl-PL" sz="1800" dirty="0">
                <a:latin typeface="Calibri" panose="020F0502020204030204" pitchFamily="34" charset="0"/>
              </a:rPr>
              <a:t> </a:t>
            </a:r>
            <a:r>
              <a:rPr lang="en-US" sz="1800" dirty="0">
                <a:latin typeface="Calibri" panose="020F0502020204030204" pitchFamily="34" charset="0"/>
              </a:rPr>
              <a:t>While the need to fix individual hotspots depends on the context, you should view Security Hotspots as an essential part of improving an application's robustness. The more fixed hotspots there are, the more secure your code is in the event of an attack. Reviewing Security Hotspots allows you to:    </a:t>
            </a:r>
            <a:endParaRPr lang="pl-PL" sz="1800" dirty="0">
              <a:latin typeface="Calibri" panose="020F0502020204030204" pitchFamily="34" charset="0"/>
            </a:endParaRPr>
          </a:p>
          <a:p>
            <a:pPr marL="800100" lvl="1" indent="-342900">
              <a:buFont typeface="Arial" panose="020B0604020202020204" pitchFamily="34" charset="0"/>
              <a:buChar char="•"/>
            </a:pPr>
            <a:r>
              <a:rPr lang="en-US" sz="1600" dirty="0">
                <a:latin typeface="Calibri" panose="020F0502020204030204" pitchFamily="34" charset="0"/>
              </a:rPr>
              <a:t>Understand the risk – Understanding when and why you need to apply a fix in order to reduce an information security risk (threats and impacts).    </a:t>
            </a:r>
            <a:endParaRPr lang="pl-PL" sz="1600" dirty="0">
              <a:latin typeface="Calibri" panose="020F0502020204030204" pitchFamily="34" charset="0"/>
            </a:endParaRPr>
          </a:p>
          <a:p>
            <a:pPr marL="800100" lvl="1" indent="-342900">
              <a:buFont typeface="Arial" panose="020B0604020202020204" pitchFamily="34" charset="0"/>
              <a:buChar char="•"/>
            </a:pPr>
            <a:r>
              <a:rPr lang="en-US" sz="1600" dirty="0">
                <a:latin typeface="Calibri" panose="020F0502020204030204" pitchFamily="34" charset="0"/>
              </a:rPr>
              <a:t>Identify protections – While reviewing Hotspots, you'll see how to avoid writing code that's at risk, determine which fixes are in place, and determine which fixes still need to be implemented to fix the highlighted code.    </a:t>
            </a:r>
            <a:endParaRPr lang="pl-PL" sz="1600" dirty="0">
              <a:latin typeface="Calibri" panose="020F0502020204030204" pitchFamily="34" charset="0"/>
            </a:endParaRPr>
          </a:p>
          <a:p>
            <a:pPr marL="800100" lvl="1" indent="-342900">
              <a:buFont typeface="Arial" panose="020B0604020202020204" pitchFamily="34" charset="0"/>
              <a:buChar char="•"/>
            </a:pPr>
            <a:r>
              <a:rPr lang="en-US" sz="1600" dirty="0">
                <a:latin typeface="Calibri" panose="020F0502020204030204" pitchFamily="34" charset="0"/>
              </a:rPr>
              <a:t>Identify impacts – With hotspots you'll learn how to apply fixes to secure your code based on the impact on overall application security. Recommended secure coding practices are included on the Hotspots page to assist you during your review.</a:t>
            </a:r>
          </a:p>
          <a:p>
            <a:pPr marL="342900" indent="-342900">
              <a:buFont typeface="Arial" panose="020B0604020202020204" pitchFamily="34" charset="0"/>
              <a:buChar char="•"/>
            </a:pPr>
            <a:r>
              <a:rPr lang="pl-PL" sz="1800" dirty="0">
                <a:latin typeface="Calibri" panose="020F0502020204030204" pitchFamily="34" charset="0"/>
              </a:rPr>
              <a:t>Source</a:t>
            </a:r>
            <a:r>
              <a:rPr lang="en-US" sz="1800" dirty="0">
                <a:latin typeface="Calibri" panose="020F0502020204030204" pitchFamily="34" charset="0"/>
              </a:rPr>
              <a:t>: </a:t>
            </a:r>
            <a:r>
              <a:rPr lang="en-US" sz="1800" dirty="0">
                <a:latin typeface="Calibri" panose="020F0502020204030204" pitchFamily="34" charset="0"/>
                <a:hlinkClick r:id="rId2"/>
              </a:rPr>
              <a:t>https://docs.sonarqube.org/latest/user-guide/security-hotspots/</a:t>
            </a:r>
            <a:r>
              <a:rPr lang="pl-PL" sz="1800" dirty="0">
                <a:latin typeface="Calibri" panose="020F0502020204030204" pitchFamily="34" charset="0"/>
              </a:rPr>
              <a:t> </a:t>
            </a:r>
            <a:endParaRPr lang="pl-PL" sz="1600" dirty="0">
              <a:latin typeface="Calibri" panose="020F0502020204030204" pitchFamily="34" charset="0"/>
            </a:endParaRPr>
          </a:p>
        </p:txBody>
      </p:sp>
    </p:spTree>
    <p:extLst>
      <p:ext uri="{BB962C8B-B14F-4D97-AF65-F5344CB8AC3E}">
        <p14:creationId xmlns:p14="http://schemas.microsoft.com/office/powerpoint/2010/main" val="2294951586"/>
      </p:ext>
    </p:extLst>
  </p:cSld>
  <p:clrMapOvr>
    <a:masterClrMapping/>
  </p:clrMapOvr>
  <p:transition>
    <p:wipe dir="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3B087E4-3A58-47BF-A72B-B02724161181}"/>
              </a:ext>
            </a:extLst>
          </p:cNvPr>
          <p:cNvSpPr>
            <a:spLocks noGrp="1"/>
          </p:cNvSpPr>
          <p:nvPr>
            <p:ph type="sldNum" sz="quarter" idx="4"/>
          </p:nvPr>
        </p:nvSpPr>
        <p:spPr/>
        <p:txBody>
          <a:bodyPr/>
          <a:lstStyle/>
          <a:p>
            <a:fld id="{6C9CD605-947A-3C4E-98CB-B055F943FEBA}" type="slidenum">
              <a:rPr lang="en-US" smtClean="0">
                <a:solidFill>
                  <a:prstClr val="black">
                    <a:alpha val="50000"/>
                  </a:prstClr>
                </a:solidFill>
              </a:rPr>
              <a:pPr/>
              <a:t>6</a:t>
            </a:fld>
            <a:endParaRPr lang="en-US" dirty="0">
              <a:solidFill>
                <a:prstClr val="black">
                  <a:alpha val="50000"/>
                </a:prstClr>
              </a:solidFill>
            </a:endParaRPr>
          </a:p>
        </p:txBody>
      </p:sp>
      <p:sp>
        <p:nvSpPr>
          <p:cNvPr id="3" name="Title 2">
            <a:extLst>
              <a:ext uri="{FF2B5EF4-FFF2-40B4-BE49-F238E27FC236}">
                <a16:creationId xmlns:a16="http://schemas.microsoft.com/office/drawing/2014/main" id="{86FB66FF-28DE-4513-84B5-86CC2C2C16C9}"/>
              </a:ext>
            </a:extLst>
          </p:cNvPr>
          <p:cNvSpPr>
            <a:spLocks noGrp="1"/>
          </p:cNvSpPr>
          <p:nvPr>
            <p:ph type="title"/>
          </p:nvPr>
        </p:nvSpPr>
        <p:spPr/>
        <p:txBody>
          <a:bodyPr>
            <a:normAutofit fontScale="90000"/>
          </a:bodyPr>
          <a:lstStyle/>
          <a:p>
            <a:r>
              <a:rPr lang="pl-PL" dirty="0"/>
              <a:t>Istanbul SECCOM </a:t>
            </a:r>
            <a:r>
              <a:rPr lang="pl-PL" dirty="0" err="1"/>
              <a:t>achievements</a:t>
            </a:r>
            <a:r>
              <a:rPr lang="pl-PL" dirty="0"/>
              <a:t> 1/2 </a:t>
            </a:r>
            <a:endParaRPr lang="en-GB" noProof="0" dirty="0"/>
          </a:p>
        </p:txBody>
      </p:sp>
      <p:sp>
        <p:nvSpPr>
          <p:cNvPr id="4" name="Text Placeholder 3">
            <a:extLst>
              <a:ext uri="{FF2B5EF4-FFF2-40B4-BE49-F238E27FC236}">
                <a16:creationId xmlns:a16="http://schemas.microsoft.com/office/drawing/2014/main" id="{C51B6556-F4BA-4201-8F5E-C57BC7E8DDBA}"/>
              </a:ext>
            </a:extLst>
          </p:cNvPr>
          <p:cNvSpPr>
            <a:spLocks noGrp="1"/>
          </p:cNvSpPr>
          <p:nvPr>
            <p:ph type="body" sz="quarter" idx="10"/>
          </p:nvPr>
        </p:nvSpPr>
        <p:spPr>
          <a:xfrm>
            <a:off x="0" y="1059255"/>
            <a:ext cx="12191999" cy="5230968"/>
          </a:xfrm>
        </p:spPr>
        <p:txBody>
          <a:bodyPr>
            <a:noAutofit/>
          </a:bodyPr>
          <a:lstStyle/>
          <a:p>
            <a:pPr marL="342900" indent="-342900">
              <a:buFont typeface="Arial" panose="020B0604020202020204" pitchFamily="34" charset="0"/>
              <a:buChar char="•"/>
            </a:pPr>
            <a:r>
              <a:rPr lang="pl-PL" dirty="0">
                <a:latin typeface="Calibri" panose="020F0502020204030204" pitchFamily="34" charset="0"/>
              </a:rPr>
              <a:t>Global </a:t>
            </a:r>
            <a:r>
              <a:rPr lang="pl-PL" dirty="0" err="1">
                <a:latin typeface="Calibri" panose="020F0502020204030204" pitchFamily="34" charset="0"/>
              </a:rPr>
              <a:t>Requirements</a:t>
            </a:r>
            <a:r>
              <a:rPr lang="pl-PL" dirty="0">
                <a:latin typeface="Calibri" panose="020F0502020204030204" pitchFamily="34" charset="0"/>
              </a:rPr>
              <a:t> </a:t>
            </a:r>
            <a:r>
              <a:rPr lang="pl-PL" dirty="0" err="1">
                <a:latin typeface="Calibri" panose="020F0502020204030204" pitchFamily="34" charset="0"/>
              </a:rPr>
              <a:t>follow-up</a:t>
            </a:r>
            <a:r>
              <a:rPr lang="pl-PL" dirty="0">
                <a:latin typeface="Calibri" panose="020F0502020204030204" pitchFamily="34" charset="0"/>
              </a:rPr>
              <a:t> </a:t>
            </a:r>
          </a:p>
          <a:p>
            <a:pPr marL="800100" lvl="1" indent="-342900">
              <a:buFont typeface="Arial" panose="020B0604020202020204" pitchFamily="34" charset="0"/>
              <a:buChar char="•"/>
            </a:pPr>
            <a:r>
              <a:rPr lang="pl-PL" dirty="0">
                <a:latin typeface="Calibri" panose="020F0502020204030204" pitchFamily="34" charset="0"/>
              </a:rPr>
              <a:t>Java [</a:t>
            </a:r>
            <a:r>
              <a:rPr lang="en-US" sz="1600" u="sng" dirty="0">
                <a:solidFill>
                  <a:srgbClr val="0065FF"/>
                </a:solidFill>
              </a:rPr>
              <a:t>REQ-801</a:t>
            </a:r>
            <a:r>
              <a:rPr lang="pl-PL" dirty="0">
                <a:solidFill>
                  <a:srgbClr val="0065FF"/>
                </a:solidFill>
              </a:rPr>
              <a:t>] </a:t>
            </a:r>
            <a:r>
              <a:rPr lang="pl-PL" dirty="0">
                <a:latin typeface="Calibri" panose="020F0502020204030204" pitchFamily="34" charset="0"/>
              </a:rPr>
              <a:t>&amp; </a:t>
            </a:r>
            <a:r>
              <a:rPr lang="pl-PL" dirty="0" err="1">
                <a:latin typeface="Calibri" panose="020F0502020204030204" pitchFamily="34" charset="0"/>
              </a:rPr>
              <a:t>Python</a:t>
            </a:r>
            <a:r>
              <a:rPr lang="pl-PL" dirty="0">
                <a:latin typeface="Calibri" panose="020F0502020204030204" pitchFamily="34" charset="0"/>
              </a:rPr>
              <a:t> [</a:t>
            </a:r>
            <a:r>
              <a:rPr lang="en-US" sz="1600" u="sng" dirty="0">
                <a:solidFill>
                  <a:srgbClr val="0065FF"/>
                </a:solidFill>
              </a:rPr>
              <a:t>REQ-800</a:t>
            </a:r>
            <a:r>
              <a:rPr lang="pl-PL" u="sng" dirty="0">
                <a:solidFill>
                  <a:srgbClr val="0065FF"/>
                </a:solidFill>
              </a:rPr>
              <a:t>]</a:t>
            </a:r>
            <a:r>
              <a:rPr lang="pl-PL" dirty="0">
                <a:solidFill>
                  <a:srgbClr val="0065FF"/>
                </a:solidFill>
              </a:rPr>
              <a:t> </a:t>
            </a:r>
            <a:r>
              <a:rPr lang="pl-PL" dirty="0" err="1">
                <a:latin typeface="Calibri" panose="020F0502020204030204" pitchFamily="34" charset="0"/>
              </a:rPr>
              <a:t>upgrades</a:t>
            </a:r>
            <a:r>
              <a:rPr lang="pl-PL" dirty="0">
                <a:latin typeface="Calibri" panose="020F0502020204030204" pitchFamily="34" charset="0"/>
              </a:rPr>
              <a:t> – </a:t>
            </a:r>
            <a:r>
              <a:rPr lang="pl-PL" dirty="0" err="1">
                <a:latin typeface="Calibri" panose="020F0502020204030204" pitchFamily="34" charset="0"/>
              </a:rPr>
              <a:t>under</a:t>
            </a:r>
            <a:r>
              <a:rPr lang="pl-PL" dirty="0">
                <a:latin typeface="Calibri" panose="020F0502020204030204" pitchFamily="34" charset="0"/>
              </a:rPr>
              <a:t> </a:t>
            </a:r>
            <a:r>
              <a:rPr lang="pl-PL" dirty="0" err="1">
                <a:latin typeface="Calibri" panose="020F0502020204030204" pitchFamily="34" charset="0"/>
              </a:rPr>
              <a:t>control</a:t>
            </a:r>
            <a:r>
              <a:rPr lang="pl-PL" dirty="0">
                <a:latin typeface="Calibri" panose="020F0502020204030204" pitchFamily="34" charset="0"/>
              </a:rPr>
              <a:t>, </a:t>
            </a:r>
            <a:r>
              <a:rPr lang="pl-PL" dirty="0" err="1">
                <a:latin typeface="Calibri" panose="020F0502020204030204" pitchFamily="34" charset="0"/>
              </a:rPr>
              <a:t>majority</a:t>
            </a:r>
            <a:r>
              <a:rPr lang="pl-PL" dirty="0">
                <a:latin typeface="Calibri" panose="020F0502020204030204" pitchFamily="34" charset="0"/>
              </a:rPr>
              <a:t> </a:t>
            </a:r>
            <a:r>
              <a:rPr lang="pl-PL" dirty="0" err="1">
                <a:latin typeface="Calibri" panose="020F0502020204030204" pitchFamily="34" charset="0"/>
              </a:rPr>
              <a:t>succeded</a:t>
            </a:r>
            <a:endParaRPr lang="pl-PL" dirty="0">
              <a:latin typeface="Calibri" panose="020F0502020204030204" pitchFamily="34" charset="0"/>
            </a:endParaRPr>
          </a:p>
          <a:p>
            <a:pPr marL="800100" lvl="1" indent="-342900">
              <a:buFont typeface="Arial" panose="020B0604020202020204" pitchFamily="34" charset="0"/>
              <a:buChar char="•"/>
            </a:pPr>
            <a:r>
              <a:rPr lang="pl-PL" dirty="0" err="1">
                <a:latin typeface="Calibri" panose="020F0502020204030204" pitchFamily="34" charset="0"/>
              </a:rPr>
              <a:t>Packages</a:t>
            </a:r>
            <a:r>
              <a:rPr lang="pl-PL" dirty="0">
                <a:latin typeface="Calibri" panose="020F0502020204030204" pitchFamily="34" charset="0"/>
              </a:rPr>
              <a:t> </a:t>
            </a:r>
            <a:r>
              <a:rPr lang="pl-PL" dirty="0" err="1">
                <a:latin typeface="Calibri" panose="020F0502020204030204" pitchFamily="34" charset="0"/>
              </a:rPr>
              <a:t>upgrades</a:t>
            </a:r>
            <a:r>
              <a:rPr lang="pl-PL" dirty="0">
                <a:latin typeface="Calibri" panose="020F0502020204030204" pitchFamily="34" charset="0"/>
              </a:rPr>
              <a:t> [</a:t>
            </a:r>
            <a:r>
              <a:rPr lang="en-US" sz="1600" u="sng" dirty="0">
                <a:solidFill>
                  <a:srgbClr val="0065FF"/>
                </a:solidFill>
                <a:hlinkClick r:id="rId2">
                  <a:extLst>
                    <a:ext uri="{A12FA001-AC4F-418D-AE19-62706E023703}">
                      <ahyp:hlinkClr xmlns:ahyp="http://schemas.microsoft.com/office/drawing/2018/hyperlinkcolor" val="tx"/>
                    </a:ext>
                  </a:extLst>
                </a:hlinkClick>
              </a:rPr>
              <a:t>REQ-863</a:t>
            </a:r>
            <a:r>
              <a:rPr lang="pl-PL" dirty="0">
                <a:latin typeface="Calibri" panose="020F0502020204030204" pitchFamily="34" charset="0"/>
              </a:rPr>
              <a:t>] - v</a:t>
            </a:r>
            <a:r>
              <a:rPr lang="en-US" dirty="0" err="1">
                <a:latin typeface="Calibri" panose="020F0502020204030204" pitchFamily="34" charset="0"/>
              </a:rPr>
              <a:t>ulnerabilities</a:t>
            </a:r>
            <a:r>
              <a:rPr lang="en-US" dirty="0">
                <a:latin typeface="Calibri" panose="020F0502020204030204" pitchFamily="34" charset="0"/>
              </a:rPr>
              <a:t> removed: 679/776</a:t>
            </a:r>
          </a:p>
          <a:p>
            <a:pPr marL="800100" lvl="1" indent="-342900">
              <a:buFont typeface="Arial" panose="020B0604020202020204" pitchFamily="34" charset="0"/>
              <a:buChar char="•"/>
            </a:pPr>
            <a:r>
              <a:rPr lang="pl-PL" dirty="0">
                <a:latin typeface="Calibri" panose="020F0502020204030204" pitchFamily="34" charset="0"/>
              </a:rPr>
              <a:t>CII </a:t>
            </a:r>
            <a:r>
              <a:rPr lang="pl-PL" dirty="0" err="1">
                <a:latin typeface="Calibri" panose="020F0502020204030204" pitchFamily="34" charset="0"/>
              </a:rPr>
              <a:t>Badging</a:t>
            </a:r>
            <a:r>
              <a:rPr lang="pl-PL" dirty="0">
                <a:latin typeface="Calibri" panose="020F0502020204030204" pitchFamily="34" charset="0"/>
              </a:rPr>
              <a:t> </a:t>
            </a:r>
            <a:r>
              <a:rPr lang="pl-PL" dirty="0" err="1">
                <a:latin typeface="Calibri" panose="020F0502020204030204" pitchFamily="34" charset="0"/>
              </a:rPr>
              <a:t>requirements</a:t>
            </a:r>
            <a:r>
              <a:rPr lang="pl-PL" dirty="0">
                <a:latin typeface="Calibri" panose="020F0502020204030204" pitchFamily="34" charset="0"/>
              </a:rPr>
              <a:t> </a:t>
            </a:r>
          </a:p>
          <a:p>
            <a:pPr marL="1257300" lvl="2" indent="-342900">
              <a:buFont typeface="Arial" panose="020B0604020202020204" pitchFamily="34" charset="0"/>
              <a:buChar char="•"/>
            </a:pPr>
            <a:r>
              <a:rPr lang="pl-PL" dirty="0" err="1">
                <a:latin typeface="Calibri" panose="020F0502020204030204" pitchFamily="34" charset="0"/>
              </a:rPr>
              <a:t>Better</a:t>
            </a:r>
            <a:r>
              <a:rPr lang="pl-PL" dirty="0">
                <a:latin typeface="Calibri" panose="020F0502020204030204" pitchFamily="34" charset="0"/>
              </a:rPr>
              <a:t> </a:t>
            </a:r>
            <a:r>
              <a:rPr lang="pl-PL" dirty="0" err="1">
                <a:latin typeface="Calibri" panose="020F0502020204030204" pitchFamily="34" charset="0"/>
              </a:rPr>
              <a:t>coverage</a:t>
            </a:r>
            <a:r>
              <a:rPr lang="pl-PL" dirty="0">
                <a:latin typeface="Calibri" panose="020F0502020204030204" pitchFamily="34" charset="0"/>
              </a:rPr>
              <a:t> in CII </a:t>
            </a:r>
            <a:r>
              <a:rPr lang="pl-PL" dirty="0" err="1">
                <a:latin typeface="Calibri" panose="020F0502020204030204" pitchFamily="34" charset="0"/>
              </a:rPr>
              <a:t>Badging</a:t>
            </a:r>
            <a:r>
              <a:rPr lang="pl-PL" dirty="0">
                <a:latin typeface="Calibri" panose="020F0502020204030204" pitchFamily="34" charset="0"/>
              </a:rPr>
              <a:t> Dashboard (</a:t>
            </a:r>
            <a:r>
              <a:rPr lang="pl-PL" dirty="0" err="1">
                <a:latin typeface="Calibri" panose="020F0502020204030204" pitchFamily="34" charset="0"/>
              </a:rPr>
              <a:t>included</a:t>
            </a:r>
            <a:r>
              <a:rPr lang="pl-PL" dirty="0">
                <a:latin typeface="Calibri" panose="020F0502020204030204" pitchFamily="34" charset="0"/>
              </a:rPr>
              <a:t> 4 </a:t>
            </a:r>
            <a:r>
              <a:rPr lang="pl-PL" dirty="0" err="1">
                <a:latin typeface="Calibri" panose="020F0502020204030204" pitchFamily="34" charset="0"/>
              </a:rPr>
              <a:t>repos</a:t>
            </a:r>
            <a:r>
              <a:rPr lang="pl-PL" dirty="0">
                <a:latin typeface="Calibri" panose="020F0502020204030204" pitchFamily="34" charset="0"/>
              </a:rPr>
              <a:t>/</a:t>
            </a:r>
            <a:r>
              <a:rPr lang="pl-PL" dirty="0" err="1">
                <a:latin typeface="Calibri" panose="020F0502020204030204" pitchFamily="34" charset="0"/>
              </a:rPr>
              <a:t>projects</a:t>
            </a:r>
            <a:r>
              <a:rPr lang="pl-PL" dirty="0">
                <a:latin typeface="Calibri" panose="020F0502020204030204" pitchFamily="34" charset="0"/>
              </a:rPr>
              <a:t>?)</a:t>
            </a:r>
          </a:p>
          <a:p>
            <a:pPr marL="1257300" lvl="2" indent="-342900">
              <a:buFont typeface="Arial" panose="020B0604020202020204" pitchFamily="34" charset="0"/>
              <a:buChar char="•"/>
            </a:pPr>
            <a:r>
              <a:rPr lang="pl-PL" dirty="0" err="1">
                <a:latin typeface="Calibri" panose="020F0502020204030204" pitchFamily="34" charset="0"/>
              </a:rPr>
              <a:t>Code</a:t>
            </a:r>
            <a:r>
              <a:rPr lang="pl-PL" dirty="0">
                <a:latin typeface="Calibri" panose="020F0502020204030204" pitchFamily="34" charset="0"/>
              </a:rPr>
              <a:t> </a:t>
            </a:r>
            <a:r>
              <a:rPr lang="pl-PL" dirty="0" err="1">
                <a:latin typeface="Calibri" panose="020F0502020204030204" pitchFamily="34" charset="0"/>
              </a:rPr>
              <a:t>Quality</a:t>
            </a:r>
            <a:r>
              <a:rPr lang="pl-PL" dirty="0">
                <a:latin typeface="Calibri" panose="020F0502020204030204" pitchFamily="34" charset="0"/>
              </a:rPr>
              <a:t> </a:t>
            </a:r>
            <a:r>
              <a:rPr lang="pl-PL" dirty="0" err="1">
                <a:latin typeface="Calibri" panose="020F0502020204030204" pitchFamily="34" charset="0"/>
              </a:rPr>
              <a:t>improvements</a:t>
            </a:r>
            <a:r>
              <a:rPr lang="pl-PL" dirty="0">
                <a:latin typeface="Calibri" panose="020F0502020204030204" pitchFamily="34" charset="0"/>
              </a:rPr>
              <a:t> with </a:t>
            </a:r>
            <a:r>
              <a:rPr lang="pl-PL" dirty="0" err="1">
                <a:latin typeface="Calibri" panose="020F0502020204030204" pitchFamily="34" charset="0"/>
              </a:rPr>
              <a:t>SonarCloud</a:t>
            </a:r>
            <a:r>
              <a:rPr lang="pl-PL" dirty="0">
                <a:latin typeface="Calibri" panose="020F0502020204030204" pitchFamily="34" charset="0"/>
              </a:rPr>
              <a:t> </a:t>
            </a:r>
            <a:r>
              <a:rPr lang="pl-PL" dirty="0" err="1">
                <a:latin typeface="Calibri" panose="020F0502020204030204" pitchFamily="34" charset="0"/>
              </a:rPr>
              <a:t>fixes</a:t>
            </a:r>
            <a:r>
              <a:rPr lang="pl-PL" dirty="0">
                <a:latin typeface="Calibri" panose="020F0502020204030204" pitchFamily="34" charset="0"/>
              </a:rPr>
              <a:t>:</a:t>
            </a:r>
          </a:p>
          <a:p>
            <a:pPr marL="1714500" lvl="3" indent="-342900">
              <a:buFont typeface="Arial" panose="020B0604020202020204" pitchFamily="34" charset="0"/>
              <a:buChar char="•"/>
            </a:pPr>
            <a:r>
              <a:rPr lang="en-US" b="0" i="0" dirty="0">
                <a:solidFill>
                  <a:srgbClr val="172B4D"/>
                </a:solidFill>
                <a:effectLst/>
                <a:latin typeface="-apple-system"/>
              </a:rPr>
              <a:t>AAI fixes (95 security hotspots</a:t>
            </a:r>
            <a:r>
              <a:rPr lang="pl-PL" b="0" i="0" dirty="0">
                <a:solidFill>
                  <a:srgbClr val="172B4D"/>
                </a:solidFill>
                <a:effectLst/>
                <a:latin typeface="Calibri" panose="020F0502020204030204" pitchFamily="34" charset="0"/>
              </a:rPr>
              <a:t> </a:t>
            </a:r>
            <a:r>
              <a:rPr lang="pl-PL" b="0" i="0" dirty="0" err="1">
                <a:solidFill>
                  <a:srgbClr val="172B4D"/>
                </a:solidFill>
                <a:effectLst/>
                <a:latin typeface="Calibri" panose="020F0502020204030204" pitchFamily="34" charset="0"/>
              </a:rPr>
              <a:t>fixed</a:t>
            </a:r>
            <a:r>
              <a:rPr lang="pl-PL" b="0" i="0" dirty="0">
                <a:solidFill>
                  <a:srgbClr val="172B4D"/>
                </a:solidFill>
                <a:effectLst/>
                <a:latin typeface="Calibri" panose="020F0502020204030204" pitchFamily="34" charset="0"/>
              </a:rPr>
              <a:t>)</a:t>
            </a:r>
          </a:p>
          <a:p>
            <a:pPr marL="1714500" lvl="3" indent="-342900">
              <a:buFont typeface="Arial" panose="020B0604020202020204" pitchFamily="34" charset="0"/>
              <a:buChar char="•"/>
            </a:pPr>
            <a:r>
              <a:rPr lang="en-US" b="0" i="0" dirty="0" err="1">
                <a:solidFill>
                  <a:srgbClr val="172B4D"/>
                </a:solidFill>
                <a:effectLst/>
                <a:latin typeface="-apple-system"/>
              </a:rPr>
              <a:t>DMaaP</a:t>
            </a:r>
            <a:r>
              <a:rPr lang="pl-PL" b="0" i="0" dirty="0">
                <a:solidFill>
                  <a:srgbClr val="172B4D"/>
                </a:solidFill>
                <a:effectLst/>
                <a:latin typeface="-apple-system"/>
              </a:rPr>
              <a:t>:</a:t>
            </a:r>
            <a:r>
              <a:rPr lang="en-US" b="0" i="0" dirty="0">
                <a:solidFill>
                  <a:srgbClr val="172B4D"/>
                </a:solidFill>
                <a:effectLst/>
                <a:latin typeface="-apple-system"/>
              </a:rPr>
              <a:t> </a:t>
            </a:r>
            <a:r>
              <a:rPr lang="pl-PL" b="0" i="0" dirty="0" err="1">
                <a:solidFill>
                  <a:srgbClr val="172B4D"/>
                </a:solidFill>
                <a:effectLst/>
                <a:latin typeface="-apple-system"/>
              </a:rPr>
              <a:t>security</a:t>
            </a:r>
            <a:r>
              <a:rPr lang="pl-PL" b="0" i="0" dirty="0">
                <a:solidFill>
                  <a:srgbClr val="172B4D"/>
                </a:solidFill>
                <a:effectLst/>
                <a:latin typeface="-apple-system"/>
              </a:rPr>
              <a:t> 400+</a:t>
            </a:r>
            <a:r>
              <a:rPr lang="en-US" b="0" i="0" dirty="0">
                <a:solidFill>
                  <a:srgbClr val="172B4D"/>
                </a:solidFill>
                <a:effectLst/>
                <a:latin typeface="-apple-system"/>
              </a:rPr>
              <a:t> issues</a:t>
            </a:r>
            <a:r>
              <a:rPr lang="pl-PL" b="0" i="0" dirty="0">
                <a:solidFill>
                  <a:srgbClr val="172B4D"/>
                </a:solidFill>
                <a:effectLst/>
                <a:latin typeface="-apple-system"/>
              </a:rPr>
              <a:t> </a:t>
            </a:r>
            <a:r>
              <a:rPr lang="pl-PL" b="0" i="0" dirty="0" err="1">
                <a:solidFill>
                  <a:srgbClr val="172B4D"/>
                </a:solidFill>
                <a:effectLst/>
                <a:latin typeface="-apple-system"/>
              </a:rPr>
              <a:t>fixed</a:t>
            </a:r>
            <a:r>
              <a:rPr lang="en-US" b="0" i="0" dirty="0">
                <a:solidFill>
                  <a:srgbClr val="172B4D"/>
                </a:solidFill>
                <a:effectLst/>
                <a:latin typeface="-apple-system"/>
              </a:rPr>
              <a:t>, </a:t>
            </a:r>
            <a:endParaRPr lang="pl-PL" b="0" i="0" dirty="0">
              <a:solidFill>
                <a:srgbClr val="172B4D"/>
              </a:solidFill>
              <a:effectLst/>
              <a:latin typeface="-apple-system"/>
            </a:endParaRPr>
          </a:p>
          <a:p>
            <a:pPr marL="1714500" lvl="3" indent="-342900">
              <a:buFont typeface="Arial" panose="020B0604020202020204" pitchFamily="34" charset="0"/>
              <a:buChar char="•"/>
            </a:pPr>
            <a:r>
              <a:rPr lang="en-US" b="0" i="0" dirty="0">
                <a:solidFill>
                  <a:srgbClr val="172B4D"/>
                </a:solidFill>
                <a:effectLst/>
                <a:latin typeface="-apple-system"/>
              </a:rPr>
              <a:t>SO</a:t>
            </a:r>
            <a:r>
              <a:rPr lang="pl-PL" b="0" i="0" dirty="0">
                <a:solidFill>
                  <a:srgbClr val="172B4D"/>
                </a:solidFill>
                <a:effectLst/>
                <a:latin typeface="-apple-system"/>
              </a:rPr>
              <a:t>: </a:t>
            </a:r>
            <a:r>
              <a:rPr lang="pl-PL" b="0" i="0" dirty="0" err="1">
                <a:solidFill>
                  <a:srgbClr val="172B4D"/>
                </a:solidFill>
                <a:effectLst/>
                <a:latin typeface="-apple-system"/>
              </a:rPr>
              <a:t>security</a:t>
            </a:r>
            <a:r>
              <a:rPr lang="pl-PL" b="0" i="0" dirty="0">
                <a:solidFill>
                  <a:srgbClr val="172B4D"/>
                </a:solidFill>
                <a:effectLst/>
                <a:latin typeface="-apple-system"/>
              </a:rPr>
              <a:t> </a:t>
            </a:r>
            <a:r>
              <a:rPr lang="pl-PL" b="0" i="0" dirty="0" err="1">
                <a:solidFill>
                  <a:srgbClr val="172B4D"/>
                </a:solidFill>
                <a:effectLst/>
                <a:latin typeface="-apple-system"/>
              </a:rPr>
              <a:t>issues</a:t>
            </a:r>
            <a:r>
              <a:rPr lang="pl-PL" b="0" i="0" dirty="0">
                <a:solidFill>
                  <a:srgbClr val="172B4D"/>
                </a:solidFill>
                <a:effectLst/>
                <a:latin typeface="-apple-system"/>
              </a:rPr>
              <a:t> </a:t>
            </a:r>
            <a:r>
              <a:rPr lang="pl-PL" b="0" i="0" dirty="0" err="1">
                <a:solidFill>
                  <a:srgbClr val="172B4D"/>
                </a:solidFill>
                <a:effectLst/>
                <a:latin typeface="-apple-system"/>
              </a:rPr>
              <a:t>fixed</a:t>
            </a:r>
            <a:endParaRPr lang="pl-PL" dirty="0">
              <a:latin typeface="Calibri" panose="020F0502020204030204" pitchFamily="34" charset="0"/>
            </a:endParaRPr>
          </a:p>
          <a:p>
            <a:pPr marL="342900" indent="-342900">
              <a:buFont typeface="Arial" panose="020B0604020202020204" pitchFamily="34" charset="0"/>
              <a:buChar char="•"/>
            </a:pPr>
            <a:r>
              <a:rPr lang="pl-PL" dirty="0">
                <a:latin typeface="Calibri" panose="020F0502020204030204" pitchFamily="34" charset="0"/>
              </a:rPr>
              <a:t>Removal of unsupported code – repos removed: ESR, Portal, Portal-SDK, others?  </a:t>
            </a:r>
          </a:p>
          <a:p>
            <a:pPr marL="342900" indent="-342900">
              <a:buFont typeface="Arial" panose="020B0604020202020204" pitchFamily="34" charset="0"/>
              <a:buChar char="•"/>
            </a:pPr>
            <a:r>
              <a:rPr lang="pl-PL" dirty="0">
                <a:latin typeface="Calibri" panose="020F0502020204030204" pitchFamily="34" charset="0"/>
              </a:rPr>
              <a:t>All the efforts on security logging requirements development</a:t>
            </a:r>
            <a:endParaRPr lang="en-US" dirty="0">
              <a:latin typeface="Calibri" panose="020F0502020204030204" pitchFamily="34" charset="0"/>
            </a:endParaRPr>
          </a:p>
          <a:p>
            <a:pPr marL="800100" lvl="1" indent="-342900">
              <a:buFont typeface="Arial" panose="020B0604020202020204" pitchFamily="34" charset="0"/>
              <a:buChar char="•"/>
            </a:pPr>
            <a:r>
              <a:rPr lang="en-US" dirty="0">
                <a:latin typeface="Calibri" panose="020F0502020204030204" pitchFamily="34" charset="0"/>
              </a:rPr>
              <a:t>E</a:t>
            </a:r>
            <a:r>
              <a:rPr lang="pl-PL" dirty="0">
                <a:latin typeface="Calibri" panose="020F0502020204030204" pitchFamily="34" charset="0"/>
              </a:rPr>
              <a:t>vents to be captured</a:t>
            </a:r>
            <a:endParaRPr lang="en-US" dirty="0">
              <a:latin typeface="Calibri" panose="020F0502020204030204" pitchFamily="34" charset="0"/>
            </a:endParaRPr>
          </a:p>
          <a:p>
            <a:pPr marL="800100" lvl="1" indent="-342900">
              <a:buFont typeface="Arial" panose="020B0604020202020204" pitchFamily="34" charset="0"/>
              <a:buChar char="•"/>
            </a:pPr>
            <a:r>
              <a:rPr lang="en-US" dirty="0">
                <a:latin typeface="Calibri" panose="020F0502020204030204" pitchFamily="34" charset="0"/>
              </a:rPr>
              <a:t>Required fields for each event</a:t>
            </a:r>
          </a:p>
          <a:p>
            <a:pPr marL="800100" lvl="1" indent="-342900">
              <a:buFont typeface="Arial" panose="020B0604020202020204" pitchFamily="34" charset="0"/>
              <a:buChar char="•"/>
            </a:pPr>
            <a:r>
              <a:rPr lang="en-US" dirty="0">
                <a:latin typeface="Calibri" panose="020F0502020204030204" pitchFamily="34" charset="0"/>
              </a:rPr>
              <a:t>Proposed </a:t>
            </a:r>
            <a:r>
              <a:rPr lang="pl-PL" dirty="0">
                <a:latin typeface="Calibri" panose="020F0502020204030204" pitchFamily="34" charset="0"/>
              </a:rPr>
              <a:t>PoC for Jakarta</a:t>
            </a:r>
          </a:p>
          <a:p>
            <a:pPr marL="0" indent="0">
              <a:buNone/>
            </a:pPr>
            <a:r>
              <a:rPr lang="pl-PL" dirty="0">
                <a:latin typeface="Calibri" panose="020F0502020204030204" pitchFamily="34" charset="0"/>
              </a:rPr>
              <a:t>   </a:t>
            </a:r>
          </a:p>
        </p:txBody>
      </p:sp>
    </p:spTree>
    <p:extLst>
      <p:ext uri="{BB962C8B-B14F-4D97-AF65-F5344CB8AC3E}">
        <p14:creationId xmlns:p14="http://schemas.microsoft.com/office/powerpoint/2010/main" val="2853869434"/>
      </p:ext>
    </p:extLst>
  </p:cSld>
  <p:clrMapOvr>
    <a:masterClrMapping/>
  </p:clrMapOvr>
  <p:transition>
    <p:wipe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3B087E4-3A58-47BF-A72B-B02724161181}"/>
              </a:ext>
            </a:extLst>
          </p:cNvPr>
          <p:cNvSpPr>
            <a:spLocks noGrp="1"/>
          </p:cNvSpPr>
          <p:nvPr>
            <p:ph type="sldNum" sz="quarter" idx="4"/>
          </p:nvPr>
        </p:nvSpPr>
        <p:spPr/>
        <p:txBody>
          <a:bodyPr/>
          <a:lstStyle/>
          <a:p>
            <a:fld id="{6C9CD605-947A-3C4E-98CB-B055F943FEBA}" type="slidenum">
              <a:rPr lang="en-US" smtClean="0">
                <a:solidFill>
                  <a:prstClr val="black">
                    <a:alpha val="50000"/>
                  </a:prstClr>
                </a:solidFill>
              </a:rPr>
              <a:pPr/>
              <a:t>7</a:t>
            </a:fld>
            <a:endParaRPr lang="en-US" dirty="0">
              <a:solidFill>
                <a:prstClr val="black">
                  <a:alpha val="50000"/>
                </a:prstClr>
              </a:solidFill>
            </a:endParaRPr>
          </a:p>
        </p:txBody>
      </p:sp>
      <p:sp>
        <p:nvSpPr>
          <p:cNvPr id="3" name="Title 2">
            <a:extLst>
              <a:ext uri="{FF2B5EF4-FFF2-40B4-BE49-F238E27FC236}">
                <a16:creationId xmlns:a16="http://schemas.microsoft.com/office/drawing/2014/main" id="{86FB66FF-28DE-4513-84B5-86CC2C2C16C9}"/>
              </a:ext>
            </a:extLst>
          </p:cNvPr>
          <p:cNvSpPr>
            <a:spLocks noGrp="1"/>
          </p:cNvSpPr>
          <p:nvPr>
            <p:ph type="title"/>
          </p:nvPr>
        </p:nvSpPr>
        <p:spPr/>
        <p:txBody>
          <a:bodyPr>
            <a:normAutofit fontScale="90000"/>
          </a:bodyPr>
          <a:lstStyle/>
          <a:p>
            <a:r>
              <a:rPr lang="pl-PL" dirty="0"/>
              <a:t>Istanbul SECCOM </a:t>
            </a:r>
            <a:r>
              <a:rPr lang="pl-PL" dirty="0" err="1"/>
              <a:t>achievements</a:t>
            </a:r>
            <a:r>
              <a:rPr lang="pl-PL" dirty="0"/>
              <a:t> 2/2</a:t>
            </a:r>
            <a:endParaRPr lang="en-GB" noProof="0" dirty="0"/>
          </a:p>
        </p:txBody>
      </p:sp>
      <p:sp>
        <p:nvSpPr>
          <p:cNvPr id="4" name="Text Placeholder 3">
            <a:extLst>
              <a:ext uri="{FF2B5EF4-FFF2-40B4-BE49-F238E27FC236}">
                <a16:creationId xmlns:a16="http://schemas.microsoft.com/office/drawing/2014/main" id="{C51B6556-F4BA-4201-8F5E-C57BC7E8DDBA}"/>
              </a:ext>
            </a:extLst>
          </p:cNvPr>
          <p:cNvSpPr>
            <a:spLocks noGrp="1"/>
          </p:cNvSpPr>
          <p:nvPr>
            <p:ph type="body" sz="quarter" idx="10"/>
          </p:nvPr>
        </p:nvSpPr>
        <p:spPr>
          <a:xfrm>
            <a:off x="0" y="1059255"/>
            <a:ext cx="12191999" cy="5230968"/>
          </a:xfrm>
        </p:spPr>
        <p:txBody>
          <a:bodyPr>
            <a:noAutofit/>
          </a:bodyPr>
          <a:lstStyle/>
          <a:p>
            <a:pPr marL="342900" indent="-342900">
              <a:buFont typeface="Arial" panose="020B0604020202020204" pitchFamily="34" charset="0"/>
              <a:buChar char="•"/>
            </a:pPr>
            <a:r>
              <a:rPr lang="pl-PL" dirty="0" err="1">
                <a:latin typeface="Calibri" panose="020F0502020204030204" pitchFamily="34" charset="0"/>
              </a:rPr>
              <a:t>Efforts</a:t>
            </a:r>
            <a:r>
              <a:rPr lang="pl-PL" dirty="0">
                <a:latin typeface="Calibri" panose="020F0502020204030204" pitchFamily="34" charset="0"/>
              </a:rPr>
              <a:t> </a:t>
            </a:r>
            <a:r>
              <a:rPr lang="pl-PL" dirty="0" err="1">
                <a:latin typeface="Calibri" panose="020F0502020204030204" pitchFamily="34" charset="0"/>
              </a:rPr>
              <a:t>during</a:t>
            </a:r>
            <a:r>
              <a:rPr lang="pl-PL" dirty="0">
                <a:latin typeface="Calibri" panose="020F0502020204030204" pitchFamily="34" charset="0"/>
              </a:rPr>
              <a:t> Istanbul </a:t>
            </a:r>
            <a:r>
              <a:rPr lang="pl-PL" dirty="0" err="1">
                <a:latin typeface="Calibri" panose="020F0502020204030204" pitchFamily="34" charset="0"/>
              </a:rPr>
              <a:t>release</a:t>
            </a:r>
            <a:r>
              <a:rPr lang="pl-PL" dirty="0">
                <a:latin typeface="Calibri" panose="020F0502020204030204" pitchFamily="34" charset="0"/>
              </a:rPr>
              <a:t> to </a:t>
            </a:r>
            <a:r>
              <a:rPr lang="pl-PL" dirty="0" err="1">
                <a:latin typeface="Calibri" panose="020F0502020204030204" pitchFamily="34" charset="0"/>
              </a:rPr>
              <a:t>propose</a:t>
            </a:r>
            <a:r>
              <a:rPr lang="pl-PL" dirty="0">
                <a:latin typeface="Calibri" panose="020F0502020204030204" pitchFamily="34" charset="0"/>
              </a:rPr>
              <a:t> </a:t>
            </a:r>
            <a:r>
              <a:rPr lang="pl-PL" dirty="0" err="1">
                <a:latin typeface="Calibri" panose="020F0502020204030204" pitchFamily="34" charset="0"/>
              </a:rPr>
              <a:t>new</a:t>
            </a:r>
            <a:r>
              <a:rPr lang="pl-PL" dirty="0">
                <a:latin typeface="Calibri" panose="020F0502020204030204" pitchFamily="34" charset="0"/>
              </a:rPr>
              <a:t> Best </a:t>
            </a:r>
            <a:r>
              <a:rPr lang="pl-PL" dirty="0" err="1">
                <a:latin typeface="Calibri" panose="020F0502020204030204" pitchFamily="34" charset="0"/>
              </a:rPr>
              <a:t>Practices</a:t>
            </a:r>
            <a:r>
              <a:rPr lang="pl-PL" dirty="0">
                <a:latin typeface="Calibri" panose="020F0502020204030204" pitchFamily="34" charset="0"/>
              </a:rPr>
              <a:t> for </a:t>
            </a:r>
            <a:r>
              <a:rPr lang="pl-PL" dirty="0" err="1">
                <a:latin typeface="Calibri" panose="020F0502020204030204" pitchFamily="34" charset="0"/>
              </a:rPr>
              <a:t>Jakarta</a:t>
            </a:r>
            <a:r>
              <a:rPr lang="pl-PL" dirty="0">
                <a:latin typeface="Calibri" panose="020F0502020204030204" pitchFamily="34" charset="0"/>
              </a:rPr>
              <a:t> to </a:t>
            </a:r>
            <a:r>
              <a:rPr lang="pl-PL" dirty="0" err="1">
                <a:latin typeface="Calibri" panose="020F0502020204030204" pitchFamily="34" charset="0"/>
              </a:rPr>
              <a:t>come</a:t>
            </a:r>
            <a:r>
              <a:rPr lang="pl-PL" dirty="0">
                <a:latin typeface="Calibri" panose="020F0502020204030204" pitchFamily="34" charset="0"/>
              </a:rPr>
              <a:t>:</a:t>
            </a:r>
          </a:p>
          <a:p>
            <a:pPr lvl="1">
              <a:lnSpc>
                <a:spcPct val="110000"/>
              </a:lnSpc>
            </a:pPr>
            <a:r>
              <a:rPr lang="en-CA" sz="2000" dirty="0"/>
              <a:t>[</a:t>
            </a:r>
            <a:r>
              <a:rPr lang="pl-PL" sz="2000" dirty="0"/>
              <a:t>REQ-xxx] </a:t>
            </a:r>
            <a:r>
              <a:rPr lang="pl-PL" sz="1800" dirty="0"/>
              <a:t>SECURITY </a:t>
            </a:r>
            <a:r>
              <a:rPr lang="en-CA" sz="2000" dirty="0"/>
              <a:t>LOGS </a:t>
            </a:r>
            <a:r>
              <a:rPr lang="pl-PL" sz="2000" dirty="0"/>
              <a:t>FIELDS</a:t>
            </a:r>
          </a:p>
          <a:p>
            <a:pPr lvl="1">
              <a:lnSpc>
                <a:spcPct val="110000"/>
              </a:lnSpc>
            </a:pPr>
            <a:r>
              <a:rPr lang="en-CA" sz="2000" dirty="0"/>
              <a:t>[REQ-xxx] Feature intake template </a:t>
            </a:r>
            <a:endParaRPr lang="pl-PL" sz="2000" dirty="0"/>
          </a:p>
          <a:p>
            <a:pPr lvl="1">
              <a:lnSpc>
                <a:spcPct val="110000"/>
              </a:lnSpc>
            </a:pPr>
            <a:r>
              <a:rPr lang="en-CA" sz="2000" dirty="0"/>
              <a:t>[REQ-xxx]</a:t>
            </a:r>
            <a:r>
              <a:rPr lang="pl-PL" sz="2000" dirty="0"/>
              <a:t> Using </a:t>
            </a:r>
            <a:r>
              <a:rPr lang="pl-PL" sz="2000" dirty="0" err="1"/>
              <a:t>basic</a:t>
            </a:r>
            <a:r>
              <a:rPr lang="pl-PL" sz="2000" dirty="0"/>
              <a:t> image from OOM</a:t>
            </a:r>
          </a:p>
          <a:p>
            <a:pPr lvl="1">
              <a:lnSpc>
                <a:spcPct val="110000"/>
              </a:lnSpc>
            </a:pPr>
            <a:r>
              <a:rPr lang="en-CA" sz="2000" dirty="0"/>
              <a:t>[REQ-xxx]</a:t>
            </a:r>
            <a:r>
              <a:rPr lang="pl-PL" sz="2000" dirty="0"/>
              <a:t> Software </a:t>
            </a:r>
            <a:r>
              <a:rPr lang="pl-PL" sz="2000" dirty="0" err="1"/>
              <a:t>BOMs</a:t>
            </a:r>
            <a:r>
              <a:rPr lang="pl-PL" sz="2000" dirty="0"/>
              <a:t> – </a:t>
            </a:r>
            <a:r>
              <a:rPr lang="pl-PL" sz="2000" dirty="0" err="1"/>
              <a:t>more</a:t>
            </a:r>
            <a:r>
              <a:rPr lang="pl-PL" sz="2000" dirty="0"/>
              <a:t> </a:t>
            </a:r>
            <a:r>
              <a:rPr lang="pl-PL" sz="2000" dirty="0" err="1"/>
              <a:t>informative</a:t>
            </a:r>
            <a:r>
              <a:rPr lang="pl-PL" sz="2000" dirty="0"/>
              <a:t>, no </a:t>
            </a:r>
            <a:r>
              <a:rPr lang="pl-PL" sz="2000" dirty="0" err="1"/>
              <a:t>impact</a:t>
            </a:r>
            <a:r>
              <a:rPr lang="pl-PL" sz="2000" dirty="0"/>
              <a:t> on </a:t>
            </a:r>
            <a:r>
              <a:rPr lang="pl-PL" sz="2000" dirty="0" err="1"/>
              <a:t>pipeline</a:t>
            </a:r>
            <a:endParaRPr lang="en-CA" sz="2000" dirty="0"/>
          </a:p>
          <a:p>
            <a:pPr marL="0" indent="0">
              <a:buNone/>
            </a:pPr>
            <a:endParaRPr lang="pl-PL" dirty="0">
              <a:latin typeface="Calibri" panose="020F0502020204030204" pitchFamily="34" charset="0"/>
            </a:endParaRPr>
          </a:p>
        </p:txBody>
      </p:sp>
    </p:spTree>
    <p:extLst>
      <p:ext uri="{BB962C8B-B14F-4D97-AF65-F5344CB8AC3E}">
        <p14:creationId xmlns:p14="http://schemas.microsoft.com/office/powerpoint/2010/main" val="403488056"/>
      </p:ext>
    </p:extLst>
  </p:cSld>
  <p:clrMapOvr>
    <a:masterClrMapping/>
  </p:clrMapOvr>
  <p:transition>
    <p:wipe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3B087E4-3A58-47BF-A72B-B02724161181}"/>
              </a:ext>
            </a:extLst>
          </p:cNvPr>
          <p:cNvSpPr>
            <a:spLocks noGrp="1"/>
          </p:cNvSpPr>
          <p:nvPr>
            <p:ph type="sldNum" sz="quarter" idx="4"/>
          </p:nvPr>
        </p:nvSpPr>
        <p:spPr/>
        <p:txBody>
          <a:bodyPr/>
          <a:lstStyle/>
          <a:p>
            <a:fld id="{6C9CD605-947A-3C4E-98CB-B055F943FEBA}" type="slidenum">
              <a:rPr lang="en-US" smtClean="0">
                <a:solidFill>
                  <a:prstClr val="black">
                    <a:alpha val="50000"/>
                  </a:prstClr>
                </a:solidFill>
              </a:rPr>
              <a:pPr/>
              <a:t>8</a:t>
            </a:fld>
            <a:endParaRPr lang="en-US" dirty="0">
              <a:solidFill>
                <a:prstClr val="black">
                  <a:alpha val="50000"/>
                </a:prstClr>
              </a:solidFill>
            </a:endParaRPr>
          </a:p>
        </p:txBody>
      </p:sp>
      <p:sp>
        <p:nvSpPr>
          <p:cNvPr id="3" name="Title 2">
            <a:extLst>
              <a:ext uri="{FF2B5EF4-FFF2-40B4-BE49-F238E27FC236}">
                <a16:creationId xmlns:a16="http://schemas.microsoft.com/office/drawing/2014/main" id="{86FB66FF-28DE-4513-84B5-86CC2C2C16C9}"/>
              </a:ext>
            </a:extLst>
          </p:cNvPr>
          <p:cNvSpPr>
            <a:spLocks noGrp="1"/>
          </p:cNvSpPr>
          <p:nvPr>
            <p:ph type="title"/>
          </p:nvPr>
        </p:nvSpPr>
        <p:spPr/>
        <p:txBody>
          <a:bodyPr>
            <a:normAutofit fontScale="90000"/>
          </a:bodyPr>
          <a:lstStyle/>
          <a:p>
            <a:r>
              <a:rPr lang="pl-PL" dirty="0"/>
              <a:t>Backup</a:t>
            </a:r>
            <a:endParaRPr lang="en-GB" noProof="0" dirty="0"/>
          </a:p>
        </p:txBody>
      </p:sp>
      <p:sp>
        <p:nvSpPr>
          <p:cNvPr id="4" name="Text Placeholder 3">
            <a:extLst>
              <a:ext uri="{FF2B5EF4-FFF2-40B4-BE49-F238E27FC236}">
                <a16:creationId xmlns:a16="http://schemas.microsoft.com/office/drawing/2014/main" id="{C51B6556-F4BA-4201-8F5E-C57BC7E8DDBA}"/>
              </a:ext>
            </a:extLst>
          </p:cNvPr>
          <p:cNvSpPr>
            <a:spLocks noGrp="1"/>
          </p:cNvSpPr>
          <p:nvPr>
            <p:ph type="body" sz="quarter" idx="10"/>
          </p:nvPr>
        </p:nvSpPr>
        <p:spPr>
          <a:xfrm>
            <a:off x="-27939" y="1018622"/>
            <a:ext cx="12191999" cy="5230968"/>
          </a:xfrm>
        </p:spPr>
        <p:txBody>
          <a:bodyPr>
            <a:noAutofit/>
          </a:bodyPr>
          <a:lstStyle/>
          <a:p>
            <a:pPr marL="800100" lvl="1" indent="-342900">
              <a:buFont typeface="Arial" panose="020B0604020202020204" pitchFamily="34" charset="0"/>
              <a:buChar char="•"/>
            </a:pPr>
            <a:endParaRPr lang="pl-PL" sz="2000" dirty="0">
              <a:latin typeface="Calibri" panose="020F0502020204030204" pitchFamily="34" charset="0"/>
            </a:endParaRPr>
          </a:p>
          <a:p>
            <a:pPr marL="342900" indent="-342900">
              <a:buFont typeface="Arial" panose="020B0604020202020204" pitchFamily="34" charset="0"/>
              <a:buChar char="•"/>
            </a:pPr>
            <a:r>
              <a:rPr lang="en-US" sz="2400" dirty="0">
                <a:latin typeface="Calibri" panose="020F0502020204030204" pitchFamily="34" charset="0"/>
              </a:rPr>
              <a:t>Security Risk Assessment and Acceptance – revisit Brian’s statement</a:t>
            </a:r>
            <a:endParaRPr lang="pl-PL" sz="2400" dirty="0">
              <a:latin typeface="Calibri" panose="020F0502020204030204" pitchFamily="34" charset="0"/>
            </a:endParaRPr>
          </a:p>
          <a:p>
            <a:pPr marL="800100" lvl="1" indent="-342900">
              <a:buFont typeface="Arial" panose="020B0604020202020204" pitchFamily="34" charset="0"/>
              <a:buChar char="•"/>
            </a:pPr>
            <a:r>
              <a:rPr lang="pl-PL" sz="1800" dirty="0">
                <a:latin typeface="Calibri" panose="020F0502020204030204" pitchFamily="34" charset="0"/>
              </a:rPr>
              <a:t>D</a:t>
            </a:r>
            <a:r>
              <a:rPr lang="en-US" sz="1800" dirty="0" err="1">
                <a:latin typeface="Calibri" panose="020F0502020204030204" pitchFamily="34" charset="0"/>
              </a:rPr>
              <a:t>ata</a:t>
            </a:r>
            <a:r>
              <a:rPr lang="en-US" sz="1800" dirty="0">
                <a:latin typeface="Calibri" panose="020F0502020204030204" pitchFamily="34" charset="0"/>
              </a:rPr>
              <a:t> map to show elements moving through the system</a:t>
            </a:r>
            <a:r>
              <a:rPr lang="pl-PL" sz="1800" dirty="0">
                <a:latin typeface="Calibri" panose="020F0502020204030204" pitchFamily="34" charset="0"/>
              </a:rPr>
              <a:t> </a:t>
            </a:r>
            <a:r>
              <a:rPr lang="pl-PL" sz="1800" dirty="0" err="1">
                <a:latin typeface="Calibri" panose="020F0502020204030204" pitchFamily="34" charset="0"/>
              </a:rPr>
              <a:t>is</a:t>
            </a:r>
            <a:r>
              <a:rPr lang="pl-PL" sz="1800" dirty="0">
                <a:latin typeface="Calibri" panose="020F0502020204030204" pitchFamily="34" charset="0"/>
              </a:rPr>
              <a:t> </a:t>
            </a:r>
            <a:r>
              <a:rPr lang="pl-PL" sz="1800" dirty="0" err="1">
                <a:latin typeface="Calibri" panose="020F0502020204030204" pitchFamily="34" charset="0"/>
              </a:rPr>
              <a:t>needed</a:t>
            </a:r>
            <a:endParaRPr lang="pl-PL" sz="2400" dirty="0">
              <a:latin typeface="Calibri" panose="020F0502020204030204" pitchFamily="34" charset="0"/>
            </a:endParaRPr>
          </a:p>
          <a:p>
            <a:pPr marL="800100" lvl="1" indent="-342900">
              <a:buFont typeface="Arial" panose="020B0604020202020204" pitchFamily="34" charset="0"/>
              <a:buChar char="•"/>
            </a:pPr>
            <a:endParaRPr lang="pl-PL" sz="2000" dirty="0">
              <a:latin typeface="Calibri" panose="020F0502020204030204" pitchFamily="34" charset="0"/>
            </a:endParaRPr>
          </a:p>
          <a:p>
            <a:pPr marL="342900" indent="-342900">
              <a:buFont typeface="Arial" panose="020B0604020202020204" pitchFamily="34" charset="0"/>
              <a:buChar char="•"/>
            </a:pPr>
            <a:r>
              <a:rPr lang="pl-PL" sz="2400" dirty="0">
                <a:latin typeface="Calibri" panose="020F0502020204030204" pitchFamily="34" charset="0"/>
              </a:rPr>
              <a:t>CII </a:t>
            </a:r>
            <a:r>
              <a:rPr lang="pl-PL" sz="2400" dirty="0" err="1">
                <a:latin typeface="Calibri" panose="020F0502020204030204" pitchFamily="34" charset="0"/>
              </a:rPr>
              <a:t>badging</a:t>
            </a:r>
            <a:r>
              <a:rPr lang="pl-PL" sz="2400" dirty="0">
                <a:latin typeface="Calibri" panose="020F0502020204030204" pitchFamily="34" charset="0"/>
              </a:rPr>
              <a:t> update by Tony:</a:t>
            </a:r>
          </a:p>
          <a:p>
            <a:pPr marL="800100" lvl="1" indent="-342900">
              <a:buFont typeface="Arial" panose="020B0604020202020204" pitchFamily="34" charset="0"/>
              <a:buChar char="•"/>
            </a:pPr>
            <a:r>
              <a:rPr lang="pl-PL" sz="2000" dirty="0">
                <a:latin typeface="Calibri" panose="020F0502020204030204" pitchFamily="34" charset="0"/>
              </a:rPr>
              <a:t>As </a:t>
            </a:r>
            <a:r>
              <a:rPr lang="pl-PL" sz="2000" dirty="0" err="1">
                <a:latin typeface="Calibri" panose="020F0502020204030204" pitchFamily="34" charset="0"/>
              </a:rPr>
              <a:t>Amdocs</a:t>
            </a:r>
            <a:r>
              <a:rPr lang="pl-PL" sz="2000" dirty="0">
                <a:latin typeface="Calibri" panose="020F0502020204030204" pitchFamily="34" charset="0"/>
              </a:rPr>
              <a:t> </a:t>
            </a:r>
            <a:r>
              <a:rPr lang="pl-PL" sz="2000" dirty="0" err="1">
                <a:latin typeface="Calibri" panose="020F0502020204030204" pitchFamily="34" charset="0"/>
              </a:rPr>
              <a:t>colleague</a:t>
            </a:r>
            <a:r>
              <a:rPr lang="pl-PL" sz="2000" dirty="0">
                <a:latin typeface="Calibri" panose="020F0502020204030204" pitchFamily="34" charset="0"/>
              </a:rPr>
              <a:t> </a:t>
            </a:r>
            <a:r>
              <a:rPr lang="pl-PL" sz="2000" dirty="0" err="1">
                <a:latin typeface="Calibri" panose="020F0502020204030204" pitchFamily="34" charset="0"/>
              </a:rPr>
              <a:t>is</a:t>
            </a:r>
            <a:r>
              <a:rPr lang="pl-PL" sz="2000" dirty="0">
                <a:latin typeface="Calibri" panose="020F0502020204030204" pitchFamily="34" charset="0"/>
              </a:rPr>
              <a:t> not </a:t>
            </a:r>
            <a:r>
              <a:rPr lang="pl-PL" sz="2000" dirty="0" err="1">
                <a:latin typeface="Calibri" panose="020F0502020204030204" pitchFamily="34" charset="0"/>
              </a:rPr>
              <a:t>contributing</a:t>
            </a:r>
            <a:r>
              <a:rPr lang="pl-PL" sz="2000" dirty="0">
                <a:latin typeface="Calibri" panose="020F0502020204030204" pitchFamily="34" charset="0"/>
              </a:rPr>
              <a:t> </a:t>
            </a:r>
            <a:r>
              <a:rPr lang="pl-PL" sz="2000" dirty="0" err="1">
                <a:latin typeface="Calibri" panose="020F0502020204030204" pitchFamily="34" charset="0"/>
              </a:rPr>
              <a:t>anymore</a:t>
            </a:r>
            <a:r>
              <a:rPr lang="pl-PL" sz="2000" dirty="0">
                <a:latin typeface="Calibri" panose="020F0502020204030204" pitchFamily="34" charset="0"/>
              </a:rPr>
              <a:t> in ONAP, with David Wheeler </a:t>
            </a:r>
            <a:r>
              <a:rPr lang="pl-PL" sz="2000" dirty="0" err="1">
                <a:latin typeface="Calibri" panose="020F0502020204030204" pitchFamily="34" charset="0"/>
              </a:rPr>
              <a:t>support</a:t>
            </a:r>
            <a:r>
              <a:rPr lang="pl-PL" sz="2000" dirty="0">
                <a:latin typeface="Calibri" panose="020F0502020204030204" pitchFamily="34" charset="0"/>
              </a:rPr>
              <a:t> 2 </a:t>
            </a:r>
            <a:r>
              <a:rPr lang="pl-PL" sz="2000" dirty="0" err="1">
                <a:latin typeface="Calibri" panose="020F0502020204030204" pitchFamily="34" charset="0"/>
              </a:rPr>
              <a:t>projects</a:t>
            </a:r>
            <a:r>
              <a:rPr lang="pl-PL" sz="2000" dirty="0">
                <a:latin typeface="Calibri" panose="020F0502020204030204" pitchFamily="34" charset="0"/>
              </a:rPr>
              <a:t> (</a:t>
            </a:r>
            <a:r>
              <a:rPr lang="en-US" sz="2000" dirty="0">
                <a:latin typeface="Calibri" panose="020F0502020204030204" pitchFamily="34" charset="0"/>
              </a:rPr>
              <a:t>2315 and 2316) can be edited by </a:t>
            </a:r>
            <a:r>
              <a:rPr lang="pl-PL" sz="2000" dirty="0">
                <a:latin typeface="Calibri" panose="020F0502020204030204" pitchFamily="34" charset="0"/>
              </a:rPr>
              <a:t>David McBride, </a:t>
            </a:r>
            <a:r>
              <a:rPr lang="pl-PL" sz="2000" dirty="0" err="1">
                <a:latin typeface="Calibri" panose="020F0502020204030204" pitchFamily="34" charset="0"/>
              </a:rPr>
              <a:t>so</a:t>
            </a:r>
            <a:r>
              <a:rPr lang="pl-PL" sz="2000" dirty="0">
                <a:latin typeface="Calibri" panose="020F0502020204030204" pitchFamily="34" charset="0"/>
              </a:rPr>
              <a:t> he </a:t>
            </a:r>
            <a:r>
              <a:rPr lang="pl-PL" sz="2000" dirty="0" err="1">
                <a:latin typeface="Calibri" panose="020F0502020204030204" pitchFamily="34" charset="0"/>
              </a:rPr>
              <a:t>could</a:t>
            </a:r>
            <a:r>
              <a:rPr lang="en-US" sz="2000" dirty="0">
                <a:latin typeface="Calibri" panose="020F0502020204030204" pitchFamily="34" charset="0"/>
              </a:rPr>
              <a:t> fix the ONAP naming from here on.</a:t>
            </a:r>
            <a:endParaRPr lang="pl-PL" sz="2000" dirty="0">
              <a:latin typeface="Calibri" panose="020F0502020204030204" pitchFamily="34" charset="0"/>
            </a:endParaRPr>
          </a:p>
          <a:p>
            <a:pPr marL="800100" lvl="1" indent="-342900">
              <a:buFont typeface="Arial" panose="020B0604020202020204" pitchFamily="34" charset="0"/>
              <a:buChar char="•"/>
            </a:pPr>
            <a:r>
              <a:rPr lang="pl-PL" sz="2000" dirty="0">
                <a:latin typeface="Calibri" panose="020F0502020204030204" pitchFamily="34" charset="0"/>
              </a:rPr>
              <a:t>Action for David McBride for </a:t>
            </a:r>
            <a:r>
              <a:rPr lang="en-US" sz="1800" dirty="0">
                <a:effectLst/>
                <a:latin typeface="Calibri" panose="020F0502020204030204" pitchFamily="34" charset="0"/>
                <a:ea typeface="Calibri" panose="020F0502020204030204" pitchFamily="34" charset="0"/>
                <a:cs typeface="Times New Roman" panose="02020603050405020304" pitchFamily="18" charset="0"/>
              </a:rPr>
              <a:t>AAF-1215 </a:t>
            </a:r>
            <a:r>
              <a:rPr lang="pl-PL" sz="1800" dirty="0">
                <a:effectLst/>
                <a:latin typeface="Calibri" panose="020F0502020204030204" pitchFamily="34" charset="0"/>
                <a:ea typeface="Calibri" panose="020F0502020204030204" pitchFamily="34" charset="0"/>
                <a:cs typeface="Times New Roman" panose="02020603050405020304" pitchFamily="18" charset="0"/>
              </a:rPr>
              <a:t>– update?</a:t>
            </a:r>
          </a:p>
          <a:p>
            <a:pPr marL="800100" lvl="1" indent="-342900">
              <a:buFont typeface="Arial" panose="020B0604020202020204" pitchFamily="34" charset="0"/>
              <a:buChar char="•"/>
            </a:pPr>
            <a:endParaRPr lang="pl-PL" sz="1800" dirty="0">
              <a:latin typeface="Calibri" panose="020F0502020204030204" pitchFamily="34" charset="0"/>
              <a:cs typeface="Times New Roman" panose="02020603050405020304" pitchFamily="18" charset="0"/>
            </a:endParaRPr>
          </a:p>
          <a:p>
            <a:pPr marL="342900" indent="-342900">
              <a:buFont typeface="Arial" panose="020B0604020202020204" pitchFamily="34" charset="0"/>
              <a:buChar char="•"/>
            </a:pPr>
            <a:r>
              <a:rPr lang="en-US" sz="2400" dirty="0">
                <a:latin typeface="Calibri" panose="020F0502020204030204" pitchFamily="34" charset="0"/>
              </a:rPr>
              <a:t>Software BOMs</a:t>
            </a:r>
            <a:r>
              <a:rPr lang="pl-PL" sz="2400" dirty="0">
                <a:latin typeface="Calibri" panose="020F0502020204030204" pitchFamily="34" charset="0"/>
              </a:rPr>
              <a:t>:</a:t>
            </a:r>
          </a:p>
          <a:p>
            <a:pPr marL="800100" lvl="1" indent="-342900">
              <a:buFont typeface="Arial" panose="020B0604020202020204" pitchFamily="34" charset="0"/>
              <a:buChar char="•"/>
            </a:pPr>
            <a:r>
              <a:rPr lang="pl-PL" sz="2000" dirty="0" err="1">
                <a:latin typeface="Calibri" panose="020F0502020204030204" pitchFamily="34" charset="0"/>
              </a:rPr>
              <a:t>Nexus</a:t>
            </a:r>
            <a:r>
              <a:rPr lang="pl-PL" sz="2000" dirty="0">
                <a:latin typeface="Calibri" panose="020F0502020204030204" pitchFamily="34" charset="0"/>
              </a:rPr>
              <a:t> </a:t>
            </a:r>
            <a:r>
              <a:rPr lang="pl-PL" sz="2000" dirty="0" err="1">
                <a:latin typeface="Calibri" panose="020F0502020204030204" pitchFamily="34" charset="0"/>
              </a:rPr>
              <a:t>upgraded</a:t>
            </a:r>
            <a:r>
              <a:rPr lang="pl-PL" sz="2000" dirty="0">
                <a:latin typeface="Calibri" panose="020F0502020204030204" pitchFamily="34" charset="0"/>
              </a:rPr>
              <a:t> to </a:t>
            </a:r>
            <a:r>
              <a:rPr lang="pl-PL" sz="2000" dirty="0" err="1">
                <a:latin typeface="Calibri" panose="020F0502020204030204" pitchFamily="34" charset="0"/>
              </a:rPr>
              <a:t>latest</a:t>
            </a:r>
            <a:r>
              <a:rPr lang="pl-PL" sz="2000" dirty="0">
                <a:latin typeface="Calibri" panose="020F0502020204030204" pitchFamily="34" charset="0"/>
              </a:rPr>
              <a:t> version, LFN </a:t>
            </a:r>
            <a:r>
              <a:rPr lang="pl-PL" sz="2000" dirty="0" err="1">
                <a:latin typeface="Calibri" panose="020F0502020204030204" pitchFamily="34" charset="0"/>
              </a:rPr>
              <a:t>decision</a:t>
            </a:r>
            <a:r>
              <a:rPr lang="pl-PL" sz="2000" dirty="0">
                <a:latin typeface="Calibri" panose="020F0502020204030204" pitchFamily="34" charset="0"/>
              </a:rPr>
              <a:t> to </a:t>
            </a:r>
            <a:r>
              <a:rPr lang="pl-PL" sz="2000" dirty="0" err="1">
                <a:latin typeface="Calibri" panose="020F0502020204030204" pitchFamily="34" charset="0"/>
              </a:rPr>
              <a:t>use</a:t>
            </a:r>
            <a:r>
              <a:rPr lang="pl-PL" sz="2000" dirty="0">
                <a:latin typeface="Calibri" panose="020F0502020204030204" pitchFamily="34" charset="0"/>
              </a:rPr>
              <a:t> SPDX format and not </a:t>
            </a:r>
            <a:r>
              <a:rPr lang="pl-PL" sz="2000" dirty="0" err="1">
                <a:latin typeface="Calibri" panose="020F0502020204030204" pitchFamily="34" charset="0"/>
              </a:rPr>
              <a:t>cyclone</a:t>
            </a:r>
            <a:r>
              <a:rPr lang="pl-PL" sz="2000" dirty="0">
                <a:latin typeface="Calibri" panose="020F0502020204030204" pitchFamily="34" charset="0"/>
              </a:rPr>
              <a:t> </a:t>
            </a:r>
            <a:r>
              <a:rPr lang="pl-PL" sz="2000" dirty="0" err="1">
                <a:latin typeface="Calibri" panose="020F0502020204030204" pitchFamily="34" charset="0"/>
              </a:rPr>
              <a:t>or</a:t>
            </a:r>
            <a:r>
              <a:rPr lang="pl-PL" sz="2000" dirty="0">
                <a:latin typeface="Calibri" panose="020F0502020204030204" pitchFamily="34" charset="0"/>
              </a:rPr>
              <a:t> DX</a:t>
            </a:r>
          </a:p>
          <a:p>
            <a:pPr marL="800100" lvl="1" indent="-342900">
              <a:buFont typeface="Arial" panose="020B0604020202020204" pitchFamily="34" charset="0"/>
              <a:buChar char="•"/>
            </a:pPr>
            <a:r>
              <a:rPr lang="pl-PL" sz="2000" dirty="0">
                <a:latin typeface="Calibri" panose="020F0502020204030204" pitchFamily="34" charset="0"/>
              </a:rPr>
              <a:t>R</a:t>
            </a:r>
            <a:r>
              <a:rPr lang="en-US" sz="2000" dirty="0" err="1">
                <a:latin typeface="Calibri" panose="020F0502020204030204" pitchFamily="34" charset="0"/>
              </a:rPr>
              <a:t>esearch</a:t>
            </a:r>
            <a:r>
              <a:rPr lang="en-US" sz="2000" dirty="0">
                <a:latin typeface="Calibri" panose="020F0502020204030204" pitchFamily="34" charset="0"/>
              </a:rPr>
              <a:t> on how the missing information can be collected (plugin to be used?)</a:t>
            </a:r>
            <a:r>
              <a:rPr lang="pl-PL" sz="2000" dirty="0">
                <a:latin typeface="Calibri" panose="020F0502020204030204" pitchFamily="34" charset="0"/>
              </a:rPr>
              <a:t>, </a:t>
            </a:r>
            <a:r>
              <a:rPr lang="pl-PL" sz="2000" dirty="0" err="1">
                <a:latin typeface="Calibri" panose="020F0502020204030204" pitchFamily="34" charset="0"/>
              </a:rPr>
              <a:t>info.yaml</a:t>
            </a:r>
            <a:r>
              <a:rPr lang="pl-PL" dirty="0">
                <a:latin typeface="Calibri" panose="020F0502020204030204" pitchFamily="34" charset="0"/>
              </a:rPr>
              <a:t>, </a:t>
            </a:r>
            <a:r>
              <a:rPr lang="pl-PL" sz="2000" dirty="0" err="1">
                <a:latin typeface="Calibri" panose="020F0502020204030204" pitchFamily="34" charset="0"/>
              </a:rPr>
              <a:t>plugin</a:t>
            </a:r>
            <a:r>
              <a:rPr lang="pl-PL" sz="2000" dirty="0">
                <a:latin typeface="Calibri" panose="020F0502020204030204" pitchFamily="34" charset="0"/>
              </a:rPr>
              <a:t> for </a:t>
            </a:r>
            <a:r>
              <a:rPr lang="pl-PL" sz="2000" dirty="0" err="1">
                <a:latin typeface="Calibri" panose="020F0502020204030204" pitchFamily="34" charset="0"/>
              </a:rPr>
              <a:t>Maven</a:t>
            </a:r>
            <a:r>
              <a:rPr lang="pl-PL" sz="2000" dirty="0">
                <a:latin typeface="Calibri" panose="020F0502020204030204" pitchFamily="34" charset="0"/>
              </a:rPr>
              <a:t> and </a:t>
            </a:r>
            <a:r>
              <a:rPr lang="pl-PL" sz="2000" dirty="0" err="1">
                <a:latin typeface="Calibri" panose="020F0502020204030204" pitchFamily="34" charset="0"/>
              </a:rPr>
              <a:t>jira</a:t>
            </a:r>
            <a:endParaRPr lang="en-US" sz="2000" dirty="0">
              <a:latin typeface="Calibri" panose="020F0502020204030204" pitchFamily="34" charset="0"/>
            </a:endParaRPr>
          </a:p>
          <a:p>
            <a:pPr marL="342900" indent="-342900">
              <a:buFont typeface="Arial" panose="020B0604020202020204" pitchFamily="34" charset="0"/>
              <a:buChar char="•"/>
            </a:pPr>
            <a:endParaRPr lang="pl-PL" sz="2400" dirty="0">
              <a:latin typeface="Calibri" panose="020F0502020204030204" pitchFamily="34" charset="0"/>
            </a:endParaRPr>
          </a:p>
          <a:p>
            <a:pPr marL="342900" indent="-342900">
              <a:buFont typeface="Arial" panose="020B0604020202020204" pitchFamily="34" charset="0"/>
              <a:buChar char="•"/>
            </a:pPr>
            <a:endParaRPr lang="pl-PL" sz="2400" dirty="0">
              <a:latin typeface="Calibri" panose="020F0502020204030204" pitchFamily="34" charset="0"/>
            </a:endParaRPr>
          </a:p>
          <a:p>
            <a:pPr marL="342900" indent="-342900">
              <a:buFont typeface="Arial" panose="020B0604020202020204" pitchFamily="34" charset="0"/>
              <a:buChar char="•"/>
            </a:pPr>
            <a:endParaRPr lang="pl-PL" sz="2400" dirty="0">
              <a:latin typeface="Calibri" panose="020F0502020204030204" pitchFamily="34" charset="0"/>
            </a:endParaRPr>
          </a:p>
        </p:txBody>
      </p:sp>
    </p:spTree>
    <p:extLst>
      <p:ext uri="{BB962C8B-B14F-4D97-AF65-F5344CB8AC3E}">
        <p14:creationId xmlns:p14="http://schemas.microsoft.com/office/powerpoint/2010/main" val="2469544807"/>
      </p:ext>
    </p:extLst>
  </p:cSld>
  <p:clrMapOvr>
    <a:masterClrMapping/>
  </p:clrMapOvr>
  <p:transition>
    <p:wipe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dirty="0"/>
              <a:t>SECCOM Istanbul </a:t>
            </a:r>
            <a:r>
              <a:rPr lang="pl-PL" dirty="0" err="1"/>
              <a:t>requirements</a:t>
            </a:r>
            <a:endParaRPr lang="en-US" dirty="0"/>
          </a:p>
        </p:txBody>
      </p:sp>
      <p:sp>
        <p:nvSpPr>
          <p:cNvPr id="3" name="Content Placeholder 2"/>
          <p:cNvSpPr>
            <a:spLocks noGrp="1"/>
          </p:cNvSpPr>
          <p:nvPr>
            <p:ph idx="1"/>
          </p:nvPr>
        </p:nvSpPr>
        <p:spPr>
          <a:xfrm>
            <a:off x="602602" y="1286436"/>
            <a:ext cx="10760724" cy="4525963"/>
          </a:xfrm>
        </p:spPr>
        <p:txBody>
          <a:bodyPr>
            <a:normAutofit lnSpcReduction="10000"/>
          </a:bodyPr>
          <a:lstStyle/>
          <a:p>
            <a:pPr lvl="0">
              <a:lnSpc>
                <a:spcPct val="110000"/>
              </a:lnSpc>
            </a:pPr>
            <a:r>
              <a:rPr lang="en-CA" sz="3200" dirty="0"/>
              <a:t>Global requirements</a:t>
            </a:r>
          </a:p>
          <a:p>
            <a:pPr lvl="1">
              <a:lnSpc>
                <a:spcPct val="110000"/>
              </a:lnSpc>
            </a:pPr>
            <a:r>
              <a:rPr lang="en-CA" sz="1867" dirty="0"/>
              <a:t>[REQ-437</a:t>
            </a:r>
            <a:r>
              <a:rPr lang="pl-PL" sz="1867" dirty="0"/>
              <a:t> -&gt; </a:t>
            </a:r>
            <a:r>
              <a:rPr lang="en-US" sz="1800" b="0" i="0" u="sng" dirty="0">
                <a:solidFill>
                  <a:srgbClr val="0065FF"/>
                </a:solidFill>
                <a:effectLst/>
                <a:latin typeface="Arial" panose="020B0604020202020204" pitchFamily="34" charset="0"/>
                <a:cs typeface="Arial" panose="020B0604020202020204" pitchFamily="34" charset="0"/>
                <a:hlinkClick r:id="rId2"/>
              </a:rPr>
              <a:t>REQ-800</a:t>
            </a:r>
            <a:r>
              <a:rPr lang="pl-PL" sz="1200" b="0" i="0" u="sng" dirty="0">
                <a:solidFill>
                  <a:srgbClr val="0065FF"/>
                </a:solidFill>
                <a:effectLst/>
                <a:latin typeface="-apple-system"/>
              </a:rPr>
              <a:t> </a:t>
            </a:r>
            <a:r>
              <a:rPr lang="en-CA" sz="1867" dirty="0"/>
              <a:t>] COMPLETION OF PYTHON LANGUAGE UPDATE (v2.7 → v3.8)</a:t>
            </a:r>
          </a:p>
          <a:p>
            <a:pPr lvl="1">
              <a:lnSpc>
                <a:spcPct val="110000"/>
              </a:lnSpc>
            </a:pPr>
            <a:r>
              <a:rPr lang="en-CA" sz="1867" dirty="0"/>
              <a:t>[REQ-438</a:t>
            </a:r>
            <a:r>
              <a:rPr lang="pl-PL" sz="1867" dirty="0"/>
              <a:t> -&gt; </a:t>
            </a:r>
            <a:r>
              <a:rPr lang="en-US" sz="1800" u="sng" dirty="0">
                <a:solidFill>
                  <a:srgbClr val="0065FF"/>
                </a:solidFill>
                <a:latin typeface="Arial" panose="020B060402020202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REQ-801</a:t>
            </a:r>
            <a:r>
              <a:rPr lang="en-CA" sz="1867" dirty="0"/>
              <a:t>] COMPLETION OF JAVA LANGUAGE UPDATE (v8 → v11)</a:t>
            </a:r>
          </a:p>
          <a:p>
            <a:pPr lvl="1">
              <a:lnSpc>
                <a:spcPct val="110000"/>
              </a:lnSpc>
            </a:pPr>
            <a:r>
              <a:rPr lang="en-CA" sz="1867" dirty="0"/>
              <a:t>[REQ-439</a:t>
            </a:r>
            <a:r>
              <a:rPr lang="pl-PL" sz="1867" dirty="0"/>
              <a:t> -&gt; </a:t>
            </a:r>
            <a:r>
              <a:rPr lang="en-US" sz="1800" u="sng" dirty="0">
                <a:solidFill>
                  <a:srgbClr val="0065FF"/>
                </a:solidFill>
                <a:latin typeface="Arial" panose="020B0604020202020204" pitchFamily="34" charset="0"/>
                <a:cs typeface="Arial" panose="020B0604020202020204" pitchFamily="34" charset="0"/>
                <a:hlinkClick r:id="rId4">
                  <a:extLst>
                    <a:ext uri="{A12FA001-AC4F-418D-AE19-62706E023703}">
                      <ahyp:hlinkClr xmlns:ahyp="http://schemas.microsoft.com/office/drawing/2018/hyperlinkcolor" val="tx"/>
                    </a:ext>
                  </a:extLst>
                </a:hlinkClick>
              </a:rPr>
              <a:t>REQ-863</a:t>
            </a:r>
            <a:r>
              <a:rPr lang="en-CA" sz="1867" dirty="0"/>
              <a:t>] CONTINUATION OF PACKAGES UPGRADES IN DIRECT DEPENDENCIES</a:t>
            </a:r>
          </a:p>
          <a:p>
            <a:pPr lvl="1">
              <a:lnSpc>
                <a:spcPct val="110000"/>
              </a:lnSpc>
            </a:pPr>
            <a:r>
              <a:rPr lang="en-CA" sz="1800" u="sng" dirty="0">
                <a:solidFill>
                  <a:srgbClr val="0065FF"/>
                </a:solidFill>
                <a:latin typeface="Arial" panose="020B0604020202020204" pitchFamily="34" charset="0"/>
                <a:cs typeface="Arial" panose="020B0604020202020204" pitchFamily="34" charset="0"/>
              </a:rPr>
              <a:t>[</a:t>
            </a:r>
            <a:r>
              <a:rPr lang="en-US" sz="1800" u="sng" dirty="0">
                <a:solidFill>
                  <a:srgbClr val="0065FF"/>
                </a:solidFill>
                <a:latin typeface="Arial" panose="020B0604020202020204" pitchFamily="34" charset="0"/>
                <a:cs typeface="Arial" panose="020B0604020202020204" pitchFamily="34" charset="0"/>
                <a:hlinkClick r:id="rId5">
                  <a:extLst>
                    <a:ext uri="{A12FA001-AC4F-418D-AE19-62706E023703}">
                      <ahyp:hlinkClr xmlns:ahyp="http://schemas.microsoft.com/office/drawing/2018/hyperlinkcolor" val="tx"/>
                    </a:ext>
                  </a:extLst>
                </a:hlinkClick>
              </a:rPr>
              <a:t>REQ-443</a:t>
            </a:r>
            <a:r>
              <a:rPr lang="en-CA" sz="1867" dirty="0"/>
              <a:t>] CONTINUATION OF CII BADGING SCORE IMPROVEMENTS FOR SILVER LEVEL</a:t>
            </a:r>
          </a:p>
          <a:p>
            <a:pPr lvl="0">
              <a:lnSpc>
                <a:spcPct val="110000"/>
              </a:lnSpc>
            </a:pPr>
            <a:r>
              <a:rPr lang="en-CA" sz="3200" dirty="0"/>
              <a:t>Best Practice</a:t>
            </a:r>
          </a:p>
          <a:p>
            <a:pPr lvl="1">
              <a:lnSpc>
                <a:spcPct val="110000"/>
              </a:lnSpc>
            </a:pPr>
            <a:r>
              <a:rPr lang="en-CA" sz="1867" dirty="0"/>
              <a:t>[</a:t>
            </a:r>
            <a:r>
              <a:rPr lang="en-US" sz="1800" u="sng" dirty="0">
                <a:solidFill>
                  <a:srgbClr val="0065FF"/>
                </a:solidFill>
                <a:latin typeface="Arial" panose="020B0604020202020204" pitchFamily="34" charset="0"/>
                <a:cs typeface="Arial" panose="020B0604020202020204" pitchFamily="34" charset="0"/>
                <a:hlinkClick r:id="rId6">
                  <a:extLst>
                    <a:ext uri="{A12FA001-AC4F-418D-AE19-62706E023703}">
                      <ahyp:hlinkClr xmlns:ahyp="http://schemas.microsoft.com/office/drawing/2018/hyperlinkcolor" val="tx"/>
                    </a:ext>
                  </a:extLst>
                </a:hlinkClick>
              </a:rPr>
              <a:t>REQ-441</a:t>
            </a:r>
            <a:r>
              <a:rPr lang="en-CA" sz="1867" dirty="0"/>
              <a:t>] LOGS MANAGEMENT - PHASE 1: COMMON PLACE FOR DATA</a:t>
            </a:r>
          </a:p>
          <a:p>
            <a:pPr lvl="0">
              <a:lnSpc>
                <a:spcPct val="110000"/>
              </a:lnSpc>
            </a:pPr>
            <a:r>
              <a:rPr lang="en-CA" sz="2667" dirty="0"/>
              <a:t>Define complete security logging requirement as part of the larger log management effort</a:t>
            </a:r>
          </a:p>
        </p:txBody>
      </p:sp>
    </p:spTree>
    <p:extLst>
      <p:ext uri="{BB962C8B-B14F-4D97-AF65-F5344CB8AC3E}">
        <p14:creationId xmlns:p14="http://schemas.microsoft.com/office/powerpoint/2010/main" val="47247624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NAP_powerpoint_presentation_v1" id="{DB83975D-0410-E24B-B943-5F1FFD2693BC}" vid="{26E034CB-823C-6A4E-B815-6D6A1245F6F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D8A63475175C404B88F6D4034EB823DF" ma:contentTypeVersion="10" ma:contentTypeDescription="Create a new document." ma:contentTypeScope="" ma:versionID="947a86b7f966fb8a9e9d491ed794a7c6">
  <xsd:schema xmlns:xsd="http://www.w3.org/2001/XMLSchema" xmlns:xs="http://www.w3.org/2001/XMLSchema" xmlns:p="http://schemas.microsoft.com/office/2006/metadata/properties" xmlns:ns3="99f66e42-97e2-4e6b-9df2-5dc93a2ec077" targetNamespace="http://schemas.microsoft.com/office/2006/metadata/properties" ma:root="true" ma:fieldsID="108c7e45c1692ad7bd0c773b7e5aa1c6" ns3:_="">
    <xsd:import namespace="99f66e42-97e2-4e6b-9df2-5dc93a2ec077"/>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OCR" minOccurs="0"/>
                <xsd:element ref="ns3:MediaServiceGenerationTime" minOccurs="0"/>
                <xsd:element ref="ns3:MediaServiceEventHashCode" minOccurs="0"/>
                <xsd:element ref="ns3:MediaServiceDateTaken" minOccurs="0"/>
                <xsd:element ref="ns3:MediaServiceAutoKeyPoints" minOccurs="0"/>
                <xsd:element ref="ns3:MediaServiceKeyPoints" minOccurs="0"/>
                <xsd:element ref="ns3: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9f66e42-97e2-4e6b-9df2-5dc93a2ec07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BB8D088-CA74-4A6F-9EA2-10E67D46FD77}">
  <ds:schemaRefs>
    <ds:schemaRef ds:uri="http://schemas.microsoft.com/office/infopath/2007/PartnerControls"/>
    <ds:schemaRef ds:uri="http://schemas.microsoft.com/office/2006/metadata/properties"/>
    <ds:schemaRef ds:uri="http://purl.org/dc/elements/1.1/"/>
    <ds:schemaRef ds:uri="http://purl.org/dc/terms/"/>
    <ds:schemaRef ds:uri="http://schemas.openxmlformats.org/package/2006/metadata/core-properties"/>
    <ds:schemaRef ds:uri="http://schemas.microsoft.com/office/2006/documentManagement/types"/>
    <ds:schemaRef ds:uri="99f66e42-97e2-4e6b-9df2-5dc93a2ec077"/>
    <ds:schemaRef ds:uri="http://www.w3.org/XML/1998/namespace"/>
    <ds:schemaRef ds:uri="http://purl.org/dc/dcmitype/"/>
  </ds:schemaRefs>
</ds:datastoreItem>
</file>

<file path=customXml/itemProps2.xml><?xml version="1.0" encoding="utf-8"?>
<ds:datastoreItem xmlns:ds="http://schemas.openxmlformats.org/officeDocument/2006/customXml" ds:itemID="{C0053E2B-9E3D-40F9-9C1E-F405CA5C4A8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9f66e42-97e2-4e6b-9df2-5dc93a2ec07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9D6476DF-2075-4509-9EC2-35794C69543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ONAP_powerpoint_presentation_v1</Template>
  <TotalTime>348285</TotalTime>
  <Words>1300</Words>
  <Application>Microsoft Office PowerPoint</Application>
  <PresentationFormat>Panoramiczny</PresentationFormat>
  <Paragraphs>121</Paragraphs>
  <Slides>12</Slides>
  <Notes>0</Notes>
  <HiddenSlides>0</HiddenSlides>
  <MMClips>0</MMClips>
  <ScaleCrop>false</ScaleCrop>
  <HeadingPairs>
    <vt:vector size="6" baseType="variant">
      <vt:variant>
        <vt:lpstr>Używane czcionki</vt:lpstr>
      </vt:variant>
      <vt:variant>
        <vt:i4>4</vt:i4>
      </vt:variant>
      <vt:variant>
        <vt:lpstr>Motyw</vt:lpstr>
      </vt:variant>
      <vt:variant>
        <vt:i4>1</vt:i4>
      </vt:variant>
      <vt:variant>
        <vt:lpstr>Tytuły slajdów</vt:lpstr>
      </vt:variant>
      <vt:variant>
        <vt:i4>12</vt:i4>
      </vt:variant>
    </vt:vector>
  </HeadingPairs>
  <TitlesOfParts>
    <vt:vector size="17" baseType="lpstr">
      <vt:lpstr>.AppleSystemUIFont</vt:lpstr>
      <vt:lpstr>-apple-system</vt:lpstr>
      <vt:lpstr>Arial</vt:lpstr>
      <vt:lpstr>Calibri</vt:lpstr>
      <vt:lpstr>Office Theme</vt:lpstr>
      <vt:lpstr>ONAP Security Meeting  We start at 2 PM CET = 1 PM UTC</vt:lpstr>
      <vt:lpstr>Agenda &amp; Minutes 1/2 </vt:lpstr>
      <vt:lpstr>Agenda &amp; Minutes 2/2 </vt:lpstr>
      <vt:lpstr>Quality improvements in Istanbul release</vt:lpstr>
      <vt:lpstr>Hot spot definition:</vt:lpstr>
      <vt:lpstr>Istanbul SECCOM achievements 1/2 </vt:lpstr>
      <vt:lpstr>Istanbul SECCOM achievements 2/2</vt:lpstr>
      <vt:lpstr>Backup</vt:lpstr>
      <vt:lpstr>SECCOM Istanbul requirements</vt:lpstr>
      <vt:lpstr>SECCOM Jakarta requirements</vt:lpstr>
      <vt:lpstr>Jakarta release schedule</vt:lpstr>
      <vt:lpstr>New topics to be covered on next SECCOM (9th of November)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Alex Contini</dc:creator>
  <cp:lastModifiedBy>Paweł Pawlak</cp:lastModifiedBy>
  <cp:revision>1503</cp:revision>
  <cp:lastPrinted>2017-08-07T21:14:23Z</cp:lastPrinted>
  <dcterms:created xsi:type="dcterms:W3CDTF">2017-02-27T16:23:08Z</dcterms:created>
  <dcterms:modified xsi:type="dcterms:W3CDTF">2021-11-19T08:08:25Z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readonly">
    <vt:lpwstr/>
  </property>
  <property fmtid="{D5CDD505-2E9C-101B-9397-08002B2CF9AE}" pid="3" name="_change">
    <vt:lpwstr/>
  </property>
  <property fmtid="{D5CDD505-2E9C-101B-9397-08002B2CF9AE}" pid="4" name="_full-control">
    <vt:lpwstr/>
  </property>
  <property fmtid="{D5CDD505-2E9C-101B-9397-08002B2CF9AE}" pid="5" name="sflag">
    <vt:lpwstr>1501682128</vt:lpwstr>
  </property>
  <property fmtid="{D5CDD505-2E9C-101B-9397-08002B2CF9AE}" pid="6" name="ContentTypeId">
    <vt:lpwstr>0x010100D8A63475175C404B88F6D4034EB823DF</vt:lpwstr>
  </property>
</Properties>
</file>