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1" r:id="rId2"/>
    <p:sldId id="282" r:id="rId3"/>
    <p:sldId id="277" r:id="rId4"/>
    <p:sldId id="283" r:id="rId5"/>
    <p:sldId id="279" r:id="rId6"/>
    <p:sldId id="280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98D4"/>
    <a:srgbClr val="F8AF39"/>
    <a:srgbClr val="B1ED67"/>
    <a:srgbClr val="73973E"/>
    <a:srgbClr val="BDFC6E"/>
    <a:srgbClr val="013B74"/>
    <a:srgbClr val="1E98C9"/>
    <a:srgbClr val="4EB7C5"/>
    <a:srgbClr val="1E988A"/>
    <a:srgbClr val="B0E1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40" autoAdjust="0"/>
    <p:restoredTop sz="94465"/>
  </p:normalViewPr>
  <p:slideViewPr>
    <p:cSldViewPr snapToGrid="0" snapToObjects="1">
      <p:cViewPr varScale="1">
        <p:scale>
          <a:sx n="173" d="100"/>
          <a:sy n="173" d="100"/>
        </p:scale>
        <p:origin x="840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BE84D-7C82-8744-AE45-DF3EE8AA77F9}" type="datetimeFigureOut">
              <a:rPr lang="en-US" smtClean="0"/>
              <a:t>11/16/21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4DE5B-E491-5F47-BEB6-F4D19F66757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359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94DE5B-E491-5F47-BEB6-F4D19F66757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054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94DE5B-E491-5F47-BEB6-F4D19F66757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191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94DE5B-E491-5F47-BEB6-F4D19F66757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546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94DE5B-E491-5F47-BEB6-F4D19F66757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46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94DE5B-E491-5F47-BEB6-F4D19F66757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370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082495" y="4470167"/>
            <a:ext cx="2150469" cy="403106"/>
          </a:xfrm>
          <a:noFill/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@</a:t>
            </a:r>
            <a:r>
              <a:rPr lang="en-CA" dirty="0" err="1"/>
              <a:t>twitterhandle</a:t>
            </a:r>
            <a:endParaRPr lang="en-US" dirty="0"/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8769" y="2283218"/>
            <a:ext cx="5793079" cy="1321357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Click to Edit Title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28769" y="3690060"/>
            <a:ext cx="3026003" cy="403106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Title / Subtitle Here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9" y="172432"/>
            <a:ext cx="2867527" cy="175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251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827" y="207252"/>
            <a:ext cx="4198347" cy="257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942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848412"/>
            <a:ext cx="9144000" cy="40572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9441" y="31519"/>
            <a:ext cx="8389903" cy="800739"/>
          </a:xfrm>
        </p:spPr>
        <p:txBody>
          <a:bodyPr>
            <a:normAutofit/>
          </a:bodyPr>
          <a:lstStyle>
            <a:lvl1pPr algn="l">
              <a:defRPr sz="3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1951" y="1200151"/>
            <a:ext cx="7280107" cy="3394472"/>
          </a:xfrm>
        </p:spPr>
        <p:txBody>
          <a:bodyPr/>
          <a:lstStyle>
            <a:lvl1pPr>
              <a:buClr>
                <a:srgbClr val="2398D4"/>
              </a:buClr>
              <a:defRPr sz="2800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24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000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2" y="4946754"/>
            <a:ext cx="9144002" cy="19674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4909885"/>
            <a:ext cx="9144002" cy="51095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394" y="59455"/>
            <a:ext cx="1216112" cy="74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99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87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227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5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56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Jakarta+Best+Practice+Proposal+for+Standardized+Logging+Field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Logging+Architecture+Proposa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iki.onap.org/display/DW/CNF+2021+Meeting+Minutes?focusedTaskId=239&amp;preview=/93004634/100896899/2021-02-22_LoggingRequirementEvents_v8.pptx" TargetMode="External"/><Relationship Id="rId4" Type="http://schemas.openxmlformats.org/officeDocument/2006/relationships/hyperlink" Target="https://wiki.onap.org/display/DW/Logging+Enhancements+Project+Proposa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8769" y="1954194"/>
            <a:ext cx="8551620" cy="1321357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 algn="ctr"/>
            <a:r>
              <a:rPr lang="en-CA" sz="4000" dirty="0"/>
              <a:t>ONAP Next Generation Logging</a:t>
            </a:r>
            <a:endParaRPr lang="en-US" sz="4000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28769" y="3361036"/>
            <a:ext cx="8551620" cy="403106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 algn="ctr"/>
            <a:r>
              <a:rPr lang="en-CA" dirty="0"/>
              <a:t>Architecture, Design and Roadmap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90405" y="6477936"/>
            <a:ext cx="1594309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chemeClr val="bg1">
                    <a:lumMod val="65000"/>
                  </a:schemeClr>
                </a:solidFill>
                <a:effectLst/>
                <a:latin typeface="Arial"/>
                <a:ea typeface="+mj-ea"/>
                <a:cs typeface="Arial"/>
              </a:rPr>
              <a:t>@twitter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28769" y="4203379"/>
            <a:ext cx="4564507" cy="76085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1600" dirty="0">
                <a:solidFill>
                  <a:schemeClr val="bg1"/>
                </a:solidFill>
              </a:rPr>
              <a:t>Byung-Woo Jun (Ericsson)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F03668-378E-204D-ADCB-B6ECC1486185}"/>
              </a:ext>
            </a:extLst>
          </p:cNvPr>
          <p:cNvSpPr txBox="1"/>
          <p:nvPr/>
        </p:nvSpPr>
        <p:spPr>
          <a:xfrm>
            <a:off x="354225" y="3764142"/>
            <a:ext cx="1541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November 16th, 2021</a:t>
            </a:r>
          </a:p>
        </p:txBody>
      </p:sp>
    </p:spTree>
    <p:extLst>
      <p:ext uri="{BB962C8B-B14F-4D97-AF65-F5344CB8AC3E}">
        <p14:creationId xmlns:p14="http://schemas.microsoft.com/office/powerpoint/2010/main" val="158400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4" y="31519"/>
            <a:ext cx="7752528" cy="80073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l-PL" sz="2500" spc="-1" dirty="0">
                <a:solidFill>
                  <a:srgbClr val="FFFFFF"/>
                </a:solidFill>
                <a:ea typeface="DejaVu Sans"/>
              </a:rPr>
              <a:t>ONAP Container Logging in Kubernetes</a:t>
            </a:r>
            <a:endParaRPr lang="pl-PL" sz="2500" spc="-1" dirty="0"/>
          </a:p>
        </p:txBody>
      </p:sp>
      <p:sp>
        <p:nvSpPr>
          <p:cNvPr id="6" name="CustomShape 3">
            <a:extLst>
              <a:ext uri="{FF2B5EF4-FFF2-40B4-BE49-F238E27FC236}">
                <a16:creationId xmlns:a16="http://schemas.microsoft.com/office/drawing/2014/main" id="{5930D6F4-1D18-5843-9025-DEFCD516F956}"/>
              </a:ext>
            </a:extLst>
          </p:cNvPr>
          <p:cNvSpPr/>
          <p:nvPr/>
        </p:nvSpPr>
        <p:spPr>
          <a:xfrm>
            <a:off x="83128" y="924285"/>
            <a:ext cx="6982690" cy="39131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>
              <a:lnSpc>
                <a:spcPct val="100000"/>
              </a:lnSpc>
            </a:pPr>
            <a:r>
              <a:rPr lang="pl-PL" sz="1200" b="1" spc="-1" dirty="0">
                <a:solidFill>
                  <a:srgbClr val="000000"/>
                </a:solidFill>
                <a:ea typeface="DejaVu Sans"/>
              </a:rPr>
              <a:t>ONAP Container Logging Background</a:t>
            </a:r>
            <a:r>
              <a:rPr lang="pl-PL" sz="1200" spc="-1" dirty="0">
                <a:solidFill>
                  <a:srgbClr val="000000"/>
                </a:solidFill>
                <a:ea typeface="DejaVu Sans"/>
              </a:rPr>
              <a:t>:</a:t>
            </a:r>
            <a:endParaRPr lang="pl-PL" sz="1200" spc="-1" dirty="0"/>
          </a:p>
          <a:p>
            <a:pPr marL="344488" indent="-228600">
              <a:buClr>
                <a:srgbClr val="000000"/>
              </a:buClr>
              <a:buFont typeface="Arial"/>
              <a:buChar char="•"/>
            </a:pPr>
            <a:r>
              <a:rPr lang="pl-PL" sz="1200" spc="-1" dirty="0">
                <a:solidFill>
                  <a:schemeClr val="tx1">
                    <a:lumMod val="65000"/>
                    <a:lumOff val="35000"/>
                  </a:schemeClr>
                </a:solidFill>
                <a:ea typeface="DejaVu Sans"/>
              </a:rPr>
              <a:t>Allow users to access application logs event even if a container crashes, a pod get evicted or a node dies</a:t>
            </a:r>
            <a:endParaRPr lang="pl-PL" sz="1200" spc="-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4488" indent="-228600">
              <a:buClr>
                <a:srgbClr val="000000"/>
              </a:buClr>
              <a:buFont typeface="Arial"/>
              <a:buChar char="•"/>
            </a:pPr>
            <a:r>
              <a:rPr lang="pl-PL" sz="1200" spc="-1" dirty="0">
                <a:solidFill>
                  <a:schemeClr val="tx1">
                    <a:lumMod val="65000"/>
                    <a:lumOff val="35000"/>
                  </a:schemeClr>
                </a:solidFill>
                <a:ea typeface="DejaVu Sans"/>
              </a:rPr>
              <a:t>Require a separate backend to store, analyze and query logs</a:t>
            </a:r>
            <a:endParaRPr lang="pl-PL" sz="1200" spc="-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4488" indent="-228600">
              <a:buClr>
                <a:srgbClr val="000000"/>
              </a:buClr>
              <a:buFont typeface="Arial"/>
              <a:buChar char="•"/>
            </a:pPr>
            <a:r>
              <a:rPr lang="pl-PL" sz="1200" spc="-1" dirty="0">
                <a:solidFill>
                  <a:schemeClr val="tx1">
                    <a:lumMod val="65000"/>
                    <a:lumOff val="35000"/>
                  </a:schemeClr>
                </a:solidFill>
                <a:ea typeface="DejaVu Sans"/>
              </a:rPr>
              <a:t>Write to standard output and standard error streams</a:t>
            </a:r>
            <a:endParaRPr lang="pl-PL" sz="1200" spc="-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57280" lvl="1" indent="-214110">
              <a:buClr>
                <a:srgbClr val="000000"/>
              </a:buClr>
              <a:buFont typeface="Arial"/>
              <a:buChar char="•"/>
            </a:pPr>
            <a:r>
              <a:rPr lang="pl-PL" sz="1200" spc="-1" dirty="0">
                <a:solidFill>
                  <a:schemeClr val="tx1">
                    <a:lumMod val="65000"/>
                    <a:lumOff val="35000"/>
                  </a:schemeClr>
                </a:solidFill>
                <a:ea typeface="DejaVu Sans"/>
              </a:rPr>
              <a:t>A container engine handles and redirects any </a:t>
            </a:r>
            <a:r>
              <a:rPr lang="en-US" sz="1200" spc="-1" dirty="0">
                <a:solidFill>
                  <a:schemeClr val="tx1">
                    <a:lumMod val="65000"/>
                    <a:lumOff val="35000"/>
                  </a:schemeClr>
                </a:solidFill>
                <a:ea typeface="DejaVu Sans"/>
              </a:rPr>
              <a:t>output</a:t>
            </a:r>
            <a:r>
              <a:rPr lang="pl-PL" sz="1200" spc="-1" dirty="0">
                <a:solidFill>
                  <a:schemeClr val="tx1">
                    <a:lumMod val="65000"/>
                    <a:lumOff val="35000"/>
                  </a:schemeClr>
                </a:solidFill>
                <a:ea typeface="DejaVu Sans"/>
              </a:rPr>
              <a:t> generated to a containerized application’s STDOUT and STDERR streams</a:t>
            </a:r>
            <a:endParaRPr lang="pl-PL" sz="1200" spc="-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4488" indent="-228600">
              <a:buClr>
                <a:srgbClr val="000000"/>
              </a:buClr>
              <a:buFont typeface="Arial"/>
              <a:buChar char="•"/>
            </a:pPr>
            <a:r>
              <a:rPr lang="pl-PL" sz="1200" spc="-1" dirty="0">
                <a:solidFill>
                  <a:schemeClr val="tx1">
                    <a:lumMod val="65000"/>
                    <a:lumOff val="35000"/>
                  </a:schemeClr>
                </a:solidFill>
                <a:ea typeface="DejaVu Sans"/>
              </a:rPr>
              <a:t>Support multi-tenancy logging</a:t>
            </a:r>
            <a:endParaRPr lang="pl-PL" sz="1200" spc="-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00000"/>
              </a:lnSpc>
            </a:pPr>
            <a:r>
              <a:rPr lang="pl-PL" sz="1200" b="1" spc="-1" dirty="0">
                <a:solidFill>
                  <a:srgbClr val="000000"/>
                </a:solidFill>
                <a:ea typeface="DejaVu Sans"/>
              </a:rPr>
              <a:t>Options: </a:t>
            </a:r>
          </a:p>
          <a:p>
            <a:pPr>
              <a:lnSpc>
                <a:spcPct val="100000"/>
              </a:lnSpc>
            </a:pPr>
            <a:endParaRPr lang="en-US" sz="1200" b="1" spc="-1" dirty="0">
              <a:solidFill>
                <a:srgbClr val="000000"/>
              </a:solidFill>
              <a:ea typeface="DejaVu Sans"/>
            </a:endParaRPr>
          </a:p>
          <a:p>
            <a:pPr lvl="1"/>
            <a:endParaRPr lang="pl-PL" sz="1200" spc="-1" dirty="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28E0221E-9D63-8947-B1C4-2DEBAE7FCA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07965"/>
              </p:ext>
            </p:extLst>
          </p:nvPr>
        </p:nvGraphicFramePr>
        <p:xfrm>
          <a:off x="435076" y="2482196"/>
          <a:ext cx="6422923" cy="22704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4720">
                  <a:extLst>
                    <a:ext uri="{9D8B030D-6E8A-4147-A177-3AD203B41FA5}">
                      <a16:colId xmlns:a16="http://schemas.microsoft.com/office/drawing/2014/main" val="2131843330"/>
                    </a:ext>
                  </a:extLst>
                </a:gridCol>
                <a:gridCol w="5028159">
                  <a:extLst>
                    <a:ext uri="{9D8B030D-6E8A-4147-A177-3AD203B41FA5}">
                      <a16:colId xmlns:a16="http://schemas.microsoft.com/office/drawing/2014/main" val="2012995691"/>
                    </a:ext>
                  </a:extLst>
                </a:gridCol>
                <a:gridCol w="730044">
                  <a:extLst>
                    <a:ext uri="{9D8B030D-6E8A-4147-A177-3AD203B41FA5}">
                      <a16:colId xmlns:a16="http://schemas.microsoft.com/office/drawing/2014/main" val="3332627608"/>
                    </a:ext>
                  </a:extLst>
                </a:gridCol>
              </a:tblGrid>
              <a:tr h="319699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Option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Architecture Highlights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Choice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773047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4488" lvl="0" indent="-228600"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pl-PL" sz="11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a typeface="DejaVu Sans"/>
                        </a:rPr>
                        <a:t>Use a node-level logging agent (e.g., DaemonSet) that runs on every node</a:t>
                      </a:r>
                      <a:endParaRPr lang="pl-PL" sz="1100" spc="-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344488" lvl="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pl-PL" sz="11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a typeface="DejaVu Sans"/>
                        </a:rPr>
                        <a:t>Node-level logging creates only one agent per node and </a:t>
                      </a:r>
                      <a:r>
                        <a:rPr lang="pl-PL" sz="1100" u="sng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a typeface="DejaVu Sans"/>
                        </a:rPr>
                        <a:t>does not require any changes to the applications </a:t>
                      </a:r>
                      <a:r>
                        <a:rPr lang="pl-PL" sz="11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a typeface="DejaVu Sans"/>
                        </a:rPr>
                        <a:t>running on the node</a:t>
                      </a:r>
                      <a:endParaRPr lang="pl-PL" sz="1100" spc="-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344488" lvl="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pl-PL" sz="11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a typeface="DejaVu Sans"/>
                        </a:rPr>
                        <a:t>Containers write STDOUT and STDERR</a:t>
                      </a:r>
                      <a:endParaRPr lang="pl-PL" sz="1100" spc="-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marL="344488" lvl="0" indent="-228600">
                        <a:buClr>
                          <a:srgbClr val="0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pl-PL" sz="11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a typeface="DejaVu Sans"/>
                        </a:rPr>
                        <a:t>A node-level agent collects these logs and forwards them for aggregation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" lvl="0" indent="0"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  <a:tabLst/>
                      </a:pP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6329248"/>
                  </a:ext>
                </a:extLst>
              </a:tr>
              <a:tr h="319699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4488" lvl="0" indent="-228600">
                        <a:buClr>
                          <a:srgbClr val="7030A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pl-PL" sz="11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a typeface="DejaVu Sans"/>
                        </a:rPr>
                        <a:t>Use separate log streams (sidecar) from applications, which can lack support for writing to STDOUT or STDERR</a:t>
                      </a:r>
                    </a:p>
                    <a:p>
                      <a:pPr marL="344488" lvl="0" indent="-228600">
                        <a:buClr>
                          <a:srgbClr val="7030A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pl-PL" sz="11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For the case, applications do not send log events to STDOUT/STDERR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4488" lvl="0" indent="-228600">
                        <a:buClr>
                          <a:srgbClr val="7030A0"/>
                        </a:buClr>
                        <a:buFont typeface="Arial" panose="020B0604020202020204" pitchFamily="34" charset="0"/>
                        <a:buChar char="•"/>
                      </a:pP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4059515"/>
                  </a:ext>
                </a:extLst>
              </a:tr>
              <a:tr h="31969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1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100" spc="-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a typeface="DejaVu Sans"/>
                        </a:rPr>
                        <a:t>If the node-level logging agent is not flexible, write an application-specific sidecar</a:t>
                      </a: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291686"/>
                  </a:ext>
                </a:extLst>
              </a:tr>
            </a:tbl>
          </a:graphicData>
        </a:graphic>
      </p:graphicFrame>
      <p:pic>
        <p:nvPicPr>
          <p:cNvPr id="8" name="Graphic 7" descr="Badge Tick1 outline">
            <a:extLst>
              <a:ext uri="{FF2B5EF4-FFF2-40B4-BE49-F238E27FC236}">
                <a16:creationId xmlns:a16="http://schemas.microsoft.com/office/drawing/2014/main" id="{0D253E8C-9773-5948-B479-0270DDBC53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00120" y="3099144"/>
            <a:ext cx="353754" cy="353754"/>
          </a:xfrm>
          <a:prstGeom prst="rect">
            <a:avLst/>
          </a:prstGeom>
        </p:spPr>
      </p:pic>
      <p:pic>
        <p:nvPicPr>
          <p:cNvPr id="15" name="Graphic 14" descr="Badge Question Mark outline">
            <a:extLst>
              <a:ext uri="{FF2B5EF4-FFF2-40B4-BE49-F238E27FC236}">
                <a16:creationId xmlns:a16="http://schemas.microsoft.com/office/drawing/2014/main" id="{47FD8506-CE9A-9141-A897-C1D8ACDAB1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08433" y="3878354"/>
            <a:ext cx="353754" cy="353754"/>
          </a:xfrm>
          <a:prstGeom prst="rect">
            <a:avLst/>
          </a:prstGeom>
        </p:spPr>
      </p:pic>
      <p:pic>
        <p:nvPicPr>
          <p:cNvPr id="17" name="Graphic 16" descr="Badge Unfollow outline">
            <a:extLst>
              <a:ext uri="{FF2B5EF4-FFF2-40B4-BE49-F238E27FC236}">
                <a16:creationId xmlns:a16="http://schemas.microsoft.com/office/drawing/2014/main" id="{9F228258-E49F-F94C-A5FB-AA31E2DC43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308434" y="4373923"/>
            <a:ext cx="353753" cy="353753"/>
          </a:xfrm>
          <a:prstGeom prst="rect">
            <a:avLst/>
          </a:prstGeom>
        </p:spPr>
      </p:pic>
      <p:sp>
        <p:nvSpPr>
          <p:cNvPr id="18" name="Rounded Rectangular Callout 17">
            <a:extLst>
              <a:ext uri="{FF2B5EF4-FFF2-40B4-BE49-F238E27FC236}">
                <a16:creationId xmlns:a16="http://schemas.microsoft.com/office/drawing/2014/main" id="{7AD8E38F-20DC-8245-AE8A-E4B0F91147DA}"/>
              </a:ext>
            </a:extLst>
          </p:cNvPr>
          <p:cNvSpPr/>
          <p:nvPr/>
        </p:nvSpPr>
        <p:spPr>
          <a:xfrm>
            <a:off x="7209947" y="924285"/>
            <a:ext cx="1850925" cy="3913186"/>
          </a:xfrm>
          <a:prstGeom prst="wedgeRoundRectCallout">
            <a:avLst>
              <a:gd name="adj1" fmla="val -74294"/>
              <a:gd name="adj2" fmla="val 8904"/>
              <a:gd name="adj3" fmla="val 16667"/>
            </a:avLst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REQ-441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Currently a Best Practice since Istanbul.</a:t>
            </a:r>
          </a:p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Approved by TSC on 22 APR 2021.</a:t>
            </a:r>
            <a:endParaRPr lang="en-US" sz="900" baseline="30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Proposal presented at PTL Meeting Oct 18 and 25.  Open comment period to 11/5.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Clarification to PTLs that this not meant as a replacement to current logging but an addition to existing logging.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About 90% of (G release) projects already log to STDOUT as discovered from empirical testing.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Applications can easily implement this with a configuration file change</a:t>
            </a:r>
            <a:r>
              <a:rPr lang="en-US" sz="9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(e.g., adding a STDOUT/STDERR </a:t>
            </a:r>
            <a:r>
              <a:rPr lang="en-US" sz="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appender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the log configuration)</a:t>
            </a:r>
          </a:p>
        </p:txBody>
      </p:sp>
    </p:spTree>
    <p:extLst>
      <p:ext uri="{BB962C8B-B14F-4D97-AF65-F5344CB8AC3E}">
        <p14:creationId xmlns:p14="http://schemas.microsoft.com/office/powerpoint/2010/main" val="3688577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4" y="31519"/>
            <a:ext cx="7234044" cy="80073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l-PL" sz="2800" spc="-1" dirty="0">
                <a:solidFill>
                  <a:srgbClr val="FFFFFF"/>
                </a:solidFill>
                <a:ea typeface="DejaVu Sans"/>
              </a:rPr>
              <a:t>ONAP Logging Functional Architecture</a:t>
            </a:r>
            <a:endParaRPr lang="pl-PL" sz="2800" spc="-1" dirty="0"/>
          </a:p>
        </p:txBody>
      </p:sp>
      <p:sp>
        <p:nvSpPr>
          <p:cNvPr id="8" name="CustomShape 3">
            <a:extLst>
              <a:ext uri="{FF2B5EF4-FFF2-40B4-BE49-F238E27FC236}">
                <a16:creationId xmlns:a16="http://schemas.microsoft.com/office/drawing/2014/main" id="{79BE3216-DD54-0C46-B39B-DDCAACB19991}"/>
              </a:ext>
            </a:extLst>
          </p:cNvPr>
          <p:cNvSpPr/>
          <p:nvPr/>
        </p:nvSpPr>
        <p:spPr>
          <a:xfrm>
            <a:off x="4956344" y="939304"/>
            <a:ext cx="4126410" cy="390393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ONAP supports open-source- and standard-based Logging architecture.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Once all ONAP components push their logs into STDOUT/STDERR, any standard log pipe can work.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Allowing the logging component stack is realized by choices of vendors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ONAP provides a reference implementation/choice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ONAP logs will be exported to a different and centralized location for security, persistent and aggregation reasons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Log collector sends logs to the aggregator in a different container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Aggregator sends logs to the centralized database in a different container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Logging Functional Blocks: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Collector (one per K8S node)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Aggregator (few per K8S cluster)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Database (one per K8S cluster) – could use multiple </a:t>
            </a:r>
            <a:r>
              <a:rPr lang="pl-PL" sz="1050" spc="-1" dirty="0" err="1">
                <a:solidFill>
                  <a:srgbClr val="000000"/>
                </a:solidFill>
                <a:latin typeface="Calibri"/>
                <a:ea typeface="DejaVu Sans"/>
              </a:rPr>
              <a:t>PODs</a:t>
            </a: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 for HA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Visualization (one per K8S cluster)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ONAP reference implementation choice:</a:t>
            </a:r>
            <a:endParaRPr lang="pl-PL" sz="1050" spc="-1" dirty="0"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  <a:ea typeface="DejaVu Sans"/>
              </a:rPr>
              <a:t>EFK: Elastic Search, Fluentd, Fluentbit, Kibana</a:t>
            </a:r>
            <a:endParaRPr lang="pl-PL" sz="1050" spc="-1" dirty="0">
              <a:solidFill>
                <a:schemeClr val="tx2">
                  <a:lumMod val="60000"/>
                  <a:lumOff val="40000"/>
                </a:schemeClr>
              </a:solidFill>
              <a:latin typeface="Arial"/>
            </a:endParaRPr>
          </a:p>
          <a:p>
            <a:pPr marL="430920" lvl="1" indent="-21168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LFG: Loki, Grafana, Fluentd / Flentbit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ONAP logging conforms to SECCOM Container Logging requirements</a:t>
            </a:r>
            <a:endParaRPr lang="pl-PL" sz="1050" spc="-1" dirty="0">
              <a:latin typeface="Arial"/>
            </a:endParaRPr>
          </a:p>
          <a:p>
            <a:pPr marL="460375" lvl="1" indent="-230188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Standardized Logging Fields – proposed as a best practice</a:t>
            </a:r>
          </a:p>
          <a:p>
            <a:pPr marL="460375" lvl="1" indent="-230188">
              <a:buClr>
                <a:srgbClr val="000000"/>
              </a:buClr>
              <a:buFont typeface="Arial"/>
              <a:buChar char="•"/>
            </a:pPr>
            <a:r>
              <a:rPr lang="en-US" sz="1050" dirty="0">
                <a:hlinkClick r:id="rId3"/>
              </a:rPr>
              <a:t>https://wiki.onap.org/display/DW/Jakarta+Best+Practice+Proposal+for+Standardized+Logging+Fields</a:t>
            </a:r>
            <a:endParaRPr lang="en-US" sz="1050" dirty="0"/>
          </a:p>
          <a:p>
            <a:pPr marL="460375" lvl="1" indent="-230188">
              <a:buClr>
                <a:srgbClr val="000000"/>
              </a:buClr>
              <a:buFont typeface="Arial"/>
              <a:buChar char="•"/>
            </a:pPr>
            <a:endParaRPr lang="pl-PL" sz="1050" spc="-1" dirty="0">
              <a:latin typeface="Arial"/>
            </a:endParaRP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718EEBA3-2D0F-1349-B601-74C6A4F48AD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56114" y="907984"/>
            <a:ext cx="4856490" cy="40321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5893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4" y="31519"/>
            <a:ext cx="7234044" cy="80073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l-PL" sz="2800" spc="-1" dirty="0">
                <a:solidFill>
                  <a:srgbClr val="FFFFFF"/>
                </a:solidFill>
                <a:ea typeface="DejaVu Sans"/>
              </a:rPr>
              <a:t>ONAP Reference Implementation</a:t>
            </a:r>
            <a:endParaRPr lang="pl-PL" sz="2800" spc="-1" dirty="0"/>
          </a:p>
        </p:txBody>
      </p:sp>
      <p:sp>
        <p:nvSpPr>
          <p:cNvPr id="8" name="CustomShape 3">
            <a:extLst>
              <a:ext uri="{FF2B5EF4-FFF2-40B4-BE49-F238E27FC236}">
                <a16:creationId xmlns:a16="http://schemas.microsoft.com/office/drawing/2014/main" id="{79BE3216-DD54-0C46-B39B-DDCAACB19991}"/>
              </a:ext>
            </a:extLst>
          </p:cNvPr>
          <p:cNvSpPr/>
          <p:nvPr/>
        </p:nvSpPr>
        <p:spPr>
          <a:xfrm>
            <a:off x="4754880" y="939304"/>
            <a:ext cx="4327874" cy="390393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pl-PL" sz="1100" spc="-1" dirty="0">
                <a:solidFill>
                  <a:srgbClr val="000000"/>
                </a:solidFill>
                <a:ea typeface="DejaVu Sans"/>
              </a:rPr>
              <a:t>ONAP provides reference implementation, but the implementation can be overwritten by vendors, by leveraging their own logging stack</a:t>
            </a:r>
            <a:endParaRPr lang="pl-PL" sz="1100" spc="-1" dirty="0">
              <a:latin typeface="Arial"/>
            </a:endParaRPr>
          </a:p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en-US" sz="1100" dirty="0"/>
              <a:t>As a log driver, FluentBit (node-level logging agent) needs to be run on every node to collect logs from every POD, so FluentBit is deployed as a DaemonSet (a POD that runs on every node of the cluster)</a:t>
            </a:r>
          </a:p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en-US" sz="1100" dirty="0"/>
              <a:t>When FluentBit runs, it will read, parse and filter the logs of every POD and could enrich each entry with the following information (metadata):</a:t>
            </a:r>
          </a:p>
          <a:p>
            <a:pPr marL="460375" lvl="3" indent="-230188">
              <a:buFont typeface="Arial" panose="020B0604020202020204" pitchFamily="34" charset="0"/>
              <a:buChar char="•"/>
            </a:pPr>
            <a:r>
              <a:rPr lang="en-US" sz="1100" dirty="0"/>
              <a:t>POD Name &amp; ID</a:t>
            </a:r>
          </a:p>
          <a:p>
            <a:pPr marL="460375" lvl="3" indent="-230188">
              <a:buFont typeface="Arial" panose="020B0604020202020204" pitchFamily="34" charset="0"/>
              <a:buChar char="•"/>
            </a:pPr>
            <a:r>
              <a:rPr lang="en-US" sz="1100" dirty="0"/>
              <a:t>Container Name</a:t>
            </a:r>
          </a:p>
          <a:p>
            <a:pPr marL="460375" lvl="3" indent="-230188">
              <a:buFont typeface="Arial" panose="020B0604020202020204" pitchFamily="34" charset="0"/>
              <a:buChar char="•"/>
            </a:pPr>
            <a:r>
              <a:rPr lang="en-US" sz="1100" dirty="0"/>
              <a:t>Container ID</a:t>
            </a:r>
          </a:p>
          <a:p>
            <a:pPr marL="460375" lvl="3" indent="-230188">
              <a:buFont typeface="Arial" panose="020B0604020202020204" pitchFamily="34" charset="0"/>
              <a:buChar char="•"/>
            </a:pPr>
            <a:r>
              <a:rPr lang="en-US" sz="1100" dirty="0"/>
              <a:t>Labels &amp; Annotations</a:t>
            </a:r>
          </a:p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en-US" sz="1100" dirty="0"/>
              <a:t>To obtain this information, a FluentBit built-in filter plugin called Kubernetes talks to the Kubernetes API server to retrieve relevant information. All of this is handled automatically, no intervention is required from a configuration aspect.</a:t>
            </a:r>
          </a:p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en-US" sz="1100" dirty="0"/>
              <a:t>Flentd acts as logging aggregator for log events from FluentBit.</a:t>
            </a:r>
          </a:p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en-US" sz="1100" dirty="0"/>
              <a:t>FluentBit and </a:t>
            </a:r>
            <a:r>
              <a:rPr lang="en-US" sz="1100" dirty="0" err="1"/>
              <a:t>FluentD</a:t>
            </a:r>
            <a:r>
              <a:rPr lang="en-US" sz="1100" dirty="0"/>
              <a:t> could use Service-Mesh for secure communication</a:t>
            </a:r>
          </a:p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en-US" sz="1100" dirty="0"/>
              <a:t>ElasticSearch is a centralized log data indexing and storage</a:t>
            </a:r>
          </a:p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en-US" sz="1100" dirty="0"/>
              <a:t>Kibana is used for log data visualization</a:t>
            </a:r>
          </a:p>
          <a:p>
            <a:pPr marL="230188" lvl="1" indent="-173038">
              <a:buFont typeface="Arial" panose="020B0604020202020204" pitchFamily="34" charset="0"/>
              <a:buChar char="•"/>
            </a:pPr>
            <a:r>
              <a:rPr lang="en-US" sz="1100" dirty="0" err="1"/>
              <a:t>mTLS</a:t>
            </a:r>
            <a:r>
              <a:rPr lang="en-US" sz="1100" dirty="0"/>
              <a:t> between FluentBit and </a:t>
            </a:r>
            <a:r>
              <a:rPr lang="en-US" sz="1100" dirty="0" err="1"/>
              <a:t>FluentD</a:t>
            </a:r>
            <a:r>
              <a:rPr lang="en-US" sz="1100" dirty="0"/>
              <a:t> could be based on Service-Mesh</a:t>
            </a:r>
          </a:p>
          <a:p>
            <a:pPr marL="230188" lvl="1" indent="-173038"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460375" lvl="1" indent="-230188">
              <a:buClr>
                <a:srgbClr val="000000"/>
              </a:buClr>
              <a:buFont typeface="Arial"/>
              <a:buChar char="•"/>
            </a:pPr>
            <a:endParaRPr lang="pl-PL" sz="1050" spc="-1" dirty="0"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978C47-1D0E-5341-97C8-61DBB31667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58" y="3217249"/>
            <a:ext cx="2865682" cy="9773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CC3054-E504-0542-9EA2-47D0FF37DE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58" y="948913"/>
            <a:ext cx="4598307" cy="200327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06682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4" y="31519"/>
            <a:ext cx="7752528" cy="80073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l-PL" sz="2800" spc="-1" dirty="0">
                <a:solidFill>
                  <a:srgbClr val="FFFFFF"/>
                </a:solidFill>
                <a:ea typeface="DejaVu Sans"/>
              </a:rPr>
              <a:t>ELK -&gt; EFK Stack in ONAP (</a:t>
            </a:r>
            <a:r>
              <a:rPr lang="pl-PL" sz="2800" spc="-1" dirty="0" err="1">
                <a:solidFill>
                  <a:srgbClr val="FFFFFF"/>
                </a:solidFill>
                <a:ea typeface="DejaVu Sans"/>
              </a:rPr>
              <a:t>Old</a:t>
            </a:r>
            <a:r>
              <a:rPr lang="pl-PL" sz="2800" spc="-1" dirty="0">
                <a:solidFill>
                  <a:srgbClr val="FFFFFF"/>
                </a:solidFill>
                <a:ea typeface="DejaVu Sans"/>
              </a:rPr>
              <a:t> </a:t>
            </a:r>
            <a:r>
              <a:rPr lang="pl-PL" sz="2800" spc="-1" dirty="0" err="1">
                <a:solidFill>
                  <a:srgbClr val="FFFFFF"/>
                </a:solidFill>
                <a:ea typeface="DejaVu Sans"/>
              </a:rPr>
              <a:t>View</a:t>
            </a:r>
            <a:r>
              <a:rPr lang="pl-PL" sz="2800" spc="-1" dirty="0">
                <a:solidFill>
                  <a:srgbClr val="FFFFFF"/>
                </a:solidFill>
                <a:ea typeface="DejaVu Sans"/>
              </a:rPr>
              <a:t>)</a:t>
            </a:r>
            <a:br>
              <a:rPr lang="pl-PL" sz="2800" spc="-1" dirty="0">
                <a:solidFill>
                  <a:srgbClr val="FFFFFF"/>
                </a:solidFill>
                <a:ea typeface="DejaVu Sans"/>
              </a:rPr>
            </a:br>
            <a:r>
              <a:rPr lang="pl-PL" sz="2800" spc="-1" dirty="0">
                <a:solidFill>
                  <a:srgbClr val="FFFFFF"/>
                </a:solidFill>
                <a:ea typeface="DejaVu Sans"/>
              </a:rPr>
              <a:t>- </a:t>
            </a:r>
            <a:r>
              <a:rPr lang="pl-PL" sz="2400" spc="-1" dirty="0">
                <a:solidFill>
                  <a:srgbClr val="FFFFFF"/>
                </a:solidFill>
                <a:ea typeface="DejaVu Sans"/>
              </a:rPr>
              <a:t>Will be replaced by the </a:t>
            </a:r>
            <a:r>
              <a:rPr lang="pl-PL" sz="2400" spc="-1" dirty="0" err="1">
                <a:solidFill>
                  <a:srgbClr val="FFFFFF"/>
                </a:solidFill>
                <a:ea typeface="DejaVu Sans"/>
              </a:rPr>
              <a:t>new</a:t>
            </a:r>
            <a:r>
              <a:rPr lang="pl-PL" sz="2400" spc="-1" dirty="0">
                <a:solidFill>
                  <a:srgbClr val="FFFFFF"/>
                </a:solidFill>
                <a:ea typeface="DejaVu Sans"/>
              </a:rPr>
              <a:t> Logging Architecture</a:t>
            </a:r>
            <a:endParaRPr lang="pl-PL" sz="2400" spc="-1" dirty="0"/>
          </a:p>
        </p:txBody>
      </p:sp>
      <p:sp>
        <p:nvSpPr>
          <p:cNvPr id="15" name="CustomShape 3">
            <a:extLst>
              <a:ext uri="{FF2B5EF4-FFF2-40B4-BE49-F238E27FC236}">
                <a16:creationId xmlns:a16="http://schemas.microsoft.com/office/drawing/2014/main" id="{017CA539-07FF-4A46-A748-CFE113122EDB}"/>
              </a:ext>
            </a:extLst>
          </p:cNvPr>
          <p:cNvSpPr/>
          <p:nvPr/>
        </p:nvSpPr>
        <p:spPr>
          <a:xfrm>
            <a:off x="119610" y="1062648"/>
            <a:ext cx="3789720" cy="374409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>
              <a:lnSpc>
                <a:spcPct val="100000"/>
              </a:lnSpc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ONAP provides reference implementation, but the implementation can be overwritten by vendors, by leveraging their own logging stack.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FF0000"/>
                </a:solidFill>
                <a:latin typeface="Calibri"/>
                <a:ea typeface="DejaVu Sans"/>
              </a:rPr>
              <a:t>There are the 3 elk containers in the log pod in K8S off the OOM deployment</a:t>
            </a:r>
            <a:endParaRPr lang="pl-PL" sz="1050" spc="-1" dirty="0">
              <a:solidFill>
                <a:srgbClr val="FF0000"/>
              </a:solidFill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FF0000"/>
                </a:solidFill>
                <a:latin typeface="Calibri"/>
                <a:ea typeface="DejaVu Sans"/>
              </a:rPr>
              <a:t>Currently all 3 ports are exposed, logstash, elasticsearch and kibana</a:t>
            </a:r>
            <a:endParaRPr lang="pl-PL" sz="1050" spc="-1" dirty="0">
              <a:solidFill>
                <a:srgbClr val="FF0000"/>
              </a:solidFill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chemeClr val="accent1"/>
                </a:solidFill>
                <a:latin typeface="Calibri"/>
                <a:ea typeface="DejaVu Sans"/>
              </a:rPr>
              <a:t>Due to the licensing issue, we are thinking about:</a:t>
            </a:r>
            <a:endParaRPr lang="pl-PL" sz="1050" spc="-1" dirty="0">
              <a:solidFill>
                <a:schemeClr val="accent1"/>
              </a:solidFill>
              <a:latin typeface="Arial"/>
            </a:endParaRPr>
          </a:p>
          <a:p>
            <a:pPr marL="557280" lvl="1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OpenDistro for Elastic Search</a:t>
            </a:r>
            <a:endParaRPr lang="pl-PL" sz="1050" spc="-1" dirty="0">
              <a:latin typeface="Arial"/>
            </a:endParaRPr>
          </a:p>
          <a:p>
            <a:pPr marL="557280" lvl="1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Fluentd as aggregator</a:t>
            </a:r>
            <a:endParaRPr lang="pl-PL" sz="1050" spc="-1" dirty="0">
              <a:latin typeface="Arial"/>
            </a:endParaRPr>
          </a:p>
          <a:p>
            <a:pPr marL="557280" lvl="1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Fluentbit as collector</a:t>
            </a:r>
            <a:endParaRPr lang="pl-PL" sz="1050" spc="-1" dirty="0">
              <a:latin typeface="Arial"/>
            </a:endParaRPr>
          </a:p>
          <a:p>
            <a:pPr marL="557280" lvl="1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Kibana for visualization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We use K8S with Helm charts via the OOM project deployment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The ports are all mapped as node ports in the external 302xx namespace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Each participating ONAP component pushes STDOUT/STDERR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FF0000"/>
                </a:solidFill>
                <a:latin typeface="Calibri"/>
                <a:ea typeface="DejaVu Sans"/>
              </a:rPr>
              <a:t>filebeat is used as a sidecar container for all the ONAP components, as a collector</a:t>
            </a:r>
            <a:endParaRPr lang="pl-PL" sz="1050" spc="-1" dirty="0">
              <a:solidFill>
                <a:srgbClr val="FF0000"/>
              </a:solidFill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FF0000"/>
                </a:solidFill>
                <a:latin typeface="Calibri"/>
                <a:ea typeface="DejaVu Sans"/>
              </a:rPr>
              <a:t>filbeats pushes logs to the logstash node port</a:t>
            </a:r>
            <a:endParaRPr lang="pl-PL" sz="1050" spc="-1" dirty="0">
              <a:solidFill>
                <a:srgbClr val="FF0000"/>
              </a:solidFill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FF0000"/>
                </a:solidFill>
                <a:latin typeface="Calibri"/>
                <a:ea typeface="DejaVu Sans"/>
              </a:rPr>
              <a:t>Logstash collects logs and pushes them to elastic search</a:t>
            </a:r>
            <a:endParaRPr lang="pl-PL" sz="1050" spc="-1" dirty="0">
              <a:solidFill>
                <a:srgbClr val="FF0000"/>
              </a:solidFill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Elastic search stores logs, indexes log contents and make them accessible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Kibana is used to visualize logs based on filtering criteria</a:t>
            </a:r>
            <a:endParaRPr lang="pl-PL" sz="1050" spc="-1" dirty="0">
              <a:latin typeface="Arial"/>
            </a:endParaRPr>
          </a:p>
        </p:txBody>
      </p:sp>
      <p:pic>
        <p:nvPicPr>
          <p:cNvPr id="16" name="Picture 1">
            <a:extLst>
              <a:ext uri="{FF2B5EF4-FFF2-40B4-BE49-F238E27FC236}">
                <a16:creationId xmlns:a16="http://schemas.microsoft.com/office/drawing/2014/main" id="{FF75E850-3C6B-EC48-ABF9-EE334C949C3A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3958200" y="1251378"/>
            <a:ext cx="5101920" cy="3392010"/>
          </a:xfrm>
          <a:prstGeom prst="rect">
            <a:avLst/>
          </a:prstGeom>
          <a:ln>
            <a:noFill/>
          </a:ln>
        </p:spPr>
      </p:pic>
      <p:sp>
        <p:nvSpPr>
          <p:cNvPr id="17" name="CustomShape 4">
            <a:extLst>
              <a:ext uri="{FF2B5EF4-FFF2-40B4-BE49-F238E27FC236}">
                <a16:creationId xmlns:a16="http://schemas.microsoft.com/office/drawing/2014/main" id="{E91FAA80-1E99-7449-BBBF-A8EF62AD200A}"/>
              </a:ext>
            </a:extLst>
          </p:cNvPr>
          <p:cNvSpPr/>
          <p:nvPr/>
        </p:nvSpPr>
        <p:spPr>
          <a:xfrm>
            <a:off x="4459320" y="920088"/>
            <a:ext cx="3230010" cy="2735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7500" tIns="33750" rIns="67500" bIns="33750"/>
          <a:lstStyle/>
          <a:p>
            <a:pPr>
              <a:lnSpc>
                <a:spcPct val="100000"/>
              </a:lnSpc>
            </a:pPr>
            <a:r>
              <a:rPr lang="pl-PL" sz="1350" spc="-1" dirty="0">
                <a:solidFill>
                  <a:srgbClr val="000000"/>
                </a:solidFill>
                <a:latin typeface="Arial"/>
                <a:ea typeface="DejaVu Sans"/>
              </a:rPr>
              <a:t>We plan to move from ELK to EFK / LFG</a:t>
            </a:r>
            <a:endParaRPr lang="pl-PL" sz="135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6725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54" y="31519"/>
            <a:ext cx="7752528" cy="80073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l-PL" sz="2800" spc="-1" dirty="0">
                <a:solidFill>
                  <a:srgbClr val="FFFFFF"/>
                </a:solidFill>
                <a:ea typeface="DejaVu Sans"/>
              </a:rPr>
              <a:t>References</a:t>
            </a:r>
            <a:endParaRPr lang="pl-PL" sz="2800" spc="-1" dirty="0"/>
          </a:p>
        </p:txBody>
      </p:sp>
      <p:sp>
        <p:nvSpPr>
          <p:cNvPr id="7" name="CustomShape 3">
            <a:extLst>
              <a:ext uri="{FF2B5EF4-FFF2-40B4-BE49-F238E27FC236}">
                <a16:creationId xmlns:a16="http://schemas.microsoft.com/office/drawing/2014/main" id="{01AD544C-1D59-9C4D-914C-A042036FA870}"/>
              </a:ext>
            </a:extLst>
          </p:cNvPr>
          <p:cNvSpPr/>
          <p:nvPr/>
        </p:nvSpPr>
        <p:spPr>
          <a:xfrm>
            <a:off x="119610" y="942580"/>
            <a:ext cx="8514990" cy="18260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Logging Architecture Proposal, </a:t>
            </a:r>
            <a:r>
              <a:rPr lang="pl-PL" sz="1050" u="sng" spc="-1" dirty="0">
                <a:solidFill>
                  <a:srgbClr val="0563C1"/>
                </a:solidFill>
                <a:latin typeface="Calibri"/>
                <a:ea typeface="DejaVu Sans"/>
                <a:hlinkClick r:id="rId3"/>
              </a:rPr>
              <a:t>https://wiki.onap.org/display/DW/Logging+Architecture+Proposal</a:t>
            </a: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Logging Enhancements Project proposal, </a:t>
            </a:r>
            <a:r>
              <a:rPr lang="pl-PL" sz="1050" u="sng" spc="-1" dirty="0">
                <a:solidFill>
                  <a:srgbClr val="0563C1"/>
                </a:solidFill>
                <a:latin typeface="Calibri"/>
                <a:ea typeface="DejaVu Sans"/>
                <a:hlinkClick r:id="rId4"/>
              </a:rPr>
              <a:t>https://wiki.onap.org/display/DW/Logging+Enhancements+Project+Proposal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SECCOM Container Logging Requirements, </a:t>
            </a:r>
            <a:r>
              <a:rPr lang="pl-PL" sz="1050" u="sng" spc="-1" dirty="0">
                <a:solidFill>
                  <a:srgbClr val="0563C1"/>
                </a:solidFill>
                <a:latin typeface="Calibri"/>
                <a:ea typeface="DejaVu Sans"/>
                <a:hlinkClick r:id="rId5"/>
              </a:rPr>
              <a:t>https://wiki.onap.org/display/DW/CNF+2021+Meeting+Minutes?focusedTaskId=239&amp;preview=/93004634/100896899/2021-02-22_LoggingRequirementEvents_v8.pptx</a:t>
            </a: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pl-PL" sz="1050" spc="-1" dirty="0">
              <a:latin typeface="Arial"/>
            </a:endParaRPr>
          </a:p>
          <a:p>
            <a:pPr marL="214380" indent="-214110">
              <a:buClr>
                <a:srgbClr val="000000"/>
              </a:buClr>
              <a:buFont typeface="Arial"/>
              <a:buChar char="•"/>
            </a:pPr>
            <a:r>
              <a:rPr lang="pl-PL" sz="1050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pl-PL" sz="105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0836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17132</TotalTime>
  <Words>964</Words>
  <Application>Microsoft Macintosh PowerPoint</Application>
  <PresentationFormat>On-screen Show (16:9)</PresentationFormat>
  <Paragraphs>94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DejaVu Sans</vt:lpstr>
      <vt:lpstr>Arial</vt:lpstr>
      <vt:lpstr>Calibri</vt:lpstr>
      <vt:lpstr>Helvetica Neue Light</vt:lpstr>
      <vt:lpstr>Office Theme</vt:lpstr>
      <vt:lpstr>PowerPoint Presentation</vt:lpstr>
      <vt:lpstr>ONAP Container Logging in Kubernetes</vt:lpstr>
      <vt:lpstr>ONAP Logging Functional Architecture</vt:lpstr>
      <vt:lpstr>ONAP Reference Implementation</vt:lpstr>
      <vt:lpstr>ELK -&gt; EFK Stack in ONAP (Old View) - Will be replaced by the new Logging Architecture</vt:lpstr>
      <vt:lpstr>References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NG Logging Summary</dc:title>
  <dc:subject/>
  <dc:creator>Byung</dc:creator>
  <cp:keywords/>
  <dc:description/>
  <cp:lastModifiedBy>Byung-Woo Jun</cp:lastModifiedBy>
  <cp:revision>101</cp:revision>
  <dcterms:created xsi:type="dcterms:W3CDTF">2015-04-06T18:30:18Z</dcterms:created>
  <dcterms:modified xsi:type="dcterms:W3CDTF">2021-11-16T21:55:41Z</dcterms:modified>
  <cp:category/>
</cp:coreProperties>
</file>