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3">
  <p:sldMasterIdLst>
    <p:sldMasterId id="2147483648" r:id="rId1"/>
    <p:sldMasterId id="2147483658" r:id="rId2"/>
    <p:sldMasterId id="2147483676" r:id="rId3"/>
    <p:sldMasterId id="2147483683" r:id="rId4"/>
  </p:sldMasterIdLst>
  <p:notesMasterIdLst>
    <p:notesMasterId r:id="rId21"/>
  </p:notesMasterIdLst>
  <p:sldIdLst>
    <p:sldId id="321" r:id="rId5"/>
    <p:sldId id="446" r:id="rId6"/>
    <p:sldId id="580" r:id="rId7"/>
    <p:sldId id="598" r:id="rId8"/>
    <p:sldId id="456" r:id="rId9"/>
    <p:sldId id="600" r:id="rId10"/>
    <p:sldId id="578" r:id="rId11"/>
    <p:sldId id="587" r:id="rId12"/>
    <p:sldId id="599" r:id="rId13"/>
    <p:sldId id="601" r:id="rId14"/>
    <p:sldId id="602" r:id="rId15"/>
    <p:sldId id="605" r:id="rId16"/>
    <p:sldId id="305" r:id="rId17"/>
    <p:sldId id="589" r:id="rId18"/>
    <p:sldId id="493" r:id="rId19"/>
    <p:sldId id="485" r:id="rId20"/>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UTHENPURA, SARAT  (SARAT)" initials="PS(" lastIdx="3" clrIdx="0">
    <p:extLst>
      <p:ext uri="{19B8F6BF-5375-455C-9EA6-DF929625EA0E}">
        <p15:presenceInfo xmlns:p15="http://schemas.microsoft.com/office/powerpoint/2012/main" userId="S-1-5-21-515967899-1078081533-1801674531-12839" providerId="AD"/>
      </p:ext>
    </p:extLst>
  </p:cmAuthor>
  <p:cmAuthor id="2" name="Swaminathan S (TECH)" initials="SS(" lastIdx="1" clrIdx="1">
    <p:extLst>
      <p:ext uri="{19B8F6BF-5375-455C-9EA6-DF929625EA0E}">
        <p15:presenceInfo xmlns:p15="http://schemas.microsoft.com/office/powerpoint/2012/main" userId="S-1-5-21-57989841-616249376-1801674531-604274" providerId="AD"/>
      </p:ext>
    </p:extLst>
  </p:cmAuthor>
  <p:cmAuthor id="3" name="PUZHAVAKATH NARAYANAN, SHANKARANARAYANAN" initials="PNS" lastIdx="4" clrIdx="2">
    <p:extLst>
      <p:ext uri="{19B8F6BF-5375-455C-9EA6-DF929625EA0E}">
        <p15:presenceInfo xmlns:p15="http://schemas.microsoft.com/office/powerpoint/2012/main" userId="S::sn081k@att.com::b0224f9a-af79-47c7-96b1-8b82e2628216" providerId="AD"/>
      </p:ext>
    </p:extLst>
  </p:cmAuthor>
  <p:cmAuthor id="4" name="LinMeng" initials="Lin" lastIdx="2" clrIdx="3">
    <p:extLst>
      <p:ext uri="{19B8F6BF-5375-455C-9EA6-DF929625EA0E}">
        <p15:presenceInfo xmlns:p15="http://schemas.microsoft.com/office/powerpoint/2012/main" userId="LinMe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BD5"/>
    <a:srgbClr val="5B37D5"/>
    <a:srgbClr val="5B9BD6"/>
    <a:srgbClr val="0000FF"/>
    <a:srgbClr val="CCFFFF"/>
    <a:srgbClr val="FF9BFF"/>
    <a:srgbClr val="FF7C80"/>
    <a:srgbClr val="FF9900"/>
    <a:srgbClr val="44546A"/>
    <a:srgbClr val="08080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81" autoAdjust="0"/>
    <p:restoredTop sz="96433" autoAdjust="0"/>
  </p:normalViewPr>
  <p:slideViewPr>
    <p:cSldViewPr snapToGrid="0" snapToObjects="1">
      <p:cViewPr varScale="1">
        <p:scale>
          <a:sx n="104" d="100"/>
          <a:sy n="104" d="100"/>
        </p:scale>
        <p:origin x="126" y="186"/>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1707B98-E963-C74F-848A-16ED563603C7}" type="datetimeFigureOut">
              <a:rPr lang="en-US" smtClean="0"/>
              <a:t>11/30/2021</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208789E-1FC9-CE4B-B453-2AA144D753F5}" type="slidenum">
              <a:rPr lang="en-US" smtClean="0"/>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2</a:t>
            </a:fld>
            <a:endParaRPr lang="en-US" dirty="0"/>
          </a:p>
        </p:txBody>
      </p:sp>
    </p:spTree>
    <p:extLst>
      <p:ext uri="{BB962C8B-B14F-4D97-AF65-F5344CB8AC3E}">
        <p14:creationId xmlns:p14="http://schemas.microsoft.com/office/powerpoint/2010/main" val="2509795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6</a:t>
            </a:fld>
            <a:endParaRPr lang="en-US" dirty="0"/>
          </a:p>
        </p:txBody>
      </p:sp>
    </p:spTree>
    <p:extLst>
      <p:ext uri="{BB962C8B-B14F-4D97-AF65-F5344CB8AC3E}">
        <p14:creationId xmlns:p14="http://schemas.microsoft.com/office/powerpoint/2010/main" val="115201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10</a:t>
            </a:fld>
            <a:endParaRPr lang="en-US" dirty="0"/>
          </a:p>
        </p:txBody>
      </p:sp>
    </p:spTree>
    <p:extLst>
      <p:ext uri="{BB962C8B-B14F-4D97-AF65-F5344CB8AC3E}">
        <p14:creationId xmlns:p14="http://schemas.microsoft.com/office/powerpoint/2010/main" val="4996353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 つのコンテンツ">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fld id="{909BF1F1-8681-4731-A8F5-A5CC4091042E}" type="datetimeFigureOut">
              <a:rPr kumimoji="1" lang="ja-JP" altLang="en-US" smtClean="0"/>
              <a:t>2021/11/30</a:t>
            </a:fld>
            <a:endParaRPr kumimoji="1" lang="ja-JP" altLang="en-US"/>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385590E5-57D4-4004-8489-08DEED0A8847}" type="slidenum">
              <a:rPr kumimoji="1" lang="ja-JP" altLang="en-US" smtClean="0"/>
              <a:t>‹#›</a:t>
            </a:fld>
            <a:endParaRPr kumimoji="1" lang="ja-JP" altLang="en-US"/>
          </a:p>
        </p:txBody>
      </p:sp>
      <p:sp>
        <p:nvSpPr>
          <p:cNvPr id="10" name="Title 1"/>
          <p:cNvSpPr txBox="1">
            <a:spLocks/>
          </p:cNvSpPr>
          <p:nvPr/>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262041063"/>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3331739522"/>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31804" y="44460"/>
            <a:ext cx="10752667" cy="782639"/>
          </a:xfrm>
          <a:prstGeom prst="rect">
            <a:avLst/>
          </a:prstGeom>
        </p:spPr>
        <p:txBody>
          <a:bodyPr lIns="87850" tIns="43925" rIns="87850" bIns="43925"/>
          <a:lstStyle/>
          <a:p>
            <a:r>
              <a:rPr lang="ja-JP" altLang="en-US"/>
              <a:t>マスター タイトルの書式設定</a:t>
            </a:r>
            <a:endParaRPr lang="zh-CN" altLang="en-US"/>
          </a:p>
        </p:txBody>
      </p:sp>
      <p:sp>
        <p:nvSpPr>
          <p:cNvPr id="3" name="内容占位符 2"/>
          <p:cNvSpPr>
            <a:spLocks noGrp="1"/>
          </p:cNvSpPr>
          <p:nvPr>
            <p:ph idx="1"/>
          </p:nvPr>
        </p:nvSpPr>
        <p:spPr>
          <a:xfrm>
            <a:off x="527052" y="1052513"/>
            <a:ext cx="10752667" cy="4525963"/>
          </a:xfrm>
          <a:prstGeom prst="rect">
            <a:avLst/>
          </a:prstGeom>
        </p:spPr>
        <p:txBody>
          <a:bodyPr lIns="87850" tIns="43925" rIns="87850" bIns="43925"/>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zh-CN" altLang="en-US"/>
          </a:p>
        </p:txBody>
      </p:sp>
      <p:sp>
        <p:nvSpPr>
          <p:cNvPr id="4" name="Rectangle 10"/>
          <p:cNvSpPr>
            <a:spLocks noGrp="1" noChangeArrowheads="1"/>
          </p:cNvSpPr>
          <p:nvPr>
            <p:ph type="dt" sz="half" idx="10"/>
          </p:nvPr>
        </p:nvSpPr>
        <p:spPr>
          <a:xfrm>
            <a:off x="4656670" y="6256354"/>
            <a:ext cx="1627717" cy="601663"/>
          </a:xfrm>
          <a:prstGeom prst="rect">
            <a:avLst/>
          </a:prstGeom>
          <a:ln/>
        </p:spPr>
        <p:txBody>
          <a:bodyPr lIns="87850" tIns="43925" rIns="87850" bIns="43925"/>
          <a:lstStyle>
            <a:lvl1pPr>
              <a:defRPr/>
            </a:lvl1pPr>
          </a:lstStyle>
          <a:p>
            <a:fld id="{909BF1F1-8681-4731-A8F5-A5CC4091042E}" type="datetimeFigureOut">
              <a:rPr kumimoji="1" lang="ja-JP" altLang="en-US" smtClean="0"/>
              <a:t>2021/11/30</a:t>
            </a:fld>
            <a:endParaRPr kumimoji="1" lang="ja-JP" altLang="en-US"/>
          </a:p>
        </p:txBody>
      </p:sp>
    </p:spTree>
    <p:extLst>
      <p:ext uri="{BB962C8B-B14F-4D97-AF65-F5344CB8AC3E}">
        <p14:creationId xmlns:p14="http://schemas.microsoft.com/office/powerpoint/2010/main" val="23493969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883120118"/>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3262033723"/>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47818825"/>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258877962"/>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241938862"/>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3730590723"/>
      </p:ext>
    </p:extLst>
  </p:cSld>
  <p:clrMapOvr>
    <a:masterClrMapping/>
  </p:clrMapOvr>
  <p:transition>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タイトルとコンテンツ">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fld id="{909BF1F1-8681-4731-A8F5-A5CC4091042E}" type="datetimeFigureOut">
              <a:rPr kumimoji="1" lang="ja-JP" altLang="en-US" smtClean="0"/>
              <a:t>2021/11/30</a:t>
            </a:fld>
            <a:endParaRPr kumimoji="1" lang="ja-JP" altLang="en-US"/>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385590E5-57D4-4004-8489-08DEED0A8847}" type="slidenum">
              <a:rPr kumimoji="1" lang="ja-JP" altLang="en-US" smtClean="0"/>
              <a:t>‹#›</a:t>
            </a:fld>
            <a:endParaRPr kumimoji="1" lang="ja-JP" altLang="en-US"/>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Tree>
    <p:extLst>
      <p:ext uri="{BB962C8B-B14F-4D97-AF65-F5344CB8AC3E}">
        <p14:creationId xmlns:p14="http://schemas.microsoft.com/office/powerpoint/2010/main" val="334984283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261053574"/>
      </p:ext>
    </p:extLst>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32842456"/>
      </p:ext>
    </p:extLst>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dirty="0">
                <a:solidFill>
                  <a:prstClr val="white"/>
                </a:solidFill>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828313640"/>
      </p:ext>
    </p:extLst>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white"/>
                </a:solidFill>
              </a:rPr>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232148451"/>
      </p:ext>
    </p:extLst>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214424"/>
            <a:ext cx="10972800" cy="5075501"/>
          </a:xfrm>
          <a:prstGeom prst="rect">
            <a:avLst/>
          </a:prstGeom>
        </p:spPr>
        <p:txBody>
          <a:bodyPr/>
          <a:lstStyle>
            <a:lvl1pPr>
              <a:lnSpc>
                <a:spcPct val="150000"/>
              </a:lnSpc>
              <a:buClr>
                <a:srgbClr val="C00000"/>
              </a:buClr>
              <a:buFont typeface="Wingdings" pitchFamily="2" charset="2"/>
              <a:buChar char="n"/>
              <a:defRPr sz="2133" baseline="0">
                <a:latin typeface="微软雅黑" pitchFamily="34" charset="-122"/>
                <a:ea typeface="微软雅黑" pitchFamily="34" charset="-122"/>
              </a:defRPr>
            </a:lvl1pPr>
            <a:lvl2pPr marL="990575" indent="-380990">
              <a:lnSpc>
                <a:spcPct val="150000"/>
              </a:lnSpc>
              <a:buClr>
                <a:srgbClr val="C00000"/>
              </a:buClr>
              <a:buFont typeface="Wingdings" pitchFamily="2" charset="2"/>
              <a:buChar char="Ø"/>
              <a:defRPr sz="1867" baseline="0">
                <a:solidFill>
                  <a:schemeClr val="tx1"/>
                </a:solidFill>
                <a:latin typeface="微软雅黑" pitchFamily="34" charset="-122"/>
                <a:ea typeface="微软雅黑" pitchFamily="34" charset="-122"/>
              </a:defRPr>
            </a:lvl2pPr>
            <a:lvl3pPr marL="1432948" indent="-213779">
              <a:lnSpc>
                <a:spcPct val="150000"/>
              </a:lnSpc>
              <a:buClr>
                <a:srgbClr val="C00000"/>
              </a:buClr>
              <a:buFont typeface="Wingdings" pitchFamily="2" charset="2"/>
              <a:buChar char="ü"/>
              <a:defRPr sz="1600" baseline="0">
                <a:latin typeface="微软雅黑" pitchFamily="34" charset="-122"/>
                <a:ea typeface="微软雅黑" pitchFamily="34" charset="-122"/>
              </a:defRPr>
            </a:lvl3pPr>
            <a:lvl4pPr>
              <a:defRPr>
                <a:latin typeface="黑体" pitchFamily="49" charset="-122"/>
                <a:ea typeface="黑体" pitchFamily="49" charset="-122"/>
              </a:defRPr>
            </a:lvl4pPr>
            <a:lvl5pPr>
              <a:defRPr>
                <a:latin typeface="黑体" pitchFamily="49" charset="-122"/>
                <a:ea typeface="黑体" pitchFamily="49" charset="-122"/>
              </a:defRPr>
            </a:lvl5pPr>
          </a:lstStyle>
          <a:p>
            <a:pPr lvl="0"/>
            <a:r>
              <a:rPr lang="zh-CN" altLang="en-US" dirty="0"/>
              <a:t>单击此处编辑母版文本样式</a:t>
            </a:r>
          </a:p>
          <a:p>
            <a:pPr lvl="1"/>
            <a:r>
              <a:rPr lang="zh-CN" altLang="en-US" dirty="0"/>
              <a:t>第二级</a:t>
            </a:r>
          </a:p>
          <a:p>
            <a:pPr lvl="2"/>
            <a:r>
              <a:rPr lang="zh-CN" altLang="en-US" dirty="0"/>
              <a:t>第三级</a:t>
            </a:r>
          </a:p>
        </p:txBody>
      </p:sp>
      <p:sp>
        <p:nvSpPr>
          <p:cNvPr id="5" name="标题占位符 12"/>
          <p:cNvSpPr>
            <a:spLocks noGrp="1"/>
          </p:cNvSpPr>
          <p:nvPr>
            <p:ph type="title"/>
          </p:nvPr>
        </p:nvSpPr>
        <p:spPr>
          <a:xfrm>
            <a:off x="609600" y="142855"/>
            <a:ext cx="9296427" cy="714380"/>
          </a:xfrm>
          <a:prstGeom prst="rect">
            <a:avLst/>
          </a:prstGeom>
        </p:spPr>
        <p:txBody>
          <a:bodyPr rtlCol="0">
            <a:normAutofit/>
          </a:bodyPr>
          <a:lstStyle>
            <a:lvl1pPr>
              <a:defRPr sz="3200" b="1" baseline="0">
                <a:latin typeface="微软雅黑" pitchFamily="34" charset="-122"/>
                <a:ea typeface="微软雅黑" pitchFamily="34" charset="-122"/>
              </a:defRPr>
            </a:lvl1pPr>
          </a:lstStyle>
          <a:p>
            <a:r>
              <a:rPr lang="zh-CN" altLang="en-US" dirty="0"/>
              <a:t>单击此处编辑母版标题样式</a:t>
            </a:r>
          </a:p>
        </p:txBody>
      </p:sp>
    </p:spTree>
    <p:extLst>
      <p:ext uri="{BB962C8B-B14F-4D97-AF65-F5344CB8AC3E}">
        <p14:creationId xmlns:p14="http://schemas.microsoft.com/office/powerpoint/2010/main" val="13055343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p:cNvSpPr>
            <a:spLocks noGrp="1"/>
          </p:cNvSpPr>
          <p:nvPr>
            <p:ph type="title"/>
          </p:nvPr>
        </p:nvSpPr>
        <p:spPr>
          <a:xfrm>
            <a:off x="609600" y="231620"/>
            <a:ext cx="10972800" cy="640080"/>
          </a:xfrm>
        </p:spPr>
        <p:txBody>
          <a:bodyPr/>
          <a:lstStyle/>
          <a:p>
            <a:r>
              <a:rPr lang="en-US"/>
              <a:t>Click to edit Master title style</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271B49A-57FF-44FC-B189-A9CEF40C469C}" type="datetime1">
              <a:rPr lang="en-US" smtClean="0">
                <a:solidFill>
                  <a:prstClr val="black">
                    <a:alpha val="50000"/>
                  </a:prstClr>
                </a:solidFill>
              </a:rPr>
              <a:pPr/>
              <a:t>11/30/2021</a:t>
            </a:fld>
            <a:endParaRPr lang="en-US" dirty="0">
              <a:solidFill>
                <a:prstClr val="black">
                  <a:alpha val="50000"/>
                </a:prstClr>
              </a:solidFill>
            </a:endParaRPr>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r>
              <a:rPr lang="en-US" dirty="0"/>
              <a:t>Intel Confidential </a:t>
            </a:r>
          </a:p>
        </p:txBody>
      </p:sp>
    </p:spTree>
    <p:extLst>
      <p:ext uri="{BB962C8B-B14F-4D97-AF65-F5344CB8AC3E}">
        <p14:creationId xmlns:p14="http://schemas.microsoft.com/office/powerpoint/2010/main" val="557527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18782939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p:cNvSpPr>
            <a:spLocks noGrp="1"/>
          </p:cNvSpPr>
          <p:nvPr>
            <p:ph type="title"/>
          </p:nvPr>
        </p:nvSpPr>
        <p:spPr>
          <a:xfrm>
            <a:off x="609600" y="231620"/>
            <a:ext cx="10972800" cy="640080"/>
          </a:xfrm>
        </p:spPr>
        <p:txBody>
          <a:bodyPr/>
          <a:lstStyle/>
          <a:p>
            <a:r>
              <a:rPr lang="en-US"/>
              <a:t>Click to edit Master title style</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271B49A-57FF-44FC-B189-A9CEF40C469C}" type="datetime1">
              <a:rPr lang="en-US" smtClean="0"/>
              <a:t>11/30/2021</a:t>
            </a:fld>
            <a:endParaRPr lang="en-US" dirty="0"/>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r>
              <a:rPr lang="en-US" dirty="0"/>
              <a:t>Intel Confidential </a:t>
            </a:r>
          </a:p>
        </p:txBody>
      </p:sp>
    </p:spTree>
    <p:extLst>
      <p:ext uri="{BB962C8B-B14F-4D97-AF65-F5344CB8AC3E}">
        <p14:creationId xmlns:p14="http://schemas.microsoft.com/office/powerpoint/2010/main" val="4244449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タイトルとコンテンツ">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fld id="{909BF1F1-8681-4731-A8F5-A5CC4091042E}" type="datetimeFigureOut">
              <a:rPr kumimoji="1" lang="ja-JP" altLang="en-US" smtClean="0"/>
              <a:t>2021/11/30</a:t>
            </a:fld>
            <a:endParaRPr kumimoji="1" lang="ja-JP" altLang="en-US"/>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385590E5-57D4-4004-8489-08DEED0A8847}" type="slidenum">
              <a:rPr kumimoji="1" lang="ja-JP" altLang="en-US" smtClean="0"/>
              <a:t>‹#›</a:t>
            </a:fld>
            <a:endParaRPr kumimoji="1" lang="ja-JP" altLang="en-US"/>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Tree>
    <p:extLst>
      <p:ext uri="{BB962C8B-B14F-4D97-AF65-F5344CB8AC3E}">
        <p14:creationId xmlns:p14="http://schemas.microsoft.com/office/powerpoint/2010/main" val="1958917217"/>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タイトル スライド">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ja-JP" altLang="en-US"/>
              <a:t>マスター タイトルの書式設定</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593375876"/>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タイトルとコンテンツ">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fld id="{909BF1F1-8681-4731-A8F5-A5CC4091042E}" type="datetimeFigureOut">
              <a:rPr kumimoji="1" lang="ja-JP" altLang="en-US" smtClean="0"/>
              <a:t>2021/11/30</a:t>
            </a:fld>
            <a:endParaRPr kumimoji="1" lang="ja-JP" altLang="en-US"/>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385590E5-57D4-4004-8489-08DEED0A8847}" type="slidenum">
              <a:rPr kumimoji="1" lang="ja-JP" altLang="en-US" smtClean="0"/>
              <a:t>‹#›</a:t>
            </a:fld>
            <a:endParaRPr kumimoji="1" lang="ja-JP" altLang="en-US"/>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Tree>
    <p:extLst>
      <p:ext uri="{BB962C8B-B14F-4D97-AF65-F5344CB8AC3E}">
        <p14:creationId xmlns:p14="http://schemas.microsoft.com/office/powerpoint/2010/main" val="2627911149"/>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10" Type="http://schemas.openxmlformats.org/officeDocument/2006/relationships/image" Target="../media/image3.png"/><Relationship Id="rId4" Type="http://schemas.openxmlformats.org/officeDocument/2006/relationships/slideLayout" Target="../slideLayouts/slideLayout11.xml"/><Relationship Id="rId9" Type="http://schemas.openxmlformats.org/officeDocument/2006/relationships/image" Target="../media/image2.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16.xml"/><Relationship Id="rId7"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10" Type="http://schemas.openxmlformats.org/officeDocument/2006/relationships/image" Target="../media/image3.png"/><Relationship Id="rId4" Type="http://schemas.openxmlformats.org/officeDocument/2006/relationships/slideLayout" Target="../slideLayouts/slideLayout17.xml"/><Relationship Id="rId9" Type="http://schemas.openxmlformats.org/officeDocument/2006/relationships/image" Target="../media/image2.emf"/></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22.xml"/><Relationship Id="rId7"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10" Type="http://schemas.openxmlformats.org/officeDocument/2006/relationships/image" Target="../media/image3.png"/><Relationship Id="rId4" Type="http://schemas.openxmlformats.org/officeDocument/2006/relationships/slideLayout" Target="../slideLayouts/slideLayout23.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9"/>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1"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 id="2147483657" r:id="rId7"/>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909BF1F1-8681-4731-A8F5-A5CC4091042E}" type="datetimeFigureOut">
              <a:rPr kumimoji="1" lang="ja-JP" altLang="en-US" smtClean="0"/>
              <a:t>2021/11/30</a:t>
            </a:fld>
            <a:endParaRPr kumimoji="1" lang="ja-JP" altLang="en-US"/>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385590E5-57D4-4004-8489-08DEED0A8847}" type="slidenum">
              <a:rPr kumimoji="1" lang="ja-JP" altLang="en-US" smtClean="0"/>
              <a:t>‹#›</a:t>
            </a:fld>
            <a:endParaRPr kumimoji="1" lang="ja-JP" altLang="en-US"/>
          </a:p>
        </p:txBody>
      </p:sp>
      <p:pic>
        <p:nvPicPr>
          <p:cNvPr id="21" name="Picture 2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p:nvPicPr>
        <p:blipFill rotWithShape="1">
          <a:blip r:embed="rId10"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kumimoji="1" lang="ja-JP" altLang="en-US"/>
          </a:p>
        </p:txBody>
      </p:sp>
    </p:spTree>
    <p:extLst>
      <p:ext uri="{BB962C8B-B14F-4D97-AF65-F5344CB8AC3E}">
        <p14:creationId xmlns:p14="http://schemas.microsoft.com/office/powerpoint/2010/main" val="280473375"/>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7" r:id="rId6"/>
  </p:sldLayoutIdLst>
  <p:transition>
    <p:wipe dir="r"/>
  </p:transition>
  <p:hf hdr="0" ftr="0" dt="0"/>
  <p:txStyles>
    <p:titleStyle>
      <a:lvl1pPr algn="l" defTabSz="914400" rtl="0" eaLnBrk="1" latinLnBrk="0" hangingPunct="1">
        <a:lnSpc>
          <a:spcPct val="90000"/>
        </a:lnSpc>
        <a:spcBef>
          <a:spcPct val="0"/>
        </a:spcBef>
        <a:buNone/>
        <a:defRPr kumimoji="1"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kumimoji="1"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kumimoji="1"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kumimoji="1"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kumimoji="1"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kumimoji="1"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276112854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solidFill>
                <a:prstClr val="black">
                  <a:alpha val="50000"/>
                </a:prstClr>
              </a:solidFill>
            </a:endParaRPr>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pic>
        <p:nvPicPr>
          <p:cNvPr id="21" name="Picture 20"/>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solidFill>
                <a:prstClr val="black">
                  <a:tint val="75000"/>
                </a:prstClr>
              </a:solidFill>
            </a:endParaRPr>
          </a:p>
        </p:txBody>
      </p:sp>
    </p:spTree>
    <p:extLst>
      <p:ext uri="{BB962C8B-B14F-4D97-AF65-F5344CB8AC3E}">
        <p14:creationId xmlns:p14="http://schemas.microsoft.com/office/powerpoint/2010/main" val="3526898764"/>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1.xml"/><Relationship Id="rId1" Type="http://schemas.openxmlformats.org/officeDocument/2006/relationships/themeOverride" Target="../theme/themeOverr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761A4A-CB50-4903-A03C-204836853BE5}"/>
              </a:ext>
            </a:extLst>
          </p:cNvPr>
          <p:cNvSpPr>
            <a:spLocks noGrp="1"/>
          </p:cNvSpPr>
          <p:nvPr>
            <p:ph type="ctrTitle"/>
          </p:nvPr>
        </p:nvSpPr>
        <p:spPr/>
        <p:txBody>
          <a:bodyPr>
            <a:normAutofit/>
          </a:bodyPr>
          <a:lstStyle/>
          <a:p>
            <a:r>
              <a:rPr lang="en-US" dirty="0"/>
              <a:t>CCVPN Closed-loop changes in Jakarta</a:t>
            </a:r>
            <a:endParaRPr lang="ru-RU" dirty="0"/>
          </a:p>
        </p:txBody>
      </p:sp>
      <p:sp>
        <p:nvSpPr>
          <p:cNvPr id="3" name="Подзаголовок 2">
            <a:extLst>
              <a:ext uri="{FF2B5EF4-FFF2-40B4-BE49-F238E27FC236}">
                <a16:creationId xmlns:a16="http://schemas.microsoft.com/office/drawing/2014/main" id="{2708794C-2D96-C24F-B5C0-B50D27060A0C}"/>
              </a:ext>
            </a:extLst>
          </p:cNvPr>
          <p:cNvSpPr txBox="1">
            <a:spLocks/>
          </p:cNvSpPr>
          <p:nvPr/>
        </p:nvSpPr>
        <p:spPr>
          <a:xfrm>
            <a:off x="3851031" y="4774177"/>
            <a:ext cx="7848209" cy="1846431"/>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endParaRPr lang="en-US" sz="1400" dirty="0"/>
          </a:p>
          <a:p>
            <a:pPr algn="r"/>
            <a:r>
              <a:rPr lang="en-US" altLang="zh-CN" sz="1400" dirty="0"/>
              <a:t>Henry Yu, Hesam Rahimi, Decheng Zhang (Huawei)</a:t>
            </a:r>
          </a:p>
          <a:p>
            <a:pPr algn="r"/>
            <a:r>
              <a:rPr lang="en-US" altLang="zh-CN" sz="1400"/>
              <a:t>Lin Meng </a:t>
            </a:r>
            <a:r>
              <a:rPr lang="en-US" altLang="zh-CN" sz="1400" dirty="0"/>
              <a:t>(CMCC)</a:t>
            </a:r>
          </a:p>
          <a:p>
            <a:pPr algn="r"/>
            <a:r>
              <a:rPr lang="en-US" altLang="zh-CN" sz="1400" dirty="0"/>
              <a:t>Dong Wang, Lei Shi (China Telecom)</a:t>
            </a:r>
          </a:p>
          <a:p>
            <a:pPr algn="r"/>
            <a:endParaRPr lang="ru-RU" sz="1400" dirty="0"/>
          </a:p>
        </p:txBody>
      </p:sp>
    </p:spTree>
    <p:extLst>
      <p:ext uri="{BB962C8B-B14F-4D97-AF65-F5344CB8AC3E}">
        <p14:creationId xmlns:p14="http://schemas.microsoft.com/office/powerpoint/2010/main" val="3908963074"/>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6957B74-5A41-FD4A-B89C-8C390F46AE63}"/>
              </a:ext>
            </a:extLst>
          </p:cNvPr>
          <p:cNvSpPr>
            <a:spLocks noGrp="1"/>
          </p:cNvSpPr>
          <p:nvPr>
            <p:ph idx="1"/>
          </p:nvPr>
        </p:nvSpPr>
        <p:spPr>
          <a:xfrm>
            <a:off x="171450" y="1192109"/>
            <a:ext cx="11410950" cy="5021262"/>
          </a:xfrm>
        </p:spPr>
        <p:txBody>
          <a:bodyPr>
            <a:normAutofit/>
          </a:bodyPr>
          <a:lstStyle/>
          <a:p>
            <a:r>
              <a:rPr kumimoji="1" lang="en-US" altLang="zh-CN" sz="2800" b="1" dirty="0">
                <a:solidFill>
                  <a:schemeClr val="bg2">
                    <a:lumMod val="90000"/>
                  </a:schemeClr>
                </a:solidFill>
              </a:rPr>
              <a:t>Overview and background of Intent-based Cloud Leased Line</a:t>
            </a:r>
          </a:p>
          <a:p>
            <a:r>
              <a:rPr kumimoji="1" lang="en-US" altLang="zh-CN" sz="2800" b="1" dirty="0">
                <a:solidFill>
                  <a:schemeClr val="bg2">
                    <a:lumMod val="90000"/>
                  </a:schemeClr>
                </a:solidFill>
              </a:rPr>
              <a:t>CCVPN Closed-loop</a:t>
            </a:r>
          </a:p>
          <a:p>
            <a:r>
              <a:rPr kumimoji="1" lang="en-US" altLang="zh-CN" sz="2800" b="1" dirty="0">
                <a:solidFill>
                  <a:schemeClr val="tx1">
                    <a:lumMod val="85000"/>
                    <a:lumOff val="15000"/>
                  </a:schemeClr>
                </a:solidFill>
              </a:rPr>
              <a:t>DCAE questions</a:t>
            </a:r>
          </a:p>
        </p:txBody>
      </p:sp>
      <p:sp>
        <p:nvSpPr>
          <p:cNvPr id="3" name="标题 2">
            <a:extLst>
              <a:ext uri="{FF2B5EF4-FFF2-40B4-BE49-F238E27FC236}">
                <a16:creationId xmlns:a16="http://schemas.microsoft.com/office/drawing/2014/main" id="{624F7971-778A-C94A-8B97-CA3818A1962B}"/>
              </a:ext>
            </a:extLst>
          </p:cNvPr>
          <p:cNvSpPr>
            <a:spLocks noGrp="1"/>
          </p:cNvSpPr>
          <p:nvPr>
            <p:ph type="title"/>
          </p:nvPr>
        </p:nvSpPr>
        <p:spPr>
          <a:xfrm>
            <a:off x="171450" y="146953"/>
            <a:ext cx="10972800" cy="640080"/>
          </a:xfrm>
        </p:spPr>
        <p:txBody>
          <a:bodyPr/>
          <a:lstStyle/>
          <a:p>
            <a:r>
              <a:rPr kumimoji="1" lang="en-US" altLang="zh-CN" dirty="0"/>
              <a:t>Contents</a:t>
            </a:r>
            <a:endParaRPr kumimoji="1" lang="zh-CN" altLang="en-US" dirty="0"/>
          </a:p>
        </p:txBody>
      </p:sp>
    </p:spTree>
    <p:extLst>
      <p:ext uri="{BB962C8B-B14F-4D97-AF65-F5344CB8AC3E}">
        <p14:creationId xmlns:p14="http://schemas.microsoft.com/office/powerpoint/2010/main" val="16806259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27" name="Title 2"/>
          <p:cNvSpPr>
            <a:spLocks noGrp="1"/>
          </p:cNvSpPr>
          <p:nvPr>
            <p:ph type="title"/>
          </p:nvPr>
        </p:nvSpPr>
        <p:spPr>
          <a:xfrm>
            <a:off x="59073" y="154497"/>
            <a:ext cx="11861101" cy="538770"/>
          </a:xfrm>
        </p:spPr>
        <p:txBody>
          <a:bodyPr>
            <a:noAutofit/>
          </a:bodyPr>
          <a:lstStyle/>
          <a:p>
            <a:r>
              <a:rPr lang="en-US" sz="3200" dirty="0">
                <a:ea typeface="+mn-ea"/>
              </a:rPr>
              <a:t>DCAE Control Plane Question</a:t>
            </a:r>
          </a:p>
        </p:txBody>
      </p:sp>
      <p:pic>
        <p:nvPicPr>
          <p:cNvPr id="1026" name="Picture 2" descr="dcae_cont_fl.png">
            <a:extLst>
              <a:ext uri="{FF2B5EF4-FFF2-40B4-BE49-F238E27FC236}">
                <a16:creationId xmlns:a16="http://schemas.microsoft.com/office/drawing/2014/main" id="{14423180-9B43-4D6E-B21A-73C44A8F16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8252" y="2207491"/>
            <a:ext cx="6181685" cy="406399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942C964D-543B-49DC-8269-E20FD6654756}"/>
              </a:ext>
            </a:extLst>
          </p:cNvPr>
          <p:cNvPicPr>
            <a:picLocks noChangeAspect="1"/>
          </p:cNvPicPr>
          <p:nvPr/>
        </p:nvPicPr>
        <p:blipFill>
          <a:blip r:embed="rId3"/>
          <a:stretch>
            <a:fillRect/>
          </a:stretch>
        </p:blipFill>
        <p:spPr>
          <a:xfrm>
            <a:off x="162063" y="2090268"/>
            <a:ext cx="5296628" cy="4093477"/>
          </a:xfrm>
          <a:prstGeom prst="rect">
            <a:avLst/>
          </a:prstGeom>
        </p:spPr>
      </p:pic>
      <p:cxnSp>
        <p:nvCxnSpPr>
          <p:cNvPr id="10" name="Straight Arrow Connector 9">
            <a:extLst>
              <a:ext uri="{FF2B5EF4-FFF2-40B4-BE49-F238E27FC236}">
                <a16:creationId xmlns:a16="http://schemas.microsoft.com/office/drawing/2014/main" id="{91A63A0F-5BFB-4D49-B575-8040B67E6E29}"/>
              </a:ext>
            </a:extLst>
          </p:cNvPr>
          <p:cNvCxnSpPr>
            <a:cxnSpLocks/>
          </p:cNvCxnSpPr>
          <p:nvPr/>
        </p:nvCxnSpPr>
        <p:spPr>
          <a:xfrm flipV="1">
            <a:off x="4655127" y="2629038"/>
            <a:ext cx="1930400" cy="2949726"/>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16089DC3-84B9-489C-8E18-DAC1C8D6B058}"/>
              </a:ext>
            </a:extLst>
          </p:cNvPr>
          <p:cNvSpPr txBox="1"/>
          <p:nvPr/>
        </p:nvSpPr>
        <p:spPr>
          <a:xfrm>
            <a:off x="5989623" y="1442720"/>
            <a:ext cx="5578764" cy="830997"/>
          </a:xfrm>
          <a:prstGeom prst="rect">
            <a:avLst/>
          </a:prstGeom>
          <a:noFill/>
        </p:spPr>
        <p:txBody>
          <a:bodyPr wrap="square" lIns="0" tIns="0" rIns="0" bIns="0" rtlCol="0">
            <a:spAutoFit/>
          </a:bodyPr>
          <a:lstStyle/>
          <a:p>
            <a:pPr marL="342900" indent="-342900">
              <a:buFont typeface="+mj-lt"/>
              <a:buAutoNum type="arabicPeriod"/>
            </a:pPr>
            <a:r>
              <a:rPr lang="en-US" dirty="0"/>
              <a:t>How to set configuration policy to </a:t>
            </a:r>
            <a:r>
              <a:rPr lang="en-US" dirty="0">
                <a:solidFill>
                  <a:prstClr val="black"/>
                </a:solidFill>
              </a:rPr>
              <a:t>check if bandwidth usage is continuously above threshold for x reported times? Is there any DCAE code changes required? </a:t>
            </a:r>
            <a:r>
              <a:rPr lang="en-US" dirty="0"/>
              <a:t>  </a:t>
            </a:r>
          </a:p>
        </p:txBody>
      </p:sp>
    </p:spTree>
    <p:extLst>
      <p:ext uri="{BB962C8B-B14F-4D97-AF65-F5344CB8AC3E}">
        <p14:creationId xmlns:p14="http://schemas.microsoft.com/office/powerpoint/2010/main" val="3389257981"/>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cae_dat_fl.png">
            <a:extLst>
              <a:ext uri="{FF2B5EF4-FFF2-40B4-BE49-F238E27FC236}">
                <a16:creationId xmlns:a16="http://schemas.microsoft.com/office/drawing/2014/main" id="{0A7D64CB-DA2B-4855-B6CF-F4267C8940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1628" y="2205050"/>
            <a:ext cx="5443755" cy="4093477"/>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27" name="Title 2"/>
          <p:cNvSpPr>
            <a:spLocks noGrp="1"/>
          </p:cNvSpPr>
          <p:nvPr>
            <p:ph type="title"/>
          </p:nvPr>
        </p:nvSpPr>
        <p:spPr>
          <a:xfrm>
            <a:off x="59073" y="154497"/>
            <a:ext cx="11861101" cy="538770"/>
          </a:xfrm>
        </p:spPr>
        <p:txBody>
          <a:bodyPr>
            <a:noAutofit/>
          </a:bodyPr>
          <a:lstStyle/>
          <a:p>
            <a:r>
              <a:rPr lang="en-US" sz="3200" dirty="0">
                <a:ea typeface="+mn-ea"/>
              </a:rPr>
              <a:t>DCAE Data Plane Question</a:t>
            </a:r>
          </a:p>
        </p:txBody>
      </p:sp>
      <p:pic>
        <p:nvPicPr>
          <p:cNvPr id="3" name="Picture 2">
            <a:extLst>
              <a:ext uri="{FF2B5EF4-FFF2-40B4-BE49-F238E27FC236}">
                <a16:creationId xmlns:a16="http://schemas.microsoft.com/office/drawing/2014/main" id="{942C964D-543B-49DC-8269-E20FD6654756}"/>
              </a:ext>
            </a:extLst>
          </p:cNvPr>
          <p:cNvPicPr>
            <a:picLocks noChangeAspect="1"/>
          </p:cNvPicPr>
          <p:nvPr/>
        </p:nvPicPr>
        <p:blipFill>
          <a:blip r:embed="rId3"/>
          <a:stretch>
            <a:fillRect/>
          </a:stretch>
        </p:blipFill>
        <p:spPr>
          <a:xfrm>
            <a:off x="162063" y="2090268"/>
            <a:ext cx="5296628" cy="4093477"/>
          </a:xfrm>
          <a:prstGeom prst="rect">
            <a:avLst/>
          </a:prstGeom>
        </p:spPr>
      </p:pic>
      <p:cxnSp>
        <p:nvCxnSpPr>
          <p:cNvPr id="10" name="Straight Arrow Connector 9">
            <a:extLst>
              <a:ext uri="{FF2B5EF4-FFF2-40B4-BE49-F238E27FC236}">
                <a16:creationId xmlns:a16="http://schemas.microsoft.com/office/drawing/2014/main" id="{91A63A0F-5BFB-4D49-B575-8040B67E6E29}"/>
              </a:ext>
            </a:extLst>
          </p:cNvPr>
          <p:cNvCxnSpPr>
            <a:cxnSpLocks/>
          </p:cNvCxnSpPr>
          <p:nvPr/>
        </p:nvCxnSpPr>
        <p:spPr>
          <a:xfrm>
            <a:off x="2844800" y="5153891"/>
            <a:ext cx="4396509" cy="184727"/>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16089DC3-84B9-489C-8E18-DAC1C8D6B058}"/>
              </a:ext>
            </a:extLst>
          </p:cNvPr>
          <p:cNvSpPr txBox="1"/>
          <p:nvPr/>
        </p:nvSpPr>
        <p:spPr>
          <a:xfrm>
            <a:off x="517235" y="1118108"/>
            <a:ext cx="10788073" cy="553998"/>
          </a:xfrm>
          <a:prstGeom prst="rect">
            <a:avLst/>
          </a:prstGeom>
          <a:noFill/>
        </p:spPr>
        <p:txBody>
          <a:bodyPr wrap="square" lIns="0" tIns="0" rIns="0" bIns="0" rtlCol="0">
            <a:spAutoFit/>
          </a:bodyPr>
          <a:lstStyle/>
          <a:p>
            <a:pPr marL="342900" indent="-342900">
              <a:buFont typeface="+mj-lt"/>
              <a:buAutoNum type="arabicPeriod"/>
            </a:pPr>
            <a:r>
              <a:rPr lang="en-US" dirty="0"/>
              <a:t>For step 2, what is the interface (REST?) for SDNC to send VES data to DCAE?  Is there an example? </a:t>
            </a:r>
          </a:p>
          <a:p>
            <a:pPr marL="342900" indent="-342900">
              <a:buFont typeface="+mj-lt"/>
              <a:buAutoNum type="arabicPeriod"/>
            </a:pPr>
            <a:r>
              <a:rPr lang="en-US" dirty="0"/>
              <a:t>For step 4, is there any DCAE code changes required to generate the </a:t>
            </a:r>
            <a:r>
              <a:rPr lang="en-US" dirty="0" err="1"/>
              <a:t>DMaaP</a:t>
            </a:r>
            <a:r>
              <a:rPr lang="en-US" dirty="0"/>
              <a:t> event which is consumed by Policy? </a:t>
            </a:r>
          </a:p>
        </p:txBody>
      </p:sp>
      <p:cxnSp>
        <p:nvCxnSpPr>
          <p:cNvPr id="12" name="Straight Arrow Connector 11">
            <a:extLst>
              <a:ext uri="{FF2B5EF4-FFF2-40B4-BE49-F238E27FC236}">
                <a16:creationId xmlns:a16="http://schemas.microsoft.com/office/drawing/2014/main" id="{DC6088E7-704A-47EA-A254-26E2276D05CE}"/>
              </a:ext>
            </a:extLst>
          </p:cNvPr>
          <p:cNvCxnSpPr>
            <a:cxnSpLocks/>
          </p:cNvCxnSpPr>
          <p:nvPr/>
        </p:nvCxnSpPr>
        <p:spPr>
          <a:xfrm flipV="1">
            <a:off x="4849091" y="3057236"/>
            <a:ext cx="6003636" cy="1043709"/>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102827"/>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01667" y="3508872"/>
            <a:ext cx="4790414" cy="1323439"/>
          </a:xfrm>
          <a:prstGeom prst="rect">
            <a:avLst/>
          </a:prstGeom>
          <a:noFill/>
        </p:spPr>
        <p:txBody>
          <a:bodyPr wrap="none" rtlCol="0">
            <a:spAutoFit/>
          </a:bodyPr>
          <a:lstStyle/>
          <a:p>
            <a:r>
              <a:rPr lang="en-US" altLang="zh-CN" sz="8000" dirty="0">
                <a:solidFill>
                  <a:schemeClr val="bg1"/>
                </a:solidFill>
              </a:rPr>
              <a:t>Thank You!</a:t>
            </a:r>
            <a:endParaRPr lang="zh-CN" altLang="en-US" sz="8000" dirty="0">
              <a:solidFill>
                <a:schemeClr val="bg1"/>
              </a:solidFill>
            </a:endParaRPr>
          </a:p>
        </p:txBody>
      </p:sp>
    </p:spTree>
    <p:extLst>
      <p:ext uri="{BB962C8B-B14F-4D97-AF65-F5344CB8AC3E}">
        <p14:creationId xmlns:p14="http://schemas.microsoft.com/office/powerpoint/2010/main" val="2877142038"/>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27" name="Title 2"/>
          <p:cNvSpPr>
            <a:spLocks noGrp="1"/>
          </p:cNvSpPr>
          <p:nvPr>
            <p:ph type="title"/>
          </p:nvPr>
        </p:nvSpPr>
        <p:spPr>
          <a:xfrm>
            <a:off x="59073" y="154497"/>
            <a:ext cx="11861101" cy="538770"/>
          </a:xfrm>
        </p:spPr>
        <p:txBody>
          <a:bodyPr>
            <a:noAutofit/>
          </a:bodyPr>
          <a:lstStyle/>
          <a:p>
            <a:r>
              <a:rPr lang="en-US" sz="3200" b="1" dirty="0">
                <a:latin typeface="+mn-lt"/>
              </a:rPr>
              <a:t>Transport MD closed loop data and control flow (based on ZSM 009)</a:t>
            </a:r>
          </a:p>
        </p:txBody>
      </p:sp>
      <p:sp>
        <p:nvSpPr>
          <p:cNvPr id="6" name="Rectangle 5"/>
          <p:cNvSpPr/>
          <p:nvPr/>
        </p:nvSpPr>
        <p:spPr>
          <a:xfrm>
            <a:off x="768423" y="1874670"/>
            <a:ext cx="937071"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SO</a:t>
            </a:r>
          </a:p>
        </p:txBody>
      </p:sp>
      <p:sp>
        <p:nvSpPr>
          <p:cNvPr id="7" name="Rectangle 6"/>
          <p:cNvSpPr/>
          <p:nvPr/>
        </p:nvSpPr>
        <p:spPr>
          <a:xfrm>
            <a:off x="760944" y="4728768"/>
            <a:ext cx="937071"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SDNC</a:t>
            </a:r>
          </a:p>
        </p:txBody>
      </p:sp>
      <p:sp>
        <p:nvSpPr>
          <p:cNvPr id="9" name="Rectangle 8"/>
          <p:cNvSpPr/>
          <p:nvPr/>
        </p:nvSpPr>
        <p:spPr>
          <a:xfrm>
            <a:off x="3066218" y="3142902"/>
            <a:ext cx="937071" cy="62723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AAI</a:t>
            </a:r>
          </a:p>
        </p:txBody>
      </p:sp>
      <p:sp>
        <p:nvSpPr>
          <p:cNvPr id="11" name="Rectangle 10"/>
          <p:cNvSpPr/>
          <p:nvPr/>
        </p:nvSpPr>
        <p:spPr>
          <a:xfrm>
            <a:off x="5449876" y="1870653"/>
            <a:ext cx="937071" cy="62723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Policy</a:t>
            </a:r>
          </a:p>
        </p:txBody>
      </p:sp>
      <p:sp>
        <p:nvSpPr>
          <p:cNvPr id="13" name="Rectangle 12"/>
          <p:cNvSpPr/>
          <p:nvPr/>
        </p:nvSpPr>
        <p:spPr>
          <a:xfrm>
            <a:off x="5449877" y="4728768"/>
            <a:ext cx="937071" cy="62723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DCAE</a:t>
            </a:r>
          </a:p>
        </p:txBody>
      </p:sp>
      <p:cxnSp>
        <p:nvCxnSpPr>
          <p:cNvPr id="23" name="Straight Arrow Connector 22"/>
          <p:cNvCxnSpPr>
            <a:stCxn id="6" idx="2"/>
            <a:endCxn id="7" idx="0"/>
          </p:cNvCxnSpPr>
          <p:nvPr/>
        </p:nvCxnSpPr>
        <p:spPr>
          <a:xfrm flipH="1">
            <a:off x="1229480" y="2501904"/>
            <a:ext cx="7479" cy="2226864"/>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7" idx="3"/>
            <a:endCxn id="13" idx="1"/>
          </p:cNvCxnSpPr>
          <p:nvPr/>
        </p:nvCxnSpPr>
        <p:spPr>
          <a:xfrm>
            <a:off x="1698015" y="5042385"/>
            <a:ext cx="3751862" cy="0"/>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3" idx="0"/>
            <a:endCxn id="11" idx="2"/>
          </p:cNvCxnSpPr>
          <p:nvPr/>
        </p:nvCxnSpPr>
        <p:spPr>
          <a:xfrm flipH="1" flipV="1">
            <a:off x="5918412" y="2497887"/>
            <a:ext cx="1" cy="2230881"/>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11" idx="1"/>
            <a:endCxn id="6" idx="3"/>
          </p:cNvCxnSpPr>
          <p:nvPr/>
        </p:nvCxnSpPr>
        <p:spPr>
          <a:xfrm flipH="1">
            <a:off x="1705494" y="2184270"/>
            <a:ext cx="3744382" cy="4017"/>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669174" y="3521069"/>
            <a:ext cx="640335" cy="0"/>
          </a:xfrm>
          <a:prstGeom prst="line">
            <a:avLst/>
          </a:prstGeom>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3049151" y="1334310"/>
            <a:ext cx="955817" cy="49244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D2E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decision</a:t>
            </a:r>
          </a:p>
        </p:txBody>
      </p:sp>
      <p:cxnSp>
        <p:nvCxnSpPr>
          <p:cNvPr id="21" name="Straight Connector 20"/>
          <p:cNvCxnSpPr/>
          <p:nvPr/>
        </p:nvCxnSpPr>
        <p:spPr>
          <a:xfrm>
            <a:off x="3573946" y="1870653"/>
            <a:ext cx="0" cy="63125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573946" y="4728768"/>
            <a:ext cx="0" cy="627234"/>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027686" y="5396472"/>
            <a:ext cx="1092519" cy="49244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M2A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monitoring</a:t>
            </a:r>
          </a:p>
        </p:txBody>
      </p:sp>
      <p:sp>
        <p:nvSpPr>
          <p:cNvPr id="39" name="TextBox 38"/>
          <p:cNvSpPr txBox="1"/>
          <p:nvPr/>
        </p:nvSpPr>
        <p:spPr>
          <a:xfrm>
            <a:off x="6215121" y="3284074"/>
            <a:ext cx="955817" cy="49244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A2D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analysis</a:t>
            </a:r>
          </a:p>
        </p:txBody>
      </p:sp>
      <p:sp>
        <p:nvSpPr>
          <p:cNvPr id="41" name="TextBox 40"/>
          <p:cNvSpPr txBox="1"/>
          <p:nvPr/>
        </p:nvSpPr>
        <p:spPr>
          <a:xfrm>
            <a:off x="-39987" y="3559503"/>
            <a:ext cx="955817" cy="49244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E2M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execution</a:t>
            </a:r>
          </a:p>
        </p:txBody>
      </p:sp>
      <p:cxnSp>
        <p:nvCxnSpPr>
          <p:cNvPr id="32" name="Straight Connector 31"/>
          <p:cNvCxnSpPr/>
          <p:nvPr/>
        </p:nvCxnSpPr>
        <p:spPr>
          <a:xfrm>
            <a:off x="1705494" y="2497887"/>
            <a:ext cx="1360724" cy="64501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4003289" y="2466087"/>
            <a:ext cx="1469029" cy="67279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1698015" y="3770136"/>
            <a:ext cx="1368203" cy="95863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4003289" y="3776517"/>
            <a:ext cx="1445694" cy="95225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2988494" y="3755192"/>
            <a:ext cx="1092519"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data</a:t>
            </a:r>
          </a:p>
        </p:txBody>
      </p:sp>
      <p:sp>
        <p:nvSpPr>
          <p:cNvPr id="57" name="TextBox 56"/>
          <p:cNvSpPr txBox="1"/>
          <p:nvPr/>
        </p:nvSpPr>
        <p:spPr>
          <a:xfrm>
            <a:off x="7309717" y="1124716"/>
            <a:ext cx="4610457" cy="538609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Closed loop control flow contains the following stages:</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M2A (monitoring):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SDNC receives (or collects) telemetry and performance data from the domain network controllers, and forwards the data to DCAE</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A2D (analysis):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DCAE performs data analytics on the received data changes, and generates and sends the data insights to Policy  </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D2E (decision):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Policy makes the decision on how to modify the existing services based on the data insights and calls SO to make service modification</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E2M (execution):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SO executes the service modification by instructing SDNC to apply new network configurations to domain controllers </a:t>
            </a:r>
          </a:p>
        </p:txBody>
      </p:sp>
      <p:sp>
        <p:nvSpPr>
          <p:cNvPr id="29" name="TextBox 28"/>
          <p:cNvSpPr txBox="1"/>
          <p:nvPr/>
        </p:nvSpPr>
        <p:spPr>
          <a:xfrm>
            <a:off x="694273" y="5245040"/>
            <a:ext cx="521759" cy="338554"/>
          </a:xfrm>
          <a:prstGeom prst="rect">
            <a:avLst/>
          </a:prstGeom>
          <a:solidFill>
            <a:srgbClr val="00B050"/>
          </a:solidFill>
          <a:ln>
            <a:solidFill>
              <a:srgbClr val="92D050"/>
            </a:solidFill>
          </a:ln>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Calibri" panose="020F0502020204030204"/>
                <a:ea typeface="+mn-ea"/>
                <a:cs typeface="+mn-cs"/>
              </a:rPr>
              <a:t>Service creation</a:t>
            </a:r>
          </a:p>
        </p:txBody>
      </p:sp>
      <p:sp>
        <p:nvSpPr>
          <p:cNvPr id="31" name="TextBox 30"/>
          <p:cNvSpPr txBox="1"/>
          <p:nvPr/>
        </p:nvSpPr>
        <p:spPr>
          <a:xfrm>
            <a:off x="1264324" y="5211325"/>
            <a:ext cx="521759" cy="338554"/>
          </a:xfrm>
          <a:prstGeom prst="rect">
            <a:avLst/>
          </a:prstGeom>
          <a:solidFill>
            <a:srgbClr val="FF0000"/>
          </a:solidFill>
          <a:ln>
            <a:solidFill>
              <a:srgbClr val="92D050"/>
            </a:solidFill>
          </a:ln>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Calibri" panose="020F0502020204030204"/>
                <a:ea typeface="+mn-ea"/>
                <a:cs typeface="+mn-cs"/>
              </a:rPr>
              <a:t>Data collector</a:t>
            </a:r>
          </a:p>
        </p:txBody>
      </p:sp>
      <p:cxnSp>
        <p:nvCxnSpPr>
          <p:cNvPr id="34" name="Straight Arrow Connector 33"/>
          <p:cNvCxnSpPr>
            <a:stCxn id="29" idx="2"/>
          </p:cNvCxnSpPr>
          <p:nvPr/>
        </p:nvCxnSpPr>
        <p:spPr>
          <a:xfrm>
            <a:off x="955153" y="5583594"/>
            <a:ext cx="0" cy="642108"/>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31" idx="2"/>
          </p:cNvCxnSpPr>
          <p:nvPr/>
        </p:nvCxnSpPr>
        <p:spPr>
          <a:xfrm flipV="1">
            <a:off x="1525203" y="5549879"/>
            <a:ext cx="1" cy="647412"/>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44019" y="6267938"/>
            <a:ext cx="1702340" cy="215444"/>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Domain controllers</a:t>
            </a:r>
          </a:p>
        </p:txBody>
      </p:sp>
      <p:cxnSp>
        <p:nvCxnSpPr>
          <p:cNvPr id="14" name="Straight Arrow Connector 13"/>
          <p:cNvCxnSpPr>
            <a:stCxn id="41" idx="0"/>
          </p:cNvCxnSpPr>
          <p:nvPr/>
        </p:nvCxnSpPr>
        <p:spPr>
          <a:xfrm flipV="1">
            <a:off x="437922" y="2920131"/>
            <a:ext cx="727146" cy="6393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64931" y="4051946"/>
            <a:ext cx="640497" cy="18369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5211396"/>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1399" y="159410"/>
            <a:ext cx="8590545" cy="640080"/>
          </a:xfrm>
        </p:spPr>
        <p:txBody>
          <a:bodyPr/>
          <a:lstStyle/>
          <a:p>
            <a:r>
              <a:rPr lang="en-US" altLang="zh-CN" dirty="0"/>
              <a:t>Update performance data in AAI: step 8 </a:t>
            </a:r>
            <a:endParaRPr lang="zh-CN" altLang="en-US" dirty="0"/>
          </a:p>
        </p:txBody>
      </p:sp>
      <p:pic>
        <p:nvPicPr>
          <p:cNvPr id="1026" name="Picture 2" descr="PlantUML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811" y="1042215"/>
            <a:ext cx="5133975" cy="5114926"/>
          </a:xfrm>
          <a:prstGeom prst="rect">
            <a:avLst/>
          </a:prstGeom>
          <a:noFill/>
          <a:extLst>
            <a:ext uri="{909E8E84-426E-40DD-AFC4-6F175D3DCCD1}">
              <a14:hiddenFill xmlns:a14="http://schemas.microsoft.com/office/drawing/2010/main">
                <a:solidFill>
                  <a:srgbClr val="FFFFFF"/>
                </a:solidFill>
              </a14:hiddenFill>
            </a:ext>
          </a:extLst>
        </p:spPr>
      </p:pic>
      <p:sp>
        <p:nvSpPr>
          <p:cNvPr id="14" name="Freeform 13"/>
          <p:cNvSpPr/>
          <p:nvPr/>
        </p:nvSpPr>
        <p:spPr>
          <a:xfrm>
            <a:off x="248689" y="1951013"/>
            <a:ext cx="4411154" cy="4403049"/>
          </a:xfrm>
          <a:custGeom>
            <a:avLst/>
            <a:gdLst>
              <a:gd name="connsiteX0" fmla="*/ 2782933 w 4411154"/>
              <a:gd name="connsiteY0" fmla="*/ 97475 h 4403049"/>
              <a:gd name="connsiteX1" fmla="*/ 4154533 w 4411154"/>
              <a:gd name="connsiteY1" fmla="*/ 105788 h 4403049"/>
              <a:gd name="connsiteX2" fmla="*/ 3863587 w 4411154"/>
              <a:gd name="connsiteY2" fmla="*/ 1460763 h 4403049"/>
              <a:gd name="connsiteX3" fmla="*/ 3173631 w 4411154"/>
              <a:gd name="connsiteY3" fmla="*/ 2366850 h 4403049"/>
              <a:gd name="connsiteX4" fmla="*/ 4229347 w 4411154"/>
              <a:gd name="connsiteY4" fmla="*/ 3206435 h 4403049"/>
              <a:gd name="connsiteX5" fmla="*/ 4179471 w 4411154"/>
              <a:gd name="connsiteY5" fmla="*/ 4345279 h 4403049"/>
              <a:gd name="connsiteX6" fmla="*/ 1959973 w 4411154"/>
              <a:gd name="connsiteY6" fmla="*/ 4237214 h 4403049"/>
              <a:gd name="connsiteX7" fmla="*/ 1236766 w 4411154"/>
              <a:gd name="connsiteY7" fmla="*/ 4253839 h 4403049"/>
              <a:gd name="connsiteX8" fmla="*/ 380555 w 4411154"/>
              <a:gd name="connsiteY8" fmla="*/ 4278777 h 4403049"/>
              <a:gd name="connsiteX9" fmla="*/ 14795 w 4411154"/>
              <a:gd name="connsiteY9" fmla="*/ 3954581 h 4403049"/>
              <a:gd name="connsiteX10" fmla="*/ 81296 w 4411154"/>
              <a:gd name="connsiteY10" fmla="*/ 3522319 h 4403049"/>
              <a:gd name="connsiteX11" fmla="*/ 172736 w 4411154"/>
              <a:gd name="connsiteY11" fmla="*/ 3098370 h 4403049"/>
              <a:gd name="connsiteX12" fmla="*/ 571747 w 4411154"/>
              <a:gd name="connsiteY12" fmla="*/ 2691046 h 4403049"/>
              <a:gd name="connsiteX13" fmla="*/ 1195202 w 4411154"/>
              <a:gd name="connsiteY13" fmla="*/ 2483228 h 4403049"/>
              <a:gd name="connsiteX14" fmla="*/ 1494460 w 4411154"/>
              <a:gd name="connsiteY14" fmla="*/ 1776646 h 4403049"/>
              <a:gd name="connsiteX15" fmla="*/ 1752155 w 4411154"/>
              <a:gd name="connsiteY15" fmla="*/ 1518952 h 4403049"/>
              <a:gd name="connsiteX16" fmla="*/ 2176104 w 4411154"/>
              <a:gd name="connsiteY16" fmla="*/ 1394261 h 4403049"/>
              <a:gd name="connsiteX17" fmla="*/ 2450424 w 4411154"/>
              <a:gd name="connsiteY17" fmla="*/ 1053439 h 4403049"/>
              <a:gd name="connsiteX18" fmla="*/ 2600053 w 4411154"/>
              <a:gd name="connsiteY18" fmla="*/ 604552 h 4403049"/>
              <a:gd name="connsiteX19" fmla="*/ 2616678 w 4411154"/>
              <a:gd name="connsiteY19" fmla="*/ 371795 h 4403049"/>
              <a:gd name="connsiteX20" fmla="*/ 2666555 w 4411154"/>
              <a:gd name="connsiteY20" fmla="*/ 172290 h 4403049"/>
              <a:gd name="connsiteX21" fmla="*/ 2782933 w 4411154"/>
              <a:gd name="connsiteY21" fmla="*/ 97475 h 4403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411154" h="4403049">
                <a:moveTo>
                  <a:pt x="2782933" y="97475"/>
                </a:moveTo>
                <a:cubicBezTo>
                  <a:pt x="3030929" y="86391"/>
                  <a:pt x="3974424" y="-121427"/>
                  <a:pt x="4154533" y="105788"/>
                </a:cubicBezTo>
                <a:cubicBezTo>
                  <a:pt x="4334642" y="333003"/>
                  <a:pt x="4027071" y="1083919"/>
                  <a:pt x="3863587" y="1460763"/>
                </a:cubicBezTo>
                <a:cubicBezTo>
                  <a:pt x="3700103" y="1837607"/>
                  <a:pt x="3112671" y="2075905"/>
                  <a:pt x="3173631" y="2366850"/>
                </a:cubicBezTo>
                <a:cubicBezTo>
                  <a:pt x="3234591" y="2657795"/>
                  <a:pt x="4061707" y="2876697"/>
                  <a:pt x="4229347" y="3206435"/>
                </a:cubicBezTo>
                <a:cubicBezTo>
                  <a:pt x="4396987" y="3536173"/>
                  <a:pt x="4557700" y="4173483"/>
                  <a:pt x="4179471" y="4345279"/>
                </a:cubicBezTo>
                <a:cubicBezTo>
                  <a:pt x="3801242" y="4517076"/>
                  <a:pt x="2450424" y="4252454"/>
                  <a:pt x="1959973" y="4237214"/>
                </a:cubicBezTo>
                <a:lnTo>
                  <a:pt x="1236766" y="4253839"/>
                </a:lnTo>
                <a:cubicBezTo>
                  <a:pt x="973530" y="4260766"/>
                  <a:pt x="584217" y="4328653"/>
                  <a:pt x="380555" y="4278777"/>
                </a:cubicBezTo>
                <a:cubicBezTo>
                  <a:pt x="176893" y="4228901"/>
                  <a:pt x="64671" y="4080657"/>
                  <a:pt x="14795" y="3954581"/>
                </a:cubicBezTo>
                <a:cubicBezTo>
                  <a:pt x="-35081" y="3828505"/>
                  <a:pt x="54973" y="3665021"/>
                  <a:pt x="81296" y="3522319"/>
                </a:cubicBezTo>
                <a:cubicBezTo>
                  <a:pt x="107619" y="3379617"/>
                  <a:pt x="90994" y="3236915"/>
                  <a:pt x="172736" y="3098370"/>
                </a:cubicBezTo>
                <a:cubicBezTo>
                  <a:pt x="254478" y="2959825"/>
                  <a:pt x="401336" y="2793570"/>
                  <a:pt x="571747" y="2691046"/>
                </a:cubicBezTo>
                <a:cubicBezTo>
                  <a:pt x="742158" y="2588522"/>
                  <a:pt x="1041417" y="2635628"/>
                  <a:pt x="1195202" y="2483228"/>
                </a:cubicBezTo>
                <a:cubicBezTo>
                  <a:pt x="1348987" y="2330828"/>
                  <a:pt x="1401635" y="1937359"/>
                  <a:pt x="1494460" y="1776646"/>
                </a:cubicBezTo>
                <a:cubicBezTo>
                  <a:pt x="1587285" y="1615933"/>
                  <a:pt x="1638548" y="1582683"/>
                  <a:pt x="1752155" y="1518952"/>
                </a:cubicBezTo>
                <a:cubicBezTo>
                  <a:pt x="1865762" y="1455221"/>
                  <a:pt x="2059726" y="1471846"/>
                  <a:pt x="2176104" y="1394261"/>
                </a:cubicBezTo>
                <a:cubicBezTo>
                  <a:pt x="2292482" y="1316676"/>
                  <a:pt x="2379766" y="1185057"/>
                  <a:pt x="2450424" y="1053439"/>
                </a:cubicBezTo>
                <a:cubicBezTo>
                  <a:pt x="2521082" y="921821"/>
                  <a:pt x="2572344" y="718159"/>
                  <a:pt x="2600053" y="604552"/>
                </a:cubicBezTo>
                <a:cubicBezTo>
                  <a:pt x="2627762" y="490945"/>
                  <a:pt x="2605594" y="443839"/>
                  <a:pt x="2616678" y="371795"/>
                </a:cubicBezTo>
                <a:cubicBezTo>
                  <a:pt x="2627762" y="299751"/>
                  <a:pt x="2643002" y="218010"/>
                  <a:pt x="2666555" y="172290"/>
                </a:cubicBezTo>
                <a:cubicBezTo>
                  <a:pt x="2690108" y="126570"/>
                  <a:pt x="2534937" y="108559"/>
                  <a:pt x="2782933" y="97475"/>
                </a:cubicBezTo>
                <a:close/>
              </a:path>
            </a:pathLst>
          </a:cu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F1803D37-C8AD-4BB4-ACC2-AAF0F14813C8}"/>
              </a:ext>
            </a:extLst>
          </p:cNvPr>
          <p:cNvPicPr>
            <a:picLocks noChangeAspect="1"/>
          </p:cNvPicPr>
          <p:nvPr/>
        </p:nvPicPr>
        <p:blipFill>
          <a:blip r:embed="rId3"/>
          <a:stretch>
            <a:fillRect/>
          </a:stretch>
        </p:blipFill>
        <p:spPr>
          <a:xfrm>
            <a:off x="8201025" y="266731"/>
            <a:ext cx="3990975" cy="419100"/>
          </a:xfrm>
          <a:prstGeom prst="rect">
            <a:avLst/>
          </a:prstGeom>
        </p:spPr>
      </p:pic>
      <p:pic>
        <p:nvPicPr>
          <p:cNvPr id="4" name="Picture 3">
            <a:extLst>
              <a:ext uri="{FF2B5EF4-FFF2-40B4-BE49-F238E27FC236}">
                <a16:creationId xmlns:a16="http://schemas.microsoft.com/office/drawing/2014/main" id="{4B389D85-7654-448C-9746-163021264748}"/>
              </a:ext>
            </a:extLst>
          </p:cNvPr>
          <p:cNvPicPr>
            <a:picLocks noChangeAspect="1"/>
          </p:cNvPicPr>
          <p:nvPr/>
        </p:nvPicPr>
        <p:blipFill>
          <a:blip r:embed="rId4"/>
          <a:stretch>
            <a:fillRect/>
          </a:stretch>
        </p:blipFill>
        <p:spPr>
          <a:xfrm>
            <a:off x="8950859" y="4940847"/>
            <a:ext cx="2262379" cy="321202"/>
          </a:xfrm>
          <a:prstGeom prst="rect">
            <a:avLst/>
          </a:prstGeom>
        </p:spPr>
      </p:pic>
      <p:cxnSp>
        <p:nvCxnSpPr>
          <p:cNvPr id="29" name="Straight Arrow Connector 28">
            <a:extLst>
              <a:ext uri="{FF2B5EF4-FFF2-40B4-BE49-F238E27FC236}">
                <a16:creationId xmlns:a16="http://schemas.microsoft.com/office/drawing/2014/main" id="{9E0DCFE8-41D1-4876-A5F1-4F8CF0709888}"/>
              </a:ext>
            </a:extLst>
          </p:cNvPr>
          <p:cNvCxnSpPr>
            <a:cxnSpLocks/>
          </p:cNvCxnSpPr>
          <p:nvPr/>
        </p:nvCxnSpPr>
        <p:spPr>
          <a:xfrm flipH="1">
            <a:off x="5486400" y="3212010"/>
            <a:ext cx="6035040" cy="848004"/>
          </a:xfrm>
          <a:prstGeom prst="straightConnector1">
            <a:avLst/>
          </a:prstGeom>
          <a:ln w="28575">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42F7FB66-D694-4E09-9407-3E1A2497CD77}"/>
              </a:ext>
            </a:extLst>
          </p:cNvPr>
          <p:cNvPicPr>
            <a:picLocks noChangeAspect="1"/>
          </p:cNvPicPr>
          <p:nvPr/>
        </p:nvPicPr>
        <p:blipFill>
          <a:blip r:embed="rId5"/>
          <a:stretch>
            <a:fillRect/>
          </a:stretch>
        </p:blipFill>
        <p:spPr>
          <a:xfrm>
            <a:off x="6542553" y="1395775"/>
            <a:ext cx="5214033" cy="404671"/>
          </a:xfrm>
          <a:prstGeom prst="rect">
            <a:avLst/>
          </a:prstGeom>
        </p:spPr>
      </p:pic>
      <p:pic>
        <p:nvPicPr>
          <p:cNvPr id="7" name="Picture 6">
            <a:extLst>
              <a:ext uri="{FF2B5EF4-FFF2-40B4-BE49-F238E27FC236}">
                <a16:creationId xmlns:a16="http://schemas.microsoft.com/office/drawing/2014/main" id="{111D64F3-7B37-4AA9-A3F9-8B6C8A68ABA0}"/>
              </a:ext>
            </a:extLst>
          </p:cNvPr>
          <p:cNvPicPr>
            <a:picLocks noChangeAspect="1"/>
          </p:cNvPicPr>
          <p:nvPr/>
        </p:nvPicPr>
        <p:blipFill>
          <a:blip r:embed="rId6"/>
          <a:stretch>
            <a:fillRect/>
          </a:stretch>
        </p:blipFill>
        <p:spPr>
          <a:xfrm>
            <a:off x="6207545" y="2945399"/>
            <a:ext cx="5884047" cy="321202"/>
          </a:xfrm>
          <a:prstGeom prst="rect">
            <a:avLst/>
          </a:prstGeom>
        </p:spPr>
      </p:pic>
      <p:cxnSp>
        <p:nvCxnSpPr>
          <p:cNvPr id="32" name="Straight Arrow Connector 31">
            <a:extLst>
              <a:ext uri="{FF2B5EF4-FFF2-40B4-BE49-F238E27FC236}">
                <a16:creationId xmlns:a16="http://schemas.microsoft.com/office/drawing/2014/main" id="{11D50C26-0B77-4513-808B-0038EB477C28}"/>
              </a:ext>
            </a:extLst>
          </p:cNvPr>
          <p:cNvCxnSpPr>
            <a:cxnSpLocks/>
            <a:stCxn id="6" idx="1"/>
          </p:cNvCxnSpPr>
          <p:nvPr/>
        </p:nvCxnSpPr>
        <p:spPr>
          <a:xfrm flipH="1">
            <a:off x="4054961" y="1598111"/>
            <a:ext cx="2487592" cy="1058003"/>
          </a:xfrm>
          <a:prstGeom prst="straightConnector1">
            <a:avLst/>
          </a:prstGeom>
          <a:ln w="28575">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4679442" y="1793102"/>
            <a:ext cx="2959331" cy="584775"/>
          </a:xfrm>
          <a:prstGeom prst="rect">
            <a:avLst/>
          </a:prstGeom>
          <a:solidFill>
            <a:schemeClr val="bg1"/>
          </a:solidFill>
        </p:spPr>
        <p:txBody>
          <a:bodyPr wrap="square" rtlCol="0">
            <a:spAutoFit/>
          </a:bodyPr>
          <a:lstStyle/>
          <a:p>
            <a:r>
              <a:rPr lang="en-US" sz="1600" dirty="0" err="1"/>
              <a:t>cll</a:t>
            </a:r>
            <a:r>
              <a:rPr lang="en-US" sz="1600" dirty="0"/>
              <a:t>-id in simulator payload matches service-instance ID</a:t>
            </a:r>
          </a:p>
        </p:txBody>
      </p:sp>
      <p:sp>
        <p:nvSpPr>
          <p:cNvPr id="37" name="TextBox 36">
            <a:extLst>
              <a:ext uri="{FF2B5EF4-FFF2-40B4-BE49-F238E27FC236}">
                <a16:creationId xmlns:a16="http://schemas.microsoft.com/office/drawing/2014/main" id="{A7254446-98E5-468A-9FDB-573DB24CF311}"/>
              </a:ext>
            </a:extLst>
          </p:cNvPr>
          <p:cNvSpPr txBox="1"/>
          <p:nvPr/>
        </p:nvSpPr>
        <p:spPr>
          <a:xfrm>
            <a:off x="6791271" y="3486379"/>
            <a:ext cx="2959331" cy="584775"/>
          </a:xfrm>
          <a:prstGeom prst="rect">
            <a:avLst/>
          </a:prstGeom>
          <a:solidFill>
            <a:schemeClr val="bg1"/>
          </a:solidFill>
        </p:spPr>
        <p:txBody>
          <a:bodyPr wrap="square" rtlCol="0">
            <a:spAutoFit/>
          </a:bodyPr>
          <a:lstStyle/>
          <a:p>
            <a:r>
              <a:rPr lang="en-US" sz="1600" dirty="0"/>
              <a:t>Write </a:t>
            </a:r>
            <a:r>
              <a:rPr lang="en-US" sz="1600" dirty="0" err="1"/>
              <a:t>uni</a:t>
            </a:r>
            <a:r>
              <a:rPr lang="en-US" sz="1600" dirty="0"/>
              <a:t>-id-xxx as param-name in AAI</a:t>
            </a:r>
          </a:p>
        </p:txBody>
      </p:sp>
      <p:cxnSp>
        <p:nvCxnSpPr>
          <p:cNvPr id="38" name="Straight Arrow Connector 37">
            <a:extLst>
              <a:ext uri="{FF2B5EF4-FFF2-40B4-BE49-F238E27FC236}">
                <a16:creationId xmlns:a16="http://schemas.microsoft.com/office/drawing/2014/main" id="{53150D35-ADCC-4970-AB29-A0F59D11AE98}"/>
              </a:ext>
            </a:extLst>
          </p:cNvPr>
          <p:cNvCxnSpPr>
            <a:cxnSpLocks/>
            <a:stCxn id="4" idx="1"/>
          </p:cNvCxnSpPr>
          <p:nvPr/>
        </p:nvCxnSpPr>
        <p:spPr>
          <a:xfrm flipH="1" flipV="1">
            <a:off x="5425440" y="4279792"/>
            <a:ext cx="3525419" cy="821656"/>
          </a:xfrm>
          <a:prstGeom prst="straightConnector1">
            <a:avLst/>
          </a:prstGeom>
          <a:ln w="28575">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95144E9B-5CAC-4987-8045-55BFA07AD472}"/>
              </a:ext>
            </a:extLst>
          </p:cNvPr>
          <p:cNvSpPr txBox="1"/>
          <p:nvPr/>
        </p:nvSpPr>
        <p:spPr>
          <a:xfrm>
            <a:off x="6260571" y="4521343"/>
            <a:ext cx="1855156" cy="338554"/>
          </a:xfrm>
          <a:prstGeom prst="rect">
            <a:avLst/>
          </a:prstGeom>
          <a:solidFill>
            <a:schemeClr val="bg1"/>
          </a:solidFill>
        </p:spPr>
        <p:txBody>
          <a:bodyPr wrap="square" rtlCol="0">
            <a:spAutoFit/>
          </a:bodyPr>
          <a:lstStyle/>
          <a:p>
            <a:r>
              <a:rPr lang="en-US" sz="1600" dirty="0"/>
              <a:t>Write value into AAI</a:t>
            </a:r>
          </a:p>
        </p:txBody>
      </p:sp>
    </p:spTree>
    <p:extLst>
      <p:ext uri="{BB962C8B-B14F-4D97-AF65-F5344CB8AC3E}">
        <p14:creationId xmlns:p14="http://schemas.microsoft.com/office/powerpoint/2010/main" val="22470882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solidFill>
                  <a:prstClr val="black">
                    <a:alpha val="50000"/>
                  </a:prstClr>
                </a:solidFill>
              </a:rPr>
              <a:pPr/>
              <a:t>16</a:t>
            </a:fld>
            <a:endParaRPr lang="en-US" dirty="0">
              <a:solidFill>
                <a:prstClr val="black">
                  <a:alpha val="50000"/>
                </a:prstClr>
              </a:solidFill>
            </a:endParaRPr>
          </a:p>
        </p:txBody>
      </p:sp>
      <p:sp>
        <p:nvSpPr>
          <p:cNvPr id="27" name="Title 2"/>
          <p:cNvSpPr>
            <a:spLocks noGrp="1"/>
          </p:cNvSpPr>
          <p:nvPr>
            <p:ph type="title"/>
          </p:nvPr>
        </p:nvSpPr>
        <p:spPr>
          <a:xfrm>
            <a:off x="59073" y="154497"/>
            <a:ext cx="11861101" cy="538770"/>
          </a:xfrm>
        </p:spPr>
        <p:txBody>
          <a:bodyPr>
            <a:noAutofit/>
          </a:bodyPr>
          <a:lstStyle/>
          <a:p>
            <a:r>
              <a:rPr lang="en-US" sz="3200" dirty="0">
                <a:ea typeface="+mn-ea"/>
              </a:rPr>
              <a:t>Model relationship overview (1): Intent and closed-loop models</a:t>
            </a:r>
          </a:p>
        </p:txBody>
      </p:sp>
      <p:pic>
        <p:nvPicPr>
          <p:cNvPr id="1026" name="Picture 2" descr="PlantUML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6370" y="1002323"/>
            <a:ext cx="8123576" cy="5589616"/>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p:cNvCxnSpPr/>
          <p:nvPr/>
        </p:nvCxnSpPr>
        <p:spPr>
          <a:xfrm>
            <a:off x="123537" y="2444255"/>
            <a:ext cx="11983036" cy="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88368" y="4454770"/>
            <a:ext cx="11983036" cy="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41838" y="1273559"/>
            <a:ext cx="4853354" cy="1077218"/>
          </a:xfrm>
          <a:prstGeom prst="rect">
            <a:avLst/>
          </a:prstGeom>
          <a:noFill/>
        </p:spPr>
        <p:txBody>
          <a:bodyPr wrap="square" lIns="0" tIns="0" rIns="0" bIns="0" rtlCol="0">
            <a:spAutoFit/>
          </a:bodyPr>
          <a:lstStyle/>
          <a:p>
            <a:pPr marL="176213" indent="-176213">
              <a:buFont typeface="Arial" panose="020B0604020202020204" pitchFamily="34" charset="0"/>
              <a:buChar char="•"/>
            </a:pPr>
            <a:r>
              <a:rPr lang="en-US" sz="1400" dirty="0"/>
              <a:t>IBN manages the life cycle of an Intent instance</a:t>
            </a:r>
          </a:p>
          <a:p>
            <a:pPr marL="176213" indent="-176213">
              <a:buFont typeface="Arial" panose="020B0604020202020204" pitchFamily="34" charset="0"/>
              <a:buChar char="•"/>
            </a:pPr>
            <a:r>
              <a:rPr lang="en-US" sz="1400" dirty="0"/>
              <a:t>For simplicity, </a:t>
            </a:r>
            <a:r>
              <a:rPr lang="en-US" sz="1400" b="1" dirty="0"/>
              <a:t>CL Life Cycle states </a:t>
            </a:r>
            <a:r>
              <a:rPr lang="en-US" sz="1400" dirty="0"/>
              <a:t>could be coincide with that of the Intent instance. i.e., When or if IBN LCM updates the Intent state, it also calls the relevant TN MD NBI, which updates the CL state accordingly </a:t>
            </a:r>
          </a:p>
        </p:txBody>
      </p:sp>
      <p:sp>
        <p:nvSpPr>
          <p:cNvPr id="59" name="TextBox 58"/>
          <p:cNvSpPr txBox="1"/>
          <p:nvPr/>
        </p:nvSpPr>
        <p:spPr>
          <a:xfrm>
            <a:off x="512884" y="2988048"/>
            <a:ext cx="4853354" cy="861774"/>
          </a:xfrm>
          <a:prstGeom prst="rect">
            <a:avLst/>
          </a:prstGeom>
          <a:noFill/>
        </p:spPr>
        <p:txBody>
          <a:bodyPr wrap="square" lIns="0" tIns="0" rIns="0" bIns="0" rtlCol="0">
            <a:spAutoFit/>
          </a:bodyPr>
          <a:lstStyle/>
          <a:p>
            <a:pPr marL="176213" indent="-176213">
              <a:buFont typeface="Arial" panose="020B0604020202020204" pitchFamily="34" charset="0"/>
              <a:buChar char="•"/>
            </a:pPr>
            <a:r>
              <a:rPr lang="en-US" sz="1400" dirty="0"/>
              <a:t>SO manages the Cloud Leased Line (CLL) definition model. The model is so-called </a:t>
            </a:r>
            <a:r>
              <a:rPr lang="en-US" sz="1400" b="1" dirty="0"/>
              <a:t>service intent</a:t>
            </a:r>
            <a:r>
              <a:rPr lang="en-US" sz="1400" dirty="0"/>
              <a:t>, which is technology agnostic,  declarative, and derived from the user intent</a:t>
            </a:r>
          </a:p>
          <a:p>
            <a:pPr marL="176213" indent="-176213">
              <a:buFont typeface="Arial" panose="020B0604020202020204" pitchFamily="34" charset="0"/>
              <a:buChar char="•"/>
            </a:pPr>
            <a:r>
              <a:rPr lang="en-US" sz="1400" dirty="0"/>
              <a:t>The SLA portion of the definition model represents the </a:t>
            </a:r>
            <a:r>
              <a:rPr lang="en-US" sz="1400" b="1" dirty="0"/>
              <a:t>CL goals</a:t>
            </a:r>
          </a:p>
        </p:txBody>
      </p:sp>
      <p:sp>
        <p:nvSpPr>
          <p:cNvPr id="12" name="TextBox 11"/>
          <p:cNvSpPr txBox="1"/>
          <p:nvPr/>
        </p:nvSpPr>
        <p:spPr>
          <a:xfrm>
            <a:off x="1300623" y="975045"/>
            <a:ext cx="3385675" cy="276999"/>
          </a:xfrm>
          <a:prstGeom prst="rect">
            <a:avLst/>
          </a:prstGeom>
          <a:noFill/>
        </p:spPr>
        <p:txBody>
          <a:bodyPr wrap="square" lIns="0" tIns="0" rIns="0" bIns="0" rtlCol="0">
            <a:spAutoFit/>
          </a:bodyPr>
          <a:lstStyle/>
          <a:p>
            <a:r>
              <a:rPr lang="en-US" b="1" dirty="0">
                <a:solidFill>
                  <a:srgbClr val="0000FF"/>
                </a:solidFill>
              </a:rPr>
              <a:t>Data models manipulated by IBN</a:t>
            </a:r>
          </a:p>
        </p:txBody>
      </p:sp>
      <p:sp>
        <p:nvSpPr>
          <p:cNvPr id="60" name="TextBox 59"/>
          <p:cNvSpPr txBox="1"/>
          <p:nvPr/>
        </p:nvSpPr>
        <p:spPr>
          <a:xfrm>
            <a:off x="1096331" y="2580964"/>
            <a:ext cx="3730646" cy="276999"/>
          </a:xfrm>
          <a:prstGeom prst="rect">
            <a:avLst/>
          </a:prstGeom>
          <a:noFill/>
        </p:spPr>
        <p:txBody>
          <a:bodyPr wrap="square" lIns="0" tIns="0" rIns="0" bIns="0" rtlCol="0">
            <a:spAutoFit/>
          </a:bodyPr>
          <a:lstStyle/>
          <a:p>
            <a:r>
              <a:rPr lang="en-US" b="1" dirty="0">
                <a:solidFill>
                  <a:srgbClr val="0000FF"/>
                </a:solidFill>
              </a:rPr>
              <a:t>Data models manipulated by SO</a:t>
            </a:r>
          </a:p>
        </p:txBody>
      </p:sp>
      <p:sp>
        <p:nvSpPr>
          <p:cNvPr id="61" name="TextBox 60"/>
          <p:cNvSpPr txBox="1"/>
          <p:nvPr/>
        </p:nvSpPr>
        <p:spPr>
          <a:xfrm>
            <a:off x="336302" y="4547518"/>
            <a:ext cx="4349997" cy="276999"/>
          </a:xfrm>
          <a:prstGeom prst="rect">
            <a:avLst/>
          </a:prstGeom>
          <a:noFill/>
        </p:spPr>
        <p:txBody>
          <a:bodyPr wrap="square" lIns="0" tIns="0" rIns="0" bIns="0" rtlCol="0">
            <a:spAutoFit/>
          </a:bodyPr>
          <a:lstStyle/>
          <a:p>
            <a:r>
              <a:rPr lang="en-US" b="1" dirty="0">
                <a:solidFill>
                  <a:srgbClr val="0000FF"/>
                </a:solidFill>
              </a:rPr>
              <a:t>Data models manipulated by DCAE and Policy</a:t>
            </a:r>
          </a:p>
        </p:txBody>
      </p:sp>
      <p:sp>
        <p:nvSpPr>
          <p:cNvPr id="62" name="TextBox 61"/>
          <p:cNvSpPr txBox="1"/>
          <p:nvPr/>
        </p:nvSpPr>
        <p:spPr>
          <a:xfrm>
            <a:off x="131820" y="4795341"/>
            <a:ext cx="3684550" cy="1723549"/>
          </a:xfrm>
          <a:prstGeom prst="rect">
            <a:avLst/>
          </a:prstGeom>
          <a:noFill/>
        </p:spPr>
        <p:txBody>
          <a:bodyPr wrap="square" lIns="0" tIns="0" rIns="0" bIns="0" rtlCol="0">
            <a:spAutoFit/>
          </a:bodyPr>
          <a:lstStyle/>
          <a:p>
            <a:pPr marL="176213" indent="-176213">
              <a:buFont typeface="Arial" panose="020B0604020202020204" pitchFamily="34" charset="0"/>
              <a:buChar char="•"/>
            </a:pPr>
            <a:r>
              <a:rPr lang="en-US" sz="1400" dirty="0"/>
              <a:t>There are three </a:t>
            </a:r>
            <a:r>
              <a:rPr lang="en-US" sz="1400" b="1" dirty="0"/>
              <a:t>CL component classes</a:t>
            </a:r>
            <a:r>
              <a:rPr lang="en-US" sz="1400" dirty="0"/>
              <a:t>: Analytics, Policy, and Reports.  </a:t>
            </a:r>
          </a:p>
          <a:p>
            <a:pPr marL="176213" indent="-176213">
              <a:buFont typeface="Arial" panose="020B0604020202020204" pitchFamily="34" charset="0"/>
              <a:buChar char="•"/>
            </a:pPr>
            <a:r>
              <a:rPr lang="en-US" sz="1400" dirty="0"/>
              <a:t>DCAE needs to auto-derive Analytics and Reports from CL goals, and also needs to tune them. (Note that AI may be needed for this task)</a:t>
            </a:r>
          </a:p>
          <a:p>
            <a:pPr marL="176213" indent="-176213">
              <a:buFont typeface="Arial" panose="020B0604020202020204" pitchFamily="34" charset="0"/>
              <a:buChar char="•"/>
            </a:pPr>
            <a:r>
              <a:rPr lang="en-US" sz="1400" dirty="0"/>
              <a:t>Policy needs to auto-derive and tune CL Policy component .(Note that AI may be needed for this task)</a:t>
            </a:r>
          </a:p>
        </p:txBody>
      </p:sp>
      <p:sp>
        <p:nvSpPr>
          <p:cNvPr id="13" name="TextBox 12"/>
          <p:cNvSpPr txBox="1"/>
          <p:nvPr/>
        </p:nvSpPr>
        <p:spPr>
          <a:xfrm>
            <a:off x="9063797" y="1113544"/>
            <a:ext cx="1548520" cy="553998"/>
          </a:xfrm>
          <a:prstGeom prst="rect">
            <a:avLst/>
          </a:prstGeom>
          <a:noFill/>
        </p:spPr>
        <p:txBody>
          <a:bodyPr wrap="square" lIns="0" tIns="0" rIns="0" bIns="0" rtlCol="0">
            <a:spAutoFit/>
          </a:bodyPr>
          <a:lstStyle/>
          <a:p>
            <a:r>
              <a:rPr lang="en-US" b="1" dirty="0">
                <a:solidFill>
                  <a:srgbClr val="C00000"/>
                </a:solidFill>
              </a:rPr>
              <a:t>Data model in AAI</a:t>
            </a:r>
          </a:p>
        </p:txBody>
      </p:sp>
      <p:sp>
        <p:nvSpPr>
          <p:cNvPr id="14" name="TextBox 13"/>
          <p:cNvSpPr txBox="1"/>
          <p:nvPr/>
        </p:nvSpPr>
        <p:spPr>
          <a:xfrm>
            <a:off x="8899061" y="2495206"/>
            <a:ext cx="1548520" cy="553998"/>
          </a:xfrm>
          <a:prstGeom prst="rect">
            <a:avLst/>
          </a:prstGeom>
          <a:noFill/>
        </p:spPr>
        <p:txBody>
          <a:bodyPr wrap="square" lIns="0" tIns="0" rIns="0" bIns="0" rtlCol="0">
            <a:spAutoFit/>
          </a:bodyPr>
          <a:lstStyle/>
          <a:p>
            <a:r>
              <a:rPr lang="en-US" b="1" dirty="0">
                <a:solidFill>
                  <a:srgbClr val="C00000"/>
                </a:solidFill>
              </a:rPr>
              <a:t>Data model in AAI</a:t>
            </a:r>
          </a:p>
        </p:txBody>
      </p:sp>
      <p:sp>
        <p:nvSpPr>
          <p:cNvPr id="15" name="TextBox 14"/>
          <p:cNvSpPr txBox="1"/>
          <p:nvPr/>
        </p:nvSpPr>
        <p:spPr>
          <a:xfrm>
            <a:off x="9583080" y="4520181"/>
            <a:ext cx="2356865" cy="830997"/>
          </a:xfrm>
          <a:prstGeom prst="rect">
            <a:avLst/>
          </a:prstGeom>
          <a:noFill/>
        </p:spPr>
        <p:txBody>
          <a:bodyPr wrap="square" lIns="0" tIns="0" rIns="0" bIns="0" rtlCol="0">
            <a:spAutoFit/>
          </a:bodyPr>
          <a:lstStyle/>
          <a:p>
            <a:r>
              <a:rPr lang="en-US" b="1" dirty="0">
                <a:solidFill>
                  <a:srgbClr val="C00000"/>
                </a:solidFill>
              </a:rPr>
              <a:t>Java classes (for data objects in runtime), no need to persist in AAI</a:t>
            </a:r>
          </a:p>
        </p:txBody>
      </p:sp>
    </p:spTree>
    <p:extLst>
      <p:ext uri="{BB962C8B-B14F-4D97-AF65-F5344CB8AC3E}">
        <p14:creationId xmlns:p14="http://schemas.microsoft.com/office/powerpoint/2010/main" val="171659815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6957B74-5A41-FD4A-B89C-8C390F46AE63}"/>
              </a:ext>
            </a:extLst>
          </p:cNvPr>
          <p:cNvSpPr>
            <a:spLocks noGrp="1"/>
          </p:cNvSpPr>
          <p:nvPr>
            <p:ph idx="1"/>
          </p:nvPr>
        </p:nvSpPr>
        <p:spPr>
          <a:xfrm>
            <a:off x="171450" y="1192109"/>
            <a:ext cx="11410950" cy="5021262"/>
          </a:xfrm>
        </p:spPr>
        <p:txBody>
          <a:bodyPr>
            <a:normAutofit/>
          </a:bodyPr>
          <a:lstStyle/>
          <a:p>
            <a:r>
              <a:rPr kumimoji="1" lang="en-US" altLang="zh-CN" sz="2800" b="1" dirty="0">
                <a:solidFill>
                  <a:schemeClr val="tx1">
                    <a:lumMod val="85000"/>
                    <a:lumOff val="15000"/>
                  </a:schemeClr>
                </a:solidFill>
              </a:rPr>
              <a:t>Overview and background of Intent-based Cloud Leased Line</a:t>
            </a:r>
          </a:p>
          <a:p>
            <a:r>
              <a:rPr kumimoji="1" lang="en-US" altLang="zh-CN" sz="2800" b="1" dirty="0">
                <a:solidFill>
                  <a:schemeClr val="bg2">
                    <a:lumMod val="90000"/>
                  </a:schemeClr>
                </a:solidFill>
              </a:rPr>
              <a:t>CCVPN Closed-loop</a:t>
            </a:r>
          </a:p>
          <a:p>
            <a:r>
              <a:rPr kumimoji="1" lang="en-US" altLang="zh-CN" sz="2800" b="1" dirty="0">
                <a:solidFill>
                  <a:schemeClr val="bg2">
                    <a:lumMod val="90000"/>
                  </a:schemeClr>
                </a:solidFill>
              </a:rPr>
              <a:t>DCAE questions</a:t>
            </a:r>
          </a:p>
        </p:txBody>
      </p:sp>
      <p:sp>
        <p:nvSpPr>
          <p:cNvPr id="3" name="标题 2">
            <a:extLst>
              <a:ext uri="{FF2B5EF4-FFF2-40B4-BE49-F238E27FC236}">
                <a16:creationId xmlns:a16="http://schemas.microsoft.com/office/drawing/2014/main" id="{624F7971-778A-C94A-8B97-CA3818A1962B}"/>
              </a:ext>
            </a:extLst>
          </p:cNvPr>
          <p:cNvSpPr>
            <a:spLocks noGrp="1"/>
          </p:cNvSpPr>
          <p:nvPr>
            <p:ph type="title"/>
          </p:nvPr>
        </p:nvSpPr>
        <p:spPr>
          <a:xfrm>
            <a:off x="171450" y="146953"/>
            <a:ext cx="10972800" cy="640080"/>
          </a:xfrm>
        </p:spPr>
        <p:txBody>
          <a:bodyPr/>
          <a:lstStyle/>
          <a:p>
            <a:r>
              <a:rPr kumimoji="1" lang="en-US" altLang="zh-CN" dirty="0"/>
              <a:t>Contents</a:t>
            </a:r>
            <a:endParaRPr kumimoji="1" lang="zh-CN" altLang="en-US" dirty="0"/>
          </a:p>
        </p:txBody>
      </p:sp>
    </p:spTree>
    <p:extLst>
      <p:ext uri="{BB962C8B-B14F-4D97-AF65-F5344CB8AC3E}">
        <p14:creationId xmlns:p14="http://schemas.microsoft.com/office/powerpoint/2010/main" val="3072508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p:cNvPicPr>
            <a:picLocks noChangeAspect="1"/>
          </p:cNvPicPr>
          <p:nvPr/>
        </p:nvPicPr>
        <p:blipFill>
          <a:blip r:embed="rId2"/>
          <a:stretch>
            <a:fillRect/>
          </a:stretch>
        </p:blipFill>
        <p:spPr>
          <a:xfrm>
            <a:off x="249494" y="4386887"/>
            <a:ext cx="11317823" cy="2085975"/>
          </a:xfrm>
          <a:prstGeom prst="rect">
            <a:avLst/>
          </a:prstGeom>
        </p:spPr>
      </p:pic>
      <p:sp>
        <p:nvSpPr>
          <p:cNvPr id="2" name="Slide Number Placehold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27" name="Title 2"/>
          <p:cNvSpPr>
            <a:spLocks noGrp="1"/>
          </p:cNvSpPr>
          <p:nvPr>
            <p:ph type="title"/>
          </p:nvPr>
        </p:nvSpPr>
        <p:spPr>
          <a:xfrm>
            <a:off x="61117" y="98229"/>
            <a:ext cx="12012513" cy="857895"/>
          </a:xfrm>
        </p:spPr>
        <p:txBody>
          <a:bodyPr>
            <a:normAutofit/>
          </a:bodyPr>
          <a:lstStyle/>
          <a:p>
            <a:r>
              <a:rPr lang="en-US" sz="3200" dirty="0">
                <a:ea typeface="+mn-ea"/>
              </a:rPr>
              <a:t>Background (1): Framework for Intent-based Cloud Leased Line </a:t>
            </a:r>
          </a:p>
        </p:txBody>
      </p:sp>
      <p:sp>
        <p:nvSpPr>
          <p:cNvPr id="8" name="Cube 7"/>
          <p:cNvSpPr/>
          <p:nvPr/>
        </p:nvSpPr>
        <p:spPr>
          <a:xfrm>
            <a:off x="3174023" y="2732600"/>
            <a:ext cx="5222631" cy="1151723"/>
          </a:xfrm>
          <a:prstGeom prst="cub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Closed-loop</a:t>
            </a:r>
          </a:p>
        </p:txBody>
      </p:sp>
      <p:sp>
        <p:nvSpPr>
          <p:cNvPr id="38" name="Curved Left Arrow 37"/>
          <p:cNvSpPr/>
          <p:nvPr/>
        </p:nvSpPr>
        <p:spPr>
          <a:xfrm>
            <a:off x="5906046" y="3012670"/>
            <a:ext cx="1304522" cy="972069"/>
          </a:xfrm>
          <a:prstGeom prst="curvedLeftArrow">
            <a:avLst>
              <a:gd name="adj1" fmla="val 13686"/>
              <a:gd name="adj2" fmla="val 43930"/>
              <a:gd name="adj3" fmla="val 30195"/>
            </a:avLst>
          </a:prstGeom>
          <a:solidFill>
            <a:schemeClr val="accent1">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 name="Curved Left Arrow 40"/>
          <p:cNvSpPr/>
          <p:nvPr/>
        </p:nvSpPr>
        <p:spPr>
          <a:xfrm rot="10800000">
            <a:off x="4318136" y="2941628"/>
            <a:ext cx="1236784" cy="896085"/>
          </a:xfrm>
          <a:prstGeom prst="curvedLeftArrow">
            <a:avLst>
              <a:gd name="adj1" fmla="val 14905"/>
              <a:gd name="adj2" fmla="val 46682"/>
              <a:gd name="adj3" fmla="val 31391"/>
            </a:avLst>
          </a:prstGeom>
          <a:solidFill>
            <a:schemeClr val="accent1">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10" name="Straight Connector 9"/>
          <p:cNvCxnSpPr/>
          <p:nvPr/>
        </p:nvCxnSpPr>
        <p:spPr>
          <a:xfrm flipH="1">
            <a:off x="3588526" y="3907956"/>
            <a:ext cx="1293805" cy="998031"/>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7004101" y="3907956"/>
            <a:ext cx="1566321" cy="798527"/>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sp>
        <p:nvSpPr>
          <p:cNvPr id="11" name="Cube 10"/>
          <p:cNvSpPr/>
          <p:nvPr/>
        </p:nvSpPr>
        <p:spPr>
          <a:xfrm>
            <a:off x="3276602" y="1076211"/>
            <a:ext cx="5222631" cy="950029"/>
          </a:xfrm>
          <a:prstGeom prst="cub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9" name="Straight Connector 8"/>
          <p:cNvCxnSpPr/>
          <p:nvPr/>
        </p:nvCxnSpPr>
        <p:spPr>
          <a:xfrm flipV="1">
            <a:off x="3647582" y="2026240"/>
            <a:ext cx="0" cy="69371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4650650" y="2026240"/>
            <a:ext cx="0" cy="66508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 name="Straight Connector 16"/>
          <p:cNvCxnSpPr>
            <a:endCxn id="11" idx="3"/>
          </p:cNvCxnSpPr>
          <p:nvPr/>
        </p:nvCxnSpPr>
        <p:spPr>
          <a:xfrm flipH="1" flipV="1">
            <a:off x="5769164" y="2026240"/>
            <a:ext cx="11593" cy="70636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flipV="1">
            <a:off x="6631851" y="2026240"/>
            <a:ext cx="8312" cy="66508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flipV="1">
            <a:off x="7582273" y="1971597"/>
            <a:ext cx="8312" cy="730773"/>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3193657" y="2158657"/>
            <a:ext cx="955994" cy="276999"/>
          </a:xfrm>
          <a:prstGeom prst="rect">
            <a:avLst/>
          </a:prstGeom>
          <a:solidFill>
            <a:schemeClr val="bg1"/>
          </a:solid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control</a:t>
            </a:r>
          </a:p>
        </p:txBody>
      </p:sp>
      <p:sp>
        <p:nvSpPr>
          <p:cNvPr id="20" name="TextBox 19"/>
          <p:cNvSpPr txBox="1"/>
          <p:nvPr/>
        </p:nvSpPr>
        <p:spPr>
          <a:xfrm>
            <a:off x="3890225" y="2395862"/>
            <a:ext cx="1393820" cy="276999"/>
          </a:xfrm>
          <a:prstGeom prst="rect">
            <a:avLst/>
          </a:prstGeom>
          <a:solidFill>
            <a:schemeClr val="bg1"/>
          </a:solid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orchestration</a:t>
            </a:r>
          </a:p>
        </p:txBody>
      </p:sp>
      <p:sp>
        <p:nvSpPr>
          <p:cNvPr id="21" name="TextBox 20"/>
          <p:cNvSpPr txBox="1"/>
          <p:nvPr/>
        </p:nvSpPr>
        <p:spPr>
          <a:xfrm>
            <a:off x="5020488" y="2132367"/>
            <a:ext cx="1393820" cy="276999"/>
          </a:xfrm>
          <a:prstGeom prst="rect">
            <a:avLst/>
          </a:prstGeom>
          <a:solidFill>
            <a:schemeClr val="bg1"/>
          </a:solid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intelligence</a:t>
            </a:r>
          </a:p>
        </p:txBody>
      </p:sp>
      <p:sp>
        <p:nvSpPr>
          <p:cNvPr id="28" name="TextBox 27"/>
          <p:cNvSpPr txBox="1"/>
          <p:nvPr/>
        </p:nvSpPr>
        <p:spPr>
          <a:xfrm>
            <a:off x="5998007" y="2383807"/>
            <a:ext cx="1393820" cy="276999"/>
          </a:xfrm>
          <a:prstGeom prst="rect">
            <a:avLst/>
          </a:prstGeom>
          <a:solidFill>
            <a:schemeClr val="bg1"/>
          </a:solid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analytics</a:t>
            </a:r>
          </a:p>
        </p:txBody>
      </p:sp>
      <p:sp>
        <p:nvSpPr>
          <p:cNvPr id="29" name="TextBox 28"/>
          <p:cNvSpPr txBox="1"/>
          <p:nvPr/>
        </p:nvSpPr>
        <p:spPr>
          <a:xfrm>
            <a:off x="6912167" y="2113464"/>
            <a:ext cx="1393820" cy="276999"/>
          </a:xfrm>
          <a:prstGeom prst="rect">
            <a:avLst/>
          </a:prstGeom>
          <a:solidFill>
            <a:schemeClr val="bg1"/>
          </a:solid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data collection</a:t>
            </a:r>
          </a:p>
        </p:txBody>
      </p:sp>
      <p:sp>
        <p:nvSpPr>
          <p:cNvPr id="30" name="TextBox 29"/>
          <p:cNvSpPr txBox="1"/>
          <p:nvPr/>
        </p:nvSpPr>
        <p:spPr>
          <a:xfrm>
            <a:off x="3110529" y="3088224"/>
            <a:ext cx="955994" cy="276999"/>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CCVPN</a:t>
            </a:r>
          </a:p>
        </p:txBody>
      </p:sp>
      <p:sp>
        <p:nvSpPr>
          <p:cNvPr id="31" name="TextBox 30"/>
          <p:cNvSpPr txBox="1"/>
          <p:nvPr/>
        </p:nvSpPr>
        <p:spPr>
          <a:xfrm>
            <a:off x="3110529" y="1319390"/>
            <a:ext cx="955994" cy="276999"/>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IBN</a:t>
            </a:r>
          </a:p>
        </p:txBody>
      </p:sp>
      <p:sp>
        <p:nvSpPr>
          <p:cNvPr id="32" name="TextBox 31"/>
          <p:cNvSpPr txBox="1"/>
          <p:nvPr/>
        </p:nvSpPr>
        <p:spPr>
          <a:xfrm>
            <a:off x="4229513" y="1202770"/>
            <a:ext cx="1679650" cy="276999"/>
          </a:xfrm>
          <a:prstGeom prst="rect">
            <a:avLst/>
          </a:prstGeom>
          <a:solidFill>
            <a:srgbClr val="FFFF00"/>
          </a:solid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Input/recognize</a:t>
            </a:r>
          </a:p>
        </p:txBody>
      </p:sp>
      <p:sp>
        <p:nvSpPr>
          <p:cNvPr id="33" name="TextBox 32"/>
          <p:cNvSpPr txBox="1"/>
          <p:nvPr/>
        </p:nvSpPr>
        <p:spPr>
          <a:xfrm>
            <a:off x="6136042" y="1185984"/>
            <a:ext cx="1255785" cy="276999"/>
          </a:xfrm>
          <a:prstGeom prst="rect">
            <a:avLst/>
          </a:prstGeom>
          <a:solidFill>
            <a:srgbClr val="FFFF00"/>
          </a:solid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instantiate</a:t>
            </a:r>
          </a:p>
        </p:txBody>
      </p:sp>
      <p:sp>
        <p:nvSpPr>
          <p:cNvPr id="34" name="TextBox 33"/>
          <p:cNvSpPr txBox="1"/>
          <p:nvPr/>
        </p:nvSpPr>
        <p:spPr>
          <a:xfrm>
            <a:off x="6414308" y="1659701"/>
            <a:ext cx="955994" cy="276999"/>
          </a:xfrm>
          <a:prstGeom prst="rect">
            <a:avLst/>
          </a:prstGeom>
          <a:solidFill>
            <a:srgbClr val="FFFF00"/>
          </a:solid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translate</a:t>
            </a:r>
          </a:p>
        </p:txBody>
      </p:sp>
      <p:sp>
        <p:nvSpPr>
          <p:cNvPr id="35" name="TextBox 34"/>
          <p:cNvSpPr txBox="1"/>
          <p:nvPr/>
        </p:nvSpPr>
        <p:spPr>
          <a:xfrm>
            <a:off x="5284045" y="1651040"/>
            <a:ext cx="955994" cy="276999"/>
          </a:xfrm>
          <a:prstGeom prst="rect">
            <a:avLst/>
          </a:prstGeom>
          <a:solidFill>
            <a:srgbClr val="FFFF00"/>
          </a:solid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verify</a:t>
            </a:r>
          </a:p>
        </p:txBody>
      </p:sp>
      <p:sp>
        <p:nvSpPr>
          <p:cNvPr id="36" name="TextBox 35"/>
          <p:cNvSpPr txBox="1"/>
          <p:nvPr/>
        </p:nvSpPr>
        <p:spPr>
          <a:xfrm>
            <a:off x="4172653" y="1661013"/>
            <a:ext cx="955994" cy="276999"/>
          </a:xfrm>
          <a:prstGeom prst="rect">
            <a:avLst/>
          </a:prstGeom>
          <a:solidFill>
            <a:srgbClr val="FFFF00"/>
          </a:solid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report</a:t>
            </a:r>
          </a:p>
        </p:txBody>
      </p:sp>
      <p:sp>
        <p:nvSpPr>
          <p:cNvPr id="40" name="Curved Left Arrow 39"/>
          <p:cNvSpPr/>
          <p:nvPr/>
        </p:nvSpPr>
        <p:spPr>
          <a:xfrm rot="10800000">
            <a:off x="3922695" y="968771"/>
            <a:ext cx="1777658" cy="1092395"/>
          </a:xfrm>
          <a:prstGeom prst="curvedLeftArrow">
            <a:avLst>
              <a:gd name="adj1" fmla="val 14905"/>
              <a:gd name="adj2" fmla="val 46682"/>
              <a:gd name="adj3" fmla="val 31391"/>
            </a:avLst>
          </a:prstGeom>
          <a:solidFill>
            <a:schemeClr val="accent6">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2" name="Curved Left Arrow 41"/>
          <p:cNvSpPr/>
          <p:nvPr/>
        </p:nvSpPr>
        <p:spPr>
          <a:xfrm>
            <a:off x="5939523" y="1099657"/>
            <a:ext cx="1887993" cy="1084263"/>
          </a:xfrm>
          <a:prstGeom prst="curvedLeftArrow">
            <a:avLst>
              <a:gd name="adj1" fmla="val 14905"/>
              <a:gd name="adj2" fmla="val 50000"/>
              <a:gd name="adj3" fmla="val 31391"/>
            </a:avLst>
          </a:prstGeom>
          <a:solidFill>
            <a:schemeClr val="accent6">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3" name="TextBox 42"/>
          <p:cNvSpPr txBox="1"/>
          <p:nvPr/>
        </p:nvSpPr>
        <p:spPr>
          <a:xfrm>
            <a:off x="4748286" y="4109888"/>
            <a:ext cx="2484119" cy="553998"/>
          </a:xfrm>
          <a:prstGeom prst="rect">
            <a:avLst/>
          </a:prstGeom>
          <a:solidFill>
            <a:schemeClr val="bg1"/>
          </a:solid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5B9BD5"/>
                </a:solidFill>
                <a:effectLst/>
                <a:uLnTx/>
                <a:uFillTx/>
                <a:latin typeface="Calibri" panose="020F0502020204030204"/>
                <a:ea typeface="+mn-ea"/>
                <a:cs typeface="+mn-cs"/>
              </a:rPr>
              <a:t>Cloud leased line network configurations</a:t>
            </a:r>
          </a:p>
        </p:txBody>
      </p:sp>
      <p:sp>
        <p:nvSpPr>
          <p:cNvPr id="44" name="TextBox 43"/>
          <p:cNvSpPr txBox="1"/>
          <p:nvPr/>
        </p:nvSpPr>
        <p:spPr>
          <a:xfrm>
            <a:off x="3890225" y="1414545"/>
            <a:ext cx="3700359" cy="276999"/>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Intent Instance Life Cycle Management</a:t>
            </a:r>
          </a:p>
        </p:txBody>
      </p:sp>
    </p:spTree>
    <p:extLst>
      <p:ext uri="{BB962C8B-B14F-4D97-AF65-F5344CB8AC3E}">
        <p14:creationId xmlns:p14="http://schemas.microsoft.com/office/powerpoint/2010/main" val="2745094718"/>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27" name="Title 2"/>
          <p:cNvSpPr>
            <a:spLocks noGrp="1"/>
          </p:cNvSpPr>
          <p:nvPr>
            <p:ph type="title"/>
          </p:nvPr>
        </p:nvSpPr>
        <p:spPr>
          <a:xfrm>
            <a:off x="61118" y="98229"/>
            <a:ext cx="11985880" cy="860131"/>
          </a:xfrm>
        </p:spPr>
        <p:txBody>
          <a:bodyPr>
            <a:normAutofit/>
          </a:bodyPr>
          <a:lstStyle/>
          <a:p>
            <a:r>
              <a:rPr lang="en-US" sz="2800" dirty="0">
                <a:ea typeface="+mn-ea"/>
              </a:rPr>
              <a:t>Background (2): E-Tree implementation for Cloud Leased Line based on IETF/ACTN standards</a:t>
            </a:r>
          </a:p>
        </p:txBody>
      </p:sp>
      <p:pic>
        <p:nvPicPr>
          <p:cNvPr id="3" name="Picture 2"/>
          <p:cNvPicPr>
            <a:picLocks noChangeAspect="1"/>
          </p:cNvPicPr>
          <p:nvPr/>
        </p:nvPicPr>
        <p:blipFill>
          <a:blip r:embed="rId2"/>
          <a:stretch>
            <a:fillRect/>
          </a:stretch>
        </p:blipFill>
        <p:spPr>
          <a:xfrm>
            <a:off x="615460" y="958361"/>
            <a:ext cx="11181986" cy="5455383"/>
          </a:xfrm>
          <a:prstGeom prst="rect">
            <a:avLst/>
          </a:prstGeom>
        </p:spPr>
      </p:pic>
    </p:spTree>
    <p:extLst>
      <p:ext uri="{BB962C8B-B14F-4D97-AF65-F5344CB8AC3E}">
        <p14:creationId xmlns:p14="http://schemas.microsoft.com/office/powerpoint/2010/main" val="2526962040"/>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09B1010-649D-3F4A-83ED-7AD309987885}"/>
              </a:ext>
            </a:extLst>
          </p:cNvPr>
          <p:cNvSpPr>
            <a:spLocks noGrp="1"/>
          </p:cNvSpPr>
          <p:nvPr>
            <p:ph type="sldNum" sz="quarter" idx="4"/>
          </p:nvPr>
        </p:nvSpPr>
        <p:spPr/>
        <p:txBody>
          <a:bodyPr/>
          <a:lstStyle/>
          <a:p>
            <a:fld id="{385590E5-57D4-4004-8489-08DEED0A8847}" type="slidenum">
              <a:rPr kumimoji="1" lang="ja-JP" altLang="en-US" smtClean="0"/>
              <a:t>5</a:t>
            </a:fld>
            <a:endParaRPr kumimoji="1" lang="ja-JP" altLang="en-US"/>
          </a:p>
        </p:txBody>
      </p:sp>
      <p:sp>
        <p:nvSpPr>
          <p:cNvPr id="8" name="文本框 7">
            <a:extLst>
              <a:ext uri="{FF2B5EF4-FFF2-40B4-BE49-F238E27FC236}">
                <a16:creationId xmlns:a16="http://schemas.microsoft.com/office/drawing/2014/main" id="{B3B60219-2B09-764B-B843-6E944C1CFADD}"/>
              </a:ext>
            </a:extLst>
          </p:cNvPr>
          <p:cNvSpPr txBox="1"/>
          <p:nvPr/>
        </p:nvSpPr>
        <p:spPr>
          <a:xfrm>
            <a:off x="99634" y="94492"/>
            <a:ext cx="11664474" cy="584775"/>
          </a:xfrm>
          <a:prstGeom prst="rect">
            <a:avLst/>
          </a:prstGeom>
          <a:noFill/>
        </p:spPr>
        <p:txBody>
          <a:bodyPr wrap="square" rtlCol="0">
            <a:spAutoFit/>
          </a:bodyPr>
          <a:lstStyle/>
          <a:p>
            <a:r>
              <a:rPr lang="en-US" altLang="zh-CN" sz="3200" dirty="0">
                <a:solidFill>
                  <a:schemeClr val="bg1"/>
                </a:solidFill>
                <a:latin typeface="Arial" panose="020B0604020202020204" pitchFamily="34" charset="0"/>
                <a:cs typeface="Arial" panose="020B0604020202020204" pitchFamily="34" charset="0"/>
              </a:rPr>
              <a:t>Background (3): Design overview on impacted modules</a:t>
            </a:r>
            <a:endParaRPr kumimoji="1" lang="zh-CN" altLang="en-US" sz="3200" dirty="0">
              <a:solidFill>
                <a:schemeClr val="bg1"/>
              </a:solidFill>
              <a:latin typeface="Arial" panose="020B0604020202020204" pitchFamily="34" charset="0"/>
              <a:cs typeface="Arial" panose="020B0604020202020204" pitchFamily="34" charset="0"/>
            </a:endParaRPr>
          </a:p>
        </p:txBody>
      </p:sp>
      <p:sp>
        <p:nvSpPr>
          <p:cNvPr id="18" name="Rectangle 17"/>
          <p:cNvSpPr/>
          <p:nvPr/>
        </p:nvSpPr>
        <p:spPr>
          <a:xfrm>
            <a:off x="5880583" y="2010563"/>
            <a:ext cx="1918813" cy="1859518"/>
          </a:xfrm>
          <a:prstGeom prst="rect">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19" name="Rectangle 18"/>
          <p:cNvSpPr/>
          <p:nvPr/>
        </p:nvSpPr>
        <p:spPr>
          <a:xfrm>
            <a:off x="1785565" y="2002971"/>
            <a:ext cx="3760177" cy="2011680"/>
          </a:xfrm>
          <a:prstGeom prst="rect">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20" name="TextBox 19"/>
          <p:cNvSpPr txBox="1"/>
          <p:nvPr/>
        </p:nvSpPr>
        <p:spPr>
          <a:xfrm>
            <a:off x="1792593" y="2002971"/>
            <a:ext cx="53355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SO</a:t>
            </a:r>
          </a:p>
        </p:txBody>
      </p:sp>
      <p:sp>
        <p:nvSpPr>
          <p:cNvPr id="21" name="Rectangle 20"/>
          <p:cNvSpPr/>
          <p:nvPr/>
        </p:nvSpPr>
        <p:spPr>
          <a:xfrm>
            <a:off x="2279033" y="3355731"/>
            <a:ext cx="2543174" cy="514350"/>
          </a:xfrm>
          <a:prstGeom prst="rect">
            <a:avLst/>
          </a:prstGeom>
          <a:solidFill>
            <a:srgbClr val="FFC000">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22" name="TextBox 21"/>
          <p:cNvSpPr txBox="1"/>
          <p:nvPr/>
        </p:nvSpPr>
        <p:spPr>
          <a:xfrm>
            <a:off x="2450955" y="3432849"/>
            <a:ext cx="227647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CLL Work Flow</a:t>
            </a:r>
          </a:p>
        </p:txBody>
      </p:sp>
      <p:sp>
        <p:nvSpPr>
          <p:cNvPr id="23" name="Rectangle 22"/>
          <p:cNvSpPr/>
          <p:nvPr/>
        </p:nvSpPr>
        <p:spPr>
          <a:xfrm>
            <a:off x="2326143" y="2133601"/>
            <a:ext cx="1752749" cy="679055"/>
          </a:xfrm>
          <a:prstGeom prst="rect">
            <a:avLst/>
          </a:prstGeom>
          <a:solidFill>
            <a:srgbClr val="70AD47">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24" name="TextBox 23"/>
          <p:cNvSpPr txBox="1"/>
          <p:nvPr/>
        </p:nvSpPr>
        <p:spPr>
          <a:xfrm>
            <a:off x="2337230" y="2137185"/>
            <a:ext cx="1822519"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Service</a:t>
            </a:r>
            <a:r>
              <a:rPr lang="en-US" kern="0" dirty="0">
                <a:solidFill>
                  <a:prstClr val="black"/>
                </a:solidFill>
              </a:rPr>
              <a:t>-instance REST API handler</a:t>
            </a:r>
            <a:endParaRPr kumimoji="0" lang="en-US" sz="1800" b="0" i="0" u="none" strike="noStrike" kern="0" cap="none" spc="0" normalizeH="0" baseline="0" noProof="0" dirty="0">
              <a:ln>
                <a:noFill/>
              </a:ln>
              <a:solidFill>
                <a:prstClr val="black"/>
              </a:solidFill>
              <a:effectLst/>
              <a:uLnTx/>
              <a:uFillTx/>
            </a:endParaRPr>
          </a:p>
        </p:txBody>
      </p:sp>
      <p:cxnSp>
        <p:nvCxnSpPr>
          <p:cNvPr id="25" name="Straight Connector 24"/>
          <p:cNvCxnSpPr>
            <a:stCxn id="23" idx="2"/>
          </p:cNvCxnSpPr>
          <p:nvPr/>
        </p:nvCxnSpPr>
        <p:spPr>
          <a:xfrm>
            <a:off x="3202518" y="2812656"/>
            <a:ext cx="0" cy="543075"/>
          </a:xfrm>
          <a:prstGeom prst="line">
            <a:avLst/>
          </a:prstGeom>
          <a:noFill/>
          <a:ln w="22225" cap="flat" cmpd="sng" algn="ctr">
            <a:solidFill>
              <a:srgbClr val="5B9BD5"/>
            </a:solidFill>
            <a:prstDash val="solid"/>
            <a:miter lim="800000"/>
          </a:ln>
          <a:effectLst/>
        </p:spPr>
      </p:cxnSp>
      <p:cxnSp>
        <p:nvCxnSpPr>
          <p:cNvPr id="26" name="Straight Connector 25"/>
          <p:cNvCxnSpPr/>
          <p:nvPr/>
        </p:nvCxnSpPr>
        <p:spPr>
          <a:xfrm>
            <a:off x="2941021" y="3034077"/>
            <a:ext cx="485775" cy="9525"/>
          </a:xfrm>
          <a:prstGeom prst="line">
            <a:avLst/>
          </a:prstGeom>
          <a:noFill/>
          <a:ln w="6350" cap="flat" cmpd="sng" algn="ctr">
            <a:solidFill>
              <a:srgbClr val="5B9BD5"/>
            </a:solidFill>
            <a:prstDash val="solid"/>
            <a:miter lim="800000"/>
          </a:ln>
          <a:effectLst/>
        </p:spPr>
      </p:cxnSp>
      <p:sp>
        <p:nvSpPr>
          <p:cNvPr id="27" name="TextBox 26"/>
          <p:cNvSpPr txBox="1"/>
          <p:nvPr/>
        </p:nvSpPr>
        <p:spPr>
          <a:xfrm>
            <a:off x="3373309" y="2812656"/>
            <a:ext cx="1107831"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kern="0" dirty="0">
                <a:solidFill>
                  <a:prstClr val="black"/>
                </a:solidFill>
              </a:rPr>
              <a:t>Invoke </a:t>
            </a:r>
            <a:r>
              <a:rPr kumimoji="0" lang="en-US" sz="1600" b="0" i="0" u="none" strike="noStrike" kern="0" cap="none" spc="0" normalizeH="0" noProof="0" dirty="0">
                <a:ln>
                  <a:noFill/>
                </a:ln>
                <a:solidFill>
                  <a:prstClr val="black"/>
                </a:solidFill>
                <a:effectLst/>
                <a:uLnTx/>
                <a:uFillTx/>
              </a:rPr>
              <a:t>BPMN WF</a:t>
            </a:r>
            <a:endParaRPr kumimoji="0" lang="en-US" sz="1600" b="0" i="0" u="none" strike="noStrike" kern="0" cap="none" spc="0" normalizeH="0" baseline="0" noProof="0" dirty="0">
              <a:ln>
                <a:noFill/>
              </a:ln>
              <a:solidFill>
                <a:prstClr val="black"/>
              </a:solidFill>
              <a:effectLst/>
              <a:uLnTx/>
              <a:uFillTx/>
            </a:endParaRPr>
          </a:p>
        </p:txBody>
      </p:sp>
      <p:sp>
        <p:nvSpPr>
          <p:cNvPr id="32" name="Rectangle 31"/>
          <p:cNvSpPr/>
          <p:nvPr/>
        </p:nvSpPr>
        <p:spPr>
          <a:xfrm>
            <a:off x="5959712" y="2530139"/>
            <a:ext cx="1785257" cy="565542"/>
          </a:xfrm>
          <a:prstGeom prst="rect">
            <a:avLst/>
          </a:prstGeom>
          <a:solidFill>
            <a:srgbClr val="FFC000">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33" name="TextBox 32"/>
          <p:cNvSpPr txBox="1"/>
          <p:nvPr/>
        </p:nvSpPr>
        <p:spPr>
          <a:xfrm>
            <a:off x="5906961" y="2014957"/>
            <a:ext cx="80523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AAI </a:t>
            </a:r>
          </a:p>
        </p:txBody>
      </p:sp>
      <p:sp>
        <p:nvSpPr>
          <p:cNvPr id="34" name="TextBox 33"/>
          <p:cNvSpPr txBox="1"/>
          <p:nvPr/>
        </p:nvSpPr>
        <p:spPr>
          <a:xfrm>
            <a:off x="5967160" y="2549004"/>
            <a:ext cx="1835233"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a:solidFill>
                  <a:prstClr val="black"/>
                </a:solidFill>
              </a:rPr>
              <a:t>CLL</a:t>
            </a:r>
            <a:r>
              <a:rPr kumimoji="0" lang="en-US" sz="1200" b="0" i="0" u="none" strike="noStrike" kern="0" cap="none" spc="0" normalizeH="0" baseline="0" noProof="0" dirty="0">
                <a:ln>
                  <a:noFill/>
                </a:ln>
                <a:solidFill>
                  <a:prstClr val="black"/>
                </a:solidFill>
                <a:effectLst/>
                <a:uLnTx/>
                <a:uFillTx/>
              </a:rPr>
              <a:t> definition model</a:t>
            </a:r>
          </a:p>
        </p:txBody>
      </p:sp>
      <p:sp>
        <p:nvSpPr>
          <p:cNvPr id="35" name="Rectangle 34"/>
          <p:cNvSpPr/>
          <p:nvPr/>
        </p:nvSpPr>
        <p:spPr>
          <a:xfrm>
            <a:off x="1792593" y="4519749"/>
            <a:ext cx="3753149" cy="1239213"/>
          </a:xfrm>
          <a:prstGeom prst="rect">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36" name="Rectangle 35"/>
          <p:cNvSpPr/>
          <p:nvPr/>
        </p:nvSpPr>
        <p:spPr>
          <a:xfrm>
            <a:off x="2535990" y="5257800"/>
            <a:ext cx="2533351" cy="465992"/>
          </a:xfrm>
          <a:prstGeom prst="rect">
            <a:avLst/>
          </a:prstGeom>
          <a:solidFill>
            <a:srgbClr val="FFC000">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37" name="TextBox 36"/>
          <p:cNvSpPr txBox="1"/>
          <p:nvPr/>
        </p:nvSpPr>
        <p:spPr>
          <a:xfrm>
            <a:off x="1792593" y="4533459"/>
            <a:ext cx="79954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SDNC </a:t>
            </a:r>
          </a:p>
        </p:txBody>
      </p:sp>
      <p:sp>
        <p:nvSpPr>
          <p:cNvPr id="38" name="TextBox 37"/>
          <p:cNvSpPr txBox="1"/>
          <p:nvPr/>
        </p:nvSpPr>
        <p:spPr>
          <a:xfrm>
            <a:off x="2535990" y="5313355"/>
            <a:ext cx="2533351"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ACTN MPI Adaptor (SBI) </a:t>
            </a:r>
          </a:p>
        </p:txBody>
      </p:sp>
      <p:cxnSp>
        <p:nvCxnSpPr>
          <p:cNvPr id="39" name="Straight Connector 38"/>
          <p:cNvCxnSpPr>
            <a:stCxn id="21" idx="2"/>
          </p:cNvCxnSpPr>
          <p:nvPr/>
        </p:nvCxnSpPr>
        <p:spPr>
          <a:xfrm>
            <a:off x="3550620" y="3870081"/>
            <a:ext cx="0" cy="649668"/>
          </a:xfrm>
          <a:prstGeom prst="line">
            <a:avLst/>
          </a:prstGeom>
          <a:noFill/>
          <a:ln w="15875" cap="flat" cmpd="sng" algn="ctr">
            <a:solidFill>
              <a:srgbClr val="5B9BD5"/>
            </a:solidFill>
            <a:prstDash val="solid"/>
            <a:miter lim="800000"/>
          </a:ln>
          <a:effectLst/>
        </p:spPr>
      </p:cxnSp>
      <p:sp>
        <p:nvSpPr>
          <p:cNvPr id="40" name="TextBox 39"/>
          <p:cNvSpPr txBox="1"/>
          <p:nvPr/>
        </p:nvSpPr>
        <p:spPr>
          <a:xfrm>
            <a:off x="2019660" y="6134860"/>
            <a:ext cx="2707298" cy="369332"/>
          </a:xfrm>
          <a:prstGeom prst="rect">
            <a:avLst/>
          </a:prstGeom>
          <a:no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Optical domain controller</a:t>
            </a:r>
          </a:p>
        </p:txBody>
      </p:sp>
      <p:cxnSp>
        <p:nvCxnSpPr>
          <p:cNvPr id="41" name="Straight Connector 40"/>
          <p:cNvCxnSpPr>
            <a:endCxn id="40" idx="0"/>
          </p:cNvCxnSpPr>
          <p:nvPr/>
        </p:nvCxnSpPr>
        <p:spPr>
          <a:xfrm>
            <a:off x="3373309" y="5723792"/>
            <a:ext cx="0" cy="411068"/>
          </a:xfrm>
          <a:prstGeom prst="line">
            <a:avLst/>
          </a:prstGeom>
          <a:noFill/>
          <a:ln w="15875" cap="flat" cmpd="sng" algn="ctr">
            <a:solidFill>
              <a:srgbClr val="5B9BD5"/>
            </a:solidFill>
            <a:prstDash val="solid"/>
            <a:miter lim="800000"/>
          </a:ln>
          <a:effectLst/>
        </p:spPr>
      </p:cxnSp>
      <p:sp>
        <p:nvSpPr>
          <p:cNvPr id="42" name="Rectangle 41"/>
          <p:cNvSpPr/>
          <p:nvPr/>
        </p:nvSpPr>
        <p:spPr>
          <a:xfrm>
            <a:off x="305753" y="1166949"/>
            <a:ext cx="7724507" cy="4771478"/>
          </a:xfrm>
          <a:prstGeom prst="rect">
            <a:avLst/>
          </a:prstGeom>
          <a:noFill/>
          <a:ln w="12700" cap="flat" cmpd="sng" algn="ctr">
            <a:solidFill>
              <a:srgbClr val="5B9BD5">
                <a:shade val="50000"/>
              </a:srgb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43" name="TextBox 42"/>
          <p:cNvSpPr txBox="1"/>
          <p:nvPr/>
        </p:nvSpPr>
        <p:spPr>
          <a:xfrm>
            <a:off x="529870" y="1185304"/>
            <a:ext cx="84772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ONAP</a:t>
            </a:r>
          </a:p>
        </p:txBody>
      </p:sp>
      <p:sp>
        <p:nvSpPr>
          <p:cNvPr id="44" name="Rectangle 43"/>
          <p:cNvSpPr/>
          <p:nvPr/>
        </p:nvSpPr>
        <p:spPr>
          <a:xfrm>
            <a:off x="492986" y="1984694"/>
            <a:ext cx="1123406" cy="457200"/>
          </a:xfrm>
          <a:prstGeom prst="rect">
            <a:avLst/>
          </a:prstGeom>
          <a:solidFill>
            <a:srgbClr val="D0CECE"/>
          </a:solidFill>
          <a:ln w="12700" cap="flat" cmpd="sng" algn="ctr">
            <a:solidFill>
              <a:srgbClr val="5B9BD5">
                <a:shade val="50000"/>
              </a:srgbClr>
            </a:solidFill>
            <a:prstDash val="solid"/>
            <a:miter lim="800000"/>
          </a:ln>
          <a:effectLst/>
        </p:spPr>
        <p:txBody>
          <a:bodyPr rtlCol="0" anchor="ctr"/>
          <a:lstStyle/>
          <a:p>
            <a:pPr algn="ctr"/>
            <a:endParaRPr lang="en-US" kern="0">
              <a:solidFill>
                <a:prstClr val="white"/>
              </a:solidFill>
            </a:endParaRPr>
          </a:p>
        </p:txBody>
      </p:sp>
      <p:sp>
        <p:nvSpPr>
          <p:cNvPr id="45" name="TextBox 44"/>
          <p:cNvSpPr txBox="1"/>
          <p:nvPr/>
        </p:nvSpPr>
        <p:spPr>
          <a:xfrm>
            <a:off x="744175" y="2040525"/>
            <a:ext cx="63342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OOF</a:t>
            </a:r>
          </a:p>
        </p:txBody>
      </p:sp>
      <p:sp>
        <p:nvSpPr>
          <p:cNvPr id="46" name="Rectangle 45"/>
          <p:cNvSpPr/>
          <p:nvPr/>
        </p:nvSpPr>
        <p:spPr>
          <a:xfrm>
            <a:off x="492986" y="2612995"/>
            <a:ext cx="1123406" cy="457200"/>
          </a:xfrm>
          <a:prstGeom prst="rect">
            <a:avLst/>
          </a:prstGeom>
          <a:solidFill>
            <a:srgbClr val="D0CECE"/>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47" name="TextBox 46"/>
          <p:cNvSpPr txBox="1"/>
          <p:nvPr/>
        </p:nvSpPr>
        <p:spPr>
          <a:xfrm>
            <a:off x="765256" y="2662062"/>
            <a:ext cx="764049"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Policy</a:t>
            </a:r>
          </a:p>
        </p:txBody>
      </p:sp>
      <p:sp>
        <p:nvSpPr>
          <p:cNvPr id="48" name="TextBox 47"/>
          <p:cNvSpPr txBox="1"/>
          <p:nvPr/>
        </p:nvSpPr>
        <p:spPr>
          <a:xfrm>
            <a:off x="5959713" y="3147055"/>
            <a:ext cx="1785256" cy="646331"/>
          </a:xfrm>
          <a:prstGeom prst="rect">
            <a:avLst/>
          </a:prstGeom>
          <a:solidFill>
            <a:schemeClr val="accent6">
              <a:lumMod val="60000"/>
              <a:lumOff val="40000"/>
            </a:schemeClr>
          </a:solidFill>
          <a:ln>
            <a:solidFill>
              <a:sysClr val="windowText" lastClr="000000"/>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a:solidFill>
                  <a:prstClr val="black"/>
                </a:solidFill>
              </a:rPr>
              <a:t>CLL</a:t>
            </a:r>
            <a:r>
              <a:rPr kumimoji="0" lang="en-US" sz="1200" b="0" i="0" u="none" strike="noStrike" kern="0" cap="none" spc="0" normalizeH="0" baseline="0" noProof="0" dirty="0">
                <a:ln>
                  <a:noFill/>
                </a:ln>
                <a:solidFill>
                  <a:prstClr val="black"/>
                </a:solidFill>
                <a:effectLst/>
                <a:uLnTx/>
                <a:uFillTx/>
              </a:rPr>
              <a:t> implementation models (e.g., te-topology, te-tunnel, etc.)</a:t>
            </a:r>
          </a:p>
        </p:txBody>
      </p:sp>
      <p:sp>
        <p:nvSpPr>
          <p:cNvPr id="49" name="TextBox 48"/>
          <p:cNvSpPr txBox="1"/>
          <p:nvPr/>
        </p:nvSpPr>
        <p:spPr>
          <a:xfrm>
            <a:off x="2664531" y="1364352"/>
            <a:ext cx="1167915" cy="338554"/>
          </a:xfrm>
          <a:prstGeom prst="rect">
            <a:avLst/>
          </a:prstGeom>
          <a:solidFill>
            <a:srgbClr val="A9D18E"/>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UUI</a:t>
            </a:r>
          </a:p>
        </p:txBody>
      </p:sp>
      <p:cxnSp>
        <p:nvCxnSpPr>
          <p:cNvPr id="50" name="Straight Connector 49"/>
          <p:cNvCxnSpPr>
            <a:stCxn id="49" idx="2"/>
            <a:endCxn id="24" idx="0"/>
          </p:cNvCxnSpPr>
          <p:nvPr/>
        </p:nvCxnSpPr>
        <p:spPr>
          <a:xfrm>
            <a:off x="3248489" y="1702906"/>
            <a:ext cx="1" cy="434279"/>
          </a:xfrm>
          <a:prstGeom prst="line">
            <a:avLst/>
          </a:prstGeom>
          <a:noFill/>
          <a:ln w="15875" cap="flat" cmpd="sng" algn="ctr">
            <a:solidFill>
              <a:srgbClr val="5B9BD5"/>
            </a:solidFill>
            <a:prstDash val="solid"/>
            <a:miter lim="800000"/>
          </a:ln>
          <a:effectLst/>
        </p:spPr>
      </p:cxnSp>
      <p:cxnSp>
        <p:nvCxnSpPr>
          <p:cNvPr id="52" name="Straight Connector 51"/>
          <p:cNvCxnSpPr/>
          <p:nvPr/>
        </p:nvCxnSpPr>
        <p:spPr>
          <a:xfrm>
            <a:off x="3307732" y="4222797"/>
            <a:ext cx="485775" cy="9525"/>
          </a:xfrm>
          <a:prstGeom prst="line">
            <a:avLst/>
          </a:prstGeom>
          <a:noFill/>
          <a:ln w="6350" cap="flat" cmpd="sng" algn="ctr">
            <a:solidFill>
              <a:srgbClr val="5B9BD5"/>
            </a:solidFill>
            <a:prstDash val="solid"/>
            <a:miter lim="800000"/>
          </a:ln>
          <a:effectLst/>
        </p:spPr>
      </p:cxnSp>
      <p:sp>
        <p:nvSpPr>
          <p:cNvPr id="53" name="TextBox 52"/>
          <p:cNvSpPr txBox="1"/>
          <p:nvPr/>
        </p:nvSpPr>
        <p:spPr>
          <a:xfrm>
            <a:off x="3841482" y="4137761"/>
            <a:ext cx="1889715" cy="246221"/>
          </a:xfrm>
          <a:prstGeom prst="rect">
            <a:avLst/>
          </a:prstGeom>
          <a:solidFill>
            <a:srgbClr val="70AD47">
              <a:lumMod val="60000"/>
              <a:lumOff val="40000"/>
            </a:srgbClr>
          </a:solid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Generic-resource-API</a:t>
            </a:r>
          </a:p>
        </p:txBody>
      </p:sp>
      <p:sp>
        <p:nvSpPr>
          <p:cNvPr id="54" name="TextBox 53"/>
          <p:cNvSpPr txBox="1"/>
          <p:nvPr/>
        </p:nvSpPr>
        <p:spPr>
          <a:xfrm>
            <a:off x="2535990" y="4574598"/>
            <a:ext cx="2533352" cy="461665"/>
          </a:xfrm>
          <a:prstGeom prst="rect">
            <a:avLst/>
          </a:prstGeom>
          <a:solidFill>
            <a:srgbClr val="FFC000">
              <a:lumMod val="60000"/>
              <a:lumOff val="40000"/>
            </a:srgbClr>
          </a:solidFill>
          <a:ln>
            <a:solidFill>
              <a:sysClr val="windowText" lastClr="000000"/>
            </a:solidFill>
          </a:ln>
        </p:spPr>
        <p:txBody>
          <a:bodyPr wrap="square" lIns="91440" tIns="91440" rIns="91440" bIns="9144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CLL NBI-to-SBI Mapping</a:t>
            </a:r>
          </a:p>
        </p:txBody>
      </p:sp>
      <p:cxnSp>
        <p:nvCxnSpPr>
          <p:cNvPr id="55" name="Straight Connector 54"/>
          <p:cNvCxnSpPr>
            <a:stCxn id="54" idx="2"/>
            <a:endCxn id="36" idx="0"/>
          </p:cNvCxnSpPr>
          <p:nvPr/>
        </p:nvCxnSpPr>
        <p:spPr>
          <a:xfrm>
            <a:off x="3802666" y="5036263"/>
            <a:ext cx="0" cy="221537"/>
          </a:xfrm>
          <a:prstGeom prst="line">
            <a:avLst/>
          </a:prstGeom>
          <a:noFill/>
          <a:ln w="15875" cap="flat" cmpd="sng" algn="ctr">
            <a:solidFill>
              <a:srgbClr val="5B9BD5"/>
            </a:solidFill>
            <a:prstDash val="solid"/>
            <a:miter lim="800000"/>
          </a:ln>
          <a:effectLst/>
        </p:spPr>
      </p:cxnSp>
      <p:cxnSp>
        <p:nvCxnSpPr>
          <p:cNvPr id="56" name="Straight Connector 55"/>
          <p:cNvCxnSpPr>
            <a:endCxn id="54" idx="3"/>
          </p:cNvCxnSpPr>
          <p:nvPr/>
        </p:nvCxnSpPr>
        <p:spPr>
          <a:xfrm flipH="1">
            <a:off x="5069342" y="4805431"/>
            <a:ext cx="661856" cy="0"/>
          </a:xfrm>
          <a:prstGeom prst="line">
            <a:avLst/>
          </a:prstGeom>
          <a:noFill/>
          <a:ln w="28575" cap="flat" cmpd="sng" algn="ctr">
            <a:solidFill>
              <a:srgbClr val="5B9BD5"/>
            </a:solidFill>
            <a:prstDash val="solid"/>
            <a:miter lim="800000"/>
          </a:ln>
          <a:effectLst/>
        </p:spPr>
      </p:cxnSp>
      <p:cxnSp>
        <p:nvCxnSpPr>
          <p:cNvPr id="57" name="Straight Connector 56"/>
          <p:cNvCxnSpPr/>
          <p:nvPr/>
        </p:nvCxnSpPr>
        <p:spPr>
          <a:xfrm>
            <a:off x="5731198" y="3470221"/>
            <a:ext cx="0" cy="1337948"/>
          </a:xfrm>
          <a:prstGeom prst="line">
            <a:avLst/>
          </a:prstGeom>
          <a:noFill/>
          <a:ln w="28575" cap="flat" cmpd="sng" algn="ctr">
            <a:solidFill>
              <a:srgbClr val="5B9BD5"/>
            </a:solidFill>
            <a:prstDash val="solid"/>
            <a:miter lim="800000"/>
          </a:ln>
          <a:effectLst/>
        </p:spPr>
      </p:cxnSp>
      <p:cxnSp>
        <p:nvCxnSpPr>
          <p:cNvPr id="58" name="Straight Connector 57"/>
          <p:cNvCxnSpPr>
            <a:stCxn id="48" idx="1"/>
          </p:cNvCxnSpPr>
          <p:nvPr/>
        </p:nvCxnSpPr>
        <p:spPr>
          <a:xfrm flipH="1">
            <a:off x="5731198" y="3470221"/>
            <a:ext cx="228515" cy="0"/>
          </a:xfrm>
          <a:prstGeom prst="line">
            <a:avLst/>
          </a:prstGeom>
          <a:noFill/>
          <a:ln w="28575" cap="flat" cmpd="sng" algn="ctr">
            <a:solidFill>
              <a:srgbClr val="5B9BD5"/>
            </a:solidFill>
            <a:prstDash val="solid"/>
            <a:miter lim="800000"/>
          </a:ln>
          <a:effectLst/>
        </p:spPr>
      </p:cxnSp>
      <p:cxnSp>
        <p:nvCxnSpPr>
          <p:cNvPr id="59" name="Straight Connector 58"/>
          <p:cNvCxnSpPr/>
          <p:nvPr/>
        </p:nvCxnSpPr>
        <p:spPr>
          <a:xfrm flipH="1">
            <a:off x="4813186" y="3603985"/>
            <a:ext cx="412600" cy="0"/>
          </a:xfrm>
          <a:prstGeom prst="line">
            <a:avLst/>
          </a:prstGeom>
          <a:noFill/>
          <a:ln w="28575" cap="flat" cmpd="sng" algn="ctr">
            <a:solidFill>
              <a:srgbClr val="5B9BD5"/>
            </a:solidFill>
            <a:prstDash val="solid"/>
            <a:miter lim="800000"/>
          </a:ln>
          <a:effectLst/>
        </p:spPr>
      </p:cxnSp>
      <p:cxnSp>
        <p:nvCxnSpPr>
          <p:cNvPr id="60" name="Straight Connector 59"/>
          <p:cNvCxnSpPr/>
          <p:nvPr/>
        </p:nvCxnSpPr>
        <p:spPr>
          <a:xfrm>
            <a:off x="5225786" y="2821525"/>
            <a:ext cx="1" cy="782893"/>
          </a:xfrm>
          <a:prstGeom prst="line">
            <a:avLst/>
          </a:prstGeom>
          <a:noFill/>
          <a:ln w="28575" cap="flat" cmpd="sng" algn="ctr">
            <a:solidFill>
              <a:srgbClr val="5B9BD5"/>
            </a:solidFill>
            <a:prstDash val="solid"/>
            <a:miter lim="800000"/>
          </a:ln>
          <a:effectLst/>
        </p:spPr>
      </p:cxnSp>
      <p:cxnSp>
        <p:nvCxnSpPr>
          <p:cNvPr id="61" name="Straight Connector 60"/>
          <p:cNvCxnSpPr/>
          <p:nvPr/>
        </p:nvCxnSpPr>
        <p:spPr>
          <a:xfrm flipH="1">
            <a:off x="5225786" y="2821525"/>
            <a:ext cx="724906" cy="0"/>
          </a:xfrm>
          <a:prstGeom prst="line">
            <a:avLst/>
          </a:prstGeom>
          <a:noFill/>
          <a:ln w="28575" cap="flat" cmpd="sng" algn="ctr">
            <a:solidFill>
              <a:srgbClr val="5B9BD5"/>
            </a:solidFill>
            <a:prstDash val="solid"/>
            <a:miter lim="800000"/>
          </a:ln>
          <a:effectLst/>
        </p:spPr>
      </p:cxnSp>
      <p:sp>
        <p:nvSpPr>
          <p:cNvPr id="62" name="TextBox 61"/>
          <p:cNvSpPr txBox="1"/>
          <p:nvPr/>
        </p:nvSpPr>
        <p:spPr>
          <a:xfrm>
            <a:off x="492986" y="3270166"/>
            <a:ext cx="1167915" cy="369332"/>
          </a:xfrm>
          <a:prstGeom prst="rect">
            <a:avLst/>
          </a:prstGeom>
          <a:solidFill>
            <a:srgbClr val="D0CECE"/>
          </a:solidFill>
          <a:ln w="12700" cap="flat" cmpd="sng" algn="ctr">
            <a:solidFill>
              <a:srgbClr val="5B9BD5">
                <a:shade val="50000"/>
              </a:srgbClr>
            </a:solidFill>
            <a:prstDash val="solid"/>
            <a:miter lim="800000"/>
          </a:ln>
          <a:effectLst/>
        </p:spPr>
        <p:txBody>
          <a:bodyPr rtlCol="0" anchor="ctr"/>
          <a:lstStyle>
            <a:defPPr>
              <a:defRPr lang="en-US"/>
            </a:defPPr>
            <a:lvl1pPr marR="0" lvl="0" indent="0" algn="ctr" fontAlgn="auto">
              <a:lnSpc>
                <a:spcPct val="100000"/>
              </a:lnSpc>
              <a:spcBef>
                <a:spcPts val="0"/>
              </a:spcBef>
              <a:spcAft>
                <a:spcPts val="0"/>
              </a:spcAft>
              <a:buClrTx/>
              <a:buSzTx/>
              <a:buFontTx/>
              <a:buNone/>
              <a:tabLst/>
              <a:defRPr kumimoji="0" b="0" i="0" u="none" strike="noStrike" kern="0" cap="none" spc="0" normalizeH="0" baseline="0">
                <a:ln>
                  <a:noFill/>
                </a:ln>
                <a:solidFill>
                  <a:prstClr val="white"/>
                </a:solidFill>
                <a:effectLst/>
                <a:uLnTx/>
                <a:uFillTx/>
              </a:defRPr>
            </a:lvl1pPr>
          </a:lstStyle>
          <a:p>
            <a:r>
              <a:rPr lang="en-US" dirty="0">
                <a:solidFill>
                  <a:schemeClr val="tx1"/>
                </a:solidFill>
              </a:rPr>
              <a:t>SDC</a:t>
            </a:r>
          </a:p>
        </p:txBody>
      </p:sp>
      <p:sp>
        <p:nvSpPr>
          <p:cNvPr id="64" name="TextBox 63"/>
          <p:cNvSpPr txBox="1"/>
          <p:nvPr/>
        </p:nvSpPr>
        <p:spPr>
          <a:xfrm>
            <a:off x="6205538" y="5292096"/>
            <a:ext cx="1759905" cy="646331"/>
          </a:xfrm>
          <a:prstGeom prst="rect">
            <a:avLst/>
          </a:prstGeom>
          <a:solidFill>
            <a:srgbClr val="FFC000">
              <a:lumMod val="60000"/>
              <a:lumOff val="40000"/>
            </a:srgbClr>
          </a:solidFill>
          <a:ln>
            <a:solidFill>
              <a:sysClr val="windowText" lastClr="000000"/>
            </a:solidFill>
          </a:ln>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rPr>
              <a:t>New ONAP code for TN NSSMF Functionality added in Istanbul</a:t>
            </a:r>
          </a:p>
        </p:txBody>
      </p:sp>
      <p:sp>
        <p:nvSpPr>
          <p:cNvPr id="70" name="TextBox 69"/>
          <p:cNvSpPr txBox="1"/>
          <p:nvPr/>
        </p:nvSpPr>
        <p:spPr>
          <a:xfrm>
            <a:off x="6205538" y="4641181"/>
            <a:ext cx="1759905" cy="523220"/>
          </a:xfrm>
          <a:prstGeom prst="rect">
            <a:avLst/>
          </a:prstGeom>
          <a:solidFill>
            <a:srgbClr val="70AD47">
              <a:lumMod val="60000"/>
              <a:lumOff val="40000"/>
            </a:srgbClr>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rPr>
              <a:t>Existing ONAP code with modifications</a:t>
            </a:r>
          </a:p>
        </p:txBody>
      </p:sp>
      <p:sp>
        <p:nvSpPr>
          <p:cNvPr id="4" name="TextBox 3"/>
          <p:cNvSpPr txBox="1"/>
          <p:nvPr/>
        </p:nvSpPr>
        <p:spPr>
          <a:xfrm>
            <a:off x="8106509" y="1185304"/>
            <a:ext cx="3851030" cy="1477328"/>
          </a:xfrm>
          <a:prstGeom prst="rect">
            <a:avLst/>
          </a:prstGeom>
          <a:noFill/>
        </p:spPr>
        <p:txBody>
          <a:bodyPr wrap="square" rtlCol="0">
            <a:spAutoFit/>
          </a:bodyPr>
          <a:lstStyle/>
          <a:p>
            <a:pPr marL="285750" indent="-285750">
              <a:buFont typeface="Arial" panose="020B0604020202020204" pitchFamily="34" charset="0"/>
              <a:buChar char="•"/>
            </a:pPr>
            <a:r>
              <a:rPr lang="en-US" dirty="0"/>
              <a:t>NOTE: UUI changes are made together with the Intent-Based Networking use-case, which initiates the Cloud leased line (CLL) service.    </a:t>
            </a:r>
          </a:p>
        </p:txBody>
      </p:sp>
    </p:spTree>
    <p:extLst>
      <p:ext uri="{BB962C8B-B14F-4D97-AF65-F5344CB8AC3E}">
        <p14:creationId xmlns:p14="http://schemas.microsoft.com/office/powerpoint/2010/main" val="3779299212"/>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6957B74-5A41-FD4A-B89C-8C390F46AE63}"/>
              </a:ext>
            </a:extLst>
          </p:cNvPr>
          <p:cNvSpPr>
            <a:spLocks noGrp="1"/>
          </p:cNvSpPr>
          <p:nvPr>
            <p:ph idx="1"/>
          </p:nvPr>
        </p:nvSpPr>
        <p:spPr>
          <a:xfrm>
            <a:off x="171450" y="1192109"/>
            <a:ext cx="11410950" cy="5021262"/>
          </a:xfrm>
        </p:spPr>
        <p:txBody>
          <a:bodyPr>
            <a:normAutofit/>
          </a:bodyPr>
          <a:lstStyle/>
          <a:p>
            <a:r>
              <a:rPr kumimoji="1" lang="en-US" altLang="zh-CN" sz="2800" b="1" dirty="0">
                <a:solidFill>
                  <a:schemeClr val="bg2">
                    <a:lumMod val="90000"/>
                  </a:schemeClr>
                </a:solidFill>
              </a:rPr>
              <a:t>Overview and background of Intent-based Cloud Leased Line</a:t>
            </a:r>
          </a:p>
          <a:p>
            <a:r>
              <a:rPr kumimoji="1" lang="en-US" altLang="zh-CN" sz="2800" b="1" dirty="0">
                <a:solidFill>
                  <a:schemeClr val="tx1">
                    <a:lumMod val="85000"/>
                    <a:lumOff val="15000"/>
                  </a:schemeClr>
                </a:solidFill>
              </a:rPr>
              <a:t>CCVPN Closed-loop</a:t>
            </a:r>
          </a:p>
          <a:p>
            <a:r>
              <a:rPr kumimoji="1" lang="en-US" altLang="zh-CN" sz="2800" b="1" dirty="0">
                <a:solidFill>
                  <a:schemeClr val="bg2">
                    <a:lumMod val="90000"/>
                  </a:schemeClr>
                </a:solidFill>
              </a:rPr>
              <a:t>DCAE questions</a:t>
            </a:r>
          </a:p>
        </p:txBody>
      </p:sp>
      <p:sp>
        <p:nvSpPr>
          <p:cNvPr id="3" name="标题 2">
            <a:extLst>
              <a:ext uri="{FF2B5EF4-FFF2-40B4-BE49-F238E27FC236}">
                <a16:creationId xmlns:a16="http://schemas.microsoft.com/office/drawing/2014/main" id="{624F7971-778A-C94A-8B97-CA3818A1962B}"/>
              </a:ext>
            </a:extLst>
          </p:cNvPr>
          <p:cNvSpPr>
            <a:spLocks noGrp="1"/>
          </p:cNvSpPr>
          <p:nvPr>
            <p:ph type="title"/>
          </p:nvPr>
        </p:nvSpPr>
        <p:spPr>
          <a:xfrm>
            <a:off x="171450" y="146953"/>
            <a:ext cx="10972800" cy="640080"/>
          </a:xfrm>
        </p:spPr>
        <p:txBody>
          <a:bodyPr/>
          <a:lstStyle/>
          <a:p>
            <a:r>
              <a:rPr kumimoji="1" lang="en-US" altLang="zh-CN" dirty="0"/>
              <a:t>Contents</a:t>
            </a:r>
            <a:endParaRPr kumimoji="1" lang="zh-CN" altLang="en-US" dirty="0"/>
          </a:p>
        </p:txBody>
      </p:sp>
    </p:spTree>
    <p:extLst>
      <p:ext uri="{BB962C8B-B14F-4D97-AF65-F5344CB8AC3E}">
        <p14:creationId xmlns:p14="http://schemas.microsoft.com/office/powerpoint/2010/main" val="1829061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27" name="Title 2"/>
          <p:cNvSpPr>
            <a:spLocks noGrp="1"/>
          </p:cNvSpPr>
          <p:nvPr>
            <p:ph type="title"/>
          </p:nvPr>
        </p:nvSpPr>
        <p:spPr>
          <a:xfrm>
            <a:off x="59073" y="154497"/>
            <a:ext cx="11861101" cy="538770"/>
          </a:xfrm>
        </p:spPr>
        <p:txBody>
          <a:bodyPr>
            <a:noAutofit/>
          </a:bodyPr>
          <a:lstStyle/>
          <a:p>
            <a:r>
              <a:rPr lang="en-US" sz="3200" dirty="0">
                <a:ea typeface="+mn-ea"/>
              </a:rPr>
              <a:t>CCVPN Closed-loop overview</a:t>
            </a:r>
          </a:p>
        </p:txBody>
      </p:sp>
      <p:pic>
        <p:nvPicPr>
          <p:cNvPr id="15" name="Picture 14">
            <a:extLst>
              <a:ext uri="{FF2B5EF4-FFF2-40B4-BE49-F238E27FC236}">
                <a16:creationId xmlns:a16="http://schemas.microsoft.com/office/drawing/2014/main" id="{149E2066-0F90-4FA4-BB02-AD4739B692DF}"/>
              </a:ext>
            </a:extLst>
          </p:cNvPr>
          <p:cNvPicPr>
            <a:picLocks noChangeAspect="1"/>
          </p:cNvPicPr>
          <p:nvPr/>
        </p:nvPicPr>
        <p:blipFill>
          <a:blip r:embed="rId2"/>
          <a:stretch>
            <a:fillRect/>
          </a:stretch>
        </p:blipFill>
        <p:spPr>
          <a:xfrm>
            <a:off x="2940562" y="1100547"/>
            <a:ext cx="7145547" cy="5403645"/>
          </a:xfrm>
          <a:prstGeom prst="rect">
            <a:avLst/>
          </a:prstGeom>
        </p:spPr>
      </p:pic>
    </p:spTree>
    <p:extLst>
      <p:ext uri="{BB962C8B-B14F-4D97-AF65-F5344CB8AC3E}">
        <p14:creationId xmlns:p14="http://schemas.microsoft.com/office/powerpoint/2010/main" val="873497926"/>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27" name="Title 2"/>
          <p:cNvSpPr>
            <a:spLocks noGrp="1"/>
          </p:cNvSpPr>
          <p:nvPr>
            <p:ph type="title"/>
          </p:nvPr>
        </p:nvSpPr>
        <p:spPr>
          <a:xfrm>
            <a:off x="59073" y="154497"/>
            <a:ext cx="11861101" cy="538770"/>
          </a:xfrm>
        </p:spPr>
        <p:txBody>
          <a:bodyPr>
            <a:noAutofit/>
          </a:bodyPr>
          <a:lstStyle/>
          <a:p>
            <a:r>
              <a:rPr lang="en-US" sz="3200" dirty="0">
                <a:ea typeface="+mn-ea"/>
              </a:rPr>
              <a:t>Closed-loop high level call flow</a:t>
            </a:r>
          </a:p>
        </p:txBody>
      </p:sp>
      <p:pic>
        <p:nvPicPr>
          <p:cNvPr id="1026" name="Picture 2" descr="PlantUML diagra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507" y="1033876"/>
            <a:ext cx="11019683" cy="53961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1149890"/>
      </p:ext>
    </p:extLst>
  </p:cSld>
  <p:clrMapOvr>
    <a:overrideClrMapping bg1="lt1" tx1="dk1" bg2="lt2" tx2="dk2" accent1="accent1" accent2="accent2" accent3="accent3" accent4="accent4" accent5="accent5" accent6="accent6" hlink="hlink" folHlink="folHlink"/>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27" name="Title 2"/>
          <p:cNvSpPr>
            <a:spLocks noGrp="1"/>
          </p:cNvSpPr>
          <p:nvPr>
            <p:ph type="title"/>
          </p:nvPr>
        </p:nvSpPr>
        <p:spPr>
          <a:xfrm>
            <a:off x="59073" y="154497"/>
            <a:ext cx="11861101" cy="538770"/>
          </a:xfrm>
        </p:spPr>
        <p:txBody>
          <a:bodyPr>
            <a:noAutofit/>
          </a:bodyPr>
          <a:lstStyle/>
          <a:p>
            <a:r>
              <a:rPr lang="en-US" sz="3200" dirty="0">
                <a:ea typeface="+mn-ea"/>
              </a:rPr>
              <a:t>Closed-loop high level walk-thru</a:t>
            </a:r>
          </a:p>
        </p:txBody>
      </p:sp>
      <p:sp>
        <p:nvSpPr>
          <p:cNvPr id="6" name="Rectangle 5"/>
          <p:cNvSpPr/>
          <p:nvPr/>
        </p:nvSpPr>
        <p:spPr>
          <a:xfrm>
            <a:off x="768423" y="2223815"/>
            <a:ext cx="937071"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SO</a:t>
            </a:r>
          </a:p>
        </p:txBody>
      </p:sp>
      <p:sp>
        <p:nvSpPr>
          <p:cNvPr id="7" name="Rectangle 6"/>
          <p:cNvSpPr/>
          <p:nvPr/>
        </p:nvSpPr>
        <p:spPr>
          <a:xfrm>
            <a:off x="760944" y="5077913"/>
            <a:ext cx="937071"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SDNC</a:t>
            </a:r>
          </a:p>
        </p:txBody>
      </p:sp>
      <p:sp>
        <p:nvSpPr>
          <p:cNvPr id="9" name="Rectangle 8"/>
          <p:cNvSpPr/>
          <p:nvPr/>
        </p:nvSpPr>
        <p:spPr>
          <a:xfrm>
            <a:off x="3066218" y="3492047"/>
            <a:ext cx="937071"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AAI</a:t>
            </a:r>
          </a:p>
        </p:txBody>
      </p:sp>
      <p:sp>
        <p:nvSpPr>
          <p:cNvPr id="11" name="Rectangle 10"/>
          <p:cNvSpPr/>
          <p:nvPr/>
        </p:nvSpPr>
        <p:spPr>
          <a:xfrm>
            <a:off x="5449876" y="2219798"/>
            <a:ext cx="937071"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Policy</a:t>
            </a:r>
          </a:p>
        </p:txBody>
      </p:sp>
      <p:sp>
        <p:nvSpPr>
          <p:cNvPr id="13" name="Rectangle 12"/>
          <p:cNvSpPr/>
          <p:nvPr/>
        </p:nvSpPr>
        <p:spPr>
          <a:xfrm>
            <a:off x="5449877" y="5077913"/>
            <a:ext cx="937071"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DCAE</a:t>
            </a:r>
          </a:p>
        </p:txBody>
      </p:sp>
      <p:cxnSp>
        <p:nvCxnSpPr>
          <p:cNvPr id="23" name="Straight Arrow Connector 22"/>
          <p:cNvCxnSpPr>
            <a:stCxn id="6" idx="2"/>
            <a:endCxn id="7" idx="0"/>
          </p:cNvCxnSpPr>
          <p:nvPr/>
        </p:nvCxnSpPr>
        <p:spPr>
          <a:xfrm flipH="1">
            <a:off x="1229480" y="2851049"/>
            <a:ext cx="7479" cy="2226864"/>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7" idx="3"/>
            <a:endCxn id="13" idx="1"/>
          </p:cNvCxnSpPr>
          <p:nvPr/>
        </p:nvCxnSpPr>
        <p:spPr>
          <a:xfrm>
            <a:off x="1698015" y="5391530"/>
            <a:ext cx="3751862" cy="0"/>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3" idx="0"/>
            <a:endCxn id="11" idx="2"/>
          </p:cNvCxnSpPr>
          <p:nvPr/>
        </p:nvCxnSpPr>
        <p:spPr>
          <a:xfrm flipH="1" flipV="1">
            <a:off x="5918412" y="2847032"/>
            <a:ext cx="1" cy="2230881"/>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11" idx="1"/>
            <a:endCxn id="6" idx="3"/>
          </p:cNvCxnSpPr>
          <p:nvPr/>
        </p:nvCxnSpPr>
        <p:spPr>
          <a:xfrm flipH="1">
            <a:off x="1705494" y="2533415"/>
            <a:ext cx="3744382" cy="4017"/>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669174" y="3870214"/>
            <a:ext cx="640335" cy="0"/>
          </a:xfrm>
          <a:prstGeom prst="line">
            <a:avLst/>
          </a:prstGeom>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3049151" y="1683455"/>
            <a:ext cx="955817" cy="49244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D2E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decision</a:t>
            </a:r>
          </a:p>
        </p:txBody>
      </p:sp>
      <p:cxnSp>
        <p:nvCxnSpPr>
          <p:cNvPr id="21" name="Straight Connector 20"/>
          <p:cNvCxnSpPr/>
          <p:nvPr/>
        </p:nvCxnSpPr>
        <p:spPr>
          <a:xfrm>
            <a:off x="3573946" y="2219798"/>
            <a:ext cx="0" cy="63125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573946" y="5077913"/>
            <a:ext cx="0" cy="627234"/>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027686" y="5745617"/>
            <a:ext cx="1092519" cy="49244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M2A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monitoring</a:t>
            </a:r>
          </a:p>
        </p:txBody>
      </p:sp>
      <p:sp>
        <p:nvSpPr>
          <p:cNvPr id="39" name="TextBox 38"/>
          <p:cNvSpPr txBox="1"/>
          <p:nvPr/>
        </p:nvSpPr>
        <p:spPr>
          <a:xfrm>
            <a:off x="6215121" y="3633219"/>
            <a:ext cx="955817" cy="49244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A2D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analysis</a:t>
            </a:r>
          </a:p>
        </p:txBody>
      </p:sp>
      <p:sp>
        <p:nvSpPr>
          <p:cNvPr id="41" name="TextBox 40"/>
          <p:cNvSpPr txBox="1"/>
          <p:nvPr/>
        </p:nvSpPr>
        <p:spPr>
          <a:xfrm>
            <a:off x="-39573" y="4350558"/>
            <a:ext cx="955817" cy="49244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E2M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execution</a:t>
            </a:r>
          </a:p>
        </p:txBody>
      </p:sp>
      <p:cxnSp>
        <p:nvCxnSpPr>
          <p:cNvPr id="32" name="Straight Connector 31"/>
          <p:cNvCxnSpPr/>
          <p:nvPr/>
        </p:nvCxnSpPr>
        <p:spPr>
          <a:xfrm>
            <a:off x="1705494" y="2847032"/>
            <a:ext cx="1360724" cy="64501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4003289" y="2815232"/>
            <a:ext cx="1469029" cy="67279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1698015" y="4119281"/>
            <a:ext cx="1368203" cy="95863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4003289" y="4125662"/>
            <a:ext cx="1445694" cy="95225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2988494" y="4104337"/>
            <a:ext cx="1092519"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data</a:t>
            </a:r>
          </a:p>
        </p:txBody>
      </p:sp>
      <p:sp>
        <p:nvSpPr>
          <p:cNvPr id="57" name="TextBox 56"/>
          <p:cNvSpPr txBox="1"/>
          <p:nvPr/>
        </p:nvSpPr>
        <p:spPr>
          <a:xfrm>
            <a:off x="7309717" y="1126485"/>
            <a:ext cx="4610457" cy="4816703"/>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SDNC collects performance data from domain controllers (e.g., bandwidth usage)</a:t>
            </a: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SDNC sends performance data (VES) to DCAE for analysis</a:t>
            </a: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DCAE performs data analytics (e.g., check if bandwidth usage is continuously above threshold for x reported times). </a:t>
            </a:r>
            <a:endParaRPr kumimoji="0" lang="en-US" sz="1600" b="0"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If DCAE detects the anomaly, it send data insights (e.g., bandwidth usage too high) to Policy</a:t>
            </a: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Policy translates data insights into decision (e.g., if bandwidth usage too high, then increase max-bandwidth of the CLL service, i.e., modify CLL )</a:t>
            </a: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Policy calls SO NBI to modify CLL service (e.g., increase max-bandwidth)</a:t>
            </a: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SO calls SNDC to modify CLL on physical network</a:t>
            </a: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IBN monitors performance data and reports to user, by querying DCAE</a:t>
            </a:r>
          </a:p>
        </p:txBody>
      </p:sp>
      <p:cxnSp>
        <p:nvCxnSpPr>
          <p:cNvPr id="29" name="Straight Arrow Connector 28"/>
          <p:cNvCxnSpPr>
            <a:endCxn id="53" idx="2"/>
          </p:cNvCxnSpPr>
          <p:nvPr/>
        </p:nvCxnSpPr>
        <p:spPr>
          <a:xfrm flipV="1">
            <a:off x="1486295" y="5851431"/>
            <a:ext cx="0" cy="584200"/>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31" name="Cube 30"/>
          <p:cNvSpPr/>
          <p:nvPr/>
        </p:nvSpPr>
        <p:spPr>
          <a:xfrm>
            <a:off x="4761078" y="1032178"/>
            <a:ext cx="1862051" cy="509677"/>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ONAP IBN</a:t>
            </a:r>
          </a:p>
        </p:txBody>
      </p:sp>
      <p:sp>
        <p:nvSpPr>
          <p:cNvPr id="35" name="Oval 34"/>
          <p:cNvSpPr/>
          <p:nvPr/>
        </p:nvSpPr>
        <p:spPr>
          <a:xfrm>
            <a:off x="1519054" y="6098500"/>
            <a:ext cx="304800" cy="233708"/>
          </a:xfrm>
          <a:prstGeom prst="ellipse">
            <a:avLst/>
          </a:prstGeom>
          <a:solidFill>
            <a:srgbClr val="FF0000"/>
          </a:solidFill>
          <a:ln>
            <a:solidFill>
              <a:schemeClr val="tx1"/>
            </a:solidFill>
          </a:ln>
        </p:spPr>
        <p:txBody>
          <a:bodyPr wrap="square" lIns="0" tIns="0" rIns="0" bIns="0" rtlCol="0" anchor="ctr">
            <a:spAutoFit/>
          </a:bodyPr>
          <a:lstStyle/>
          <a:p>
            <a:pPr marL="0" marR="0" lvl="0" indent="0" algn="ctr" defTabSz="912658" rtl="0" eaLnBrk="1" fontAlgn="auto" latinLnBrk="0" hangingPunct="1">
              <a:lnSpc>
                <a:spcPct val="90000"/>
              </a:lnSpc>
              <a:spcBef>
                <a:spcPts val="0"/>
              </a:spcBef>
              <a:spcAft>
                <a:spcPts val="1200"/>
              </a:spcAft>
              <a:buClr>
                <a:srgbClr val="FFFFFF"/>
              </a:buClr>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sp>
        <p:nvSpPr>
          <p:cNvPr id="36" name="Oval 35"/>
          <p:cNvSpPr/>
          <p:nvPr/>
        </p:nvSpPr>
        <p:spPr>
          <a:xfrm>
            <a:off x="3419577" y="5001014"/>
            <a:ext cx="304800" cy="233708"/>
          </a:xfrm>
          <a:prstGeom prst="ellipse">
            <a:avLst/>
          </a:prstGeom>
          <a:solidFill>
            <a:srgbClr val="FF0000"/>
          </a:solidFill>
          <a:ln>
            <a:solidFill>
              <a:schemeClr val="tx1"/>
            </a:solidFill>
          </a:ln>
        </p:spPr>
        <p:txBody>
          <a:bodyPr wrap="square" lIns="0" tIns="0" rIns="0" bIns="0" rtlCol="0" anchor="ctr">
            <a:spAutoFit/>
          </a:bodyPr>
          <a:lstStyle/>
          <a:p>
            <a:pPr marL="0" marR="0" lvl="0" indent="0" algn="ctr" defTabSz="912658" rtl="0" eaLnBrk="1" fontAlgn="auto" latinLnBrk="0" hangingPunct="1">
              <a:lnSpc>
                <a:spcPct val="90000"/>
              </a:lnSpc>
              <a:spcBef>
                <a:spcPts val="0"/>
              </a:spcBef>
              <a:spcAft>
                <a:spcPts val="1200"/>
              </a:spcAft>
              <a:buClr>
                <a:srgbClr val="FFFFFF"/>
              </a:buClr>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2</a:t>
            </a:r>
          </a:p>
        </p:txBody>
      </p:sp>
      <p:sp>
        <p:nvSpPr>
          <p:cNvPr id="37" name="Oval 36"/>
          <p:cNvSpPr/>
          <p:nvPr/>
        </p:nvSpPr>
        <p:spPr>
          <a:xfrm>
            <a:off x="5836941" y="5564908"/>
            <a:ext cx="304800" cy="233708"/>
          </a:xfrm>
          <a:prstGeom prst="ellipse">
            <a:avLst/>
          </a:prstGeom>
          <a:solidFill>
            <a:srgbClr val="FF0000"/>
          </a:solidFill>
          <a:ln>
            <a:solidFill>
              <a:schemeClr val="tx1"/>
            </a:solidFill>
          </a:ln>
        </p:spPr>
        <p:txBody>
          <a:bodyPr wrap="square" lIns="0" tIns="0" rIns="0" bIns="0" rtlCol="0" anchor="ctr">
            <a:spAutoFit/>
          </a:bodyPr>
          <a:lstStyle/>
          <a:p>
            <a:pPr marL="0" marR="0" lvl="0" indent="0" algn="ctr" defTabSz="912658" rtl="0" eaLnBrk="1" fontAlgn="auto" latinLnBrk="0" hangingPunct="1">
              <a:lnSpc>
                <a:spcPct val="90000"/>
              </a:lnSpc>
              <a:spcBef>
                <a:spcPts val="0"/>
              </a:spcBef>
              <a:spcAft>
                <a:spcPts val="1200"/>
              </a:spcAft>
              <a:buClr>
                <a:srgbClr val="FFFFFF"/>
              </a:buClr>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sp>
        <p:nvSpPr>
          <p:cNvPr id="42" name="Oval 41"/>
          <p:cNvSpPr/>
          <p:nvPr/>
        </p:nvSpPr>
        <p:spPr>
          <a:xfrm>
            <a:off x="6083007" y="3571956"/>
            <a:ext cx="304800" cy="233708"/>
          </a:xfrm>
          <a:prstGeom prst="ellipse">
            <a:avLst/>
          </a:prstGeom>
          <a:solidFill>
            <a:srgbClr val="FF0000"/>
          </a:solidFill>
          <a:ln>
            <a:solidFill>
              <a:schemeClr val="tx1"/>
            </a:solidFill>
          </a:ln>
        </p:spPr>
        <p:txBody>
          <a:bodyPr wrap="square" lIns="0" tIns="0" rIns="0" bIns="0" rtlCol="0" anchor="ctr">
            <a:spAutoFit/>
          </a:bodyPr>
          <a:lstStyle/>
          <a:p>
            <a:pPr marL="0" marR="0" lvl="0" indent="0" algn="ctr" defTabSz="912658" rtl="0" eaLnBrk="1" fontAlgn="auto" latinLnBrk="0" hangingPunct="1">
              <a:lnSpc>
                <a:spcPct val="90000"/>
              </a:lnSpc>
              <a:spcBef>
                <a:spcPts val="0"/>
              </a:spcBef>
              <a:spcAft>
                <a:spcPts val="1200"/>
              </a:spcAft>
              <a:buClr>
                <a:srgbClr val="FFFFFF"/>
              </a:buClr>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4</a:t>
            </a:r>
          </a:p>
        </p:txBody>
      </p:sp>
      <p:sp>
        <p:nvSpPr>
          <p:cNvPr id="45" name="Oval 44"/>
          <p:cNvSpPr/>
          <p:nvPr/>
        </p:nvSpPr>
        <p:spPr>
          <a:xfrm>
            <a:off x="5684541" y="2182853"/>
            <a:ext cx="304800" cy="233708"/>
          </a:xfrm>
          <a:prstGeom prst="ellipse">
            <a:avLst/>
          </a:prstGeom>
          <a:solidFill>
            <a:srgbClr val="FF0000"/>
          </a:solidFill>
          <a:ln>
            <a:solidFill>
              <a:schemeClr val="tx1"/>
            </a:solidFill>
          </a:ln>
        </p:spPr>
        <p:txBody>
          <a:bodyPr wrap="square" lIns="0" tIns="0" rIns="0" bIns="0" rtlCol="0" anchor="ctr">
            <a:spAutoFit/>
          </a:bodyPr>
          <a:lstStyle/>
          <a:p>
            <a:pPr marL="0" marR="0" lvl="0" indent="0" algn="ctr" defTabSz="912658" rtl="0" eaLnBrk="1" fontAlgn="auto" latinLnBrk="0" hangingPunct="1">
              <a:lnSpc>
                <a:spcPct val="90000"/>
              </a:lnSpc>
              <a:spcBef>
                <a:spcPts val="0"/>
              </a:spcBef>
              <a:spcAft>
                <a:spcPts val="1200"/>
              </a:spcAft>
              <a:buClr>
                <a:srgbClr val="FFFFFF"/>
              </a:buClr>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5</a:t>
            </a:r>
          </a:p>
        </p:txBody>
      </p:sp>
      <p:sp>
        <p:nvSpPr>
          <p:cNvPr id="47" name="Oval 46"/>
          <p:cNvSpPr/>
          <p:nvPr/>
        </p:nvSpPr>
        <p:spPr>
          <a:xfrm>
            <a:off x="3815405" y="1721928"/>
            <a:ext cx="304800" cy="233708"/>
          </a:xfrm>
          <a:prstGeom prst="ellipse">
            <a:avLst/>
          </a:prstGeom>
          <a:solidFill>
            <a:srgbClr val="FF0000"/>
          </a:solidFill>
          <a:ln>
            <a:solidFill>
              <a:schemeClr val="tx1"/>
            </a:solidFill>
          </a:ln>
        </p:spPr>
        <p:txBody>
          <a:bodyPr wrap="square" lIns="0" tIns="0" rIns="0" bIns="0" rtlCol="0" anchor="ctr">
            <a:spAutoFit/>
          </a:bodyPr>
          <a:lstStyle/>
          <a:p>
            <a:pPr marL="0" marR="0" lvl="0" indent="0" algn="ctr" defTabSz="912658" rtl="0" eaLnBrk="1" fontAlgn="auto" latinLnBrk="0" hangingPunct="1">
              <a:lnSpc>
                <a:spcPct val="90000"/>
              </a:lnSpc>
              <a:spcBef>
                <a:spcPts val="0"/>
              </a:spcBef>
              <a:spcAft>
                <a:spcPts val="1200"/>
              </a:spcAft>
              <a:buClr>
                <a:srgbClr val="FFFFFF"/>
              </a:buClr>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6</a:t>
            </a:r>
          </a:p>
        </p:txBody>
      </p:sp>
      <p:sp>
        <p:nvSpPr>
          <p:cNvPr id="48" name="Oval 47"/>
          <p:cNvSpPr/>
          <p:nvPr/>
        </p:nvSpPr>
        <p:spPr>
          <a:xfrm>
            <a:off x="842366" y="3495782"/>
            <a:ext cx="304800" cy="233708"/>
          </a:xfrm>
          <a:prstGeom prst="ellipse">
            <a:avLst/>
          </a:prstGeom>
          <a:solidFill>
            <a:srgbClr val="FF0000"/>
          </a:solidFill>
          <a:ln>
            <a:solidFill>
              <a:schemeClr val="tx1"/>
            </a:solidFill>
          </a:ln>
        </p:spPr>
        <p:txBody>
          <a:bodyPr wrap="square" lIns="0" tIns="0" rIns="0" bIns="0" rtlCol="0" anchor="ctr">
            <a:spAutoFit/>
          </a:bodyPr>
          <a:lstStyle/>
          <a:p>
            <a:pPr marL="0" marR="0" lvl="0" indent="0" algn="ctr" defTabSz="912658" rtl="0" eaLnBrk="1" fontAlgn="auto" latinLnBrk="0" hangingPunct="1">
              <a:lnSpc>
                <a:spcPct val="90000"/>
              </a:lnSpc>
              <a:spcBef>
                <a:spcPts val="0"/>
              </a:spcBef>
              <a:spcAft>
                <a:spcPts val="1200"/>
              </a:spcAft>
              <a:buClr>
                <a:srgbClr val="FFFFFF"/>
              </a:buClr>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7</a:t>
            </a:r>
          </a:p>
        </p:txBody>
      </p:sp>
      <p:cxnSp>
        <p:nvCxnSpPr>
          <p:cNvPr id="4" name="Elbow Connector 3"/>
          <p:cNvCxnSpPr>
            <a:stCxn id="13" idx="3"/>
            <a:endCxn id="31" idx="5"/>
          </p:cNvCxnSpPr>
          <p:nvPr/>
        </p:nvCxnSpPr>
        <p:spPr>
          <a:xfrm flipV="1">
            <a:off x="6386948" y="1223307"/>
            <a:ext cx="236181" cy="4168223"/>
          </a:xfrm>
          <a:prstGeom prst="bentConnector3">
            <a:avLst>
              <a:gd name="adj1" fmla="val 307996"/>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49" name="Oval 48"/>
          <p:cNvSpPr/>
          <p:nvPr/>
        </p:nvSpPr>
        <p:spPr>
          <a:xfrm>
            <a:off x="6972159" y="1542109"/>
            <a:ext cx="304800" cy="233708"/>
          </a:xfrm>
          <a:prstGeom prst="ellipse">
            <a:avLst/>
          </a:prstGeom>
          <a:solidFill>
            <a:srgbClr val="FF0000"/>
          </a:solidFill>
          <a:ln>
            <a:solidFill>
              <a:schemeClr val="tx1"/>
            </a:solidFill>
          </a:ln>
        </p:spPr>
        <p:txBody>
          <a:bodyPr wrap="square" lIns="0" tIns="0" rIns="0" bIns="0" rtlCol="0" anchor="ctr">
            <a:spAutoFit/>
          </a:bodyPr>
          <a:lstStyle/>
          <a:p>
            <a:pPr marL="0" marR="0" lvl="0" indent="0" algn="ctr" defTabSz="912658" rtl="0" eaLnBrk="1" fontAlgn="auto" latinLnBrk="0" hangingPunct="1">
              <a:lnSpc>
                <a:spcPct val="90000"/>
              </a:lnSpc>
              <a:spcBef>
                <a:spcPts val="0"/>
              </a:spcBef>
              <a:spcAft>
                <a:spcPts val="1200"/>
              </a:spcAft>
              <a:buClr>
                <a:srgbClr val="FFFFFF"/>
              </a:buClr>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8</a:t>
            </a:r>
          </a:p>
        </p:txBody>
      </p:sp>
      <p:sp>
        <p:nvSpPr>
          <p:cNvPr id="51" name="TextBox 50"/>
          <p:cNvSpPr txBox="1"/>
          <p:nvPr/>
        </p:nvSpPr>
        <p:spPr>
          <a:xfrm>
            <a:off x="655364" y="5546592"/>
            <a:ext cx="521759" cy="338554"/>
          </a:xfrm>
          <a:prstGeom prst="rect">
            <a:avLst/>
          </a:prstGeom>
          <a:solidFill>
            <a:srgbClr val="00B050"/>
          </a:solidFill>
          <a:ln>
            <a:solidFill>
              <a:srgbClr val="92D050"/>
            </a:solidFill>
          </a:ln>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Calibri" panose="020F0502020204030204"/>
                <a:ea typeface="+mn-ea"/>
                <a:cs typeface="+mn-cs"/>
              </a:rPr>
              <a:t>Service creation</a:t>
            </a:r>
          </a:p>
        </p:txBody>
      </p:sp>
      <p:sp>
        <p:nvSpPr>
          <p:cNvPr id="53" name="TextBox 52"/>
          <p:cNvSpPr txBox="1"/>
          <p:nvPr/>
        </p:nvSpPr>
        <p:spPr>
          <a:xfrm>
            <a:off x="1225415" y="5512877"/>
            <a:ext cx="521759" cy="338554"/>
          </a:xfrm>
          <a:prstGeom prst="rect">
            <a:avLst/>
          </a:prstGeom>
          <a:solidFill>
            <a:srgbClr val="FF0000"/>
          </a:solidFill>
          <a:ln>
            <a:solidFill>
              <a:srgbClr val="92D050"/>
            </a:solidFill>
          </a:ln>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Calibri" panose="020F0502020204030204"/>
                <a:ea typeface="+mn-ea"/>
                <a:cs typeface="+mn-cs"/>
              </a:rPr>
              <a:t>Data collector</a:t>
            </a:r>
          </a:p>
        </p:txBody>
      </p:sp>
      <p:cxnSp>
        <p:nvCxnSpPr>
          <p:cNvPr id="54" name="Straight Arrow Connector 53"/>
          <p:cNvCxnSpPr>
            <a:stCxn id="51" idx="2"/>
          </p:cNvCxnSpPr>
          <p:nvPr/>
        </p:nvCxnSpPr>
        <p:spPr>
          <a:xfrm flipH="1">
            <a:off x="914232" y="5885146"/>
            <a:ext cx="2012" cy="550485"/>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56" name="Oval 55"/>
          <p:cNvSpPr/>
          <p:nvPr/>
        </p:nvSpPr>
        <p:spPr>
          <a:xfrm>
            <a:off x="576674" y="6000561"/>
            <a:ext cx="304800" cy="233708"/>
          </a:xfrm>
          <a:prstGeom prst="ellipse">
            <a:avLst/>
          </a:prstGeom>
          <a:solidFill>
            <a:srgbClr val="FF0000"/>
          </a:solidFill>
          <a:ln>
            <a:solidFill>
              <a:schemeClr val="tx1"/>
            </a:solidFill>
          </a:ln>
        </p:spPr>
        <p:txBody>
          <a:bodyPr wrap="square" lIns="0" tIns="0" rIns="0" bIns="0" rtlCol="0" anchor="ctr">
            <a:spAutoFit/>
          </a:bodyPr>
          <a:lstStyle/>
          <a:p>
            <a:pPr marL="0" marR="0" lvl="0" indent="0" algn="ctr" defTabSz="912658" rtl="0" eaLnBrk="1" fontAlgn="auto" latinLnBrk="0" hangingPunct="1">
              <a:lnSpc>
                <a:spcPct val="90000"/>
              </a:lnSpc>
              <a:spcBef>
                <a:spcPts val="0"/>
              </a:spcBef>
              <a:spcAft>
                <a:spcPts val="1200"/>
              </a:spcAft>
              <a:buClr>
                <a:srgbClr val="FFFFFF"/>
              </a:buClr>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7</a:t>
            </a:r>
          </a:p>
        </p:txBody>
      </p:sp>
      <p:cxnSp>
        <p:nvCxnSpPr>
          <p:cNvPr id="16" name="Straight Arrow Connector 15"/>
          <p:cNvCxnSpPr>
            <a:stCxn id="41" idx="0"/>
            <a:endCxn id="48" idx="2"/>
          </p:cNvCxnSpPr>
          <p:nvPr/>
        </p:nvCxnSpPr>
        <p:spPr>
          <a:xfrm flipV="1">
            <a:off x="438336" y="3612636"/>
            <a:ext cx="404030" cy="7379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41" idx="2"/>
            <a:endCxn id="56" idx="2"/>
          </p:cNvCxnSpPr>
          <p:nvPr/>
        </p:nvCxnSpPr>
        <p:spPr>
          <a:xfrm>
            <a:off x="438336" y="4843001"/>
            <a:ext cx="138338" cy="12744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9489109"/>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19050">
          <a:solidFill>
            <a:srgbClr val="C00000"/>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600" b="1" dirty="0" smtClean="0"/>
        </a:defPPr>
      </a:lstStyle>
    </a:txDef>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nap">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tx1"/>
          </a:solidFill>
        </a:ln>
      </a:spPr>
      <a:bodyPr wrap="square" lIns="0" tIns="0" rIns="0" rtlCol="0" anchor="ctr">
        <a:spAutoFit/>
      </a:bodyPr>
      <a:lstStyle>
        <a:defPPr algn="ctr" defTabSz="912658">
          <a:lnSpc>
            <a:spcPct val="90000"/>
          </a:lnSpc>
          <a:spcAft>
            <a:spcPts val="1200"/>
          </a:spcAft>
          <a:buClr>
            <a:srgbClr val="FFFFFF"/>
          </a:buClr>
          <a:defRPr sz="1000" b="1" dirty="0"/>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buNone/>
          <a:defRPr sz="1200" dirty="0" smtClean="0">
            <a:latin typeface="+mn-lt"/>
          </a:defRPr>
        </a:defPPr>
      </a:lstStyle>
    </a:txDef>
  </a:objectDefaults>
  <a:extraClrSchemeLst/>
  <a:extLst>
    <a:ext uri="{05A4C25C-085E-4340-85A3-A5531E510DB2}">
      <thm15:themeFamily xmlns:thm15="http://schemas.microsoft.com/office/thememl/2012/main" name="onap" id="{9B78E257-22CD-4D17-8B81-DC14F0F9719C}" vid="{7DAF95C4-B8A7-4443-8836-9C2F1821EE87}"/>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1200" dirty="0" smtClean="0"/>
        </a:defPPr>
      </a:lstStyle>
    </a:txDef>
  </a:objectDefaults>
  <a:extraClrSchemeLst/>
  <a:extLst>
    <a:ext uri="{05A4C25C-085E-4340-85A3-A5531E510DB2}">
      <thm15:themeFamily xmlns:thm15="http://schemas.microsoft.com/office/thememl/2012/main" name="ONAP-Template" id="{43EA69F7-453A-544F-AAC6-5C4BE9D7F264}" vid="{53DAD054-6B9E-F24B-964C-1D889E41E4F0}"/>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ONAP_powerpoint_presentation_v1</Template>
  <TotalTime>143045</TotalTime>
  <Words>870</Words>
  <Application>Microsoft Office PowerPoint</Application>
  <PresentationFormat>Widescreen</PresentationFormat>
  <Paragraphs>152</Paragraphs>
  <Slides>16</Slides>
  <Notes>3</Notes>
  <HiddenSlides>0</HiddenSlides>
  <MMClips>0</MMClips>
  <ScaleCrop>false</ScaleCrop>
  <HeadingPairs>
    <vt:vector size="6" baseType="variant">
      <vt:variant>
        <vt:lpstr>Fonts Used</vt:lpstr>
      </vt:variant>
      <vt:variant>
        <vt:i4>12</vt:i4>
      </vt:variant>
      <vt:variant>
        <vt:lpstr>Theme</vt:lpstr>
      </vt:variant>
      <vt:variant>
        <vt:i4>4</vt:i4>
      </vt:variant>
      <vt:variant>
        <vt:lpstr>Slide Titles</vt:lpstr>
      </vt:variant>
      <vt:variant>
        <vt:i4>16</vt:i4>
      </vt:variant>
    </vt:vector>
  </HeadingPairs>
  <TitlesOfParts>
    <vt:vector size="32" baseType="lpstr">
      <vt:lpstr>.AppleSystemUIFont</vt:lpstr>
      <vt:lpstr>DengXian</vt:lpstr>
      <vt:lpstr>DengXian Light</vt:lpstr>
      <vt:lpstr>Geneva</vt:lpstr>
      <vt:lpstr>Intel Clear Light</vt:lpstr>
      <vt:lpstr>微软雅黑</vt:lpstr>
      <vt:lpstr>黑体</vt:lpstr>
      <vt:lpstr>Yu Gothic</vt:lpstr>
      <vt:lpstr>Yu Gothic Light</vt:lpstr>
      <vt:lpstr>Arial</vt:lpstr>
      <vt:lpstr>Calibri</vt:lpstr>
      <vt:lpstr>Wingdings</vt:lpstr>
      <vt:lpstr>Office Theme</vt:lpstr>
      <vt:lpstr>onap</vt:lpstr>
      <vt:lpstr>2_Office Theme</vt:lpstr>
      <vt:lpstr>1_Office Theme</vt:lpstr>
      <vt:lpstr>CCVPN Closed-loop changes in Jakarta</vt:lpstr>
      <vt:lpstr>Contents</vt:lpstr>
      <vt:lpstr>Background (1): Framework for Intent-based Cloud Leased Line </vt:lpstr>
      <vt:lpstr>Background (2): E-Tree implementation for Cloud Leased Line based on IETF/ACTN standards</vt:lpstr>
      <vt:lpstr>PowerPoint Presentation</vt:lpstr>
      <vt:lpstr>Contents</vt:lpstr>
      <vt:lpstr>CCVPN Closed-loop overview</vt:lpstr>
      <vt:lpstr>Closed-loop high level call flow</vt:lpstr>
      <vt:lpstr>Closed-loop high level walk-thru</vt:lpstr>
      <vt:lpstr>Contents</vt:lpstr>
      <vt:lpstr>DCAE Control Plane Question</vt:lpstr>
      <vt:lpstr>DCAE Data Plane Question</vt:lpstr>
      <vt:lpstr>PowerPoint Presentation</vt:lpstr>
      <vt:lpstr>Transport MD closed loop data and control flow (based on ZSM 009)</vt:lpstr>
      <vt:lpstr>Update performance data in AAI: step 8 </vt:lpstr>
      <vt:lpstr>Model relationship overview (1): Intent and closed-loop models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begwani</dc:creator>
  <cp:lastModifiedBy>Henry Yu</cp:lastModifiedBy>
  <cp:revision>1740</cp:revision>
  <cp:lastPrinted>2017-12-06T19:47:24Z</cp:lastPrinted>
  <dcterms:created xsi:type="dcterms:W3CDTF">2017-02-27T16:23:08Z</dcterms:created>
  <dcterms:modified xsi:type="dcterms:W3CDTF">2021-11-30T14:23:42Z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599e32-523d-45cf-80c8-50d522cc3338_Enabled">
    <vt:lpwstr>True</vt:lpwstr>
  </property>
  <property fmtid="{D5CDD505-2E9C-101B-9397-08002B2CF9AE}" pid="3" name="MSIP_Label_a3599e32-523d-45cf-80c8-50d522cc3338_SiteId">
    <vt:lpwstr>258ac4e4-146a-411e-9dc8-79a9e12fd6da</vt:lpwstr>
  </property>
  <property fmtid="{D5CDD505-2E9C-101B-9397-08002B2CF9AE}" pid="4" name="MSIP_Label_a3599e32-523d-45cf-80c8-50d522cc3338_Ref">
    <vt:lpwstr>https://api.informationprotection.azure.com/api/258ac4e4-146a-411e-9dc8-79a9e12fd6da</vt:lpwstr>
  </property>
  <property fmtid="{D5CDD505-2E9C-101B-9397-08002B2CF9AE}" pid="5" name="MSIP_Label_a3599e32-523d-45cf-80c8-50d522cc3338_Owner">
    <vt:lpwstr>seswam@wipro.com</vt:lpwstr>
  </property>
  <property fmtid="{D5CDD505-2E9C-101B-9397-08002B2CF9AE}" pid="6" name="MSIP_Label_a3599e32-523d-45cf-80c8-50d522cc3338_SetDate">
    <vt:lpwstr>2018-09-11T17:37:30.8847261+05:30</vt:lpwstr>
  </property>
  <property fmtid="{D5CDD505-2E9C-101B-9397-08002B2CF9AE}" pid="7" name="MSIP_Label_a3599e32-523d-45cf-80c8-50d522cc3338_Name">
    <vt:lpwstr>Public</vt:lpwstr>
  </property>
  <property fmtid="{D5CDD505-2E9C-101B-9397-08002B2CF9AE}" pid="8" name="MSIP_Label_a3599e32-523d-45cf-80c8-50d522cc3338_Application">
    <vt:lpwstr>Microsoft Azure Information Protection</vt:lpwstr>
  </property>
  <property fmtid="{D5CDD505-2E9C-101B-9397-08002B2CF9AE}" pid="9" name="MSIP_Label_a3599e32-523d-45cf-80c8-50d522cc3338_Extended_MSFT_Method">
    <vt:lpwstr>Manual</vt:lpwstr>
  </property>
  <property fmtid="{D5CDD505-2E9C-101B-9397-08002B2CF9AE}" pid="10" name="Sensitivity">
    <vt:lpwstr>Public</vt:lpwstr>
  </property>
  <property fmtid="{D5CDD505-2E9C-101B-9397-08002B2CF9AE}" pid="11" name="_2015_ms_pID_725343">
    <vt:lpwstr>(3)/V/vf1zT5QbjzHPHE/Rc755fQrkoQ1vTUjORFu2hBF99Jnz0v0nqEb0J6/+O5hDd/eQvqSRw
PVR1stn3Msv4DFtA6KMAb3Bv02kW6Cis+EmYjEnqYTwnH8hu7ztYwGWvD4df5T93UgdV1+b2
87TAODeC3CbL8+5sd9qmGs2H1yHaZbubX3iqe1BOSgQbGKYOH8+vtdYLAHMnnFh/9VlCnuKw
YEL//Yxs9H/PxJkuS6</vt:lpwstr>
  </property>
  <property fmtid="{D5CDD505-2E9C-101B-9397-08002B2CF9AE}" pid="12" name="_2015_ms_pID_7253431">
    <vt:lpwstr>f/ioyfgjFFLywpaIZb4CGUC0D41BOGknLVSp2kNHKeiu7JSjF1LJPM
RscuiADWfSVVKAMksiRdTLZ0dImrLqmpFlMQXsWWBYq5Rxsdzes5ECfJh8/Ck2bVswiRLGyU
TlIrwyVot937CvBpE3usMAgddpfpHSSGNtAMevQuj7mf4KiqyvfzQSf92LvS5O0GWgOxD9JO
t+A43vqioLE05y03EHBVXVRuJiDMoDOZtF6U</vt:lpwstr>
  </property>
  <property fmtid="{D5CDD505-2E9C-101B-9397-08002B2CF9AE}" pid="13" name="_2015_ms_pID_7253432">
    <vt:lpwstr>Yw==</vt:lpwstr>
  </property>
  <property fmtid="{D5CDD505-2E9C-101B-9397-08002B2CF9AE}" pid="14" name="_readonly">
    <vt:lpwstr/>
  </property>
  <property fmtid="{D5CDD505-2E9C-101B-9397-08002B2CF9AE}" pid="15" name="_change">
    <vt:lpwstr/>
  </property>
  <property fmtid="{D5CDD505-2E9C-101B-9397-08002B2CF9AE}" pid="16" name="_full-control">
    <vt:lpwstr/>
  </property>
  <property fmtid="{D5CDD505-2E9C-101B-9397-08002B2CF9AE}" pid="17" name="sflag">
    <vt:lpwstr>1637614122</vt:lpwstr>
  </property>
</Properties>
</file>