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7" r:id="rId2"/>
  </p:sldMasterIdLst>
  <p:notesMasterIdLst>
    <p:notesMasterId r:id="rId16"/>
  </p:notesMasterIdLst>
  <p:sldIdLst>
    <p:sldId id="256" r:id="rId3"/>
    <p:sldId id="2134805294" r:id="rId4"/>
    <p:sldId id="2134805301" r:id="rId5"/>
    <p:sldId id="2134805293" r:id="rId6"/>
    <p:sldId id="2134805302" r:id="rId7"/>
    <p:sldId id="2134805296" r:id="rId8"/>
    <p:sldId id="2134805297" r:id="rId9"/>
    <p:sldId id="2134805303" r:id="rId10"/>
    <p:sldId id="2134805304" r:id="rId11"/>
    <p:sldId id="2134805295" r:id="rId12"/>
    <p:sldId id="2134805298" r:id="rId13"/>
    <p:sldId id="2134805305" r:id="rId14"/>
    <p:sldId id="213480529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yung-Woo Jun" initials="BWJ" lastIdx="1" clrIdx="0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 autoAdjust="0"/>
    <p:restoredTop sz="94708" autoAdjust="0"/>
  </p:normalViewPr>
  <p:slideViewPr>
    <p:cSldViewPr snapToGrid="0" snapToObjects="1">
      <p:cViewPr varScale="1">
        <p:scale>
          <a:sx n="132" d="100"/>
          <a:sy n="132" d="100"/>
        </p:scale>
        <p:origin x="1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09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26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0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361092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.3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1D69DC-9F16-4CA4-A0E0-1872B8AD5D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486897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2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B3FE214-5976-44EB-8D69-829839140B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800" y="1680000"/>
            <a:ext cx="11078400" cy="4464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467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2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86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ifi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56797" y="1283856"/>
            <a:ext cx="11078400" cy="4903345"/>
          </a:xfrm>
          <a:prstGeom prst="rect">
            <a:avLst/>
          </a:prstGeom>
        </p:spPr>
        <p:txBody>
          <a:bodyPr lIns="0" tIns="0" rIns="0" bIns="0"/>
          <a:lstStyle>
            <a:lvl1pPr marL="230712" indent="-230712">
              <a:spcAft>
                <a:spcPts val="400"/>
              </a:spcAft>
              <a:buFont typeface="Wingdings" panose="05000000000000000000" pitchFamily="2" charset="2"/>
              <a:buChar char="§"/>
              <a:defRPr sz="1867" baseline="0">
                <a:solidFill>
                  <a:schemeClr val="tx2"/>
                </a:solidFill>
              </a:defRPr>
            </a:lvl1pPr>
            <a:lvl2pPr marL="378875" indent="-148163">
              <a:spcAft>
                <a:spcPts val="400"/>
              </a:spcAft>
              <a:buFont typeface="Arial" panose="020B0604020202020204" pitchFamily="34" charset="0"/>
              <a:buChar char="•"/>
              <a:defRPr sz="1467"/>
            </a:lvl2pPr>
            <a:lvl3pPr marL="609585" indent="-230712">
              <a:spcAft>
                <a:spcPts val="400"/>
              </a:spcAft>
              <a:buFont typeface="Courier New" panose="02070309020205020404" pitchFamily="49" charset="0"/>
              <a:buChar char="­"/>
              <a:defRPr sz="1400"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dirty="0"/>
              <a:t>Level 1</a:t>
            </a:r>
          </a:p>
          <a:p>
            <a:pPr lvl="1"/>
            <a:r>
              <a:rPr lang="en-US" altLang="zh-CN" sz="1467" dirty="0"/>
              <a:t>Level 2</a:t>
            </a:r>
          </a:p>
          <a:p>
            <a:pPr lvl="2"/>
            <a:r>
              <a:rPr lang="en-US" altLang="zh-CN" sz="1400" dirty="0"/>
              <a:t>Level 3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0"/>
            <a:ext cx="11078400" cy="412800"/>
          </a:xfrm>
          <a:prstGeom prst="rect">
            <a:avLst/>
          </a:prstGeom>
        </p:spPr>
        <p:txBody>
          <a:bodyPr/>
          <a:lstStyle>
            <a:lvl1pPr>
              <a:defRPr sz="2667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797" y="461999"/>
            <a:ext cx="11078400" cy="417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133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58602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68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800"/>
              </a:spcAft>
              <a:buFont typeface="Arial" pitchFamily="34" charset="0"/>
              <a:buNone/>
              <a:defRPr sz="1867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noProof="0"/>
              <a:t>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8160000" y="1440000"/>
            <a:ext cx="3475083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800"/>
              </a:spcAft>
              <a:buNone/>
              <a:defRPr sz="1867" baseline="0">
                <a:solidFill>
                  <a:schemeClr val="tx2"/>
                </a:solidFill>
              </a:defRPr>
            </a:lvl1pPr>
            <a:lvl2pPr marL="0" indent="0">
              <a:spcAft>
                <a:spcPts val="800"/>
              </a:spcAft>
              <a:buNone/>
              <a:defRPr sz="1867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noProof="0"/>
              <a:t>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3488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800"/>
              </a:spcAft>
              <a:buFont typeface="Arial" pitchFamily="34" charset="0"/>
              <a:buNone/>
              <a:defRPr sz="1867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noProof="0"/>
              <a:t>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  <a:prstGeom prst="rect">
            <a:avLst/>
          </a:prstGeom>
        </p:spPr>
        <p:txBody>
          <a:bodyPr/>
          <a:lstStyle>
            <a:lvl1pPr>
              <a:defRPr sz="2667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667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812333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1 White 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270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9" r:id="rId6"/>
    <p:sldLayoutId id="2147483660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C1C3A2-73EF-4E4E-97C2-1C446243E8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574" y="2709000"/>
            <a:ext cx="3420855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45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onap.org/display/DW/AS+LCM+RESTful+Protocols+for+SO+CNF+Manager" TargetMode="External"/><Relationship Id="rId3" Type="http://schemas.openxmlformats.org/officeDocument/2006/relationships/hyperlink" Target="https://jira.onap.org/browse/REQ-993" TargetMode="External"/><Relationship Id="rId7" Type="http://schemas.openxmlformats.org/officeDocument/2006/relationships/hyperlink" Target="https://jira.onap.org/browse/SO-3808" TargetMode="External"/><Relationship Id="rId2" Type="http://schemas.openxmlformats.org/officeDocument/2006/relationships/hyperlink" Target="https://wiki.onap.org/display/DW/Application+Package+Onboarding+to+SD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REQ-1043" TargetMode="External"/><Relationship Id="rId5" Type="http://schemas.openxmlformats.org/officeDocument/2006/relationships/hyperlink" Target="https://wiki.onap.org/display/DW/ASD-Based+CNF+Orchestration+PoC" TargetMode="External"/><Relationship Id="rId4" Type="http://schemas.openxmlformats.org/officeDocument/2006/relationships/hyperlink" Target="https://jira.onap.org/browse/SDC-377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isplay/DW/Application+Service+Descriptor+%28ASD%29+Resource+Data+Model" TargetMode="External"/><Relationship Id="rId5" Type="http://schemas.openxmlformats.org/officeDocument/2006/relationships/hyperlink" Target="https://wiki.onap.org/pages/viewpage.action?pageId=128715159" TargetMode="Externa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iki.onap.org/display/DW/AS+LCM+RESTful+Protocols+for+SO+CNF+Manage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689934"/>
            <a:ext cx="11332718" cy="1669002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ASD PoC Update &amp; Plans</a:t>
            </a:r>
            <a:endParaRPr lang="en-US" sz="2000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1839F013-CA7F-FCA3-9181-8F5DFDEE1A13}"/>
              </a:ext>
            </a:extLst>
          </p:cNvPr>
          <p:cNvSpPr txBox="1">
            <a:spLocks/>
          </p:cNvSpPr>
          <p:nvPr/>
        </p:nvSpPr>
        <p:spPr>
          <a:xfrm>
            <a:off x="1761568" y="4795018"/>
            <a:ext cx="3650941" cy="18388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4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60000"/>
              </a:lnSpc>
            </a:pPr>
            <a:r>
              <a:rPr lang="en-US" dirty="0"/>
              <a:t>Prepared by Ericsson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Byung-Woo Jun 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3100" dirty="0"/>
              <a:t>Marian </a:t>
            </a:r>
            <a:r>
              <a:rPr lang="en-US" sz="3100" dirty="0" err="1"/>
              <a:t>Darula</a:t>
            </a:r>
            <a:endParaRPr lang="en-US" sz="3100" dirty="0"/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3100" dirty="0"/>
              <a:t>Zu </a:t>
            </a:r>
            <a:r>
              <a:rPr lang="en-US" sz="3100" dirty="0" err="1"/>
              <a:t>Qiang</a:t>
            </a:r>
            <a:br>
              <a:rPr lang="en-US" sz="2000" dirty="0"/>
            </a:br>
            <a:endParaRPr lang="en-US" sz="2000" dirty="0"/>
          </a:p>
          <a:p>
            <a:r>
              <a:rPr lang="en-US" sz="3000" dirty="0"/>
              <a:t>2022-07-14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C1E6169C-4C09-CBCA-4406-88A99D3F7162}"/>
              </a:ext>
            </a:extLst>
          </p:cNvPr>
          <p:cNvSpPr txBox="1">
            <a:spLocks/>
          </p:cNvSpPr>
          <p:nvPr/>
        </p:nvSpPr>
        <p:spPr>
          <a:xfrm>
            <a:off x="5329382" y="4795019"/>
            <a:ext cx="6696363" cy="166900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60000"/>
              </a:lnSpc>
            </a:pPr>
            <a:r>
              <a:rPr lang="en-US" sz="2200" dirty="0"/>
              <a:t>Ericsson Development Team: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Michael Morris, Andre Schmid de Albuquerque, Krupa </a:t>
            </a:r>
            <a:r>
              <a:rPr lang="en-US" sz="1800" dirty="0" err="1"/>
              <a:t>Nagabhushan</a:t>
            </a:r>
            <a:r>
              <a:rPr lang="en-US" sz="1800" dirty="0"/>
              <a:t>, Vasyl </a:t>
            </a:r>
            <a:r>
              <a:rPr lang="en-US" sz="1800" dirty="0" err="1"/>
              <a:t>Razinkov</a:t>
            </a:r>
            <a:endParaRPr lang="en-US" sz="1800" dirty="0"/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Waqas Ikram, Sagar Shetty, </a:t>
            </a:r>
            <a:r>
              <a:rPr lang="en-US" sz="1800" dirty="0" err="1"/>
              <a:t>Raviteja</a:t>
            </a:r>
            <a:r>
              <a:rPr lang="en-US" sz="1800" dirty="0"/>
              <a:t> </a:t>
            </a:r>
            <a:r>
              <a:rPr lang="en-US" sz="1800" dirty="0" err="1"/>
              <a:t>Karumuri</a:t>
            </a:r>
            <a:r>
              <a:rPr lang="en-US" sz="1800" dirty="0"/>
              <a:t>, Gerard Nugent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CNFM </a:t>
            </a:r>
            <a:r>
              <a:rPr lang="en-US" dirty="0" err="1"/>
              <a:t>CreateAS</a:t>
            </a:r>
            <a:r>
              <a:rPr lang="en-US" dirty="0"/>
              <a:t> workflow – Done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63B7F69C-B293-9945-AC38-42B16E0A046C}"/>
              </a:ext>
            </a:extLst>
          </p:cNvPr>
          <p:cNvSpPr txBox="1">
            <a:spLocks/>
          </p:cNvSpPr>
          <p:nvPr/>
        </p:nvSpPr>
        <p:spPr>
          <a:xfrm>
            <a:off x="155889" y="1313895"/>
            <a:ext cx="7013396" cy="1291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Processes the BPMN Infra </a:t>
            </a:r>
            <a:r>
              <a:rPr lang="en-US" sz="1400" dirty="0" err="1"/>
              <a:t>CreateAS</a:t>
            </a:r>
            <a:r>
              <a:rPr lang="en-US" sz="1400" dirty="0"/>
              <a:t> requests</a:t>
            </a:r>
          </a:p>
          <a:p>
            <a:pPr lvl="1"/>
            <a:r>
              <a:rPr lang="en-US" sz="1400" dirty="0"/>
              <a:t>Gets ASD artifacts from SDC for now; later from the registries (TBD) </a:t>
            </a:r>
          </a:p>
          <a:p>
            <a:r>
              <a:rPr lang="en-US" sz="1400" dirty="0"/>
              <a:t>Creates an AS instance in CNFM &amp; a Generic </a:t>
            </a:r>
            <a:r>
              <a:rPr lang="en-US" sz="1400" dirty="0" err="1"/>
              <a:t>Vnf</a:t>
            </a:r>
            <a:r>
              <a:rPr lang="en-US" sz="1400" dirty="0"/>
              <a:t> in AAI</a:t>
            </a:r>
          </a:p>
          <a:p>
            <a:pPr lvl="1"/>
            <a:r>
              <a:rPr lang="en-US" sz="1400" dirty="0"/>
              <a:t>Leverages Generic </a:t>
            </a:r>
            <a:r>
              <a:rPr lang="en-US" sz="1400" dirty="0" err="1"/>
              <a:t>Vnf</a:t>
            </a:r>
            <a:r>
              <a:rPr lang="en-US" sz="1400" dirty="0"/>
              <a:t>, VF-Module and K8-Resources in AAI </a:t>
            </a:r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4BA6DF-0CF2-D50B-9EE9-606EF4FCA961}"/>
              </a:ext>
            </a:extLst>
          </p:cNvPr>
          <p:cNvSpPr/>
          <p:nvPr/>
        </p:nvSpPr>
        <p:spPr>
          <a:xfrm>
            <a:off x="953310" y="3803514"/>
            <a:ext cx="4017523" cy="369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2C7709-F1A1-4B62-1448-59F0270B5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378" y="2605313"/>
            <a:ext cx="7359589" cy="378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803102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CNFM </a:t>
            </a:r>
            <a:r>
              <a:rPr lang="en-US" dirty="0" err="1"/>
              <a:t>InstantiateAS</a:t>
            </a:r>
            <a:r>
              <a:rPr lang="en-US" dirty="0"/>
              <a:t> workflow – In Progress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63B7F69C-B293-9945-AC38-42B16E0A046C}"/>
              </a:ext>
            </a:extLst>
          </p:cNvPr>
          <p:cNvSpPr txBox="1">
            <a:spLocks/>
          </p:cNvSpPr>
          <p:nvPr/>
        </p:nvSpPr>
        <p:spPr>
          <a:xfrm>
            <a:off x="155889" y="952408"/>
            <a:ext cx="7013396" cy="165290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Processes the BPMN Infra </a:t>
            </a:r>
            <a:r>
              <a:rPr lang="en-US" sz="1400" dirty="0" err="1"/>
              <a:t>InstantiateAS</a:t>
            </a:r>
            <a:r>
              <a:rPr lang="en-US" sz="1400" dirty="0"/>
              <a:t> requests</a:t>
            </a:r>
          </a:p>
          <a:p>
            <a:pPr marL="517525" lvl="1" indent="-285750"/>
            <a:r>
              <a:rPr lang="en-US" sz="1000" dirty="0"/>
              <a:t>Gets ASD artifacts and Helm Charts from SDC for now; later from the registries (TBD) </a:t>
            </a:r>
          </a:p>
          <a:p>
            <a:pPr marL="517525" lvl="1" indent="-285750"/>
            <a:r>
              <a:rPr lang="en-US" sz="1000" dirty="0"/>
              <a:t>Creates </a:t>
            </a:r>
            <a:r>
              <a:rPr lang="en-US" sz="1000" dirty="0" err="1"/>
              <a:t>Vf</a:t>
            </a:r>
            <a:r>
              <a:rPr lang="en-US" sz="1000" dirty="0"/>
              <a:t>-Modules and K8s-Resource objects in AAI</a:t>
            </a:r>
          </a:p>
          <a:p>
            <a:r>
              <a:rPr lang="en-US" sz="1400" dirty="0"/>
              <a:t>Handles each ASD </a:t>
            </a:r>
            <a:r>
              <a:rPr lang="en-US" sz="1400" dirty="0" err="1"/>
              <a:t>DeploymentItem</a:t>
            </a:r>
            <a:r>
              <a:rPr lang="en-US" sz="1400" dirty="0"/>
              <a:t> and invokes Helm Install for deployment</a:t>
            </a:r>
          </a:p>
          <a:p>
            <a:pPr marL="517525" lvl="1" indent="-285750"/>
            <a:r>
              <a:rPr lang="en-US" sz="1000" dirty="0"/>
              <a:t>Follows the deployment sequences that are defined in the ASD </a:t>
            </a:r>
            <a:r>
              <a:rPr lang="en-US" sz="1000" dirty="0" err="1"/>
              <a:t>DeploymentItems</a:t>
            </a:r>
            <a:endParaRPr lang="en-US" sz="1000" dirty="0"/>
          </a:p>
          <a:p>
            <a:r>
              <a:rPr lang="en-US" sz="1400" dirty="0"/>
              <a:t>Monitors Helm Install status for each Helm Charts</a:t>
            </a:r>
          </a:p>
          <a:p>
            <a:pPr marL="517525" lvl="1" indent="-285750"/>
            <a:r>
              <a:rPr lang="en-US" sz="1000" dirty="0"/>
              <a:t>Makes sure the current deployment is successful and ready before invoking the next Helm Charts</a:t>
            </a:r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43C5ED-7FBB-51A2-5F8D-09633CFE2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29" y="2520522"/>
            <a:ext cx="11912313" cy="165290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7F6B17-8C39-42D7-9859-7E8DF8EA6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29" y="4369341"/>
            <a:ext cx="11912313" cy="1869219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E4BA6DF-0CF2-D50B-9EE9-606EF4FCA961}"/>
              </a:ext>
            </a:extLst>
          </p:cNvPr>
          <p:cNvSpPr/>
          <p:nvPr/>
        </p:nvSpPr>
        <p:spPr>
          <a:xfrm>
            <a:off x="953310" y="3803514"/>
            <a:ext cx="4017523" cy="369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3F5F8C-20A0-34EE-13AF-B80150D6A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2291" y="781186"/>
            <a:ext cx="4783820" cy="1588007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4168219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Consideration on NSD and ASD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63B7F69C-B293-9945-AC38-42B16E0A046C}"/>
              </a:ext>
            </a:extLst>
          </p:cNvPr>
          <p:cNvSpPr txBox="1">
            <a:spLocks/>
          </p:cNvSpPr>
          <p:nvPr/>
        </p:nvSpPr>
        <p:spPr>
          <a:xfrm>
            <a:off x="155889" y="999241"/>
            <a:ext cx="11665272" cy="1606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NSD can contain both ETSI-Aligned VNF/CNFs and ASD-based CNFs</a:t>
            </a:r>
          </a:p>
          <a:p>
            <a:r>
              <a:rPr lang="en-US" sz="1400" dirty="0"/>
              <a:t>NS LCM Orchestration uses SO NFVO thru SOL005</a:t>
            </a:r>
          </a:p>
          <a:p>
            <a:r>
              <a:rPr lang="en-US" sz="1400" dirty="0"/>
              <a:t>SO NFVO decomposes embedded VNFs/CNFs </a:t>
            </a:r>
          </a:p>
          <a:p>
            <a:r>
              <a:rPr lang="en-US" sz="1400" dirty="0"/>
              <a:t>If the model is ETSI-VNF/CNF, SO NFVO will invoke SOL003 Adapter thru SOL003</a:t>
            </a:r>
          </a:p>
          <a:p>
            <a:pPr lvl="1"/>
            <a:r>
              <a:rPr lang="en-US" sz="1400" dirty="0"/>
              <a:t>Depending on the vendor VNFM / CNFM capabilities, the orchestration path can be for Kubernetes clusters or VIM</a:t>
            </a:r>
          </a:p>
          <a:p>
            <a:r>
              <a:rPr lang="en-US" sz="1400" dirty="0"/>
              <a:t>If the model is ASD-based CNF, SO NFVO will invoke SO CNFM thru AS LCM API</a:t>
            </a:r>
          </a:p>
          <a:p>
            <a:pPr lvl="1"/>
            <a:r>
              <a:rPr lang="en-US" sz="1400" dirty="0"/>
              <a:t>SO CNFM will manipulate instance-level deployment artifacts (e.g., helm charts), based on the user input parameter</a:t>
            </a:r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884B93-35CE-DD2F-F7DC-C4A94F952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61" y="2605313"/>
            <a:ext cx="7982016" cy="384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52775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Plans Topics and Discussions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63B7F69C-B293-9945-AC38-42B16E0A046C}"/>
              </a:ext>
            </a:extLst>
          </p:cNvPr>
          <p:cNvSpPr txBox="1">
            <a:spLocks/>
          </p:cNvSpPr>
          <p:nvPr/>
        </p:nvSpPr>
        <p:spPr>
          <a:xfrm>
            <a:off x="479425" y="1109391"/>
            <a:ext cx="11233150" cy="48554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Builds ASD Packages for 5G</a:t>
            </a:r>
          </a:p>
          <a:p>
            <a:r>
              <a:rPr lang="en-US" sz="1800" dirty="0"/>
              <a:t>Builds ASD, Helm Charts and Image Registries that can be shared</a:t>
            </a:r>
          </a:p>
          <a:p>
            <a:pPr lvl="1"/>
            <a:r>
              <a:rPr lang="en-US" sz="1800" dirty="0"/>
              <a:t>Both AS Orchestration and CNFO could use the common ASD and Helm Charts Registries</a:t>
            </a:r>
          </a:p>
          <a:p>
            <a:pPr lvl="1"/>
            <a:r>
              <a:rPr lang="en-US" sz="1800" dirty="0"/>
              <a:t>Image Registries need to be securely accessed by external K8s Clusters</a:t>
            </a:r>
          </a:p>
          <a:p>
            <a:pPr lvl="1"/>
            <a:r>
              <a:rPr lang="en-US" sz="1800" dirty="0"/>
              <a:t>Secure Communications are a must (e.g., secure connections to/from the Registries)</a:t>
            </a:r>
          </a:p>
          <a:p>
            <a:r>
              <a:rPr lang="en-US" sz="1800" dirty="0"/>
              <a:t>SO CNFM supports Service Mesh for secure communication (from/to SO and others)</a:t>
            </a:r>
          </a:p>
          <a:p>
            <a:pPr lvl="1"/>
            <a:r>
              <a:rPr lang="en-US" sz="1800" dirty="0"/>
              <a:t>It is under discussion with the OOM team</a:t>
            </a:r>
          </a:p>
          <a:p>
            <a:r>
              <a:rPr lang="en-US" sz="1800" dirty="0"/>
              <a:t>Leverages EMCO for supporting multi- and heterogeneous-clusters</a:t>
            </a:r>
          </a:p>
          <a:p>
            <a:pPr lvl="1"/>
            <a:r>
              <a:rPr lang="en-US" sz="1800" dirty="0" err="1"/>
              <a:t>Seshu’s</a:t>
            </a:r>
            <a:r>
              <a:rPr lang="en-US" sz="1800" dirty="0"/>
              <a:t> team built a CNF Adapter PoC for EMCO; waiting for more info</a:t>
            </a:r>
          </a:p>
          <a:p>
            <a:pPr lvl="1"/>
            <a:r>
              <a:rPr lang="en-US" sz="1800" dirty="0"/>
              <a:t>Based on that, SO CNFM South Bound interface could be changed</a:t>
            </a:r>
          </a:p>
          <a:p>
            <a:r>
              <a:rPr lang="en-US" sz="1800" dirty="0"/>
              <a:t>Build Use Cases for Day 2 configuration support for K8s Resources, which were deployed thru AS Orchestration</a:t>
            </a:r>
          </a:p>
          <a:p>
            <a:pPr lvl="1"/>
            <a:r>
              <a:rPr lang="en-US" sz="1800" dirty="0"/>
              <a:t>To discuss it further with CNFO team, ORAN and others</a:t>
            </a:r>
          </a:p>
          <a:p>
            <a:r>
              <a:rPr lang="en-US" sz="1800" dirty="0"/>
              <a:t>Collaborate work between AS Orchestration and CNFO</a:t>
            </a:r>
          </a:p>
          <a:p>
            <a:pPr lvl="1"/>
            <a:r>
              <a:rPr lang="en-US" sz="1800" dirty="0"/>
              <a:t>CNFO leverages ASD Package and SDC ASD onboarding</a:t>
            </a:r>
          </a:p>
          <a:p>
            <a:pPr lvl="1"/>
            <a:r>
              <a:rPr lang="en-US" sz="1800" dirty="0"/>
              <a:t>Discuss on workflows / APIs sharing</a:t>
            </a:r>
          </a:p>
          <a:p>
            <a:r>
              <a:rPr lang="en-US" sz="1800" dirty="0"/>
              <a:t>More…</a:t>
            </a:r>
          </a:p>
          <a:p>
            <a:pPr marL="457200" lvl="1" indent="0">
              <a:buNone/>
            </a:pPr>
            <a:endParaRPr lang="en-US" sz="1800" dirty="0"/>
          </a:p>
          <a:p>
            <a:pPr marL="0" indent="0">
              <a:buFont typeface="Arial" charset="0"/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6042294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ASD PoC Status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3A8C7B-FBC3-CE42-BDF4-9C4D49DD9BB6}"/>
              </a:ext>
            </a:extLst>
          </p:cNvPr>
          <p:cNvSpPr txBox="1"/>
          <p:nvPr/>
        </p:nvSpPr>
        <p:spPr bwMode="auto">
          <a:xfrm>
            <a:off x="278808" y="1083186"/>
            <a:ext cx="11634383" cy="22631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4488" indent="-344488">
              <a:buClr>
                <a:schemeClr val="tx1"/>
              </a:buClr>
              <a:buFont typeface="Ericsson Hilda Light" panose="00000400000000000000" pitchFamily="2" charset="0"/>
              <a:buChar char="—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SDC Onboarding is in progress by the Ericsson SDC team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https://wiki.onap.org/display/DW/Application+Package+Onboarding+to+SDC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01688" lvl="1" indent="-344488">
              <a:buClr>
                <a:schemeClr val="tx1"/>
              </a:buClr>
              <a:buFont typeface="Ericsson Hilda Light" panose="00000400000000000000" pitchFamily="2" charset="0"/>
              <a:buChar char="—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Creating Resource VF based on ASD (and SDC internal model mapping; preserve the original ASD package in ASD_PACKAGE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01688" lvl="1" indent="-344488">
              <a:buClr>
                <a:schemeClr val="tx1"/>
              </a:buClr>
              <a:buFont typeface="Ericsson Hilda Light" panose="00000400000000000000" pitchFamily="2" charset="0"/>
              <a:buChar char="—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ASD specific metadata is copied to Resource VF </a:t>
            </a:r>
          </a:p>
          <a:p>
            <a:pPr marL="801688" lvl="1" indent="-344488">
              <a:buClr>
                <a:schemeClr val="tx1"/>
              </a:buClr>
              <a:buFont typeface="Ericsson Hilda Light" panose="00000400000000000000" pitchFamily="2" charset="0"/>
              <a:buChar char="—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SDC code has been contributed to Kohn including enhanced TOSCA parser, under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https://jira.onap.org/browse/REQ-993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https://jira.onap.org/browse/SDC-3777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4488" indent="-344488">
              <a:buClr>
                <a:schemeClr val="tx1"/>
              </a:buClr>
              <a:buFont typeface="Ericsson Hilda Light" panose="00000400000000000000" pitchFamily="2" charset="0"/>
              <a:buChar char="—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Ericsson SO team is working on AS orchestration PoC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https://wiki.onap.org/display/DW/ASD-Based+CNF+Orchestration+PoC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  <a:p>
            <a:pPr marL="801688" lvl="1" indent="-344488">
              <a:buClr>
                <a:schemeClr val="tx1"/>
              </a:buClr>
              <a:buFont typeface="Ericsson Hilda Light" panose="00000400000000000000" pitchFamily="2" charset="0"/>
              <a:buChar char="—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Initial PoC Scope is set (ASD CNF package handling, and AS Orchestration for Create AS, Instantiate AS, Delete AS) for Day 0 and 1</a:t>
            </a:r>
          </a:p>
          <a:p>
            <a:pPr marL="801688" lvl="1" indent="-344488">
              <a:buClr>
                <a:schemeClr val="tx1"/>
              </a:buClr>
              <a:buFont typeface="Ericsson Hilda Light" panose="00000400000000000000" pitchFamily="2" charset="0"/>
              <a:buChar char="—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Day 2 will be handled separately (Currently it is out-of-scope)</a:t>
            </a:r>
          </a:p>
          <a:p>
            <a:pPr marL="801688" lvl="1" indent="-344488">
              <a:buClr>
                <a:schemeClr val="tx1"/>
              </a:buClr>
              <a:buFont typeface="Ericsson Hilda Light" panose="00000400000000000000" pitchFamily="2" charset="0"/>
              <a:buChar char="—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ASD PoC code is being contributed to SO PoC branches (as-orchestration, coming so-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cnfm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), under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https://jira.onap.org/browse/REQ-1043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https://jira.onap.org/browse/SO-3808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AD0A7C-E7B1-7E71-7FC0-EDEC76525E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789279"/>
              </p:ext>
            </p:extLst>
          </p:nvPr>
        </p:nvGraphicFramePr>
        <p:xfrm>
          <a:off x="434415" y="3346315"/>
          <a:ext cx="11005804" cy="30226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591524">
                  <a:extLst>
                    <a:ext uri="{9D8B030D-6E8A-4147-A177-3AD203B41FA5}">
                      <a16:colId xmlns:a16="http://schemas.microsoft.com/office/drawing/2014/main" val="1517635779"/>
                    </a:ext>
                  </a:extLst>
                </a:gridCol>
                <a:gridCol w="6414280">
                  <a:extLst>
                    <a:ext uri="{9D8B030D-6E8A-4147-A177-3AD203B41FA5}">
                      <a16:colId xmlns:a16="http://schemas.microsoft.com/office/drawing/2014/main" val="2432231939"/>
                    </a:ext>
                  </a:extLst>
                </a:gridCol>
              </a:tblGrid>
              <a:tr h="117745">
                <a:tc>
                  <a:txBody>
                    <a:bodyPr/>
                    <a:lstStyle/>
                    <a:p>
                      <a:r>
                        <a:rPr lang="en-US" sz="1200" dirty="0"/>
                        <a:t>User Story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290154"/>
                  </a:ext>
                </a:extLst>
              </a:tr>
              <a:tr h="157381">
                <a:tc>
                  <a:txBody>
                    <a:bodyPr/>
                    <a:lstStyle/>
                    <a:p>
                      <a:r>
                        <a:rPr lang="en-US" sz="1200" dirty="0"/>
                        <a:t>SDC shall support Application Package onboarding and distribution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Done</a:t>
                      </a:r>
                      <a:r>
                        <a:rPr lang="en-US" sz="12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.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(Kohn release SDC feature)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851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Onboarding SDC ASD CNF package and storing its metadata to SO Catalog 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9531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ASD LCM Restful Protocols swagger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Done </a:t>
                      </a:r>
                      <a:r>
                        <a:rPr lang="en-US" sz="1200" dirty="0"/>
                        <a:t>(</a:t>
                      </a:r>
                      <a:r>
                        <a:rPr lang="en-US" sz="1200" dirty="0">
                          <a:hlinkClick r:id="rId8"/>
                        </a:rPr>
                        <a:t>https://wiki.onap.org/display/DW/AS+LCM+RESTful+Protocols+for+SO+CNF+Manager</a:t>
                      </a:r>
                      <a:r>
                        <a:rPr lang="en-US" sz="1200" dirty="0"/>
                        <a:t> )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4572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Create 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817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Instantiate 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Done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dirty="0"/>
                        <a:t>Registration of external K8S clusters; Deployment of Helm charts that are defined in the ASD, based on the order, to external K8s clusters </a:t>
                      </a:r>
                    </a:p>
                    <a:p>
                      <a:r>
                        <a:rPr lang="en-US" sz="1200" dirty="0">
                          <a:solidFill>
                            <a:schemeClr val="accent2"/>
                          </a:solidFill>
                        </a:rPr>
                        <a:t>In progress</a:t>
                      </a:r>
                      <a:r>
                        <a:rPr lang="en-US" sz="1200" dirty="0"/>
                        <a:t>: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Monitoring K8S deployment and ASD deployment status </a:t>
                      </a:r>
                    </a:p>
                    <a:p>
                      <a:r>
                        <a:rPr lang="en-US" sz="1200" dirty="0">
                          <a:solidFill>
                            <a:schemeClr val="accent2"/>
                          </a:solidFill>
                        </a:rPr>
                        <a:t>In progress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Generating and replacing values based on instance tag-value sets defined in ASD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173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Delete 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2"/>
                          </a:solidFill>
                        </a:rPr>
                        <a:t>In Progress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: Defining Workflows and business logic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323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Query </a:t>
                      </a:r>
                      <a:r>
                        <a:rPr lang="en-US" sz="1200" dirty="0" err="1"/>
                        <a:t>ASInstance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701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36471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CF4A35-CCF0-411B-8C5C-E90007066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4E822C-9AAA-4B6F-83AF-68E8D41B0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ASD Onboarding to SDC - Done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B9979C8-04AF-0941-8F9D-2A91B83152A6}"/>
              </a:ext>
            </a:extLst>
          </p:cNvPr>
          <p:cNvSpPr/>
          <p:nvPr/>
        </p:nvSpPr>
        <p:spPr>
          <a:xfrm>
            <a:off x="4967543" y="3086987"/>
            <a:ext cx="914400" cy="710628"/>
          </a:xfrm>
          <a:prstGeom prst="roundRect">
            <a:avLst/>
          </a:prstGeom>
          <a:noFill/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3F4F9B-0D31-8542-9CD3-22ACDEC5B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512" y="1376004"/>
            <a:ext cx="7601559" cy="389579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Graphic 4" descr="Checkmark with solid fill">
            <a:extLst>
              <a:ext uri="{FF2B5EF4-FFF2-40B4-BE49-F238E27FC236}">
                <a16:creationId xmlns:a16="http://schemas.microsoft.com/office/drawing/2014/main" id="{4CC6FA14-29E1-E1B1-B47F-FBE9155A3B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86176" y="1106619"/>
            <a:ext cx="538770" cy="53877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8EA2F1A-FF7D-8750-7E70-2EF29C5E530E}"/>
              </a:ext>
            </a:extLst>
          </p:cNvPr>
          <p:cNvSpPr txBox="1"/>
          <p:nvPr/>
        </p:nvSpPr>
        <p:spPr>
          <a:xfrm>
            <a:off x="15938" y="1106619"/>
            <a:ext cx="424151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ASD package conforms to the SOL004 App Pkg with the TOSCA-Metadata directory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ASD metadata</a:t>
            </a:r>
            <a:r>
              <a:rPr lang="ko-KR" altLang="en-US" sz="1400" dirty="0"/>
              <a:t> </a:t>
            </a:r>
            <a:r>
              <a:rPr lang="en-US" sz="1400" dirty="0"/>
              <a:t>(e.g., </a:t>
            </a:r>
            <a:r>
              <a:rPr lang="en-US" sz="1400" dirty="0" err="1"/>
              <a:t>asd.mf</a:t>
            </a:r>
            <a:r>
              <a:rPr lang="en-US" sz="1400" dirty="0"/>
              <a:t>) contains the</a:t>
            </a:r>
            <a:r>
              <a:rPr lang="ko-KR" altLang="en-US" sz="1400" dirty="0"/>
              <a:t> </a:t>
            </a:r>
            <a:r>
              <a:rPr lang="en-US" sz="1400" dirty="0"/>
              <a:t> ”</a:t>
            </a:r>
            <a:r>
              <a:rPr lang="en-US" sz="1400" dirty="0" err="1"/>
              <a:t>entry_definition_type</a:t>
            </a:r>
            <a:r>
              <a:rPr lang="en-US" sz="1400" dirty="0"/>
              <a:t>” attribute for </a:t>
            </a:r>
            <a:r>
              <a:rPr lang="en-US" sz="1400" dirty="0" err="1"/>
              <a:t>asd</a:t>
            </a:r>
            <a:r>
              <a:rPr lang="en-US" sz="1400" dirty="0"/>
              <a:t> indication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‘Definitions’ directory contains the </a:t>
            </a:r>
            <a:r>
              <a:rPr lang="en-US" sz="1400" dirty="0" err="1"/>
              <a:t>asd_type.yaml</a:t>
            </a:r>
            <a:r>
              <a:rPr lang="en-US" sz="1400" dirty="0"/>
              <a:t> and vendor </a:t>
            </a:r>
            <a:r>
              <a:rPr lang="en-US" sz="1400" dirty="0" err="1"/>
              <a:t>asd</a:t>
            </a:r>
            <a:r>
              <a:rPr lang="en-US" sz="1400" dirty="0"/>
              <a:t> definition </a:t>
            </a:r>
            <a:r>
              <a:rPr lang="en-US" sz="1400" dirty="0" err="1"/>
              <a:t>yamls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Definitions directory contains the </a:t>
            </a:r>
            <a:r>
              <a:rPr lang="en-US" sz="1400" dirty="0" err="1"/>
              <a:t>asd_type.yaml</a:t>
            </a:r>
            <a:r>
              <a:rPr lang="en-US" sz="1400" dirty="0"/>
              <a:t> and vendor </a:t>
            </a:r>
            <a:r>
              <a:rPr lang="en-US" sz="1400" dirty="0" err="1"/>
              <a:t>asd</a:t>
            </a:r>
            <a:r>
              <a:rPr lang="en-US" sz="1400" dirty="0"/>
              <a:t> definition </a:t>
            </a:r>
            <a:r>
              <a:rPr lang="en-US" sz="1400" dirty="0" err="1"/>
              <a:t>yamls</a:t>
            </a:r>
            <a:endParaRPr lang="en-US" sz="1400" dirty="0"/>
          </a:p>
          <a:p>
            <a:pPr marL="579438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for ASD IM v1.0, see </a:t>
            </a:r>
            <a:r>
              <a:rPr lang="en-US" sz="1200" dirty="0">
                <a:hlinkClick r:id="rId5"/>
              </a:rPr>
              <a:t>https://wiki.onap.org/pages/viewpage.action?pageId=128715159</a:t>
            </a:r>
            <a:r>
              <a:rPr lang="en-US" sz="1200" dirty="0"/>
              <a:t> </a:t>
            </a:r>
          </a:p>
          <a:p>
            <a:pPr marL="579438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for ASD DM, see </a:t>
            </a:r>
            <a:r>
              <a:rPr lang="en-US" sz="1200" dirty="0">
                <a:hlinkClick r:id="rId6"/>
              </a:rPr>
              <a:t>https://wiki.onap.org/display/DW/Application+Service+Descriptor+%28ASD%29+Resource+Data+Model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vendor ASD </a:t>
            </a:r>
            <a:r>
              <a:rPr lang="en-US" sz="1400" dirty="0" err="1"/>
              <a:t>yaml</a:t>
            </a:r>
            <a:r>
              <a:rPr lang="en-US" sz="1400" dirty="0"/>
              <a:t>(s) contain </a:t>
            </a:r>
            <a:r>
              <a:rPr lang="en-US" sz="1400" dirty="0" err="1"/>
              <a:t>asd</a:t>
            </a:r>
            <a:r>
              <a:rPr lang="en-US" sz="1400" dirty="0"/>
              <a:t> properties and </a:t>
            </a:r>
            <a:r>
              <a:rPr lang="en-US" sz="1400" dirty="0" err="1"/>
              <a:t>deploymentItems</a:t>
            </a:r>
            <a:r>
              <a:rPr lang="en-US" sz="1400" dirty="0"/>
              <a:t> (under the ‘artifacts’ section)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SDC maps ASD to SDC Resource VF,  and maps ASD </a:t>
            </a:r>
            <a:r>
              <a:rPr lang="en-US" sz="1400" dirty="0" err="1"/>
              <a:t>DeploymentItems</a:t>
            </a:r>
            <a:r>
              <a:rPr lang="en-US" sz="1400" dirty="0"/>
              <a:t> to VF-Modules in the SDC Resource VF group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original vendor ASD package will be preserved in the ”ASD_PACKAGE” directory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Helm Charts and Images will be stored in the Resource VF HELM and IMAGE directories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There is no change on how Service CSAR is certified and distributed</a:t>
            </a:r>
          </a:p>
        </p:txBody>
      </p:sp>
    </p:spTree>
    <p:extLst>
      <p:ext uri="{BB962C8B-B14F-4D97-AF65-F5344CB8AC3E}">
        <p14:creationId xmlns:p14="http://schemas.microsoft.com/office/powerpoint/2010/main" val="309859390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CF4A35-CCF0-411B-8C5C-E90007066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4E822C-9AAA-4B6F-83AF-68E8D41B0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669246"/>
          </a:xfrm>
        </p:spPr>
        <p:txBody>
          <a:bodyPr>
            <a:normAutofit fontScale="90000"/>
          </a:bodyPr>
          <a:lstStyle/>
          <a:p>
            <a:r>
              <a:rPr lang="en-US" dirty="0"/>
              <a:t>ASD Onboarding Example - Done</a:t>
            </a:r>
            <a:br>
              <a:rPr lang="en-US" dirty="0"/>
            </a:br>
            <a:r>
              <a:rPr lang="en-US" sz="2000" dirty="0"/>
              <a:t>- with two Helm Charts (MariaDB, Nginx)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3DBF57-28B7-42F2-A6FF-81C8BA332A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59099" y="1052530"/>
            <a:ext cx="4119987" cy="52351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400" dirty="0"/>
              <a:t>SDC Service Package example (service-ericssonDemoService1-csar.csar)</a:t>
            </a:r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ABF2276-E628-2B8D-9EB3-E3C1F1EFBE58}"/>
              </a:ext>
            </a:extLst>
          </p:cNvPr>
          <p:cNvSpPr txBox="1">
            <a:spLocks/>
          </p:cNvSpPr>
          <p:nvPr/>
        </p:nvSpPr>
        <p:spPr>
          <a:xfrm>
            <a:off x="399136" y="1036628"/>
            <a:ext cx="2465271" cy="5155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ASD Package example (</a:t>
            </a:r>
            <a:r>
              <a:rPr lang="en-US" sz="1600" dirty="0" err="1"/>
              <a:t>asd_modified.csar</a:t>
            </a:r>
            <a:r>
              <a:rPr lang="en-US" sz="1600" dirty="0"/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1FED1D-F9B8-F9C2-D6C0-6B9488F89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1864" y="1702501"/>
            <a:ext cx="3506840" cy="4092729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/>
        </p:spPr>
      </p:pic>
      <p:sp>
        <p:nvSpPr>
          <p:cNvPr id="9" name="Triangle 8">
            <a:extLst>
              <a:ext uri="{FF2B5EF4-FFF2-40B4-BE49-F238E27FC236}">
                <a16:creationId xmlns:a16="http://schemas.microsoft.com/office/drawing/2014/main" id="{805FCFB8-00D9-E6F4-4609-DE167D8B3F1E}"/>
              </a:ext>
            </a:extLst>
          </p:cNvPr>
          <p:cNvSpPr/>
          <p:nvPr/>
        </p:nvSpPr>
        <p:spPr>
          <a:xfrm rot="5400000">
            <a:off x="4656590" y="488491"/>
            <a:ext cx="2191261" cy="4619284"/>
          </a:xfrm>
          <a:prstGeom prst="triangle">
            <a:avLst>
              <a:gd name="adj" fmla="val 42897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6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F6AA27-B029-79BB-C05F-91910C593F2E}"/>
              </a:ext>
            </a:extLst>
          </p:cNvPr>
          <p:cNvSpPr txBox="1"/>
          <p:nvPr/>
        </p:nvSpPr>
        <p:spPr>
          <a:xfrm>
            <a:off x="3714700" y="2526229"/>
            <a:ext cx="2083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preserve the original ASD package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6A773AB1-33A3-D702-353E-52B6291FE540}"/>
              </a:ext>
            </a:extLst>
          </p:cNvPr>
          <p:cNvSpPr/>
          <p:nvPr/>
        </p:nvSpPr>
        <p:spPr>
          <a:xfrm>
            <a:off x="3714700" y="966656"/>
            <a:ext cx="3996636" cy="48463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onboarding</a:t>
            </a:r>
          </a:p>
        </p:txBody>
      </p:sp>
      <p:sp>
        <p:nvSpPr>
          <p:cNvPr id="12" name="Left Arrow 11">
            <a:extLst>
              <a:ext uri="{FF2B5EF4-FFF2-40B4-BE49-F238E27FC236}">
                <a16:creationId xmlns:a16="http://schemas.microsoft.com/office/drawing/2014/main" id="{5B6F7207-71E3-1416-F287-3DEC988A06C6}"/>
              </a:ext>
            </a:extLst>
          </p:cNvPr>
          <p:cNvSpPr/>
          <p:nvPr/>
        </p:nvSpPr>
        <p:spPr>
          <a:xfrm>
            <a:off x="10196623" y="2569141"/>
            <a:ext cx="188246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copied original helm charts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D39604-EE63-554C-038E-D40FD6BBF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87" y="3981645"/>
            <a:ext cx="3130274" cy="234770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339E8C5-39BC-0992-A166-6A719CCF1A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2446" y="3270050"/>
            <a:ext cx="3967864" cy="305930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Left-Right Arrow 15">
            <a:extLst>
              <a:ext uri="{FF2B5EF4-FFF2-40B4-BE49-F238E27FC236}">
                <a16:creationId xmlns:a16="http://schemas.microsoft.com/office/drawing/2014/main" id="{3B3D0B0F-C5BB-E4CB-D9B5-A5938A2AE27C}"/>
              </a:ext>
            </a:extLst>
          </p:cNvPr>
          <p:cNvSpPr/>
          <p:nvPr/>
        </p:nvSpPr>
        <p:spPr>
          <a:xfrm>
            <a:off x="3442578" y="4475175"/>
            <a:ext cx="1001831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mapping</a:t>
            </a:r>
          </a:p>
        </p:txBody>
      </p:sp>
      <p:sp>
        <p:nvSpPr>
          <p:cNvPr id="18" name="Curved Up Arrow 17">
            <a:extLst>
              <a:ext uri="{FF2B5EF4-FFF2-40B4-BE49-F238E27FC236}">
                <a16:creationId xmlns:a16="http://schemas.microsoft.com/office/drawing/2014/main" id="{407843CC-ECE7-8991-6714-690B134AFFD1}"/>
              </a:ext>
            </a:extLst>
          </p:cNvPr>
          <p:cNvSpPr/>
          <p:nvPr/>
        </p:nvSpPr>
        <p:spPr>
          <a:xfrm rot="13010403">
            <a:off x="8033056" y="4476766"/>
            <a:ext cx="580036" cy="3434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Left Arrow 18">
            <a:extLst>
              <a:ext uri="{FF2B5EF4-FFF2-40B4-BE49-F238E27FC236}">
                <a16:creationId xmlns:a16="http://schemas.microsoft.com/office/drawing/2014/main" id="{E02F83BC-D960-CC96-1AF5-BFBEE9AE56CD}"/>
              </a:ext>
            </a:extLst>
          </p:cNvPr>
          <p:cNvSpPr/>
          <p:nvPr/>
        </p:nvSpPr>
        <p:spPr>
          <a:xfrm>
            <a:off x="10196623" y="4294350"/>
            <a:ext cx="188246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copied helm charts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316D27B-A59D-7023-A5FC-19009ADC4980}"/>
              </a:ext>
            </a:extLst>
          </p:cNvPr>
          <p:cNvGrpSpPr/>
          <p:nvPr/>
        </p:nvGrpSpPr>
        <p:grpSpPr>
          <a:xfrm>
            <a:off x="68560" y="2796665"/>
            <a:ext cx="2465271" cy="946770"/>
            <a:chOff x="5410200" y="114854"/>
            <a:chExt cx="2465271" cy="9467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ACD3724-7C10-1955-A9CE-7DAFDA250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0200" y="118125"/>
              <a:ext cx="2465271" cy="943499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01B7E-1EFB-6791-FC33-B0B0F8B09BDA}"/>
                </a:ext>
              </a:extLst>
            </p:cNvPr>
            <p:cNvSpPr txBox="1"/>
            <p:nvPr/>
          </p:nvSpPr>
          <p:spPr>
            <a:xfrm>
              <a:off x="7339747" y="114854"/>
              <a:ext cx="535724" cy="24622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asd.mf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C054E9F-6513-AACB-1357-7C1E06ABB7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8433" y="1702502"/>
            <a:ext cx="1854144" cy="219126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14" name="Curved Down Arrow 13">
            <a:extLst>
              <a:ext uri="{FF2B5EF4-FFF2-40B4-BE49-F238E27FC236}">
                <a16:creationId xmlns:a16="http://schemas.microsoft.com/office/drawing/2014/main" id="{B4A8ABF2-83D8-20E6-F760-5836AEB79716}"/>
              </a:ext>
            </a:extLst>
          </p:cNvPr>
          <p:cNvSpPr/>
          <p:nvPr/>
        </p:nvSpPr>
        <p:spPr>
          <a:xfrm rot="5400000">
            <a:off x="3005482" y="3239522"/>
            <a:ext cx="1132364" cy="731520"/>
          </a:xfrm>
          <a:prstGeom prst="curvedDownArrow">
            <a:avLst>
              <a:gd name="adj1" fmla="val 19276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urved Left Arrow 28">
            <a:extLst>
              <a:ext uri="{FF2B5EF4-FFF2-40B4-BE49-F238E27FC236}">
                <a16:creationId xmlns:a16="http://schemas.microsoft.com/office/drawing/2014/main" id="{D3222B66-7904-FF68-A2B5-28A28D5C8E6E}"/>
              </a:ext>
            </a:extLst>
          </p:cNvPr>
          <p:cNvSpPr/>
          <p:nvPr/>
        </p:nvSpPr>
        <p:spPr>
          <a:xfrm rot="7154471">
            <a:off x="1484504" y="3622781"/>
            <a:ext cx="207856" cy="404596"/>
          </a:xfrm>
          <a:prstGeom prst="curvedLeftArrow">
            <a:avLst>
              <a:gd name="adj1" fmla="val 25000"/>
              <a:gd name="adj2" fmla="val 60366"/>
              <a:gd name="adj3" fmla="val 295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235368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CF4A35-CCF0-411B-8C5C-E90007066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4E822C-9AAA-4B6F-83AF-68E8D41B0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0" y="197831"/>
            <a:ext cx="11700609" cy="670866"/>
          </a:xfrm>
        </p:spPr>
        <p:txBody>
          <a:bodyPr>
            <a:normAutofit fontScale="90000"/>
          </a:bodyPr>
          <a:lstStyle/>
          <a:p>
            <a:r>
              <a:rPr lang="en-US" dirty="0"/>
              <a:t>ASD Onboarding &amp; Orchestration In SO Core – In Progress</a:t>
            </a:r>
            <a:br>
              <a:rPr lang="en-US" dirty="0"/>
            </a:br>
            <a:r>
              <a:rPr lang="en-US" sz="2700" dirty="0"/>
              <a:t>- ~80% done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5BEB55-0966-33B0-B528-039F1F2F8853}"/>
              </a:ext>
            </a:extLst>
          </p:cNvPr>
          <p:cNvGrpSpPr/>
          <p:nvPr/>
        </p:nvGrpSpPr>
        <p:grpSpPr>
          <a:xfrm>
            <a:off x="5376066" y="2120591"/>
            <a:ext cx="6599542" cy="3785784"/>
            <a:chOff x="5376066" y="2386416"/>
            <a:chExt cx="6599542" cy="37857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7A74EDE-A480-364E-AC03-91D5433E3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6066" y="2386416"/>
              <a:ext cx="6599542" cy="3785784"/>
            </a:xfrm>
            <a:prstGeom prst="rect">
              <a:avLst/>
            </a:prstGeom>
          </p:spPr>
        </p:pic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C2BB8E28-A7E3-5549-9629-ACF07FD621D8}"/>
                </a:ext>
              </a:extLst>
            </p:cNvPr>
            <p:cNvSpPr/>
            <p:nvPr/>
          </p:nvSpPr>
          <p:spPr>
            <a:xfrm>
              <a:off x="7761437" y="4613097"/>
              <a:ext cx="914400" cy="195208"/>
            </a:xfrm>
            <a:prstGeom prst="roundRect">
              <a:avLst/>
            </a:prstGeom>
            <a:noFill/>
            <a:ln w="222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D0C39AB1-4D73-0F96-7496-805B0E8E7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34961" y="3080906"/>
            <a:ext cx="308320" cy="308320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A0EC6499-D356-234C-E2D4-98091AC20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89121" y="3611897"/>
            <a:ext cx="308320" cy="308320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4AFA3F11-FD16-0794-808E-3514F2E824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4206" y="4102276"/>
            <a:ext cx="308320" cy="308320"/>
          </a:xfrm>
          <a:prstGeom prst="rect">
            <a:avLst/>
          </a:prstGeom>
        </p:spPr>
      </p:pic>
      <p:pic>
        <p:nvPicPr>
          <p:cNvPr id="15" name="Graphic 14" descr="Checkmark with solid fill">
            <a:extLst>
              <a:ext uri="{FF2B5EF4-FFF2-40B4-BE49-F238E27FC236}">
                <a16:creationId xmlns:a16="http://schemas.microsoft.com/office/drawing/2014/main" id="{BDD406DC-3AB3-2869-658A-38114D6DF1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35433" y="2854855"/>
            <a:ext cx="308320" cy="308320"/>
          </a:xfrm>
          <a:prstGeom prst="rect">
            <a:avLst/>
          </a:prstGeom>
        </p:spPr>
      </p:pic>
      <p:pic>
        <p:nvPicPr>
          <p:cNvPr id="16" name="Graphic 15" descr="Checkmark with solid fill">
            <a:extLst>
              <a:ext uri="{FF2B5EF4-FFF2-40B4-BE49-F238E27FC236}">
                <a16:creationId xmlns:a16="http://schemas.microsoft.com/office/drawing/2014/main" id="{838561E7-20C3-AB66-1245-F9237AE350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61437" y="3292743"/>
            <a:ext cx="308320" cy="308320"/>
          </a:xfrm>
          <a:prstGeom prst="rect">
            <a:avLst/>
          </a:prstGeom>
        </p:spPr>
      </p:pic>
      <p:pic>
        <p:nvPicPr>
          <p:cNvPr id="17" name="Graphic 16" descr="Checkmark with solid fill">
            <a:extLst>
              <a:ext uri="{FF2B5EF4-FFF2-40B4-BE49-F238E27FC236}">
                <a16:creationId xmlns:a16="http://schemas.microsoft.com/office/drawing/2014/main" id="{6C8F1C53-B3EF-91F7-BED1-7527154CF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61437" y="3635634"/>
            <a:ext cx="308320" cy="308320"/>
          </a:xfrm>
          <a:prstGeom prst="rect">
            <a:avLst/>
          </a:prstGeom>
        </p:spPr>
      </p:pic>
      <p:pic>
        <p:nvPicPr>
          <p:cNvPr id="18" name="Graphic 17" descr="Checkmark with solid fill">
            <a:extLst>
              <a:ext uri="{FF2B5EF4-FFF2-40B4-BE49-F238E27FC236}">
                <a16:creationId xmlns:a16="http://schemas.microsoft.com/office/drawing/2014/main" id="{E0E8EA37-CB08-1CAD-3588-B232CE7D9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0701" y="3333826"/>
            <a:ext cx="308320" cy="308320"/>
          </a:xfrm>
          <a:prstGeom prst="rect">
            <a:avLst/>
          </a:prstGeom>
        </p:spPr>
      </p:pic>
      <p:pic>
        <p:nvPicPr>
          <p:cNvPr id="19" name="Graphic 18" descr="Checkmark with solid fill">
            <a:extLst>
              <a:ext uri="{FF2B5EF4-FFF2-40B4-BE49-F238E27FC236}">
                <a16:creationId xmlns:a16="http://schemas.microsoft.com/office/drawing/2014/main" id="{62A45C28-2E38-133C-FC8D-C84C7733E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88599" y="3655459"/>
            <a:ext cx="308320" cy="308320"/>
          </a:xfrm>
          <a:prstGeom prst="rect">
            <a:avLst/>
          </a:prstGeom>
        </p:spPr>
      </p:pic>
      <p:pic>
        <p:nvPicPr>
          <p:cNvPr id="20" name="Graphic 19" descr="Checkmark with solid fill">
            <a:extLst>
              <a:ext uri="{FF2B5EF4-FFF2-40B4-BE49-F238E27FC236}">
                <a16:creationId xmlns:a16="http://schemas.microsoft.com/office/drawing/2014/main" id="{EF531F68-9742-7F99-D7E9-A2ABBB31C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68522" y="3859323"/>
            <a:ext cx="308320" cy="30832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91BA594-38F0-5121-D41E-6595C513FFDD}"/>
              </a:ext>
            </a:extLst>
          </p:cNvPr>
          <p:cNvSpPr txBox="1"/>
          <p:nvPr/>
        </p:nvSpPr>
        <p:spPr>
          <a:xfrm>
            <a:off x="11040892" y="4089507"/>
            <a:ext cx="684090" cy="5155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5AC53E-89F4-2B5B-7636-CCE86A2FB570}"/>
              </a:ext>
            </a:extLst>
          </p:cNvPr>
          <p:cNvSpPr txBox="1"/>
          <p:nvPr/>
        </p:nvSpPr>
        <p:spPr>
          <a:xfrm>
            <a:off x="11095710" y="4272096"/>
            <a:ext cx="57445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EMCO</a:t>
            </a:r>
          </a:p>
        </p:txBody>
      </p:sp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910EC89C-7853-1D8F-C3D0-3237509AE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38231" y="5440310"/>
            <a:ext cx="275212" cy="275212"/>
          </a:xfrm>
          <a:prstGeom prst="rect">
            <a:avLst/>
          </a:prstGeom>
        </p:spPr>
      </p:pic>
      <p:pic>
        <p:nvPicPr>
          <p:cNvPr id="24" name="Graphic 23" descr="Checkmark with solid fill">
            <a:extLst>
              <a:ext uri="{FF2B5EF4-FFF2-40B4-BE49-F238E27FC236}">
                <a16:creationId xmlns:a16="http://schemas.microsoft.com/office/drawing/2014/main" id="{47C29722-97CD-272E-EC07-4C90EF5BC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8648" y="5077144"/>
            <a:ext cx="275212" cy="275212"/>
          </a:xfrm>
          <a:prstGeom prst="rect">
            <a:avLst/>
          </a:prstGeom>
        </p:spPr>
      </p:pic>
      <p:sp>
        <p:nvSpPr>
          <p:cNvPr id="25" name="Line Callout 2 24">
            <a:extLst>
              <a:ext uri="{FF2B5EF4-FFF2-40B4-BE49-F238E27FC236}">
                <a16:creationId xmlns:a16="http://schemas.microsoft.com/office/drawing/2014/main" id="{0760CD2B-1E4F-749F-DCC2-EF0EB2672417}"/>
              </a:ext>
            </a:extLst>
          </p:cNvPr>
          <p:cNvSpPr/>
          <p:nvPr/>
        </p:nvSpPr>
        <p:spPr>
          <a:xfrm>
            <a:off x="11016799" y="1205450"/>
            <a:ext cx="958808" cy="1057801"/>
          </a:xfrm>
          <a:prstGeom prst="borderCallout2">
            <a:avLst>
              <a:gd name="adj1" fmla="val 45743"/>
              <a:gd name="adj2" fmla="val -3014"/>
              <a:gd name="adj3" fmla="val 45743"/>
              <a:gd name="adj4" fmla="val -25178"/>
              <a:gd name="adj5" fmla="val 199134"/>
              <a:gd name="adj6" fmla="val -66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currently, getting ASD package &amp; image from SDC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8F3CCB-71EC-0DAF-8A72-71469919F2ED}"/>
              </a:ext>
            </a:extLst>
          </p:cNvPr>
          <p:cNvSpPr/>
          <p:nvPr/>
        </p:nvSpPr>
        <p:spPr>
          <a:xfrm>
            <a:off x="11010100" y="2378343"/>
            <a:ext cx="965507" cy="14809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302789-9296-53FD-672C-CB9DF7485781}"/>
              </a:ext>
            </a:extLst>
          </p:cNvPr>
          <p:cNvSpPr txBox="1"/>
          <p:nvPr/>
        </p:nvSpPr>
        <p:spPr>
          <a:xfrm>
            <a:off x="11577630" y="3635634"/>
            <a:ext cx="437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TBD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057C2E-A734-0DC7-477A-336E233DFC4C}"/>
              </a:ext>
            </a:extLst>
          </p:cNvPr>
          <p:cNvSpPr/>
          <p:nvPr/>
        </p:nvSpPr>
        <p:spPr>
          <a:xfrm>
            <a:off x="9581745" y="5394231"/>
            <a:ext cx="1266887" cy="6425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580377-D340-DADE-FCA7-DE8767D55D3C}"/>
              </a:ext>
            </a:extLst>
          </p:cNvPr>
          <p:cNvSpPr txBox="1"/>
          <p:nvPr/>
        </p:nvSpPr>
        <p:spPr>
          <a:xfrm>
            <a:off x="10459857" y="5795371"/>
            <a:ext cx="437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TBD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1CD969-9F11-A7A2-19EC-EF81B2CB1DB1}"/>
              </a:ext>
            </a:extLst>
          </p:cNvPr>
          <p:cNvSpPr txBox="1"/>
          <p:nvPr/>
        </p:nvSpPr>
        <p:spPr>
          <a:xfrm>
            <a:off x="11327240" y="4654912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733DA25-5A95-52D9-8930-D66EA58DE1E8}"/>
              </a:ext>
            </a:extLst>
          </p:cNvPr>
          <p:cNvSpPr txBox="1"/>
          <p:nvPr/>
        </p:nvSpPr>
        <p:spPr>
          <a:xfrm>
            <a:off x="11305600" y="4807206"/>
            <a:ext cx="293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CBCE52-11FD-063F-7557-2EF59136C74F}"/>
              </a:ext>
            </a:extLst>
          </p:cNvPr>
          <p:cNvSpPr txBox="1"/>
          <p:nvPr/>
        </p:nvSpPr>
        <p:spPr>
          <a:xfrm>
            <a:off x="9971724" y="4348806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794070-B98C-FD1B-6EED-E028E2774F0B}"/>
              </a:ext>
            </a:extLst>
          </p:cNvPr>
          <p:cNvSpPr txBox="1"/>
          <p:nvPr/>
        </p:nvSpPr>
        <p:spPr>
          <a:xfrm>
            <a:off x="10768929" y="5158020"/>
            <a:ext cx="293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</a:t>
            </a:r>
          </a:p>
        </p:txBody>
      </p:sp>
      <p:pic>
        <p:nvPicPr>
          <p:cNvPr id="36" name="Graphic 35" descr="Checkmark with solid fill">
            <a:extLst>
              <a:ext uri="{FF2B5EF4-FFF2-40B4-BE49-F238E27FC236}">
                <a16:creationId xmlns:a16="http://schemas.microsoft.com/office/drawing/2014/main" id="{FC2BEF3F-181D-48D4-3458-6ADE90DCE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65641" y="4227683"/>
            <a:ext cx="275212" cy="27521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51C7BF0-3BDE-E29E-030D-389B9557F838}"/>
              </a:ext>
            </a:extLst>
          </p:cNvPr>
          <p:cNvSpPr txBox="1"/>
          <p:nvPr/>
        </p:nvSpPr>
        <p:spPr>
          <a:xfrm>
            <a:off x="733" y="948690"/>
            <a:ext cx="62160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Supports SDC Service CSAR onboarding thru DMaaP and SDC Query API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Saves SDC Service CSAR metadata (no need to store ASD packages themselves) to SO Catalog DB (for now, Ericsson decided to use the existing </a:t>
            </a:r>
            <a:r>
              <a:rPr lang="en-US" sz="1400" dirty="0" err="1"/>
              <a:t>vnf_x</a:t>
            </a:r>
            <a:r>
              <a:rPr lang="en-US" sz="1400" dirty="0"/>
              <a:t> </a:t>
            </a:r>
            <a:r>
              <a:rPr lang="en-US" sz="1400" dirty="0" err="1"/>
              <a:t>db</a:t>
            </a:r>
            <a:r>
              <a:rPr lang="en-US" sz="1400" dirty="0"/>
              <a:t> tables)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vnf_resource_customization</a:t>
            </a:r>
            <a:endParaRPr lang="en-US" sz="1200" dirty="0"/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vnf_resource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Supports a new SO endpoint for </a:t>
            </a:r>
            <a:r>
              <a:rPr lang="en-US" sz="1400" dirty="0" err="1"/>
              <a:t>cnfs</a:t>
            </a:r>
            <a:endParaRPr lang="en-US" sz="1400" dirty="0"/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/</a:t>
            </a:r>
            <a:r>
              <a:rPr lang="en-US" sz="1200" dirty="0" err="1"/>
              <a:t>onap</a:t>
            </a:r>
            <a:r>
              <a:rPr lang="en-US" sz="1200" dirty="0"/>
              <a:t>/so/infra/</a:t>
            </a:r>
            <a:r>
              <a:rPr lang="en-US" sz="1200" dirty="0" err="1"/>
              <a:t>serviceInstantiation</a:t>
            </a:r>
            <a:r>
              <a:rPr lang="en-US" sz="1200" dirty="0"/>
              <a:t>/v1/</a:t>
            </a:r>
            <a:r>
              <a:rPr lang="en-US" sz="1200" dirty="0" err="1"/>
              <a:t>serviceInstances</a:t>
            </a:r>
            <a:r>
              <a:rPr lang="en-US" sz="1200" dirty="0"/>
              <a:t>/&lt;</a:t>
            </a:r>
            <a:r>
              <a:rPr lang="en-US" sz="1200" dirty="0" err="1"/>
              <a:t>instanceid</a:t>
            </a:r>
            <a:r>
              <a:rPr lang="en-US" sz="1200" dirty="0"/>
              <a:t>&gt;/</a:t>
            </a:r>
            <a:r>
              <a:rPr lang="en-US" sz="1200" dirty="0" err="1"/>
              <a:t>cnfs</a:t>
            </a:r>
            <a:endParaRPr lang="en-US" sz="1200" dirty="0"/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Note: if the existing </a:t>
            </a:r>
            <a:r>
              <a:rPr lang="en-US" sz="1200" dirty="0" err="1"/>
              <a:t>vnf</a:t>
            </a:r>
            <a:r>
              <a:rPr lang="en-US" sz="1200" dirty="0"/>
              <a:t> endpoint is preferred, the </a:t>
            </a:r>
            <a:r>
              <a:rPr lang="en-US" sz="1200" dirty="0" err="1"/>
              <a:t>modeltype</a:t>
            </a:r>
            <a:r>
              <a:rPr lang="en-US" sz="1200" dirty="0"/>
              <a:t> can be used to separate </a:t>
            </a:r>
            <a:r>
              <a:rPr lang="en-US" sz="1200" dirty="0" err="1"/>
              <a:t>cnf</a:t>
            </a:r>
            <a:r>
              <a:rPr lang="en-US" sz="1200" dirty="0"/>
              <a:t> from </a:t>
            </a:r>
            <a:r>
              <a:rPr lang="en-US" sz="1200" dirty="0" err="1"/>
              <a:t>vnf</a:t>
            </a:r>
            <a:r>
              <a:rPr lang="en-US" sz="1200" dirty="0"/>
              <a:t> orchestration (TBD)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Handles SO request parameters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use the </a:t>
            </a:r>
            <a:r>
              <a:rPr lang="en-US" sz="1200" dirty="0" err="1"/>
              <a:t>modelVersionId</a:t>
            </a:r>
            <a:r>
              <a:rPr lang="en-US" sz="1200" dirty="0"/>
              <a:t> as the </a:t>
            </a:r>
            <a:r>
              <a:rPr lang="en-US" sz="1200" dirty="0" err="1"/>
              <a:t>asdId</a:t>
            </a:r>
            <a:r>
              <a:rPr lang="en-US" sz="1200" dirty="0"/>
              <a:t> for </a:t>
            </a:r>
            <a:r>
              <a:rPr lang="en-US" sz="1200" dirty="0" err="1"/>
              <a:t>CreateAS</a:t>
            </a:r>
            <a:endParaRPr lang="en-US" sz="1200" dirty="0"/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use the </a:t>
            </a:r>
            <a:r>
              <a:rPr lang="en-US" sz="1200" dirty="0" err="1"/>
              <a:t>userParams</a:t>
            </a:r>
            <a:r>
              <a:rPr lang="en-US" sz="1200" dirty="0"/>
              <a:t> for </a:t>
            </a:r>
            <a:r>
              <a:rPr lang="en-US" sz="1200" dirty="0" err="1"/>
              <a:t>AsInstantiate</a:t>
            </a:r>
            <a:r>
              <a:rPr lang="en-US" sz="1200" dirty="0"/>
              <a:t> request parameters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use the </a:t>
            </a:r>
            <a:r>
              <a:rPr lang="en-US" sz="1200" dirty="0" err="1"/>
              <a:t>cloudConfiguration</a:t>
            </a:r>
            <a:r>
              <a:rPr lang="en-US" sz="1200" dirty="0"/>
              <a:t> (</a:t>
            </a:r>
            <a:r>
              <a:rPr lang="en-US" sz="1200" dirty="0" err="1"/>
              <a:t>lcpCloudRegionId</a:t>
            </a:r>
            <a:r>
              <a:rPr lang="en-US" sz="1200" dirty="0"/>
              <a:t>, </a:t>
            </a:r>
            <a:r>
              <a:rPr lang="en-US" sz="1200" dirty="0" err="1"/>
              <a:t>cloudOwner</a:t>
            </a:r>
            <a:r>
              <a:rPr lang="en-US" sz="1200" dirty="0"/>
              <a:t>, </a:t>
            </a:r>
            <a:r>
              <a:rPr lang="en-US" sz="1200" dirty="0" err="1"/>
              <a:t>tanentId</a:t>
            </a:r>
            <a:r>
              <a:rPr lang="en-US" sz="1200" dirty="0"/>
              <a:t>) for selecting a target cluster; </a:t>
            </a:r>
            <a:r>
              <a:rPr lang="en-US" sz="1200" b="1" dirty="0">
                <a:solidFill>
                  <a:srgbClr val="0070C0"/>
                </a:solidFill>
              </a:rPr>
              <a:t>later, Ericsson plans to use the ASD </a:t>
            </a:r>
            <a:r>
              <a:rPr lang="en-US" sz="1200" b="1" dirty="0" err="1">
                <a:solidFill>
                  <a:srgbClr val="0070C0"/>
                </a:solidFill>
              </a:rPr>
              <a:t>enhancedClusterCapabilities</a:t>
            </a:r>
            <a:r>
              <a:rPr lang="en-US" sz="1200" b="1" dirty="0">
                <a:solidFill>
                  <a:srgbClr val="0070C0"/>
                </a:solidFill>
              </a:rPr>
              <a:t> to select a target cluster dynamically (based on required capabilities)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Configures Database tables for SO Building Block to invoke </a:t>
            </a:r>
            <a:r>
              <a:rPr lang="en-US" sz="1400" dirty="0" err="1"/>
              <a:t>CnfInstantiateBB</a:t>
            </a:r>
            <a:r>
              <a:rPr lang="en-US" sz="1400" dirty="0"/>
              <a:t> and </a:t>
            </a:r>
            <a:r>
              <a:rPr lang="en-US" sz="1400" dirty="0" err="1"/>
              <a:t>CnfDeleteBB</a:t>
            </a:r>
            <a:r>
              <a:rPr lang="en-US" sz="1400" dirty="0"/>
              <a:t> workflows in BPMN Infra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northbound_request_ref_lookup</a:t>
            </a:r>
            <a:endParaRPr lang="en-US" sz="1200" dirty="0"/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orchestration_flow_reference</a:t>
            </a:r>
            <a:endParaRPr lang="en-US" sz="1200" dirty="0"/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building_block_detail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Creates a Service Instance in AAI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Invokes </a:t>
            </a:r>
            <a:r>
              <a:rPr lang="en-US" sz="1400" dirty="0" err="1"/>
              <a:t>WorkflowActionBB</a:t>
            </a:r>
            <a:r>
              <a:rPr lang="en-US" sz="1400" dirty="0"/>
              <a:t> (main), </a:t>
            </a:r>
            <a:r>
              <a:rPr lang="en-US" sz="1400" dirty="0" err="1"/>
              <a:t>CnfInstantiateBB.bpmn</a:t>
            </a:r>
            <a:r>
              <a:rPr lang="en-US" sz="1400" dirty="0"/>
              <a:t> and </a:t>
            </a:r>
            <a:r>
              <a:rPr lang="en-US" sz="1400" dirty="0" err="1"/>
              <a:t>CnfDeleteDB.bpmn</a:t>
            </a:r>
            <a:r>
              <a:rPr lang="en-US" sz="1400" dirty="0"/>
              <a:t> based on the BB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Built a new </a:t>
            </a:r>
            <a:r>
              <a:rPr lang="en-US" sz="1400" dirty="0" err="1"/>
              <a:t>CnfInstantiateBB</a:t>
            </a:r>
            <a:r>
              <a:rPr lang="en-US" sz="1400" dirty="0"/>
              <a:t> workflow to invoke SO CNFM for </a:t>
            </a:r>
            <a:r>
              <a:rPr lang="en-US" sz="1400" dirty="0" err="1"/>
              <a:t>CreateAS</a:t>
            </a:r>
            <a:r>
              <a:rPr lang="en-US" sz="1400" dirty="0"/>
              <a:t> and </a:t>
            </a:r>
            <a:r>
              <a:rPr lang="en-US" sz="1400" dirty="0" err="1"/>
              <a:t>InstantiateAS</a:t>
            </a:r>
            <a:endParaRPr lang="en-US" sz="1400" dirty="0"/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Invokes SO CNFM per AS (VF resource)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Built a new </a:t>
            </a:r>
            <a:r>
              <a:rPr lang="en-US" sz="1400" dirty="0" err="1"/>
              <a:t>CnfDeleteBB</a:t>
            </a:r>
            <a:r>
              <a:rPr lang="en-US" sz="1400" dirty="0"/>
              <a:t> workflow to invoke SO CNFM for </a:t>
            </a:r>
            <a:r>
              <a:rPr lang="en-US" sz="1400" dirty="0" err="1"/>
              <a:t>DeleteAS</a:t>
            </a:r>
            <a:endParaRPr lang="en-US" sz="1400" dirty="0"/>
          </a:p>
        </p:txBody>
      </p:sp>
      <p:sp>
        <p:nvSpPr>
          <p:cNvPr id="39" name="Line Callout 2 38">
            <a:extLst>
              <a:ext uri="{FF2B5EF4-FFF2-40B4-BE49-F238E27FC236}">
                <a16:creationId xmlns:a16="http://schemas.microsoft.com/office/drawing/2014/main" id="{A5D1D13D-95A0-8322-F4F6-5037187B4C96}"/>
              </a:ext>
            </a:extLst>
          </p:cNvPr>
          <p:cNvSpPr/>
          <p:nvPr/>
        </p:nvSpPr>
        <p:spPr>
          <a:xfrm>
            <a:off x="7598956" y="5897714"/>
            <a:ext cx="958808" cy="528900"/>
          </a:xfrm>
          <a:prstGeom prst="borderCallout2">
            <a:avLst>
              <a:gd name="adj1" fmla="val 49236"/>
              <a:gd name="adj2" fmla="val 99098"/>
              <a:gd name="adj3" fmla="val 49236"/>
              <a:gd name="adj4" fmla="val 134733"/>
              <a:gd name="adj5" fmla="val -19158"/>
              <a:gd name="adj6" fmla="val 2069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currently, getting images from SDC</a:t>
            </a:r>
          </a:p>
        </p:txBody>
      </p:sp>
      <p:sp>
        <p:nvSpPr>
          <p:cNvPr id="40" name="Line Callout 2 39">
            <a:extLst>
              <a:ext uri="{FF2B5EF4-FFF2-40B4-BE49-F238E27FC236}">
                <a16:creationId xmlns:a16="http://schemas.microsoft.com/office/drawing/2014/main" id="{A5D95768-47EE-6DF5-8084-81BA527B9446}"/>
              </a:ext>
            </a:extLst>
          </p:cNvPr>
          <p:cNvSpPr/>
          <p:nvPr/>
        </p:nvSpPr>
        <p:spPr>
          <a:xfrm>
            <a:off x="10051344" y="4847251"/>
            <a:ext cx="877918" cy="275212"/>
          </a:xfrm>
          <a:prstGeom prst="borderCallout2">
            <a:avLst>
              <a:gd name="adj1" fmla="val 49236"/>
              <a:gd name="adj2" fmla="val 99098"/>
              <a:gd name="adj3" fmla="val 8963"/>
              <a:gd name="adj4" fmla="val 113691"/>
              <a:gd name="adj5" fmla="val -49363"/>
              <a:gd name="adj6" fmla="val 116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Future consideration</a:t>
            </a:r>
          </a:p>
        </p:txBody>
      </p:sp>
    </p:spTree>
    <p:extLst>
      <p:ext uri="{BB962C8B-B14F-4D97-AF65-F5344CB8AC3E}">
        <p14:creationId xmlns:p14="http://schemas.microsoft.com/office/powerpoint/2010/main" val="318052829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BPMN Infra </a:t>
            </a:r>
            <a:r>
              <a:rPr lang="en-US" dirty="0" err="1"/>
              <a:t>CnfInstantiateBB</a:t>
            </a:r>
            <a:r>
              <a:rPr lang="en-US" dirty="0"/>
              <a:t> workflow - Done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63B7F69C-B293-9945-AC38-42B16E0A046C}"/>
              </a:ext>
            </a:extLst>
          </p:cNvPr>
          <p:cNvSpPr txBox="1">
            <a:spLocks/>
          </p:cNvSpPr>
          <p:nvPr/>
        </p:nvSpPr>
        <p:spPr>
          <a:xfrm>
            <a:off x="479425" y="1109391"/>
            <a:ext cx="11233150" cy="19448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Processes SO user requests of AS LCM, which came thru the API Handler</a:t>
            </a:r>
          </a:p>
          <a:p>
            <a:r>
              <a:rPr lang="en-US" sz="1400" dirty="0"/>
              <a:t>Formulates </a:t>
            </a:r>
            <a:r>
              <a:rPr lang="en-US" sz="1400" dirty="0" err="1"/>
              <a:t>CreateAS</a:t>
            </a:r>
            <a:r>
              <a:rPr lang="en-US" sz="1400" dirty="0"/>
              <a:t> and </a:t>
            </a:r>
            <a:r>
              <a:rPr lang="en-US" sz="1400" dirty="0" err="1"/>
              <a:t>InstantiateAS</a:t>
            </a:r>
            <a:r>
              <a:rPr lang="en-US" sz="1400" dirty="0"/>
              <a:t> requests, based on ASD LCM Restful Protocols (</a:t>
            </a:r>
            <a:r>
              <a:rPr lang="en-US" sz="1400" dirty="0">
                <a:hlinkClick r:id="rId2"/>
              </a:rPr>
              <a:t>https://wiki.onap.org/display/DW/AS+LCM+RESTful+Protocols+for+SO+CNF+Manager</a:t>
            </a:r>
            <a:r>
              <a:rPr lang="en-US" sz="1400" dirty="0"/>
              <a:t> ) </a:t>
            </a:r>
          </a:p>
          <a:p>
            <a:r>
              <a:rPr lang="en-US" sz="1400" dirty="0"/>
              <a:t>Invokes SO CNFM for the </a:t>
            </a:r>
            <a:r>
              <a:rPr lang="en-US" sz="1400" dirty="0" err="1"/>
              <a:t>CreateAS</a:t>
            </a:r>
            <a:r>
              <a:rPr lang="en-US" sz="1400" dirty="0"/>
              <a:t> and </a:t>
            </a:r>
            <a:r>
              <a:rPr lang="en-US" sz="1400" dirty="0" err="1"/>
              <a:t>InstantiateAS</a:t>
            </a:r>
            <a:r>
              <a:rPr lang="en-US" sz="1400" dirty="0"/>
              <a:t> orchestration</a:t>
            </a:r>
          </a:p>
          <a:p>
            <a:r>
              <a:rPr lang="en-US" sz="1400" dirty="0"/>
              <a:t>Monitors AS Instance asynchronous Job status, to complete AS LCM workflow instance(s)</a:t>
            </a:r>
            <a:endParaRPr lang="en-US" sz="12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4BBE5D-7130-7A6D-AD84-C581E6058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25" y="3338991"/>
            <a:ext cx="10441021" cy="1652905"/>
          </a:xfrm>
          <a:prstGeom prst="rect">
            <a:avLst/>
          </a:prstGeom>
        </p:spPr>
      </p:pic>
      <p:sp>
        <p:nvSpPr>
          <p:cNvPr id="3" name="Cloud Callout 2">
            <a:extLst>
              <a:ext uri="{FF2B5EF4-FFF2-40B4-BE49-F238E27FC236}">
                <a16:creationId xmlns:a16="http://schemas.microsoft.com/office/drawing/2014/main" id="{BD46E444-A70E-C3E8-6B81-703209136F90}"/>
              </a:ext>
            </a:extLst>
          </p:cNvPr>
          <p:cNvSpPr/>
          <p:nvPr/>
        </p:nvSpPr>
        <p:spPr>
          <a:xfrm>
            <a:off x="1274323" y="5262267"/>
            <a:ext cx="1381328" cy="943980"/>
          </a:xfrm>
          <a:prstGeom prst="cloudCallout">
            <a:avLst>
              <a:gd name="adj1" fmla="val 17120"/>
              <a:gd name="adj2" fmla="val -126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for </a:t>
            </a:r>
            <a:r>
              <a:rPr lang="en-US" sz="1200" dirty="0" err="1"/>
              <a:t>CreateAS</a:t>
            </a:r>
            <a:r>
              <a:rPr lang="en-US" sz="1200" dirty="0"/>
              <a:t> request</a:t>
            </a:r>
          </a:p>
        </p:txBody>
      </p:sp>
      <p:sp>
        <p:nvSpPr>
          <p:cNvPr id="6" name="Cloud Callout 5">
            <a:extLst>
              <a:ext uri="{FF2B5EF4-FFF2-40B4-BE49-F238E27FC236}">
                <a16:creationId xmlns:a16="http://schemas.microsoft.com/office/drawing/2014/main" id="{BFB91338-2802-887B-5F43-1D86A68FD173}"/>
              </a:ext>
            </a:extLst>
          </p:cNvPr>
          <p:cNvSpPr/>
          <p:nvPr/>
        </p:nvSpPr>
        <p:spPr>
          <a:xfrm>
            <a:off x="4745099" y="5276619"/>
            <a:ext cx="1381328" cy="943980"/>
          </a:xfrm>
          <a:prstGeom prst="cloudCallout">
            <a:avLst>
              <a:gd name="adj1" fmla="val 17120"/>
              <a:gd name="adj2" fmla="val -126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for </a:t>
            </a:r>
            <a:r>
              <a:rPr lang="en-US" sz="1200" dirty="0" err="1"/>
              <a:t>InstantiateAS</a:t>
            </a:r>
            <a:r>
              <a:rPr lang="en-US" sz="1200" dirty="0"/>
              <a:t> request</a:t>
            </a:r>
          </a:p>
        </p:txBody>
      </p:sp>
      <p:sp>
        <p:nvSpPr>
          <p:cNvPr id="7" name="Cloud Callout 6">
            <a:extLst>
              <a:ext uri="{FF2B5EF4-FFF2-40B4-BE49-F238E27FC236}">
                <a16:creationId xmlns:a16="http://schemas.microsoft.com/office/drawing/2014/main" id="{C0DEEE1F-EC88-3DC6-14C1-A0389A65F43A}"/>
              </a:ext>
            </a:extLst>
          </p:cNvPr>
          <p:cNvSpPr/>
          <p:nvPr/>
        </p:nvSpPr>
        <p:spPr>
          <a:xfrm>
            <a:off x="3009711" y="5276619"/>
            <a:ext cx="1381328" cy="943980"/>
          </a:xfrm>
          <a:prstGeom prst="cloudCallout">
            <a:avLst>
              <a:gd name="adj1" fmla="val 17120"/>
              <a:gd name="adj2" fmla="val -126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invoke CNFM for </a:t>
            </a:r>
            <a:r>
              <a:rPr lang="en-US" sz="1200" dirty="0" err="1"/>
              <a:t>CreateAS</a:t>
            </a:r>
            <a:endParaRPr lang="en-US" sz="1200" dirty="0"/>
          </a:p>
        </p:txBody>
      </p:sp>
      <p:sp>
        <p:nvSpPr>
          <p:cNvPr id="9" name="Cloud Callout 8">
            <a:extLst>
              <a:ext uri="{FF2B5EF4-FFF2-40B4-BE49-F238E27FC236}">
                <a16:creationId xmlns:a16="http://schemas.microsoft.com/office/drawing/2014/main" id="{C0B4E52C-42AC-F24C-3941-3C91A79967FC}"/>
              </a:ext>
            </a:extLst>
          </p:cNvPr>
          <p:cNvSpPr/>
          <p:nvPr/>
        </p:nvSpPr>
        <p:spPr>
          <a:xfrm>
            <a:off x="6480487" y="5262267"/>
            <a:ext cx="1381328" cy="943980"/>
          </a:xfrm>
          <a:prstGeom prst="cloudCallout">
            <a:avLst>
              <a:gd name="adj1" fmla="val 17120"/>
              <a:gd name="adj2" fmla="val -126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invoke CNFM for </a:t>
            </a:r>
            <a:r>
              <a:rPr lang="en-US" sz="1200" dirty="0" err="1"/>
              <a:t>InstantiateAS</a:t>
            </a:r>
            <a:endParaRPr lang="en-US" sz="1200" dirty="0"/>
          </a:p>
        </p:txBody>
      </p:sp>
      <p:sp>
        <p:nvSpPr>
          <p:cNvPr id="10" name="Cloud Callout 9">
            <a:extLst>
              <a:ext uri="{FF2B5EF4-FFF2-40B4-BE49-F238E27FC236}">
                <a16:creationId xmlns:a16="http://schemas.microsoft.com/office/drawing/2014/main" id="{EBD0FA4B-229B-7112-DE70-59F3A51C755D}"/>
              </a:ext>
            </a:extLst>
          </p:cNvPr>
          <p:cNvSpPr/>
          <p:nvPr/>
        </p:nvSpPr>
        <p:spPr>
          <a:xfrm>
            <a:off x="8215875" y="5262267"/>
            <a:ext cx="1381328" cy="943980"/>
          </a:xfrm>
          <a:prstGeom prst="cloudCallout">
            <a:avLst>
              <a:gd name="adj1" fmla="val 17120"/>
              <a:gd name="adj2" fmla="val -126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monitor </a:t>
            </a:r>
            <a:r>
              <a:rPr lang="en-US" sz="1200" dirty="0" err="1"/>
              <a:t>InstantiateAS</a:t>
            </a:r>
            <a:r>
              <a:rPr lang="en-US" sz="1200" dirty="0"/>
              <a:t> async job</a:t>
            </a:r>
          </a:p>
        </p:txBody>
      </p:sp>
    </p:spTree>
    <p:extLst>
      <p:ext uri="{BB962C8B-B14F-4D97-AF65-F5344CB8AC3E}">
        <p14:creationId xmlns:p14="http://schemas.microsoft.com/office/powerpoint/2010/main" val="421283523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BPMN Infra </a:t>
            </a:r>
            <a:r>
              <a:rPr lang="en-US" dirty="0" err="1"/>
              <a:t>CnfDeleteBB</a:t>
            </a:r>
            <a:r>
              <a:rPr lang="en-US" dirty="0"/>
              <a:t> workflow – In Progress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63B7F69C-B293-9945-AC38-42B16E0A046C}"/>
              </a:ext>
            </a:extLst>
          </p:cNvPr>
          <p:cNvSpPr txBox="1">
            <a:spLocks/>
          </p:cNvSpPr>
          <p:nvPr/>
        </p:nvSpPr>
        <p:spPr>
          <a:xfrm>
            <a:off x="479425" y="1109391"/>
            <a:ext cx="11233150" cy="1644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Processes SO user requests of AS LCM, which came thru the API Handler</a:t>
            </a:r>
          </a:p>
          <a:p>
            <a:r>
              <a:rPr lang="en-US" sz="1400" dirty="0"/>
              <a:t>Formulates </a:t>
            </a:r>
            <a:r>
              <a:rPr lang="en-US" sz="1400" dirty="0" err="1"/>
              <a:t>DeleteAS</a:t>
            </a:r>
            <a:r>
              <a:rPr lang="en-US" sz="1400" dirty="0"/>
              <a:t> requests, based on ASD LCM Restful Protocols </a:t>
            </a:r>
          </a:p>
          <a:p>
            <a:r>
              <a:rPr lang="en-US" sz="1400" dirty="0"/>
              <a:t>Invokes SO CNFM for the </a:t>
            </a:r>
            <a:r>
              <a:rPr lang="en-US" sz="1400" dirty="0" err="1"/>
              <a:t>DeleteAS</a:t>
            </a:r>
            <a:r>
              <a:rPr lang="en-US" sz="1400" dirty="0"/>
              <a:t> orchestration</a:t>
            </a:r>
          </a:p>
          <a:p>
            <a:r>
              <a:rPr lang="en-US" sz="1400" dirty="0"/>
              <a:t>Note: Ericsson plans to add additional Service Tasks in this workflow, as needed</a:t>
            </a:r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Font typeface="Arial" charset="0"/>
              <a:buNone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06BCBA-5BD2-F7F2-8D55-FDD362527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25" y="2973759"/>
            <a:ext cx="5321300" cy="1968500"/>
          </a:xfrm>
          <a:prstGeom prst="rect">
            <a:avLst/>
          </a:prstGeom>
        </p:spPr>
      </p:pic>
      <p:sp>
        <p:nvSpPr>
          <p:cNvPr id="7" name="Cloud Callout 6">
            <a:extLst>
              <a:ext uri="{FF2B5EF4-FFF2-40B4-BE49-F238E27FC236}">
                <a16:creationId xmlns:a16="http://schemas.microsoft.com/office/drawing/2014/main" id="{C0DEEE1F-EC88-3DC6-14C1-A0389A65F43A}"/>
              </a:ext>
            </a:extLst>
          </p:cNvPr>
          <p:cNvSpPr/>
          <p:nvPr/>
        </p:nvSpPr>
        <p:spPr>
          <a:xfrm>
            <a:off x="1972739" y="5133562"/>
            <a:ext cx="1381328" cy="943980"/>
          </a:xfrm>
          <a:prstGeom prst="cloudCallout">
            <a:avLst>
              <a:gd name="adj1" fmla="val 17694"/>
              <a:gd name="adj2" fmla="val -126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invoke CNFM for </a:t>
            </a:r>
            <a:r>
              <a:rPr lang="en-US" sz="1200" dirty="0" err="1"/>
              <a:t>DeleteAS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76578320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CF4A35-CCF0-411B-8C5C-E90007066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4E822C-9AAA-4B6F-83AF-68E8D41B0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In SO CNFM (1/2) – In Progress (~</a:t>
            </a:r>
            <a:r>
              <a:rPr lang="en-US" sz="2700" dirty="0"/>
              <a:t>70% done</a:t>
            </a:r>
            <a:r>
              <a:rPr lang="en-US" dirty="0"/>
              <a:t>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5BEB55-0966-33B0-B528-039F1F2F8853}"/>
              </a:ext>
            </a:extLst>
          </p:cNvPr>
          <p:cNvGrpSpPr/>
          <p:nvPr/>
        </p:nvGrpSpPr>
        <p:grpSpPr>
          <a:xfrm>
            <a:off x="5376066" y="1982362"/>
            <a:ext cx="6599542" cy="3785784"/>
            <a:chOff x="5376066" y="2386416"/>
            <a:chExt cx="6599542" cy="37857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7A74EDE-A480-364E-AC03-91D5433E3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6066" y="2386416"/>
              <a:ext cx="6599542" cy="3785784"/>
            </a:xfrm>
            <a:prstGeom prst="rect">
              <a:avLst/>
            </a:prstGeom>
          </p:spPr>
        </p:pic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C2BB8E28-A7E3-5549-9629-ACF07FD621D8}"/>
                </a:ext>
              </a:extLst>
            </p:cNvPr>
            <p:cNvSpPr/>
            <p:nvPr/>
          </p:nvSpPr>
          <p:spPr>
            <a:xfrm>
              <a:off x="7761437" y="4613097"/>
              <a:ext cx="914400" cy="195208"/>
            </a:xfrm>
            <a:prstGeom prst="roundRect">
              <a:avLst/>
            </a:prstGeom>
            <a:noFill/>
            <a:ln w="222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D0C39AB1-4D73-0F96-7496-805B0E8E7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34961" y="2942677"/>
            <a:ext cx="308320" cy="308320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A0EC6499-D356-234C-E2D4-98091AC20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89121" y="3473668"/>
            <a:ext cx="308320" cy="308320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4AFA3F11-FD16-0794-808E-3514F2E824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4206" y="3964047"/>
            <a:ext cx="308320" cy="308320"/>
          </a:xfrm>
          <a:prstGeom prst="rect">
            <a:avLst/>
          </a:prstGeom>
        </p:spPr>
      </p:pic>
      <p:pic>
        <p:nvPicPr>
          <p:cNvPr id="15" name="Graphic 14" descr="Checkmark with solid fill">
            <a:extLst>
              <a:ext uri="{FF2B5EF4-FFF2-40B4-BE49-F238E27FC236}">
                <a16:creationId xmlns:a16="http://schemas.microsoft.com/office/drawing/2014/main" id="{BDD406DC-3AB3-2869-658A-38114D6DF1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35433" y="2716626"/>
            <a:ext cx="308320" cy="308320"/>
          </a:xfrm>
          <a:prstGeom prst="rect">
            <a:avLst/>
          </a:prstGeom>
        </p:spPr>
      </p:pic>
      <p:pic>
        <p:nvPicPr>
          <p:cNvPr id="16" name="Graphic 15" descr="Checkmark with solid fill">
            <a:extLst>
              <a:ext uri="{FF2B5EF4-FFF2-40B4-BE49-F238E27FC236}">
                <a16:creationId xmlns:a16="http://schemas.microsoft.com/office/drawing/2014/main" id="{838561E7-20C3-AB66-1245-F9237AE350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61437" y="3154514"/>
            <a:ext cx="308320" cy="308320"/>
          </a:xfrm>
          <a:prstGeom prst="rect">
            <a:avLst/>
          </a:prstGeom>
        </p:spPr>
      </p:pic>
      <p:pic>
        <p:nvPicPr>
          <p:cNvPr id="17" name="Graphic 16" descr="Checkmark with solid fill">
            <a:extLst>
              <a:ext uri="{FF2B5EF4-FFF2-40B4-BE49-F238E27FC236}">
                <a16:creationId xmlns:a16="http://schemas.microsoft.com/office/drawing/2014/main" id="{6C8F1C53-B3EF-91F7-BED1-7527154CF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61437" y="3497405"/>
            <a:ext cx="308320" cy="308320"/>
          </a:xfrm>
          <a:prstGeom prst="rect">
            <a:avLst/>
          </a:prstGeom>
        </p:spPr>
      </p:pic>
      <p:pic>
        <p:nvPicPr>
          <p:cNvPr id="18" name="Graphic 17" descr="Checkmark with solid fill">
            <a:extLst>
              <a:ext uri="{FF2B5EF4-FFF2-40B4-BE49-F238E27FC236}">
                <a16:creationId xmlns:a16="http://schemas.microsoft.com/office/drawing/2014/main" id="{E0E8EA37-CB08-1CAD-3588-B232CE7D9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0701" y="3195597"/>
            <a:ext cx="308320" cy="308320"/>
          </a:xfrm>
          <a:prstGeom prst="rect">
            <a:avLst/>
          </a:prstGeom>
        </p:spPr>
      </p:pic>
      <p:pic>
        <p:nvPicPr>
          <p:cNvPr id="19" name="Graphic 18" descr="Checkmark with solid fill">
            <a:extLst>
              <a:ext uri="{FF2B5EF4-FFF2-40B4-BE49-F238E27FC236}">
                <a16:creationId xmlns:a16="http://schemas.microsoft.com/office/drawing/2014/main" id="{62A45C28-2E38-133C-FC8D-C84C7733E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88599" y="3517230"/>
            <a:ext cx="308320" cy="308320"/>
          </a:xfrm>
          <a:prstGeom prst="rect">
            <a:avLst/>
          </a:prstGeom>
        </p:spPr>
      </p:pic>
      <p:pic>
        <p:nvPicPr>
          <p:cNvPr id="20" name="Graphic 19" descr="Checkmark with solid fill">
            <a:extLst>
              <a:ext uri="{FF2B5EF4-FFF2-40B4-BE49-F238E27FC236}">
                <a16:creationId xmlns:a16="http://schemas.microsoft.com/office/drawing/2014/main" id="{EF531F68-9742-7F99-D7E9-A2ABBB31C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68522" y="3721094"/>
            <a:ext cx="308320" cy="30832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91BA594-38F0-5121-D41E-6595C513FFDD}"/>
              </a:ext>
            </a:extLst>
          </p:cNvPr>
          <p:cNvSpPr txBox="1"/>
          <p:nvPr/>
        </p:nvSpPr>
        <p:spPr>
          <a:xfrm>
            <a:off x="11040892" y="3951278"/>
            <a:ext cx="684090" cy="5155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5AC53E-89F4-2B5B-7636-CCE86A2FB570}"/>
              </a:ext>
            </a:extLst>
          </p:cNvPr>
          <p:cNvSpPr txBox="1"/>
          <p:nvPr/>
        </p:nvSpPr>
        <p:spPr>
          <a:xfrm>
            <a:off x="11095710" y="4133867"/>
            <a:ext cx="57445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EMCO</a:t>
            </a:r>
          </a:p>
        </p:txBody>
      </p:sp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910EC89C-7853-1D8F-C3D0-3237509AE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38231" y="5302081"/>
            <a:ext cx="275212" cy="275212"/>
          </a:xfrm>
          <a:prstGeom prst="rect">
            <a:avLst/>
          </a:prstGeom>
        </p:spPr>
      </p:pic>
      <p:pic>
        <p:nvPicPr>
          <p:cNvPr id="24" name="Graphic 23" descr="Checkmark with solid fill">
            <a:extLst>
              <a:ext uri="{FF2B5EF4-FFF2-40B4-BE49-F238E27FC236}">
                <a16:creationId xmlns:a16="http://schemas.microsoft.com/office/drawing/2014/main" id="{47C29722-97CD-272E-EC07-4C90EF5BC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8648" y="4938915"/>
            <a:ext cx="275212" cy="275212"/>
          </a:xfrm>
          <a:prstGeom prst="rect">
            <a:avLst/>
          </a:prstGeom>
        </p:spPr>
      </p:pic>
      <p:sp>
        <p:nvSpPr>
          <p:cNvPr id="25" name="Line Callout 2 24">
            <a:extLst>
              <a:ext uri="{FF2B5EF4-FFF2-40B4-BE49-F238E27FC236}">
                <a16:creationId xmlns:a16="http://schemas.microsoft.com/office/drawing/2014/main" id="{0760CD2B-1E4F-749F-DCC2-EF0EB2672417}"/>
              </a:ext>
            </a:extLst>
          </p:cNvPr>
          <p:cNvSpPr/>
          <p:nvPr/>
        </p:nvSpPr>
        <p:spPr>
          <a:xfrm>
            <a:off x="11016799" y="1067221"/>
            <a:ext cx="958808" cy="1057801"/>
          </a:xfrm>
          <a:prstGeom prst="borderCallout2">
            <a:avLst>
              <a:gd name="adj1" fmla="val 45743"/>
              <a:gd name="adj2" fmla="val -3014"/>
              <a:gd name="adj3" fmla="val 45743"/>
              <a:gd name="adj4" fmla="val -25178"/>
              <a:gd name="adj5" fmla="val 199134"/>
              <a:gd name="adj6" fmla="val -66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currently, getting ASD packages including Helm Charts from SDC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8F3CCB-71EC-0DAF-8A72-71469919F2ED}"/>
              </a:ext>
            </a:extLst>
          </p:cNvPr>
          <p:cNvSpPr/>
          <p:nvPr/>
        </p:nvSpPr>
        <p:spPr>
          <a:xfrm>
            <a:off x="11010100" y="2240114"/>
            <a:ext cx="965507" cy="14809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302789-9296-53FD-672C-CB9DF7485781}"/>
              </a:ext>
            </a:extLst>
          </p:cNvPr>
          <p:cNvSpPr txBox="1"/>
          <p:nvPr/>
        </p:nvSpPr>
        <p:spPr>
          <a:xfrm>
            <a:off x="11577630" y="3497405"/>
            <a:ext cx="437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TBD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057C2E-A734-0DC7-477A-336E233DFC4C}"/>
              </a:ext>
            </a:extLst>
          </p:cNvPr>
          <p:cNvSpPr/>
          <p:nvPr/>
        </p:nvSpPr>
        <p:spPr>
          <a:xfrm>
            <a:off x="9581745" y="5256002"/>
            <a:ext cx="1266887" cy="6425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580377-D340-DADE-FCA7-DE8767D55D3C}"/>
              </a:ext>
            </a:extLst>
          </p:cNvPr>
          <p:cNvSpPr txBox="1"/>
          <p:nvPr/>
        </p:nvSpPr>
        <p:spPr>
          <a:xfrm>
            <a:off x="10459857" y="5657142"/>
            <a:ext cx="437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TBD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1CD969-9F11-A7A2-19EC-EF81B2CB1DB1}"/>
              </a:ext>
            </a:extLst>
          </p:cNvPr>
          <p:cNvSpPr txBox="1"/>
          <p:nvPr/>
        </p:nvSpPr>
        <p:spPr>
          <a:xfrm>
            <a:off x="11327240" y="4516683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733DA25-5A95-52D9-8930-D66EA58DE1E8}"/>
              </a:ext>
            </a:extLst>
          </p:cNvPr>
          <p:cNvSpPr txBox="1"/>
          <p:nvPr/>
        </p:nvSpPr>
        <p:spPr>
          <a:xfrm>
            <a:off x="11305600" y="4668977"/>
            <a:ext cx="293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CBCE52-11FD-063F-7557-2EF59136C74F}"/>
              </a:ext>
            </a:extLst>
          </p:cNvPr>
          <p:cNvSpPr txBox="1"/>
          <p:nvPr/>
        </p:nvSpPr>
        <p:spPr>
          <a:xfrm>
            <a:off x="9971724" y="4210577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794070-B98C-FD1B-6EED-E028E2774F0B}"/>
              </a:ext>
            </a:extLst>
          </p:cNvPr>
          <p:cNvSpPr txBox="1"/>
          <p:nvPr/>
        </p:nvSpPr>
        <p:spPr>
          <a:xfrm>
            <a:off x="10768929" y="5019791"/>
            <a:ext cx="293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</a:t>
            </a:r>
          </a:p>
        </p:txBody>
      </p:sp>
      <p:pic>
        <p:nvPicPr>
          <p:cNvPr id="36" name="Graphic 35" descr="Checkmark with solid fill">
            <a:extLst>
              <a:ext uri="{FF2B5EF4-FFF2-40B4-BE49-F238E27FC236}">
                <a16:creationId xmlns:a16="http://schemas.microsoft.com/office/drawing/2014/main" id="{FC2BEF3F-181D-48D4-3458-6ADE90DCE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65641" y="4089454"/>
            <a:ext cx="275212" cy="27521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B1C7BE9-1285-001A-A40C-7951925923B3}"/>
              </a:ext>
            </a:extLst>
          </p:cNvPr>
          <p:cNvSpPr txBox="1"/>
          <p:nvPr/>
        </p:nvSpPr>
        <p:spPr>
          <a:xfrm>
            <a:off x="78964" y="1028321"/>
            <a:ext cx="600875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Introduced an optional SO CNFM to make it focus on </a:t>
            </a:r>
            <a:r>
              <a:rPr lang="en-US" sz="1400" b="1" dirty="0">
                <a:solidFill>
                  <a:srgbClr val="0070C0"/>
                </a:solidFill>
              </a:rPr>
              <a:t>ASD manipulation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Hides ASD and Helm Charts details and handling from the SO core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Provides normalized NBI to be called not only from SO but also from other components (as needed) which meet the NBI (future considerations); so, CNFM location could be flexible; </a:t>
            </a:r>
            <a:r>
              <a:rPr lang="en-US" sz="1200" u="sng" dirty="0"/>
              <a:t>for now, focus on AS LCM functionalities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Supports external/operator K8s clusters registration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Creates external K8s cluster pools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Gets ASD and Helm Chart artifacts for the given </a:t>
            </a:r>
            <a:r>
              <a:rPr lang="en-US" sz="1400" dirty="0" err="1"/>
              <a:t>asdId</a:t>
            </a:r>
            <a:endParaRPr lang="en-US" sz="1400" dirty="0"/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Gets associated Helm Charts that are defined in the ASD </a:t>
            </a:r>
            <a:r>
              <a:rPr lang="en-US" sz="1200" dirty="0" err="1"/>
              <a:t>DeploymentItems</a:t>
            </a:r>
            <a:endParaRPr lang="en-US" sz="1200" dirty="0"/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Currently, gets the artifacts from SDC, but once Artifacts Registries are available, gets the artifacts from the Registries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Gets Image artifacts from SDC. In the future, gets them from the Registries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Processes ASD and ASD </a:t>
            </a:r>
            <a:r>
              <a:rPr lang="en-US" sz="1400" dirty="0" err="1"/>
              <a:t>DeploymentItems</a:t>
            </a:r>
            <a:r>
              <a:rPr lang="en-US" sz="1400" dirty="0"/>
              <a:t> (which points to Helm Charts) with sequencing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Based on the defined </a:t>
            </a:r>
            <a:r>
              <a:rPr lang="en-US" sz="1400" dirty="0" err="1"/>
              <a:t>DeploymentItem</a:t>
            </a:r>
            <a:r>
              <a:rPr lang="en-US" sz="1400" dirty="0"/>
              <a:t> order, deploys Helm Charts to a selected target K8sCluster, by leveraging Helm commands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Monitors deployed K8s resources thru the </a:t>
            </a:r>
            <a:r>
              <a:rPr lang="en-US" sz="1400" dirty="0" err="1"/>
              <a:t>kubectl</a:t>
            </a:r>
            <a:r>
              <a:rPr lang="en-US" sz="1400" dirty="0"/>
              <a:t> command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For the CNFM South Bound connections, Helm Client is used for deploying Helm Charts (note: it can be changed, as needed; e.g., ORAN, EMCO, etc.)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For now, no plan to interface with MultiCloud and K8s Plugin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Once the SO connection to EMCO is fully available, SO CNFM could leverage the connection (TBD)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ASD supports Day 0 and Day 1 Use Cases</a:t>
            </a:r>
            <a:r>
              <a:rPr lang="en-US" sz="1400" dirty="0"/>
              <a:t>. </a:t>
            </a:r>
            <a:r>
              <a:rPr lang="en-US" sz="1400" u="sng" dirty="0"/>
              <a:t>Day 2 support is currently out-of-scope from ASD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Day2 configuration is under discussion; The options could be O1, 3gpp, Netconf, etc.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Currently, CBA/CDS is not used</a:t>
            </a:r>
          </a:p>
        </p:txBody>
      </p:sp>
      <p:sp>
        <p:nvSpPr>
          <p:cNvPr id="39" name="Line Callout 2 38">
            <a:extLst>
              <a:ext uri="{FF2B5EF4-FFF2-40B4-BE49-F238E27FC236}">
                <a16:creationId xmlns:a16="http://schemas.microsoft.com/office/drawing/2014/main" id="{113D5B30-2DF0-D440-E369-2F3EA05ACA24}"/>
              </a:ext>
            </a:extLst>
          </p:cNvPr>
          <p:cNvSpPr/>
          <p:nvPr/>
        </p:nvSpPr>
        <p:spPr>
          <a:xfrm>
            <a:off x="7598956" y="5897714"/>
            <a:ext cx="958808" cy="528900"/>
          </a:xfrm>
          <a:prstGeom prst="borderCallout2">
            <a:avLst>
              <a:gd name="adj1" fmla="val 49236"/>
              <a:gd name="adj2" fmla="val 99098"/>
              <a:gd name="adj3" fmla="val 49236"/>
              <a:gd name="adj4" fmla="val 134733"/>
              <a:gd name="adj5" fmla="val -19158"/>
              <a:gd name="adj6" fmla="val 2069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currently, getting images from SDC</a:t>
            </a:r>
          </a:p>
        </p:txBody>
      </p:sp>
      <p:sp>
        <p:nvSpPr>
          <p:cNvPr id="40" name="Line Callout 2 39">
            <a:extLst>
              <a:ext uri="{FF2B5EF4-FFF2-40B4-BE49-F238E27FC236}">
                <a16:creationId xmlns:a16="http://schemas.microsoft.com/office/drawing/2014/main" id="{771DD964-7465-A640-47B1-8AAE84911CF9}"/>
              </a:ext>
            </a:extLst>
          </p:cNvPr>
          <p:cNvSpPr/>
          <p:nvPr/>
        </p:nvSpPr>
        <p:spPr>
          <a:xfrm>
            <a:off x="10029022" y="4699877"/>
            <a:ext cx="877918" cy="275212"/>
          </a:xfrm>
          <a:prstGeom prst="borderCallout2">
            <a:avLst>
              <a:gd name="adj1" fmla="val 49236"/>
              <a:gd name="adj2" fmla="val 99098"/>
              <a:gd name="adj3" fmla="val 8963"/>
              <a:gd name="adj4" fmla="val 113691"/>
              <a:gd name="adj5" fmla="val -49363"/>
              <a:gd name="adj6" fmla="val 116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Future consideration</a:t>
            </a:r>
          </a:p>
        </p:txBody>
      </p:sp>
      <p:pic>
        <p:nvPicPr>
          <p:cNvPr id="5" name="Graphic 4" descr="Star with solid fill">
            <a:extLst>
              <a:ext uri="{FF2B5EF4-FFF2-40B4-BE49-F238E27FC236}">
                <a16:creationId xmlns:a16="http://schemas.microsoft.com/office/drawing/2014/main" id="{BEC436B9-2FDC-AC35-4187-86A97943BF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60854" y="892941"/>
            <a:ext cx="538770" cy="5387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0EA9C4-6E53-E8A7-6203-8B3B10E7485B}"/>
              </a:ext>
            </a:extLst>
          </p:cNvPr>
          <p:cNvSpPr txBox="1"/>
          <p:nvPr/>
        </p:nvSpPr>
        <p:spPr>
          <a:xfrm>
            <a:off x="6959457" y="1207997"/>
            <a:ext cx="3137462" cy="369332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This is to prove ASD capabilities</a:t>
            </a:r>
          </a:p>
        </p:txBody>
      </p:sp>
    </p:spTree>
    <p:extLst>
      <p:ext uri="{BB962C8B-B14F-4D97-AF65-F5344CB8AC3E}">
        <p14:creationId xmlns:p14="http://schemas.microsoft.com/office/powerpoint/2010/main" val="4040064826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CF4A35-CCF0-411B-8C5C-E90007066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4E822C-9AAA-4B6F-83AF-68E8D41B0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In SO CNFM (2/2)– In Progress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5BEB55-0966-33B0-B528-039F1F2F8853}"/>
              </a:ext>
            </a:extLst>
          </p:cNvPr>
          <p:cNvGrpSpPr/>
          <p:nvPr/>
        </p:nvGrpSpPr>
        <p:grpSpPr>
          <a:xfrm>
            <a:off x="5376066" y="1982362"/>
            <a:ext cx="6599542" cy="3785784"/>
            <a:chOff x="5376066" y="2386416"/>
            <a:chExt cx="6599542" cy="37857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7A74EDE-A480-364E-AC03-91D5433E3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6066" y="2386416"/>
              <a:ext cx="6599542" cy="3785784"/>
            </a:xfrm>
            <a:prstGeom prst="rect">
              <a:avLst/>
            </a:prstGeom>
          </p:spPr>
        </p:pic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C2BB8E28-A7E3-5549-9629-ACF07FD621D8}"/>
                </a:ext>
              </a:extLst>
            </p:cNvPr>
            <p:cNvSpPr/>
            <p:nvPr/>
          </p:nvSpPr>
          <p:spPr>
            <a:xfrm>
              <a:off x="7761437" y="4613097"/>
              <a:ext cx="914400" cy="195208"/>
            </a:xfrm>
            <a:prstGeom prst="roundRect">
              <a:avLst/>
            </a:prstGeom>
            <a:noFill/>
            <a:ln w="222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D0C39AB1-4D73-0F96-7496-805B0E8E7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34961" y="2942677"/>
            <a:ext cx="308320" cy="308320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A0EC6499-D356-234C-E2D4-98091AC20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89121" y="3473668"/>
            <a:ext cx="308320" cy="308320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4AFA3F11-FD16-0794-808E-3514F2E824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4206" y="3964047"/>
            <a:ext cx="308320" cy="308320"/>
          </a:xfrm>
          <a:prstGeom prst="rect">
            <a:avLst/>
          </a:prstGeom>
        </p:spPr>
      </p:pic>
      <p:pic>
        <p:nvPicPr>
          <p:cNvPr id="15" name="Graphic 14" descr="Checkmark with solid fill">
            <a:extLst>
              <a:ext uri="{FF2B5EF4-FFF2-40B4-BE49-F238E27FC236}">
                <a16:creationId xmlns:a16="http://schemas.microsoft.com/office/drawing/2014/main" id="{BDD406DC-3AB3-2869-658A-38114D6DF1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35433" y="2716626"/>
            <a:ext cx="308320" cy="308320"/>
          </a:xfrm>
          <a:prstGeom prst="rect">
            <a:avLst/>
          </a:prstGeom>
        </p:spPr>
      </p:pic>
      <p:pic>
        <p:nvPicPr>
          <p:cNvPr id="16" name="Graphic 15" descr="Checkmark with solid fill">
            <a:extLst>
              <a:ext uri="{FF2B5EF4-FFF2-40B4-BE49-F238E27FC236}">
                <a16:creationId xmlns:a16="http://schemas.microsoft.com/office/drawing/2014/main" id="{838561E7-20C3-AB66-1245-F9237AE350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61437" y="3154514"/>
            <a:ext cx="308320" cy="308320"/>
          </a:xfrm>
          <a:prstGeom prst="rect">
            <a:avLst/>
          </a:prstGeom>
        </p:spPr>
      </p:pic>
      <p:pic>
        <p:nvPicPr>
          <p:cNvPr id="17" name="Graphic 16" descr="Checkmark with solid fill">
            <a:extLst>
              <a:ext uri="{FF2B5EF4-FFF2-40B4-BE49-F238E27FC236}">
                <a16:creationId xmlns:a16="http://schemas.microsoft.com/office/drawing/2014/main" id="{6C8F1C53-B3EF-91F7-BED1-7527154CF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61437" y="3497405"/>
            <a:ext cx="308320" cy="308320"/>
          </a:xfrm>
          <a:prstGeom prst="rect">
            <a:avLst/>
          </a:prstGeom>
        </p:spPr>
      </p:pic>
      <p:pic>
        <p:nvPicPr>
          <p:cNvPr id="18" name="Graphic 17" descr="Checkmark with solid fill">
            <a:extLst>
              <a:ext uri="{FF2B5EF4-FFF2-40B4-BE49-F238E27FC236}">
                <a16:creationId xmlns:a16="http://schemas.microsoft.com/office/drawing/2014/main" id="{E0E8EA37-CB08-1CAD-3588-B232CE7D9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0701" y="3195597"/>
            <a:ext cx="308320" cy="308320"/>
          </a:xfrm>
          <a:prstGeom prst="rect">
            <a:avLst/>
          </a:prstGeom>
        </p:spPr>
      </p:pic>
      <p:pic>
        <p:nvPicPr>
          <p:cNvPr id="19" name="Graphic 18" descr="Checkmark with solid fill">
            <a:extLst>
              <a:ext uri="{FF2B5EF4-FFF2-40B4-BE49-F238E27FC236}">
                <a16:creationId xmlns:a16="http://schemas.microsoft.com/office/drawing/2014/main" id="{62A45C28-2E38-133C-FC8D-C84C7733E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88599" y="3517230"/>
            <a:ext cx="308320" cy="308320"/>
          </a:xfrm>
          <a:prstGeom prst="rect">
            <a:avLst/>
          </a:prstGeom>
        </p:spPr>
      </p:pic>
      <p:pic>
        <p:nvPicPr>
          <p:cNvPr id="20" name="Graphic 19" descr="Checkmark with solid fill">
            <a:extLst>
              <a:ext uri="{FF2B5EF4-FFF2-40B4-BE49-F238E27FC236}">
                <a16:creationId xmlns:a16="http://schemas.microsoft.com/office/drawing/2014/main" id="{EF531F68-9742-7F99-D7E9-A2ABBB31C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68522" y="3721094"/>
            <a:ext cx="308320" cy="30832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91BA594-38F0-5121-D41E-6595C513FFDD}"/>
              </a:ext>
            </a:extLst>
          </p:cNvPr>
          <p:cNvSpPr txBox="1"/>
          <p:nvPr/>
        </p:nvSpPr>
        <p:spPr>
          <a:xfrm>
            <a:off x="11040892" y="3951278"/>
            <a:ext cx="684090" cy="5155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5AC53E-89F4-2B5B-7636-CCE86A2FB570}"/>
              </a:ext>
            </a:extLst>
          </p:cNvPr>
          <p:cNvSpPr txBox="1"/>
          <p:nvPr/>
        </p:nvSpPr>
        <p:spPr>
          <a:xfrm>
            <a:off x="11095710" y="4133867"/>
            <a:ext cx="57445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EMCO</a:t>
            </a:r>
          </a:p>
        </p:txBody>
      </p:sp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910EC89C-7853-1D8F-C3D0-3237509AE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38231" y="5302081"/>
            <a:ext cx="275212" cy="275212"/>
          </a:xfrm>
          <a:prstGeom prst="rect">
            <a:avLst/>
          </a:prstGeom>
        </p:spPr>
      </p:pic>
      <p:pic>
        <p:nvPicPr>
          <p:cNvPr id="24" name="Graphic 23" descr="Checkmark with solid fill">
            <a:extLst>
              <a:ext uri="{FF2B5EF4-FFF2-40B4-BE49-F238E27FC236}">
                <a16:creationId xmlns:a16="http://schemas.microsoft.com/office/drawing/2014/main" id="{47C29722-97CD-272E-EC07-4C90EF5BC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8648" y="4938915"/>
            <a:ext cx="275212" cy="275212"/>
          </a:xfrm>
          <a:prstGeom prst="rect">
            <a:avLst/>
          </a:prstGeom>
        </p:spPr>
      </p:pic>
      <p:sp>
        <p:nvSpPr>
          <p:cNvPr id="25" name="Line Callout 2 24">
            <a:extLst>
              <a:ext uri="{FF2B5EF4-FFF2-40B4-BE49-F238E27FC236}">
                <a16:creationId xmlns:a16="http://schemas.microsoft.com/office/drawing/2014/main" id="{0760CD2B-1E4F-749F-DCC2-EF0EB2672417}"/>
              </a:ext>
            </a:extLst>
          </p:cNvPr>
          <p:cNvSpPr/>
          <p:nvPr/>
        </p:nvSpPr>
        <p:spPr>
          <a:xfrm>
            <a:off x="11016799" y="1067221"/>
            <a:ext cx="958808" cy="1057801"/>
          </a:xfrm>
          <a:prstGeom prst="borderCallout2">
            <a:avLst>
              <a:gd name="adj1" fmla="val 45743"/>
              <a:gd name="adj2" fmla="val -3014"/>
              <a:gd name="adj3" fmla="val 45743"/>
              <a:gd name="adj4" fmla="val -25178"/>
              <a:gd name="adj5" fmla="val 199134"/>
              <a:gd name="adj6" fmla="val -66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currently, getting ASD packages including Helm Charts from SDC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8F3CCB-71EC-0DAF-8A72-71469919F2ED}"/>
              </a:ext>
            </a:extLst>
          </p:cNvPr>
          <p:cNvSpPr/>
          <p:nvPr/>
        </p:nvSpPr>
        <p:spPr>
          <a:xfrm>
            <a:off x="11010100" y="2240114"/>
            <a:ext cx="965507" cy="14809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302789-9296-53FD-672C-CB9DF7485781}"/>
              </a:ext>
            </a:extLst>
          </p:cNvPr>
          <p:cNvSpPr txBox="1"/>
          <p:nvPr/>
        </p:nvSpPr>
        <p:spPr>
          <a:xfrm>
            <a:off x="11577630" y="3497405"/>
            <a:ext cx="437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TBD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057C2E-A734-0DC7-477A-336E233DFC4C}"/>
              </a:ext>
            </a:extLst>
          </p:cNvPr>
          <p:cNvSpPr/>
          <p:nvPr/>
        </p:nvSpPr>
        <p:spPr>
          <a:xfrm>
            <a:off x="9581745" y="5256002"/>
            <a:ext cx="1266887" cy="6425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580377-D340-DADE-FCA7-DE8767D55D3C}"/>
              </a:ext>
            </a:extLst>
          </p:cNvPr>
          <p:cNvSpPr txBox="1"/>
          <p:nvPr/>
        </p:nvSpPr>
        <p:spPr>
          <a:xfrm>
            <a:off x="10459857" y="5657142"/>
            <a:ext cx="437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TBD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1CD969-9F11-A7A2-19EC-EF81B2CB1DB1}"/>
              </a:ext>
            </a:extLst>
          </p:cNvPr>
          <p:cNvSpPr txBox="1"/>
          <p:nvPr/>
        </p:nvSpPr>
        <p:spPr>
          <a:xfrm>
            <a:off x="11327240" y="4516683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733DA25-5A95-52D9-8930-D66EA58DE1E8}"/>
              </a:ext>
            </a:extLst>
          </p:cNvPr>
          <p:cNvSpPr txBox="1"/>
          <p:nvPr/>
        </p:nvSpPr>
        <p:spPr>
          <a:xfrm>
            <a:off x="11305600" y="4668977"/>
            <a:ext cx="293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CBCE52-11FD-063F-7557-2EF59136C74F}"/>
              </a:ext>
            </a:extLst>
          </p:cNvPr>
          <p:cNvSpPr txBox="1"/>
          <p:nvPr/>
        </p:nvSpPr>
        <p:spPr>
          <a:xfrm>
            <a:off x="9971724" y="4210577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794070-B98C-FD1B-6EED-E028E2774F0B}"/>
              </a:ext>
            </a:extLst>
          </p:cNvPr>
          <p:cNvSpPr txBox="1"/>
          <p:nvPr/>
        </p:nvSpPr>
        <p:spPr>
          <a:xfrm>
            <a:off x="10768929" y="5019791"/>
            <a:ext cx="293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</a:t>
            </a:r>
          </a:p>
        </p:txBody>
      </p:sp>
      <p:pic>
        <p:nvPicPr>
          <p:cNvPr id="36" name="Graphic 35" descr="Checkmark with solid fill">
            <a:extLst>
              <a:ext uri="{FF2B5EF4-FFF2-40B4-BE49-F238E27FC236}">
                <a16:creationId xmlns:a16="http://schemas.microsoft.com/office/drawing/2014/main" id="{FC2BEF3F-181D-48D4-3458-6ADE90DCE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65641" y="4089454"/>
            <a:ext cx="275212" cy="27521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B1C7BE9-1285-001A-A40C-7951925923B3}"/>
              </a:ext>
            </a:extLst>
          </p:cNvPr>
          <p:cNvSpPr txBox="1"/>
          <p:nvPr/>
        </p:nvSpPr>
        <p:spPr>
          <a:xfrm>
            <a:off x="96672" y="1061038"/>
            <a:ext cx="60087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Supports the existing AAI CNF schema (following CNFO proposals)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Generic VF</a:t>
            </a:r>
          </a:p>
          <a:p>
            <a:pPr marL="866775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Creates/updates Generic VF objects in AAI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VF-Module</a:t>
            </a:r>
          </a:p>
          <a:p>
            <a:pPr marL="866775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Creates/updates VF-Module objects in AAI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K8s-Resource</a:t>
            </a:r>
          </a:p>
          <a:p>
            <a:pPr marL="866775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CNFM gets information of the deployed K8s resource kinds thru </a:t>
            </a:r>
            <a:r>
              <a:rPr lang="en-US" sz="1400" dirty="0" err="1"/>
              <a:t>kubectl</a:t>
            </a:r>
            <a:r>
              <a:rPr lang="en-US" sz="1400" dirty="0"/>
              <a:t> commands (not based on pre-description)</a:t>
            </a:r>
          </a:p>
          <a:p>
            <a:pPr marL="866775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CNFM stores deployed K8s kinds in AAI for purposes of inventory, metrics, closed-loop, VES events, etc. (future enhancements; collaboration effort between CNFO and AS Orchestration would be good)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Ongoing work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CNFM needs to finish the Monitoring K8s Resource status work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Allowing SO Clients to pass the following SO request </a:t>
            </a:r>
            <a:r>
              <a:rPr lang="en-US" sz="1400" dirty="0" err="1"/>
              <a:t>userParams</a:t>
            </a:r>
            <a:r>
              <a:rPr lang="en-US" sz="1400" dirty="0"/>
              <a:t> for overriding instance-level Helm Charts values:</a:t>
            </a:r>
          </a:p>
          <a:p>
            <a:pPr marL="866775" lvl="2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asdExtCpdinputParms</a:t>
            </a:r>
            <a:r>
              <a:rPr lang="en-US" sz="1400" dirty="0"/>
              <a:t> (for IPs and NAD)</a:t>
            </a:r>
          </a:p>
          <a:p>
            <a:pPr marL="866775" lvl="2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deployments.lifecycleParameterKeyValues</a:t>
            </a:r>
            <a:r>
              <a:rPr lang="en-US" sz="1400" dirty="0"/>
              <a:t> (for overriding helm charts values)</a:t>
            </a:r>
          </a:p>
          <a:p>
            <a:pPr marL="866775" lvl="2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additionalParams</a:t>
            </a:r>
            <a:r>
              <a:rPr lang="en-US" sz="1400" dirty="0"/>
              <a:t> (any parameters for SO CNFM operations)</a:t>
            </a:r>
          </a:p>
          <a:p>
            <a:pPr marL="5810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SO CNFM processes </a:t>
            </a:r>
            <a:r>
              <a:rPr lang="en-US" sz="1400" dirty="0" err="1"/>
              <a:t>userParams</a:t>
            </a:r>
            <a:r>
              <a:rPr lang="en-US" sz="1400" dirty="0"/>
              <a:t> and then creates instance-level Helm Charts with overridden values for deployment</a:t>
            </a:r>
          </a:p>
        </p:txBody>
      </p:sp>
      <p:sp>
        <p:nvSpPr>
          <p:cNvPr id="39" name="Line Callout 2 38">
            <a:extLst>
              <a:ext uri="{FF2B5EF4-FFF2-40B4-BE49-F238E27FC236}">
                <a16:creationId xmlns:a16="http://schemas.microsoft.com/office/drawing/2014/main" id="{113D5B30-2DF0-D440-E369-2F3EA05ACA24}"/>
              </a:ext>
            </a:extLst>
          </p:cNvPr>
          <p:cNvSpPr/>
          <p:nvPr/>
        </p:nvSpPr>
        <p:spPr>
          <a:xfrm>
            <a:off x="7598956" y="5897714"/>
            <a:ext cx="958808" cy="528900"/>
          </a:xfrm>
          <a:prstGeom prst="borderCallout2">
            <a:avLst>
              <a:gd name="adj1" fmla="val 49236"/>
              <a:gd name="adj2" fmla="val 99098"/>
              <a:gd name="adj3" fmla="val 49236"/>
              <a:gd name="adj4" fmla="val 134733"/>
              <a:gd name="adj5" fmla="val -19158"/>
              <a:gd name="adj6" fmla="val 2069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currently, getting images from SDC</a:t>
            </a:r>
          </a:p>
        </p:txBody>
      </p:sp>
      <p:sp>
        <p:nvSpPr>
          <p:cNvPr id="40" name="Line Callout 2 39">
            <a:extLst>
              <a:ext uri="{FF2B5EF4-FFF2-40B4-BE49-F238E27FC236}">
                <a16:creationId xmlns:a16="http://schemas.microsoft.com/office/drawing/2014/main" id="{771DD964-7465-A640-47B1-8AAE84911CF9}"/>
              </a:ext>
            </a:extLst>
          </p:cNvPr>
          <p:cNvSpPr/>
          <p:nvPr/>
        </p:nvSpPr>
        <p:spPr>
          <a:xfrm>
            <a:off x="10029022" y="4699877"/>
            <a:ext cx="877918" cy="275212"/>
          </a:xfrm>
          <a:prstGeom prst="borderCallout2">
            <a:avLst>
              <a:gd name="adj1" fmla="val 49236"/>
              <a:gd name="adj2" fmla="val 99098"/>
              <a:gd name="adj3" fmla="val 8963"/>
              <a:gd name="adj4" fmla="val 113691"/>
              <a:gd name="adj5" fmla="val -49363"/>
              <a:gd name="adj6" fmla="val 116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Future consideration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8A4AACC-2A49-E305-ED24-FCF55CF35242}"/>
              </a:ext>
            </a:extLst>
          </p:cNvPr>
          <p:cNvSpPr/>
          <p:nvPr/>
        </p:nvSpPr>
        <p:spPr>
          <a:xfrm>
            <a:off x="8745300" y="2892557"/>
            <a:ext cx="2103332" cy="15116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73716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5. White end slide">
  <a:themeElements>
    <a:clrScheme name="C 2018 Nokia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124191"/>
      </a:hlink>
      <a:folHlink>
        <a:srgbClr val="00113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kia - Pure PowerPoint template 2021 v1.3" id="{ACF53B9F-28EB-4B4B-88DB-66086080940E}" vid="{1B795EDB-C848-44F8-8319-EC573D56011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11206</TotalTime>
  <Words>2048</Words>
  <Application>Microsoft Macintosh PowerPoint</Application>
  <PresentationFormat>Widescreen</PresentationFormat>
  <Paragraphs>270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.AppleSystemUIFont</vt:lpstr>
      <vt:lpstr>Nokia Pure Headline Ultra Light</vt:lpstr>
      <vt:lpstr>Nokia Pure Text Light</vt:lpstr>
      <vt:lpstr>Arial</vt:lpstr>
      <vt:lpstr>Calibri</vt:lpstr>
      <vt:lpstr>Calibri Light</vt:lpstr>
      <vt:lpstr>Courier New</vt:lpstr>
      <vt:lpstr>Ericsson Hilda Light</vt:lpstr>
      <vt:lpstr>Wingdings</vt:lpstr>
      <vt:lpstr>Office Theme</vt:lpstr>
      <vt:lpstr>5. White end slide</vt:lpstr>
      <vt:lpstr>ASD PoC Update &amp; Plans</vt:lpstr>
      <vt:lpstr>ASD PoC Status</vt:lpstr>
      <vt:lpstr>ASD Onboarding to SDC - Done</vt:lpstr>
      <vt:lpstr>ASD Onboarding Example - Done - with two Helm Charts (MariaDB, Nginx)</vt:lpstr>
      <vt:lpstr>ASD Onboarding &amp; Orchestration In SO Core – In Progress - ~80% done</vt:lpstr>
      <vt:lpstr>BPMN Infra CnfInstantiateBB workflow - Done</vt:lpstr>
      <vt:lpstr>BPMN Infra CnfDeleteBB workflow – In Progress</vt:lpstr>
      <vt:lpstr>Orchestration In SO CNFM (1/2) – In Progress (~70% done)</vt:lpstr>
      <vt:lpstr>Orchestration In SO CNFM (2/2)– In Progress</vt:lpstr>
      <vt:lpstr>CNFM CreateAS workflow – Done</vt:lpstr>
      <vt:lpstr>CNFM InstantiateAS workflow – In Progress</vt:lpstr>
      <vt:lpstr>Future Consideration on NSD and ASD</vt:lpstr>
      <vt:lpstr>Next Plans Topics and Discussions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 PoC Update and Plans</dc:title>
  <dc:subject/>
  <dc:creator>Byung-Woo Jun</dc:creator>
  <cp:keywords/>
  <dc:description/>
  <cp:lastModifiedBy>Byung-Woo Jun</cp:lastModifiedBy>
  <cp:revision>91</cp:revision>
  <dcterms:created xsi:type="dcterms:W3CDTF">2021-10-04T15:59:12Z</dcterms:created>
  <dcterms:modified xsi:type="dcterms:W3CDTF">2022-08-15T15:46:09Z</dcterms:modified>
  <cp:category/>
</cp:coreProperties>
</file>