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sldIdLst>
    <p:sldId id="256" r:id="rId2"/>
    <p:sldId id="257" r:id="rId3"/>
    <p:sldId id="263" r:id="rId4"/>
    <p:sldId id="266" r:id="rId5"/>
    <p:sldId id="268" r:id="rId6"/>
    <p:sldId id="264" r:id="rId7"/>
    <p:sldId id="26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77052"/>
  </p:normalViewPr>
  <p:slideViewPr>
    <p:cSldViewPr snapToGrid="0" snapToObjects="1">
      <p:cViewPr varScale="1">
        <p:scale>
          <a:sx n="86" d="100"/>
          <a:sy n="86" d="100"/>
        </p:scale>
        <p:origin x="516"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coreinfrastructure/best-practices-badge/blob/master/doc/other.md" TargetMode="External"/><Relationship Id="rId2" Type="http://schemas.openxmlformats.org/officeDocument/2006/relationships/hyperlink" Target="https://github.com/coreinfrastructure/best-practices-badge/blob/master/doc/criteria.m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CII badging program for ONAP</a:t>
            </a:r>
            <a:r>
              <a:rPr lang="en-US" dirty="0"/>
              <a:t/>
            </a:r>
            <a:br>
              <a:rPr lang="en-US" dirty="0"/>
            </a:br>
            <a:r>
              <a:rPr lang="en-US" dirty="0"/>
              <a:t/>
            </a:r>
            <a:br>
              <a:rPr lang="en-US" dirty="0"/>
            </a:br>
            <a:r>
              <a:rPr lang="en-US" dirty="0" err="1"/>
              <a:t>ONAP</a:t>
            </a:r>
            <a:r>
              <a:rPr lang="en-US" dirty="0"/>
              <a:t> security committee</a:t>
            </a:r>
            <a:br>
              <a:rPr lang="en-US" dirty="0"/>
            </a:br>
            <a:r>
              <a:rPr lang="en-US" dirty="0"/>
              <a:t>Stephen Terrill</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21 </a:t>
            </a:r>
            <a:r>
              <a:rPr lang="en-US" dirty="0" err="1"/>
              <a:t>Julne</a:t>
            </a:r>
            <a:r>
              <a:rPr lang="en-US" dirty="0"/>
              <a:t> , 2017</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Summary</a:t>
            </a:r>
          </a:p>
        </p:txBody>
      </p:sp>
      <p:sp>
        <p:nvSpPr>
          <p:cNvPr id="4" name="Text Placeholder 3"/>
          <p:cNvSpPr>
            <a:spLocks noGrp="1"/>
          </p:cNvSpPr>
          <p:nvPr>
            <p:ph type="body" sz="quarter" idx="10"/>
          </p:nvPr>
        </p:nvSpPr>
        <p:spPr/>
        <p:txBody>
          <a:bodyPr>
            <a:normAutofit lnSpcReduction="10000"/>
          </a:bodyPr>
          <a:lstStyle/>
          <a:p>
            <a:r>
              <a:rPr lang="en-US" dirty="0"/>
              <a:t>The ONAP vulnerability procedures have been approved, now the security committee is looking into the pro-active activities.</a:t>
            </a:r>
          </a:p>
          <a:p>
            <a:r>
              <a:rPr lang="en-US" dirty="0"/>
              <a:t>CII (core infrastructure initiative) has been created by the </a:t>
            </a:r>
            <a:r>
              <a:rPr lang="en-US" dirty="0" err="1"/>
              <a:t>linux</a:t>
            </a:r>
            <a:r>
              <a:rPr lang="en-US" dirty="0"/>
              <a:t> foundation in response to previous security issues in open-source projects (Heartbleed in </a:t>
            </a:r>
            <a:r>
              <a:rPr lang="en-US" dirty="0" err="1"/>
              <a:t>openSSL</a:t>
            </a:r>
            <a:r>
              <a:rPr lang="en-US" dirty="0"/>
              <a:t>).  </a:t>
            </a:r>
          </a:p>
          <a:p>
            <a:r>
              <a:rPr lang="en-US" dirty="0"/>
              <a:t>The CII has created a badging program to recognize projects that follow a set of identifies best practices that could be adopted.</a:t>
            </a:r>
          </a:p>
          <a:p>
            <a:pPr lvl="1"/>
            <a:r>
              <a:rPr lang="en-US" dirty="0"/>
              <a:t>There are three levels passing, silver and gold.</a:t>
            </a:r>
          </a:p>
          <a:p>
            <a:r>
              <a:rPr lang="en-US" dirty="0"/>
              <a:t>The security sub-committee has looked at these and feels that given ONAP is managing core critical infrastructure, the ONAP projects should follow the gold level.</a:t>
            </a:r>
          </a:p>
          <a:p>
            <a:r>
              <a:rPr lang="en-US" dirty="0"/>
              <a:t>A stepwise introduction is proposed.</a:t>
            </a:r>
          </a:p>
          <a:p>
            <a:endParaRPr lang="en-US" dirty="0"/>
          </a:p>
          <a:p>
            <a:pPr lvl="1"/>
            <a:endParaRPr lang="en-US" dirty="0"/>
          </a:p>
        </p:txBody>
      </p:sp>
    </p:spTree>
    <p:extLst>
      <p:ext uri="{BB962C8B-B14F-4D97-AF65-F5344CB8AC3E}">
        <p14:creationId xmlns:p14="http://schemas.microsoft.com/office/powerpoint/2010/main" val="45825691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a:t>CII badging program</a:t>
            </a:r>
          </a:p>
        </p:txBody>
      </p:sp>
      <p:sp>
        <p:nvSpPr>
          <p:cNvPr id="4" name="Text Placeholder 3"/>
          <p:cNvSpPr>
            <a:spLocks noGrp="1"/>
          </p:cNvSpPr>
          <p:nvPr>
            <p:ph type="body" sz="quarter" idx="10"/>
          </p:nvPr>
        </p:nvSpPr>
        <p:spPr/>
        <p:txBody>
          <a:bodyPr>
            <a:normAutofit fontScale="92500" lnSpcReduction="10000"/>
          </a:bodyPr>
          <a:lstStyle/>
          <a:p>
            <a:r>
              <a:rPr lang="en-US" dirty="0"/>
              <a:t>Defines a set of best practices for Free/Libre and Open source Software.  It defines 3 levels: Passing, Silver and Gold.</a:t>
            </a:r>
          </a:p>
          <a:p>
            <a:pPr lvl="1"/>
            <a:r>
              <a:rPr lang="en-US" dirty="0"/>
              <a:t>Encourage projects to follow the best practices</a:t>
            </a:r>
          </a:p>
          <a:p>
            <a:pPr lvl="1"/>
            <a:r>
              <a:rPr lang="en-US" dirty="0"/>
              <a:t>Help new projects discover what those practices are</a:t>
            </a:r>
          </a:p>
          <a:p>
            <a:pPr lvl="1"/>
            <a:r>
              <a:rPr lang="en-US" dirty="0"/>
              <a:t>Hel users know which projects are following the best practices.</a:t>
            </a:r>
          </a:p>
          <a:p>
            <a:pPr lvl="1"/>
            <a:r>
              <a:rPr lang="en-US" dirty="0"/>
              <a:t>Passing criteria covers general project aspects with higher level of security practices described in silver and </a:t>
            </a:r>
            <a:r>
              <a:rPr lang="en-US"/>
              <a:t>Gold levels.</a:t>
            </a:r>
            <a:endParaRPr lang="en-US" dirty="0"/>
          </a:p>
          <a:p>
            <a:r>
              <a:rPr lang="en-US" dirty="0"/>
              <a:t>Individual projects apply for the badging.  </a:t>
            </a:r>
          </a:p>
          <a:p>
            <a:r>
              <a:rPr lang="en-US" dirty="0"/>
              <a:t>Basic introduction can be found here: </a:t>
            </a:r>
            <a:r>
              <a:rPr lang="en-US" dirty="0">
                <a:hlinkClick r:id="rId2"/>
              </a:rPr>
              <a:t>https://github.com/coreinfrastructure/best-practices-badge/blob/master/doc/criteria.md</a:t>
            </a:r>
            <a:r>
              <a:rPr lang="en-US" dirty="0"/>
              <a:t> </a:t>
            </a:r>
          </a:p>
          <a:p>
            <a:r>
              <a:rPr lang="en-US" dirty="0"/>
              <a:t>Silver/Gold criteria can be found here: </a:t>
            </a:r>
            <a:r>
              <a:rPr lang="en-US" dirty="0">
                <a:hlinkClick r:id="rId3"/>
              </a:rPr>
              <a:t>https://github.com/coreinfrastructure/best-practices-badge/blob/master/doc/other.md</a:t>
            </a:r>
            <a:r>
              <a:rPr lang="en-US" dirty="0"/>
              <a:t> </a:t>
            </a:r>
          </a:p>
        </p:txBody>
      </p:sp>
    </p:spTree>
    <p:extLst>
      <p:ext uri="{BB962C8B-B14F-4D97-AF65-F5344CB8AC3E}">
        <p14:creationId xmlns:p14="http://schemas.microsoft.com/office/powerpoint/2010/main" val="336121569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a:t>Example criteria</a:t>
            </a:r>
          </a:p>
        </p:txBody>
      </p:sp>
      <p:sp>
        <p:nvSpPr>
          <p:cNvPr id="4" name="Text Placeholder 3"/>
          <p:cNvSpPr>
            <a:spLocks noGrp="1"/>
          </p:cNvSpPr>
          <p:nvPr>
            <p:ph type="body" sz="quarter" idx="10"/>
          </p:nvPr>
        </p:nvSpPr>
        <p:spPr/>
        <p:txBody>
          <a:bodyPr>
            <a:normAutofit/>
          </a:bodyPr>
          <a:lstStyle/>
          <a:p>
            <a:r>
              <a:rPr lang="en-US" sz="2000" dirty="0"/>
              <a:t>Passing:</a:t>
            </a:r>
          </a:p>
          <a:p>
            <a:pPr lvl="1"/>
            <a:r>
              <a:rPr lang="en-US" sz="1800" dirty="0"/>
              <a:t>The project website MUST succinctly describe what the software does (what problem does it solve?).</a:t>
            </a:r>
          </a:p>
          <a:p>
            <a:pPr lvl="1"/>
            <a:r>
              <a:rPr lang="en-US" sz="1800" dirty="0"/>
              <a:t>The project MUST use at least one automated test suite that is publicly released as FLOSS (this test suite may be maintained as a separate FLOSS project).</a:t>
            </a:r>
          </a:p>
          <a:p>
            <a:r>
              <a:rPr lang="en-US" sz="2000" dirty="0"/>
              <a:t>Silver</a:t>
            </a:r>
          </a:p>
          <a:p>
            <a:pPr lvl="1"/>
            <a:r>
              <a:rPr lang="en-US" sz="1800" dirty="0"/>
              <a:t>The project MUST document what the user can and cannot expect in terms of security from the software produced by the project. The project MUST identify the security requirements that the software is intended to meet and an assurance case that justifies why these requirements are met. The assurance case MUST include: a description of the threat model, clear identification of trust boundaries, and evidence that common security weaknesses have been countered</a:t>
            </a:r>
          </a:p>
          <a:p>
            <a:r>
              <a:rPr lang="en-US" sz="2200" dirty="0"/>
              <a:t>Gold:</a:t>
            </a:r>
          </a:p>
          <a:p>
            <a:pPr lvl="1"/>
            <a:r>
              <a:rPr lang="en-US" sz="1800" dirty="0"/>
              <a:t>The project MUST have at least 50% of all proposed modifications reviewed before release by a person other than the author, to determine if it is a worthwhile modification and free of known issues which would argue against its inclusion.</a:t>
            </a:r>
          </a:p>
        </p:txBody>
      </p:sp>
    </p:spTree>
    <p:extLst>
      <p:ext uri="{BB962C8B-B14F-4D97-AF65-F5344CB8AC3E}">
        <p14:creationId xmlns:p14="http://schemas.microsoft.com/office/powerpoint/2010/main" val="778111756"/>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smtClean="0"/>
              <a:t>CII Badging Scope and Sample </a:t>
            </a:r>
            <a:r>
              <a:rPr lang="en-US" smtClean="0"/>
              <a:t>Requirement Areas</a:t>
            </a:r>
            <a:endParaRPr lang="en-US" dirty="0"/>
          </a:p>
        </p:txBody>
      </p:sp>
      <p:sp>
        <p:nvSpPr>
          <p:cNvPr id="4" name="Text Placeholder 3"/>
          <p:cNvSpPr>
            <a:spLocks noGrp="1"/>
          </p:cNvSpPr>
          <p:nvPr>
            <p:ph type="body" sz="quarter" idx="10"/>
          </p:nvPr>
        </p:nvSpPr>
        <p:spPr>
          <a:xfrm>
            <a:off x="314325" y="1138238"/>
            <a:ext cx="11506200" cy="5273713"/>
          </a:xfrm>
        </p:spPr>
        <p:txBody>
          <a:bodyPr>
            <a:noAutofit/>
          </a:bodyPr>
          <a:lstStyle/>
          <a:p>
            <a:pPr>
              <a:lnSpc>
                <a:spcPct val="100000"/>
              </a:lnSpc>
              <a:spcBef>
                <a:spcPts val="300"/>
              </a:spcBef>
            </a:pPr>
            <a:r>
              <a:rPr lang="en-US" sz="2000" b="1" dirty="0" smtClean="0"/>
              <a:t>General Project Areas</a:t>
            </a:r>
          </a:p>
          <a:p>
            <a:pPr lvl="1">
              <a:lnSpc>
                <a:spcPct val="100000"/>
              </a:lnSpc>
              <a:spcBef>
                <a:spcPts val="300"/>
              </a:spcBef>
            </a:pPr>
            <a:r>
              <a:rPr lang="en-US" sz="1800" dirty="0" smtClean="0"/>
              <a:t>Project description, OSS licensing, documentation, website, support TLS, change control, unique version numbering, release notes</a:t>
            </a:r>
            <a:endParaRPr lang="en-US" sz="1800" dirty="0"/>
          </a:p>
          <a:p>
            <a:pPr>
              <a:lnSpc>
                <a:spcPct val="100000"/>
              </a:lnSpc>
              <a:spcBef>
                <a:spcPts val="300"/>
              </a:spcBef>
            </a:pPr>
            <a:r>
              <a:rPr lang="en-US" sz="2000" b="1" dirty="0" smtClean="0"/>
              <a:t>Reporting</a:t>
            </a:r>
            <a:r>
              <a:rPr lang="en-US" sz="2000" dirty="0" smtClean="0"/>
              <a:t> </a:t>
            </a:r>
          </a:p>
          <a:p>
            <a:pPr lvl="1">
              <a:lnSpc>
                <a:spcPct val="100000"/>
              </a:lnSpc>
              <a:spcBef>
                <a:spcPts val="300"/>
              </a:spcBef>
            </a:pPr>
            <a:r>
              <a:rPr lang="en-US" sz="1800" dirty="0" smtClean="0"/>
              <a:t>Bug-reporting process, vulnerability report process</a:t>
            </a:r>
            <a:endParaRPr lang="en-US" sz="1800" dirty="0"/>
          </a:p>
          <a:p>
            <a:pPr>
              <a:lnSpc>
                <a:spcPct val="100000"/>
              </a:lnSpc>
              <a:spcBef>
                <a:spcPts val="300"/>
              </a:spcBef>
            </a:pPr>
            <a:r>
              <a:rPr lang="en-US" sz="2000" b="1" dirty="0" smtClean="0"/>
              <a:t>Quality</a:t>
            </a:r>
            <a:r>
              <a:rPr lang="en-US" sz="2000" dirty="0" smtClean="0"/>
              <a:t> </a:t>
            </a:r>
          </a:p>
          <a:p>
            <a:pPr lvl="1">
              <a:lnSpc>
                <a:spcPct val="100000"/>
              </a:lnSpc>
              <a:spcBef>
                <a:spcPts val="300"/>
              </a:spcBef>
            </a:pPr>
            <a:r>
              <a:rPr lang="en-US" sz="1800" dirty="0" smtClean="0"/>
              <a:t>Maintain golden source for rebuilding, use common tools, automate test suite, perform new-functionality testing, address compiler warning flags</a:t>
            </a:r>
            <a:endParaRPr lang="en-US" sz="1800" dirty="0"/>
          </a:p>
          <a:p>
            <a:pPr>
              <a:lnSpc>
                <a:spcPct val="100000"/>
              </a:lnSpc>
              <a:spcBef>
                <a:spcPts val="300"/>
              </a:spcBef>
            </a:pPr>
            <a:r>
              <a:rPr lang="en-US" sz="2000" b="1" dirty="0" smtClean="0"/>
              <a:t>Security </a:t>
            </a:r>
          </a:p>
          <a:p>
            <a:pPr lvl="1">
              <a:lnSpc>
                <a:spcPct val="100000"/>
              </a:lnSpc>
              <a:spcBef>
                <a:spcPts val="300"/>
              </a:spcBef>
            </a:pPr>
            <a:r>
              <a:rPr lang="en-US" sz="1800" dirty="0" smtClean="0"/>
              <a:t>Developers security knowledgeable,</a:t>
            </a:r>
            <a:r>
              <a:rPr lang="en-US" sz="1800" dirty="0"/>
              <a:t> </a:t>
            </a:r>
            <a:r>
              <a:rPr lang="en-US" sz="1800" dirty="0" smtClean="0"/>
              <a:t>use good </a:t>
            </a:r>
            <a:r>
              <a:rPr lang="en-US" sz="1800" dirty="0"/>
              <a:t>cryptographic </a:t>
            </a:r>
            <a:r>
              <a:rPr lang="en-US" sz="1800" dirty="0" smtClean="0"/>
              <a:t>practices, protection against </a:t>
            </a:r>
            <a:r>
              <a:rPr lang="en-US" sz="1800" dirty="0"/>
              <a:t>man-in-the-middle (MITM) </a:t>
            </a:r>
            <a:r>
              <a:rPr lang="en-US" sz="1800" dirty="0" smtClean="0"/>
              <a:t>attacks, fix publicly </a:t>
            </a:r>
            <a:r>
              <a:rPr lang="en-US" sz="1800" dirty="0"/>
              <a:t>known </a:t>
            </a:r>
            <a:r>
              <a:rPr lang="en-US" sz="1800" dirty="0" smtClean="0"/>
              <a:t>vulnerabilities, don’t leak valid </a:t>
            </a:r>
            <a:r>
              <a:rPr lang="en-US" sz="1800" dirty="0"/>
              <a:t>private </a:t>
            </a:r>
            <a:r>
              <a:rPr lang="en-US" sz="1800" dirty="0" smtClean="0"/>
              <a:t>credential</a:t>
            </a:r>
            <a:endParaRPr lang="en-US" sz="1800" dirty="0"/>
          </a:p>
          <a:p>
            <a:pPr>
              <a:lnSpc>
                <a:spcPct val="100000"/>
              </a:lnSpc>
              <a:spcBef>
                <a:spcPts val="300"/>
              </a:spcBef>
            </a:pPr>
            <a:r>
              <a:rPr lang="en-US" sz="2000" b="1" dirty="0" smtClean="0"/>
              <a:t>Analysis</a:t>
            </a:r>
            <a:r>
              <a:rPr lang="en-US" sz="2000" dirty="0" smtClean="0"/>
              <a:t> </a:t>
            </a:r>
          </a:p>
          <a:p>
            <a:pPr lvl="1">
              <a:lnSpc>
                <a:spcPct val="100000"/>
              </a:lnSpc>
              <a:spcBef>
                <a:spcPts val="300"/>
              </a:spcBef>
            </a:pPr>
            <a:r>
              <a:rPr lang="en-US" sz="1800" dirty="0" smtClean="0"/>
              <a:t>Perform static code analysis, perform dynamic code analysis, fix vulnerabilities</a:t>
            </a:r>
            <a:endParaRPr lang="en-US" sz="1800" dirty="0"/>
          </a:p>
        </p:txBody>
      </p:sp>
    </p:spTree>
    <p:extLst>
      <p:ext uri="{BB962C8B-B14F-4D97-AF65-F5344CB8AC3E}">
        <p14:creationId xmlns:p14="http://schemas.microsoft.com/office/powerpoint/2010/main" val="134965837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CII badging considerations</a:t>
            </a:r>
          </a:p>
        </p:txBody>
      </p:sp>
      <p:sp>
        <p:nvSpPr>
          <p:cNvPr id="4" name="Text Placeholder 3"/>
          <p:cNvSpPr>
            <a:spLocks noGrp="1"/>
          </p:cNvSpPr>
          <p:nvPr>
            <p:ph type="body" sz="quarter" idx="10"/>
          </p:nvPr>
        </p:nvSpPr>
        <p:spPr/>
        <p:txBody>
          <a:bodyPr/>
          <a:lstStyle/>
          <a:p>
            <a:r>
              <a:rPr lang="en-US" dirty="0"/>
              <a:t>The basic level also covers aspects that would be considered as required by the release.</a:t>
            </a:r>
          </a:p>
          <a:p>
            <a:r>
              <a:rPr lang="en-US" dirty="0"/>
              <a:t>ONAP is critical infrastructure software.</a:t>
            </a:r>
          </a:p>
          <a:p>
            <a:r>
              <a:rPr lang="en-US" dirty="0"/>
              <a:t>Better to start early</a:t>
            </a:r>
          </a:p>
          <a:p>
            <a:endParaRPr lang="en-US" dirty="0"/>
          </a:p>
        </p:txBody>
      </p:sp>
    </p:spTree>
    <p:extLst>
      <p:ext uri="{BB962C8B-B14F-4D97-AF65-F5344CB8AC3E}">
        <p14:creationId xmlns:p14="http://schemas.microsoft.com/office/powerpoint/2010/main" val="6638692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a:t>Proposal</a:t>
            </a:r>
          </a:p>
        </p:txBody>
      </p:sp>
      <p:sp>
        <p:nvSpPr>
          <p:cNvPr id="4" name="Text Placeholder 3"/>
          <p:cNvSpPr>
            <a:spLocks noGrp="1"/>
          </p:cNvSpPr>
          <p:nvPr>
            <p:ph type="body" sz="quarter" idx="10"/>
          </p:nvPr>
        </p:nvSpPr>
        <p:spPr/>
        <p:txBody>
          <a:bodyPr/>
          <a:lstStyle/>
          <a:p>
            <a:r>
              <a:rPr lang="en-US" dirty="0"/>
              <a:t>ONAP strives for all projects included in a release meet the gold level of the CII badging program</a:t>
            </a:r>
          </a:p>
          <a:p>
            <a:pPr lvl="1"/>
            <a:r>
              <a:rPr lang="en-US" dirty="0"/>
              <a:t>ONAP is critical infrastructure software</a:t>
            </a:r>
          </a:p>
          <a:p>
            <a:pPr lvl="1"/>
            <a:r>
              <a:rPr lang="en-US" dirty="0"/>
              <a:t>As such, should not be happy with software that is not tight on security.</a:t>
            </a:r>
          </a:p>
          <a:p>
            <a:r>
              <a:rPr lang="en-US" dirty="0"/>
              <a:t>Review the ONAP release planning considering the badging program best practices.</a:t>
            </a:r>
          </a:p>
          <a:p>
            <a:r>
              <a:rPr lang="en-US" dirty="0"/>
              <a:t>Organize CII badging program presentation for PTLs (from David Wheeler)</a:t>
            </a:r>
          </a:p>
          <a:p>
            <a:r>
              <a:rPr lang="en-US" dirty="0"/>
              <a:t>Start with 2 projects (July), scale to the rest of the projects (August).</a:t>
            </a:r>
          </a:p>
          <a:p>
            <a:endParaRPr lang="en-US" dirty="0"/>
          </a:p>
          <a:p>
            <a:endParaRPr lang="en-US" dirty="0"/>
          </a:p>
        </p:txBody>
      </p:sp>
    </p:spTree>
    <p:extLst>
      <p:ext uri="{BB962C8B-B14F-4D97-AF65-F5344CB8AC3E}">
        <p14:creationId xmlns:p14="http://schemas.microsoft.com/office/powerpoint/2010/main" val="171832129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1702</TotalTime>
  <Words>613</Words>
  <Application>Microsoft Office PowerPoint</Application>
  <PresentationFormat>Widescreen</PresentationFormat>
  <Paragraphs>54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.AppleSystemUIFont</vt:lpstr>
      <vt:lpstr>Arial</vt:lpstr>
      <vt:lpstr>Calibri</vt:lpstr>
      <vt:lpstr>Helvetica Neue Light</vt:lpstr>
      <vt:lpstr>Office Theme</vt:lpstr>
      <vt:lpstr>CII badging program for ONAP  ONAP security committee Stephen Terrill</vt:lpstr>
      <vt:lpstr>Summary</vt:lpstr>
      <vt:lpstr>CII badging program</vt:lpstr>
      <vt:lpstr>Example criteria</vt:lpstr>
      <vt:lpstr>CII Badging Scope and Sample Requirement Areas</vt:lpstr>
      <vt:lpstr>CII badging considerations</vt:lpstr>
      <vt:lpstr>Proposal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LEVY, DONALD E</cp:lastModifiedBy>
  <cp:revision>102</cp:revision>
  <dcterms:created xsi:type="dcterms:W3CDTF">2017-02-27T16:23:08Z</dcterms:created>
  <dcterms:modified xsi:type="dcterms:W3CDTF">2017-06-21T20:03:33Z</dcterms:modified>
</cp:coreProperties>
</file>