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7" r:id="rId6"/>
    <p:sldId id="262" r:id="rId7"/>
    <p:sldId id="265" r:id="rId8"/>
    <p:sldId id="264" r:id="rId9"/>
    <p:sldId id="266" r:id="rId10"/>
    <p:sldId id="26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672" y="11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2AA5EAC-99E7-450C-84D7-6E77B9A36A30}"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1035893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894918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526534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8297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2AA5EAC-99E7-450C-84D7-6E77B9A36A30}"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723918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2AA5EAC-99E7-450C-84D7-6E77B9A36A30}" type="datetimeFigureOut">
              <a:rPr lang="en-US" smtClean="0"/>
              <a:t>8/23/2017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541205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2AA5EAC-99E7-450C-84D7-6E77B9A36A30}" type="datetimeFigureOut">
              <a:rPr lang="en-US" smtClean="0"/>
              <a:t>8/23/2017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89889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2AA5EAC-99E7-450C-84D7-6E77B9A36A30}" type="datetimeFigureOut">
              <a:rPr lang="en-US" smtClean="0"/>
              <a:t>8/23/2017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706522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A5EAC-99E7-450C-84D7-6E77B9A36A30}" type="datetimeFigureOut">
              <a:rPr lang="en-US" smtClean="0"/>
              <a:t>8/23/2017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385156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A5EAC-99E7-450C-84D7-6E77B9A36A30}" type="datetimeFigureOut">
              <a:rPr lang="en-US" smtClean="0"/>
              <a:t>8/23/2017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783525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A5EAC-99E7-450C-84D7-6E77B9A36A30}" type="datetimeFigureOut">
              <a:rPr lang="en-US" smtClean="0"/>
              <a:t>8/23/2017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1831782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AA5EAC-99E7-450C-84D7-6E77B9A36A30}" type="datetimeFigureOut">
              <a:rPr lang="en-US" smtClean="0"/>
              <a:t>8/23/2017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6E3AA4-19DD-46E3-B59D-AB4570F44403}" type="slidenum">
              <a:rPr lang="en-US" smtClean="0"/>
              <a:t>‹#›</a:t>
            </a:fld>
            <a:endParaRPr lang="en-US"/>
          </a:p>
        </p:txBody>
      </p:sp>
    </p:spTree>
    <p:extLst>
      <p:ext uri="{BB962C8B-B14F-4D97-AF65-F5344CB8AC3E}">
        <p14:creationId xmlns:p14="http://schemas.microsoft.com/office/powerpoint/2010/main" val="2244257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ONAP security meeting</a:t>
            </a:r>
          </a:p>
        </p:txBody>
      </p:sp>
      <p:sp>
        <p:nvSpPr>
          <p:cNvPr id="3" name="Subtitle 2"/>
          <p:cNvSpPr>
            <a:spLocks noGrp="1"/>
          </p:cNvSpPr>
          <p:nvPr>
            <p:ph type="subTitle" idx="1"/>
          </p:nvPr>
        </p:nvSpPr>
        <p:spPr/>
        <p:txBody>
          <a:bodyPr/>
          <a:lstStyle/>
          <a:p>
            <a:r>
              <a:rPr lang="en-US" dirty="0"/>
              <a:t>2017-08-02</a:t>
            </a:r>
          </a:p>
        </p:txBody>
      </p:sp>
    </p:spTree>
    <p:extLst>
      <p:ext uri="{BB962C8B-B14F-4D97-AF65-F5344CB8AC3E}">
        <p14:creationId xmlns:p14="http://schemas.microsoft.com/office/powerpoint/2010/main" val="1409399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September developers event</a:t>
            </a:r>
          </a:p>
        </p:txBody>
      </p:sp>
      <p:sp>
        <p:nvSpPr>
          <p:cNvPr id="3" name="Content Placeholder 2"/>
          <p:cNvSpPr>
            <a:spLocks noGrp="1"/>
          </p:cNvSpPr>
          <p:nvPr>
            <p:ph idx="1"/>
          </p:nvPr>
        </p:nvSpPr>
        <p:spPr/>
        <p:txBody>
          <a:bodyPr/>
          <a:lstStyle/>
          <a:p>
            <a:r>
              <a:rPr lang="en-US" dirty="0"/>
              <a:t>Possible topics to raise</a:t>
            </a:r>
          </a:p>
          <a:p>
            <a:pPr lvl="1"/>
            <a:r>
              <a:rPr lang="en-US" dirty="0"/>
              <a:t>Known vulnerability scanning</a:t>
            </a:r>
          </a:p>
          <a:p>
            <a:pPr lvl="1"/>
            <a:r>
              <a:rPr lang="en-US" dirty="0"/>
              <a:t>Update from CII badging </a:t>
            </a:r>
            <a:r>
              <a:rPr lang="en-US" dirty="0" err="1"/>
              <a:t>programe</a:t>
            </a:r>
            <a:r>
              <a:rPr lang="en-US" dirty="0"/>
              <a:t> certification attempt feedback.</a:t>
            </a:r>
          </a:p>
          <a:p>
            <a:pPr lvl="1"/>
            <a:r>
              <a:rPr lang="en-US" dirty="0"/>
              <a:t>Static code scanning.</a:t>
            </a:r>
          </a:p>
          <a:p>
            <a:pPr lvl="1"/>
            <a:endParaRPr lang="en-US" dirty="0"/>
          </a:p>
          <a:p>
            <a:r>
              <a:rPr lang="en-US" dirty="0"/>
              <a:t>Purpose:?</a:t>
            </a:r>
          </a:p>
          <a:p>
            <a:pPr lvl="1"/>
            <a:r>
              <a:rPr lang="en-US" dirty="0"/>
              <a:t>Status update or pro-active security advise regarding best practices.</a:t>
            </a:r>
          </a:p>
          <a:p>
            <a:pPr lvl="2"/>
            <a:r>
              <a:rPr lang="en-US" dirty="0"/>
              <a:t>Don/</a:t>
            </a:r>
            <a:r>
              <a:rPr lang="en-US" dirty="0" err="1"/>
              <a:t>zyg</a:t>
            </a:r>
            <a:r>
              <a:rPr lang="en-US" dirty="0"/>
              <a:t> can help put together material</a:t>
            </a:r>
          </a:p>
          <a:p>
            <a:pPr lvl="3"/>
            <a:r>
              <a:rPr lang="en-US" dirty="0"/>
              <a:t>Still open to who will present due as its best to be physically present.</a:t>
            </a:r>
          </a:p>
          <a:p>
            <a:pPr lvl="2"/>
            <a:r>
              <a:rPr lang="en-US" dirty="0"/>
              <a:t>Stephen to include security as a topic in the September Developers event list of topics.</a:t>
            </a:r>
          </a:p>
        </p:txBody>
      </p:sp>
    </p:spTree>
    <p:extLst>
      <p:ext uri="{BB962C8B-B14F-4D97-AF65-F5344CB8AC3E}">
        <p14:creationId xmlns:p14="http://schemas.microsoft.com/office/powerpoint/2010/main" val="4174687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a:bodyPr>
          <a:lstStyle/>
          <a:p>
            <a:r>
              <a:rPr lang="en-US" sz="2000" dirty="0" smtClean="0"/>
              <a:t>Information </a:t>
            </a:r>
            <a:r>
              <a:rPr lang="en-US" sz="2000" dirty="0"/>
              <a:t>update:</a:t>
            </a:r>
          </a:p>
          <a:p>
            <a:pPr lvl="1"/>
            <a:r>
              <a:rPr lang="en-US" sz="1600" dirty="0"/>
              <a:t>CII Badging program</a:t>
            </a:r>
          </a:p>
          <a:p>
            <a:r>
              <a:rPr lang="en-US" sz="2000" dirty="0" smtClean="0"/>
              <a:t>Credentials Protection and Management</a:t>
            </a:r>
            <a:endParaRPr lang="en-US" sz="2000" dirty="0"/>
          </a:p>
          <a:p>
            <a:pPr lvl="1"/>
            <a:r>
              <a:rPr lang="en-US" sz="1600" dirty="0"/>
              <a:t>Recommendation on storage of passwords - how to achieve.</a:t>
            </a:r>
          </a:p>
          <a:p>
            <a:pPr lvl="1"/>
            <a:r>
              <a:rPr lang="en-US" sz="1600" dirty="0"/>
              <a:t>PKI infrastructure and CA</a:t>
            </a:r>
          </a:p>
          <a:p>
            <a:pPr lvl="1"/>
            <a:r>
              <a:rPr lang="en-US" sz="1600" dirty="0"/>
              <a:t>Follow-up on vulnerability scanning discussion </a:t>
            </a:r>
            <a:r>
              <a:rPr lang="en-US" sz="1600" dirty="0" smtClean="0"/>
              <a:t>status</a:t>
            </a:r>
          </a:p>
          <a:p>
            <a:r>
              <a:rPr lang="en-US" sz="2000" dirty="0"/>
              <a:t>Vulnerability </a:t>
            </a:r>
            <a:r>
              <a:rPr lang="en-US" sz="2000" dirty="0" smtClean="0"/>
              <a:t>Management (deferred to 8/30)</a:t>
            </a:r>
            <a:endParaRPr lang="en-US" sz="2000" dirty="0"/>
          </a:p>
          <a:p>
            <a:r>
              <a:rPr lang="en-US" sz="2000" dirty="0"/>
              <a:t>Preparation for </a:t>
            </a:r>
            <a:r>
              <a:rPr lang="en-US" sz="2000" dirty="0" err="1"/>
              <a:t>Adhoc</a:t>
            </a:r>
            <a:r>
              <a:rPr lang="en-US" sz="2000" dirty="0"/>
              <a:t> </a:t>
            </a:r>
            <a:r>
              <a:rPr lang="en-US" sz="2000" dirty="0" err="1"/>
              <a:t>seccom</a:t>
            </a:r>
            <a:r>
              <a:rPr lang="en-US" sz="2000" dirty="0"/>
              <a:t>/SDC/VNF SDK meeting</a:t>
            </a:r>
          </a:p>
          <a:p>
            <a:r>
              <a:rPr lang="en-US" sz="2000" dirty="0"/>
              <a:t>AOB</a:t>
            </a:r>
          </a:p>
          <a:p>
            <a:pPr lvl="1"/>
            <a:r>
              <a:rPr lang="en-US" sz="1600" dirty="0"/>
              <a:t>September Developers event</a:t>
            </a:r>
          </a:p>
        </p:txBody>
      </p:sp>
    </p:spTree>
    <p:extLst>
      <p:ext uri="{BB962C8B-B14F-4D97-AF65-F5344CB8AC3E}">
        <p14:creationId xmlns:p14="http://schemas.microsoft.com/office/powerpoint/2010/main" val="2300640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CII Badging Program</a:t>
            </a:r>
          </a:p>
        </p:txBody>
      </p:sp>
      <p:sp>
        <p:nvSpPr>
          <p:cNvPr id="3" name="Content Placeholder 2"/>
          <p:cNvSpPr>
            <a:spLocks noGrp="1"/>
          </p:cNvSpPr>
          <p:nvPr>
            <p:ph idx="1"/>
          </p:nvPr>
        </p:nvSpPr>
        <p:spPr/>
        <p:txBody>
          <a:bodyPr>
            <a:normAutofit fontScale="77500" lnSpcReduction="20000"/>
          </a:bodyPr>
          <a:lstStyle/>
          <a:p>
            <a:r>
              <a:rPr lang="en-US" dirty="0"/>
              <a:t>Two volunteer projects</a:t>
            </a:r>
          </a:p>
          <a:p>
            <a:pPr lvl="1"/>
            <a:r>
              <a:rPr lang="en-US" dirty="0" smtClean="0"/>
              <a:t>CLAMP</a:t>
            </a:r>
          </a:p>
          <a:p>
            <a:pPr lvl="2"/>
            <a:r>
              <a:rPr lang="en-US" dirty="0" smtClean="0"/>
              <a:t>See email to subteam</a:t>
            </a:r>
          </a:p>
          <a:p>
            <a:pPr lvl="2"/>
            <a:r>
              <a:rPr lang="en-US" dirty="0" smtClean="0"/>
              <a:t>About 80% of badging in place for Passing</a:t>
            </a:r>
          </a:p>
          <a:p>
            <a:pPr lvl="2"/>
            <a:r>
              <a:rPr lang="en-US" dirty="0" smtClean="0"/>
              <a:t>To do: full code coverage; full documentation; vulnerability identification and resolution</a:t>
            </a:r>
            <a:endParaRPr lang="en-US" dirty="0"/>
          </a:p>
          <a:p>
            <a:pPr lvl="1"/>
            <a:r>
              <a:rPr lang="en-US" dirty="0"/>
              <a:t>AAF</a:t>
            </a:r>
          </a:p>
          <a:p>
            <a:r>
              <a:rPr lang="en-US" dirty="0"/>
              <a:t>Next Steps:</a:t>
            </a:r>
          </a:p>
          <a:p>
            <a:pPr lvl="1"/>
            <a:r>
              <a:rPr lang="en-US" dirty="0" smtClean="0"/>
              <a:t>David presented the CII badging process </a:t>
            </a:r>
            <a:r>
              <a:rPr lang="en-US" dirty="0"/>
              <a:t>to teams </a:t>
            </a:r>
            <a:r>
              <a:rPr lang="en-US" dirty="0" smtClean="0"/>
              <a:t>on 8/16 (David</a:t>
            </a:r>
            <a:r>
              <a:rPr lang="en-US" dirty="0"/>
              <a:t>, Catherine (CLAMP</a:t>
            </a:r>
            <a:r>
              <a:rPr lang="en-US" dirty="0" smtClean="0"/>
              <a:t>)).</a:t>
            </a:r>
          </a:p>
          <a:p>
            <a:pPr lvl="1"/>
            <a:r>
              <a:rPr lang="en-US" dirty="0" smtClean="0"/>
              <a:t>CII oriented on small projects rather than large projects with sub projects</a:t>
            </a:r>
          </a:p>
          <a:p>
            <a:pPr lvl="2"/>
            <a:r>
              <a:rPr lang="en-US" dirty="0" smtClean="0"/>
              <a:t>Should large projects be broken into smaller badging initiatives?</a:t>
            </a:r>
          </a:p>
          <a:p>
            <a:pPr lvl="2"/>
            <a:r>
              <a:rPr lang="en-US" dirty="0" smtClean="0"/>
              <a:t>Can bring smaller initiatives onboard more quickly</a:t>
            </a:r>
            <a:endParaRPr lang="en-US" dirty="0" smtClean="0"/>
          </a:p>
          <a:p>
            <a:pPr lvl="2"/>
            <a:r>
              <a:rPr lang="en-US" dirty="0" smtClean="0"/>
              <a:t>ONAP CII would then aggregate the smaller initiatives</a:t>
            </a:r>
          </a:p>
          <a:p>
            <a:pPr lvl="2"/>
            <a:r>
              <a:rPr lang="en-US" dirty="0" smtClean="0"/>
              <a:t>Next steps: develop a publicly available representation of partial certification for a project</a:t>
            </a:r>
          </a:p>
          <a:p>
            <a:pPr lvl="3"/>
            <a:r>
              <a:rPr lang="en-US" dirty="0" smtClean="0"/>
              <a:t>in progress badges: see </a:t>
            </a:r>
            <a:r>
              <a:rPr lang="en-US" dirty="0"/>
              <a:t>https://</a:t>
            </a:r>
            <a:r>
              <a:rPr lang="en-US" dirty="0" smtClean="0"/>
              <a:t>bestpractices.coreinfrastructure.org/projects</a:t>
            </a:r>
          </a:p>
          <a:p>
            <a:pPr lvl="3"/>
            <a:r>
              <a:rPr lang="en-US" dirty="0" smtClean="0"/>
              <a:t>How does ONAP encourage projects move to more complete certification? Does partial certification lead to projects not completing certification for the entire project?</a:t>
            </a:r>
          </a:p>
          <a:p>
            <a:pPr lvl="1"/>
            <a:r>
              <a:rPr lang="en-US" dirty="0" smtClean="0"/>
              <a:t>Identify Linux Foundation projects that have gone through this recently</a:t>
            </a:r>
            <a:endParaRPr lang="en-US" dirty="0"/>
          </a:p>
        </p:txBody>
      </p:sp>
    </p:spTree>
    <p:extLst>
      <p:ext uri="{BB962C8B-B14F-4D97-AF65-F5344CB8AC3E}">
        <p14:creationId xmlns:p14="http://schemas.microsoft.com/office/powerpoint/2010/main" val="953709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Credentials Protection and Management</a:t>
            </a:r>
            <a:r>
              <a:rPr lang="en-US" sz="3200" dirty="0"/>
              <a:t/>
            </a:r>
            <a:br>
              <a:rPr lang="en-US" sz="3200" dirty="0"/>
            </a:br>
            <a:r>
              <a:rPr lang="en-US" sz="3200" dirty="0"/>
              <a:t>- how to achieve?</a:t>
            </a:r>
          </a:p>
        </p:txBody>
      </p:sp>
      <p:sp>
        <p:nvSpPr>
          <p:cNvPr id="3" name="Content Placeholder 2"/>
          <p:cNvSpPr>
            <a:spLocks noGrp="1"/>
          </p:cNvSpPr>
          <p:nvPr>
            <p:ph idx="1"/>
          </p:nvPr>
        </p:nvSpPr>
        <p:spPr>
          <a:xfrm>
            <a:off x="838200" y="1690688"/>
            <a:ext cx="10515600" cy="4985883"/>
          </a:xfrm>
        </p:spPr>
        <p:txBody>
          <a:bodyPr>
            <a:noAutofit/>
          </a:bodyPr>
          <a:lstStyle/>
          <a:p>
            <a:r>
              <a:rPr lang="en-US" sz="1800" dirty="0" smtClean="0"/>
              <a:t>Conclusion from last meeting:</a:t>
            </a:r>
            <a:endParaRPr lang="en-US" sz="1800" dirty="0"/>
          </a:p>
          <a:p>
            <a:pPr lvl="1"/>
            <a:r>
              <a:rPr lang="en-US" sz="1400" dirty="0"/>
              <a:t>Amy has thoughts around this</a:t>
            </a:r>
          </a:p>
          <a:p>
            <a:pPr lvl="1"/>
            <a:r>
              <a:rPr lang="en-US" sz="1400" dirty="0"/>
              <a:t>Steve Goeringer raised the question of why passwords, why not certificates (or such approaches).</a:t>
            </a:r>
          </a:p>
          <a:p>
            <a:pPr lvl="1"/>
            <a:r>
              <a:rPr lang="en-US" sz="1400" dirty="0"/>
              <a:t>Stephen to create a security best practice sub-page – Amy/Steve Goeringer create a proposal to discuss in the community.  Different ambition levels (R1 may not be able to achieve what we want, but at least we should point out the “</a:t>
            </a:r>
            <a:r>
              <a:rPr lang="en-US" sz="1400" dirty="0" err="1"/>
              <a:t>gotchas</a:t>
            </a:r>
            <a:r>
              <a:rPr lang="en-US" sz="1400" dirty="0"/>
              <a:t>”).  Two weeks.</a:t>
            </a:r>
          </a:p>
          <a:p>
            <a:pPr lvl="2"/>
            <a:r>
              <a:rPr lang="en-US" sz="1100" dirty="0"/>
              <a:t>Maybe a common module for R2 </a:t>
            </a:r>
            <a:r>
              <a:rPr lang="en-US" sz="1100" dirty="0" smtClean="0"/>
              <a:t>…</a:t>
            </a:r>
            <a:endParaRPr lang="en-US" sz="1500" dirty="0"/>
          </a:p>
          <a:p>
            <a:pPr lvl="1"/>
            <a:r>
              <a:rPr lang="en-US" sz="1500" dirty="0"/>
              <a:t>Note: Evgeny Zemlerub also expressed views to </a:t>
            </a:r>
            <a:r>
              <a:rPr lang="en-US" sz="1500" dirty="0" smtClean="0"/>
              <a:t>incorporate</a:t>
            </a:r>
            <a:endParaRPr lang="en-US" sz="1900" dirty="0"/>
          </a:p>
          <a:p>
            <a:r>
              <a:rPr lang="en-US" sz="1900" dirty="0" smtClean="0"/>
              <a:t>Updates:</a:t>
            </a:r>
            <a:endParaRPr lang="en-US" sz="1900" dirty="0"/>
          </a:p>
          <a:p>
            <a:pPr lvl="1"/>
            <a:r>
              <a:rPr lang="en-US" sz="1500" dirty="0" smtClean="0"/>
              <a:t>Steve Goeringer, Igor </a:t>
            </a:r>
            <a:r>
              <a:rPr lang="en-US" sz="1500" dirty="0" err="1" smtClean="0"/>
              <a:t>Faynburg</a:t>
            </a:r>
            <a:r>
              <a:rPr lang="en-US" sz="1500" dirty="0" smtClean="0"/>
              <a:t>, Evgeny </a:t>
            </a:r>
            <a:r>
              <a:rPr lang="en-US" sz="1500" dirty="0" err="1" smtClean="0"/>
              <a:t>Zemelrub</a:t>
            </a:r>
            <a:r>
              <a:rPr lang="en-US" sz="1500" dirty="0" smtClean="0"/>
              <a:t>, Amy Zwarico met (8/15, 8/16)</a:t>
            </a:r>
            <a:endParaRPr lang="en-US" sz="1500" dirty="0"/>
          </a:p>
          <a:p>
            <a:pPr lvl="2"/>
            <a:r>
              <a:rPr lang="en-US" sz="1100" dirty="0"/>
              <a:t>Code signing: What about SOL-4 and PKI? Each machine will have all the roots to check the signature. Cert will include the CRL or OSCP URL. </a:t>
            </a:r>
          </a:p>
          <a:p>
            <a:pPr lvl="2"/>
            <a:r>
              <a:rPr lang="en-US" sz="1100" dirty="0"/>
              <a:t>Use case driving the need for Password Protection: The DNC needs to be able to configure a Juniper </a:t>
            </a:r>
            <a:r>
              <a:rPr lang="en-US" sz="1100" dirty="0" smtClean="0"/>
              <a:t>VNF</a:t>
            </a:r>
            <a:endParaRPr lang="en-US" sz="1100" dirty="0"/>
          </a:p>
          <a:p>
            <a:pPr lvl="2"/>
            <a:r>
              <a:rPr lang="en-US" sz="1100" dirty="0" smtClean="0"/>
              <a:t>Password Vaulting</a:t>
            </a:r>
            <a:r>
              <a:rPr lang="en-US" sz="1100" dirty="0"/>
              <a:t>: </a:t>
            </a:r>
            <a:r>
              <a:rPr lang="en-US" sz="1100" dirty="0" smtClean="0"/>
              <a:t>Evgeny </a:t>
            </a:r>
            <a:r>
              <a:rPr lang="en-US" sz="1100" dirty="0" smtClean="0"/>
              <a:t>presentation</a:t>
            </a:r>
          </a:p>
          <a:p>
            <a:pPr lvl="3"/>
            <a:r>
              <a:rPr lang="en-US" sz="900" dirty="0" err="1" smtClean="0"/>
              <a:t>Zyg</a:t>
            </a:r>
            <a:r>
              <a:rPr lang="en-US" sz="900" dirty="0" smtClean="0"/>
              <a:t>: suggested that we look at Barbican (OpenStack open source secrets vault), noting that it does not have HSM or Kerberos integration</a:t>
            </a:r>
          </a:p>
          <a:p>
            <a:pPr lvl="3"/>
            <a:r>
              <a:rPr lang="en-US" sz="900" dirty="0" err="1" smtClean="0"/>
              <a:t>Zyg</a:t>
            </a:r>
            <a:r>
              <a:rPr lang="en-US" sz="900" dirty="0" smtClean="0"/>
              <a:t>: there are two problems covered by the vault (1) the interface to provide credentials manage, (2) the underlying vault</a:t>
            </a:r>
          </a:p>
          <a:p>
            <a:pPr lvl="3"/>
            <a:r>
              <a:rPr lang="en-US" sz="900" dirty="0" smtClean="0"/>
              <a:t>Proposal: create a Project for R2 that will create a reference implementation of a password vault. We will have to find someone willing to implement this functionality to propose such a project.</a:t>
            </a:r>
            <a:endParaRPr lang="en-US" sz="900" dirty="0"/>
          </a:p>
          <a:p>
            <a:pPr lvl="2"/>
            <a:r>
              <a:rPr lang="en-US" sz="1100" dirty="0" smtClean="0"/>
              <a:t>Automated Certificate Management: AAF </a:t>
            </a:r>
            <a:r>
              <a:rPr lang="en-US" sz="1100" dirty="0"/>
              <a:t>for certificate deployment to ONAP </a:t>
            </a:r>
            <a:r>
              <a:rPr lang="en-US" sz="1100" dirty="0" smtClean="0"/>
              <a:t>components (Amy presentation)</a:t>
            </a:r>
            <a:endParaRPr lang="en-US" sz="1100" dirty="0"/>
          </a:p>
          <a:p>
            <a:pPr lvl="2"/>
            <a:r>
              <a:rPr lang="en-US" sz="1100" dirty="0" smtClean="0"/>
              <a:t>ETSI </a:t>
            </a:r>
            <a:r>
              <a:rPr lang="en-US" sz="1100" dirty="0"/>
              <a:t>NFV SEC may issue a spec in the future on a more comprehensive approach to using PKI for NFV which can be visited by ONAP SEC when released. Steve is working on this right now but doesn’t know when he’ll be done.</a:t>
            </a:r>
          </a:p>
          <a:p>
            <a:pPr lvl="2"/>
            <a:r>
              <a:rPr lang="en-US" sz="1100" dirty="0"/>
              <a:t>Security monitoring notions from ETSI NFV SEC will be provided by Igor.</a:t>
            </a:r>
          </a:p>
        </p:txBody>
      </p:sp>
    </p:spTree>
    <p:extLst>
      <p:ext uri="{BB962C8B-B14F-4D97-AF65-F5344CB8AC3E}">
        <p14:creationId xmlns:p14="http://schemas.microsoft.com/office/powerpoint/2010/main" val="3210960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Vulnerability Management</a:t>
            </a:r>
          </a:p>
        </p:txBody>
      </p:sp>
      <p:sp>
        <p:nvSpPr>
          <p:cNvPr id="3" name="Content Placeholder 2"/>
          <p:cNvSpPr>
            <a:spLocks noGrp="1"/>
          </p:cNvSpPr>
          <p:nvPr>
            <p:ph idx="1"/>
          </p:nvPr>
        </p:nvSpPr>
        <p:spPr/>
        <p:txBody>
          <a:bodyPr/>
          <a:lstStyle/>
          <a:p>
            <a:r>
              <a:rPr lang="en-US" dirty="0"/>
              <a:t>Select one vulnerability and send to send in to “clean the cobwebs” from our process.</a:t>
            </a:r>
          </a:p>
        </p:txBody>
      </p:sp>
    </p:spTree>
    <p:extLst>
      <p:ext uri="{BB962C8B-B14F-4D97-AF65-F5344CB8AC3E}">
        <p14:creationId xmlns:p14="http://schemas.microsoft.com/office/powerpoint/2010/main" val="2656954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PKI infrastructure and CA (1/2)</a:t>
            </a:r>
          </a:p>
        </p:txBody>
      </p:sp>
      <p:sp>
        <p:nvSpPr>
          <p:cNvPr id="3" name="Content Placeholder 2"/>
          <p:cNvSpPr>
            <a:spLocks noGrp="1"/>
          </p:cNvSpPr>
          <p:nvPr>
            <p:ph idx="1"/>
          </p:nvPr>
        </p:nvSpPr>
        <p:spPr/>
        <p:txBody>
          <a:bodyPr>
            <a:normAutofit fontScale="70000" lnSpcReduction="20000"/>
          </a:bodyPr>
          <a:lstStyle/>
          <a:p>
            <a:r>
              <a:rPr lang="en-US" dirty="0"/>
              <a:t>The ASK from Chris</a:t>
            </a:r>
          </a:p>
          <a:p>
            <a:r>
              <a:rPr lang="en-US" b="1" dirty="0"/>
              <a:t>Does the Security Team have a PKI strategy?  Anyone planning to host an ONAP CA?</a:t>
            </a:r>
            <a:r>
              <a:rPr lang="en-US" dirty="0"/>
              <a:t>  The reason I ask is that VNF SDK is considering implementing SOL-04, which has some </a:t>
            </a:r>
            <a:r>
              <a:rPr lang="en-US" dirty="0" err="1"/>
              <a:t>vnf</a:t>
            </a:r>
            <a:r>
              <a:rPr lang="en-US" dirty="0"/>
              <a:t> package integrity and authenticity options that require digital signatures.  We’d like to align with other projects such as SDC, SO, VFC, and APPC that may need to validate the VNFs as part of the onboarding process, and we’re interested in taking advantage of any PKI mechanisms already in place.</a:t>
            </a:r>
          </a:p>
          <a:p>
            <a:endParaRPr lang="en-US" dirty="0"/>
          </a:p>
          <a:p>
            <a:r>
              <a:rPr lang="en-US" dirty="0"/>
              <a:t>Not that we’re looking for more work, but if no one else is working on PKI, VNF SDK wouldn’t be a bad place to home it, given that we’re building a reference “marketplace” for VNFs and will have a relationship with VNF vendors.  Also, if the Security team wants to take this on, I’d like to recommend checking out </a:t>
            </a:r>
            <a:r>
              <a:rPr lang="en-US" dirty="0" err="1"/>
              <a:t>Kyrio</a:t>
            </a:r>
            <a:r>
              <a:rPr lang="en-US" dirty="0"/>
              <a:t> (http://www.kyrio.com/security-services/). To my knowledge, they’re the largest issuer of device certificates on the planet (cable modems, </a:t>
            </a:r>
            <a:r>
              <a:rPr lang="en-US" dirty="0" err="1"/>
              <a:t>passpoint</a:t>
            </a:r>
            <a:r>
              <a:rPr lang="en-US" dirty="0"/>
              <a:t>, smart grid, and medical devices). As they say, “</a:t>
            </a:r>
            <a:r>
              <a:rPr lang="en-US" dirty="0" err="1"/>
              <a:t>Kyrio</a:t>
            </a:r>
            <a:r>
              <a:rPr lang="en-US" dirty="0"/>
              <a:t> is the preferred security provider for </a:t>
            </a:r>
            <a:r>
              <a:rPr lang="en-US" dirty="0" err="1"/>
              <a:t>CableLabs</a:t>
            </a:r>
            <a:r>
              <a:rPr lang="en-US" dirty="0"/>
              <a:t>, </a:t>
            </a:r>
            <a:r>
              <a:rPr lang="en-US" dirty="0" err="1"/>
              <a:t>OpenADR</a:t>
            </a:r>
            <a:r>
              <a:rPr lang="en-US" dirty="0"/>
              <a:t>, Wi-Fi Alliance, and Center for Medical Interoperability (CMI).”</a:t>
            </a:r>
          </a:p>
          <a:p>
            <a:pPr lvl="2"/>
            <a:r>
              <a:rPr lang="en-US" dirty="0"/>
              <a:t>.</a:t>
            </a:r>
          </a:p>
        </p:txBody>
      </p:sp>
      <p:sp>
        <p:nvSpPr>
          <p:cNvPr id="4" name="Rectangle 3"/>
          <p:cNvSpPr/>
          <p:nvPr/>
        </p:nvSpPr>
        <p:spPr>
          <a:xfrm rot="1671167">
            <a:off x="8897258" y="560842"/>
            <a:ext cx="3120571" cy="11298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For </a:t>
            </a:r>
            <a:r>
              <a:rPr lang="en-US" dirty="0" err="1"/>
              <a:t>thte</a:t>
            </a:r>
            <a:r>
              <a:rPr lang="en-US" dirty="0"/>
              <a:t> called ad-hoc meetings</a:t>
            </a:r>
          </a:p>
        </p:txBody>
      </p:sp>
    </p:spTree>
    <p:extLst>
      <p:ext uri="{BB962C8B-B14F-4D97-AF65-F5344CB8AC3E}">
        <p14:creationId xmlns:p14="http://schemas.microsoft.com/office/powerpoint/2010/main" val="258657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PKI infrastructure and CA (2/2)</a:t>
            </a:r>
          </a:p>
        </p:txBody>
      </p:sp>
      <p:pic>
        <p:nvPicPr>
          <p:cNvPr id="4" name="Picture 3"/>
          <p:cNvPicPr>
            <a:picLocks noChangeAspect="1"/>
          </p:cNvPicPr>
          <p:nvPr/>
        </p:nvPicPr>
        <p:blipFill>
          <a:blip r:embed="rId2"/>
          <a:stretch>
            <a:fillRect/>
          </a:stretch>
        </p:blipFill>
        <p:spPr>
          <a:xfrm>
            <a:off x="3234095" y="3443406"/>
            <a:ext cx="5723809" cy="3228571"/>
          </a:xfrm>
          <a:prstGeom prst="rect">
            <a:avLst/>
          </a:prstGeom>
        </p:spPr>
      </p:pic>
      <p:sp>
        <p:nvSpPr>
          <p:cNvPr id="5" name="Rectangle 4"/>
          <p:cNvSpPr/>
          <p:nvPr/>
        </p:nvSpPr>
        <p:spPr>
          <a:xfrm>
            <a:off x="659958" y="1781124"/>
            <a:ext cx="11163631" cy="1169551"/>
          </a:xfrm>
          <a:prstGeom prst="rect">
            <a:avLst/>
          </a:prstGeom>
        </p:spPr>
        <p:txBody>
          <a:bodyPr wrap="square">
            <a:spAutoFit/>
          </a:bodyPr>
          <a:lstStyle/>
          <a:p>
            <a:r>
              <a:rPr lang="en-US" sz="1400" dirty="0"/>
              <a:t>From the VNF SDK perspective, we are supplying VNF packaging tools to vendors and then validating the uploaded VNF packages.  If you think about a potential marketplace environment, where vendors upload their VNFs to a neutral marketplace (think Apple App Store or Google Play) and operators download the ones they’re interested in, operator certs may not make sense.  We were thinking that vendors would acquire certificates from a central place (from ONAP CA? From a defined third-party (such as </a:t>
            </a:r>
            <a:r>
              <a:rPr lang="en-US" sz="1400" dirty="0" err="1"/>
              <a:t>Kyrio</a:t>
            </a:r>
            <a:r>
              <a:rPr lang="en-US" sz="1400" dirty="0"/>
              <a:t>) which ONAP would use as a trusted root?  Something else?). The vendors would sign their VNF packages with that cert, and </a:t>
            </a:r>
            <a:r>
              <a:rPr lang="en-US" sz="1400" dirty="0" err="1"/>
              <a:t>vnf</a:t>
            </a:r>
            <a:r>
              <a:rPr lang="en-US" sz="1400" dirty="0"/>
              <a:t> </a:t>
            </a:r>
            <a:r>
              <a:rPr lang="en-US" sz="1400" dirty="0" err="1"/>
              <a:t>sdk</a:t>
            </a:r>
            <a:r>
              <a:rPr lang="en-US" sz="1400" dirty="0"/>
              <a:t> would then validate the digital signatures as part of the VNF package validation prior to onboarding.</a:t>
            </a:r>
          </a:p>
        </p:txBody>
      </p:sp>
      <p:sp>
        <p:nvSpPr>
          <p:cNvPr id="3" name="Rectangle 2"/>
          <p:cNvSpPr/>
          <p:nvPr/>
        </p:nvSpPr>
        <p:spPr>
          <a:xfrm>
            <a:off x="104776" y="4362450"/>
            <a:ext cx="3129320" cy="2105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Meeting notes:</a:t>
            </a:r>
          </a:p>
          <a:p>
            <a:pPr marL="285750" indent="-285750" algn="ctr">
              <a:buFontTx/>
              <a:buChar char="-"/>
            </a:pPr>
            <a:r>
              <a:rPr lang="en-US" dirty="0"/>
              <a:t>Organize a discussion with VNF SDK team .</a:t>
            </a:r>
          </a:p>
          <a:p>
            <a:pPr marL="285750" indent="-285750" algn="ctr">
              <a:buFontTx/>
              <a:buChar char="-"/>
            </a:pPr>
            <a:r>
              <a:rPr lang="en-US" dirty="0"/>
              <a:t>Avoid Mon-Wed (7-9) next week. </a:t>
            </a:r>
          </a:p>
          <a:p>
            <a:pPr marL="285750" indent="-285750" algn="ctr">
              <a:buFontTx/>
              <a:buChar char="-"/>
            </a:pPr>
            <a:r>
              <a:rPr lang="en-US" dirty="0"/>
              <a:t>If next Thu, same hour as </a:t>
            </a:r>
            <a:r>
              <a:rPr lang="en-US" dirty="0" err="1"/>
              <a:t>seccom</a:t>
            </a:r>
            <a:r>
              <a:rPr lang="en-US" dirty="0"/>
              <a:t> is good</a:t>
            </a:r>
          </a:p>
        </p:txBody>
      </p:sp>
      <p:sp>
        <p:nvSpPr>
          <p:cNvPr id="6" name="Rectangle 5"/>
          <p:cNvSpPr/>
          <p:nvPr/>
        </p:nvSpPr>
        <p:spPr>
          <a:xfrm rot="1671167">
            <a:off x="8897258" y="560842"/>
            <a:ext cx="3120571" cy="11298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For </a:t>
            </a:r>
            <a:r>
              <a:rPr lang="en-US" dirty="0" err="1"/>
              <a:t>thte</a:t>
            </a:r>
            <a:r>
              <a:rPr lang="en-US" dirty="0"/>
              <a:t> called ad-hoc meetings</a:t>
            </a:r>
          </a:p>
        </p:txBody>
      </p:sp>
    </p:spTree>
    <p:extLst>
      <p:ext uri="{BB962C8B-B14F-4D97-AF65-F5344CB8AC3E}">
        <p14:creationId xmlns:p14="http://schemas.microsoft.com/office/powerpoint/2010/main" val="1080438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Scanning</a:t>
            </a:r>
          </a:p>
        </p:txBody>
      </p:sp>
      <p:sp>
        <p:nvSpPr>
          <p:cNvPr id="3" name="Content Placeholder 2"/>
          <p:cNvSpPr>
            <a:spLocks noGrp="1"/>
          </p:cNvSpPr>
          <p:nvPr>
            <p:ph idx="1"/>
          </p:nvPr>
        </p:nvSpPr>
        <p:spPr>
          <a:xfrm>
            <a:off x="838199" y="1690688"/>
            <a:ext cx="11005457" cy="4486275"/>
          </a:xfrm>
        </p:spPr>
        <p:txBody>
          <a:bodyPr>
            <a:normAutofit fontScale="70000" lnSpcReduction="20000"/>
          </a:bodyPr>
          <a:lstStyle/>
          <a:p>
            <a:r>
              <a:rPr lang="en-US" dirty="0"/>
              <a:t>Met with Steve Winslow</a:t>
            </a:r>
          </a:p>
          <a:p>
            <a:r>
              <a:rPr lang="en-US" dirty="0"/>
              <a:t>Explained Nexus IQ lifecycle.</a:t>
            </a:r>
          </a:p>
          <a:p>
            <a:pPr lvl="1"/>
            <a:r>
              <a:rPr lang="en-US" dirty="0"/>
              <a:t>Good for identifying the known vulnerabilities of the use code and in which version there is a fix.</a:t>
            </a:r>
          </a:p>
          <a:p>
            <a:pPr lvl="1"/>
            <a:r>
              <a:rPr lang="en-US" dirty="0"/>
              <a:t>Doesn’t do the active static scanning as such with fortify</a:t>
            </a:r>
          </a:p>
          <a:p>
            <a:r>
              <a:rPr lang="en-US" dirty="0"/>
              <a:t>Reflection</a:t>
            </a:r>
          </a:p>
          <a:p>
            <a:pPr lvl="1"/>
            <a:r>
              <a:rPr lang="en-US" dirty="0"/>
              <a:t>Could be good for the project leads to know which versions of components they have and which they should take.</a:t>
            </a:r>
          </a:p>
          <a:p>
            <a:endParaRPr lang="en-US" dirty="0"/>
          </a:p>
          <a:p>
            <a:r>
              <a:rPr lang="en-US" dirty="0"/>
              <a:t>Next Steps::</a:t>
            </a:r>
          </a:p>
          <a:p>
            <a:pPr lvl="1"/>
            <a:r>
              <a:rPr lang="en-US" dirty="0"/>
              <a:t>Meeting Discussion:</a:t>
            </a:r>
          </a:p>
          <a:p>
            <a:pPr lvl="2"/>
            <a:r>
              <a:rPr lang="en-US" dirty="0"/>
              <a:t>Nexus IQ lifecycle </a:t>
            </a:r>
          </a:p>
          <a:p>
            <a:pPr lvl="3"/>
            <a:r>
              <a:rPr lang="en-US" dirty="0"/>
              <a:t>Ask the LF to make it open to the PTLs.</a:t>
            </a:r>
          </a:p>
          <a:p>
            <a:pPr lvl="3"/>
            <a:r>
              <a:rPr lang="en-US" dirty="0"/>
              <a:t>Create communication to inform the PTLs about the possibility to do so.  Could be good to inform Gildas to tie to a release.</a:t>
            </a:r>
          </a:p>
          <a:p>
            <a:pPr lvl="2"/>
            <a:r>
              <a:rPr lang="en-US" dirty="0"/>
              <a:t>Look at static code scanning tools to come with a recommendation</a:t>
            </a:r>
          </a:p>
          <a:p>
            <a:pPr lvl="3"/>
            <a:r>
              <a:rPr lang="en-US" dirty="0"/>
              <a:t>E.g. </a:t>
            </a:r>
            <a:r>
              <a:rPr lang="en-US" dirty="0" err="1"/>
              <a:t>Fosology</a:t>
            </a:r>
            <a:r>
              <a:rPr lang="en-US" dirty="0"/>
              <a:t>, fortify</a:t>
            </a:r>
          </a:p>
          <a:p>
            <a:pPr lvl="3"/>
            <a:r>
              <a:rPr lang="en-US" dirty="0"/>
              <a:t>Amy to propose a list of tools</a:t>
            </a:r>
          </a:p>
          <a:p>
            <a:pPr lvl="3"/>
            <a:r>
              <a:rPr lang="en-US" dirty="0"/>
              <a:t>When we align, we can take it to the LF.</a:t>
            </a:r>
          </a:p>
          <a:p>
            <a:pPr lvl="2"/>
            <a:endParaRPr lang="en-US" dirty="0"/>
          </a:p>
        </p:txBody>
      </p:sp>
    </p:spTree>
    <p:extLst>
      <p:ext uri="{BB962C8B-B14F-4D97-AF65-F5344CB8AC3E}">
        <p14:creationId xmlns:p14="http://schemas.microsoft.com/office/powerpoint/2010/main" val="592826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Preparation for the </a:t>
            </a:r>
            <a:r>
              <a:rPr lang="en-US" dirty="0" err="1"/>
              <a:t>Adhoc</a:t>
            </a:r>
            <a:r>
              <a:rPr lang="en-US" dirty="0"/>
              <a:t> meeting</a:t>
            </a:r>
          </a:p>
        </p:txBody>
      </p:sp>
      <p:sp>
        <p:nvSpPr>
          <p:cNvPr id="3" name="Content Placeholder 2"/>
          <p:cNvSpPr>
            <a:spLocks noGrp="1"/>
          </p:cNvSpPr>
          <p:nvPr>
            <p:ph idx="1"/>
          </p:nvPr>
        </p:nvSpPr>
        <p:spPr/>
        <p:txBody>
          <a:bodyPr/>
          <a:lstStyle/>
          <a:p>
            <a:r>
              <a:rPr lang="en-US" dirty="0"/>
              <a:t>If we have something to propose regarding </a:t>
            </a:r>
            <a:r>
              <a:rPr lang="en-US" dirty="0" err="1"/>
              <a:t>pwd</a:t>
            </a:r>
            <a:r>
              <a:rPr lang="en-US" dirty="0"/>
              <a:t> handling </a:t>
            </a:r>
            <a:r>
              <a:rPr lang="en-US" dirty="0" err="1"/>
              <a:t>etc</a:t>
            </a:r>
            <a:r>
              <a:rPr lang="en-US" dirty="0"/>
              <a:t>, then we can propose it, otherwise take a discussion</a:t>
            </a:r>
          </a:p>
          <a:p>
            <a:pPr lvl="1"/>
            <a:r>
              <a:rPr lang="en-US" dirty="0"/>
              <a:t>For this meeting, the ambition should be to understand the questions/needs.</a:t>
            </a:r>
          </a:p>
          <a:p>
            <a:pPr lvl="1"/>
            <a:r>
              <a:rPr lang="en-US" dirty="0"/>
              <a:t>Maybe we have initial recommendations based on </a:t>
            </a:r>
            <a:r>
              <a:rPr lang="en-US" dirty="0" err="1"/>
              <a:t>seccom’s</a:t>
            </a:r>
            <a:r>
              <a:rPr lang="en-US" dirty="0"/>
              <a:t> collective experience, or maybe we have to take actions </a:t>
            </a:r>
          </a:p>
          <a:p>
            <a:r>
              <a:rPr lang="en-US" dirty="0"/>
              <a:t>For the CA discussion</a:t>
            </a:r>
          </a:p>
          <a:p>
            <a:pPr lvl="1"/>
            <a:r>
              <a:rPr lang="en-US" dirty="0"/>
              <a:t>We should listen to the proposal and take a discussion.</a:t>
            </a:r>
          </a:p>
          <a:p>
            <a:r>
              <a:rPr lang="en-US" dirty="0"/>
              <a:t>Other thoughts?</a:t>
            </a:r>
          </a:p>
        </p:txBody>
      </p:sp>
    </p:spTree>
    <p:extLst>
      <p:ext uri="{BB962C8B-B14F-4D97-AF65-F5344CB8AC3E}">
        <p14:creationId xmlns:p14="http://schemas.microsoft.com/office/powerpoint/2010/main" val="31598025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2551</TotalTime>
  <Words>1247</Words>
  <Application>Microsoft Office PowerPoint</Application>
  <PresentationFormat>Widescreen</PresentationFormat>
  <Paragraphs>99</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ONAP security meeting</vt:lpstr>
      <vt:lpstr>Agenda</vt:lpstr>
      <vt:lpstr>CII Badging Program</vt:lpstr>
      <vt:lpstr>Credentials Protection and Management - how to achieve?</vt:lpstr>
      <vt:lpstr>Vulnerability Management</vt:lpstr>
      <vt:lpstr>PKI infrastructure and CA (1/2)</vt:lpstr>
      <vt:lpstr>PKI infrastructure and CA (2/2)</vt:lpstr>
      <vt:lpstr>Static Scanning</vt:lpstr>
      <vt:lpstr>Preparation for the Adhoc meeting</vt:lpstr>
      <vt:lpstr>September developers event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security meeting</dc:title>
  <dc:creator>Stephen Terrill</dc:creator>
  <cp:lastModifiedBy>ZWARICO, AMY</cp:lastModifiedBy>
  <cp:revision>78</cp:revision>
  <dcterms:created xsi:type="dcterms:W3CDTF">2017-05-16T21:18:30Z</dcterms:created>
  <dcterms:modified xsi:type="dcterms:W3CDTF">2017-08-23T17:29:43Z</dcterms:modified>
</cp:coreProperties>
</file>