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0" r:id="rId4"/>
    <p:sldId id="292" r:id="rId5"/>
    <p:sldId id="284" r:id="rId6"/>
    <p:sldId id="291" r:id="rId7"/>
    <p:sldId id="293" r:id="rId8"/>
    <p:sldId id="294" r:id="rId9"/>
    <p:sldId id="278" r:id="rId10"/>
    <p:sldId id="299" r:id="rId11"/>
    <p:sldId id="300" r:id="rId12"/>
    <p:sldId id="286" r:id="rId13"/>
    <p:sldId id="301" r:id="rId14"/>
    <p:sldId id="297" r:id="rId15"/>
    <p:sldId id="298" r:id="rId16"/>
    <p:sldId id="303" r:id="rId17"/>
    <p:sldId id="302" r:id="rId18"/>
    <p:sldId id="29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792" y="48"/>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2AA5EAC-99E7-450C-84D7-6E77B9A36A30}"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035893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94918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526534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297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AA5EAC-99E7-450C-84D7-6E77B9A36A30}"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23918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2AA5EAC-99E7-450C-84D7-6E77B9A36A30}"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541205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2AA5EAC-99E7-450C-84D7-6E77B9A36A30}" type="datetimeFigureOut">
              <a:rPr lang="en-US" smtClean="0"/>
              <a:t>12/20/2017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89889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AA5EAC-99E7-450C-84D7-6E77B9A36A30}" type="datetimeFigureOut">
              <a:rPr lang="en-US" smtClean="0"/>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06522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A5EAC-99E7-450C-84D7-6E77B9A36A30}" type="datetimeFigureOut">
              <a:rPr lang="en-US" smtClean="0"/>
              <a:t>12/20/2017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385156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78352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831782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A5EAC-99E7-450C-84D7-6E77B9A36A30}" type="datetimeFigureOut">
              <a:rPr lang="en-US" smtClean="0"/>
              <a:t>12/20/2017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6E3AA4-19DD-46E3-B59D-AB4570F44403}" type="slidenum">
              <a:rPr lang="en-US" smtClean="0"/>
              <a:t>‹#›</a:t>
            </a:fld>
            <a:endParaRPr lang="en-US"/>
          </a:p>
        </p:txBody>
      </p:sp>
    </p:spTree>
    <p:extLst>
      <p:ext uri="{BB962C8B-B14F-4D97-AF65-F5344CB8AC3E}">
        <p14:creationId xmlns:p14="http://schemas.microsoft.com/office/powerpoint/2010/main" val="2244257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rajeevme@amdocs.com" TargetMode="External"/><Relationship Id="rId2" Type="http://schemas.openxmlformats.org/officeDocument/2006/relationships/hyperlink" Target="mailto:arul.nambi@amdocs.com" TargetMode="External"/><Relationship Id="rId1" Type="http://schemas.openxmlformats.org/officeDocument/2006/relationships/slideLayout" Target="../slideLayouts/slideLayout2.xml"/><Relationship Id="rId4" Type="http://schemas.openxmlformats.org/officeDocument/2006/relationships/hyperlink" Target="mailto:dl2378@att.com"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https://wiki.onap.org/display/DW/ONAP+security+Recomendation+Developemen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norad.gitlab.io/docs/#test-documentation" TargetMode="External"/><Relationship Id="rId2" Type="http://schemas.openxmlformats.org/officeDocument/2006/relationships/hyperlink" Target="https://norad.gitlab.io/"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iki.opnfv.org/display/security/Security+Scanning" TargetMode="External"/><Relationship Id="rId2" Type="http://schemas.openxmlformats.org/officeDocument/2006/relationships/hyperlink" Target="mailto:lhinds@redhat.com" TargetMode="External"/><Relationship Id="rId1" Type="http://schemas.openxmlformats.org/officeDocument/2006/relationships/slideLayout" Target="../slideLayouts/slideLayout2.xml"/><Relationship Id="rId4" Type="http://schemas.openxmlformats.org/officeDocument/2006/relationships/hyperlink" Target="https://wiki.opnfv.org/display/security/Security+Home"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rajeevme@amdocs.com" TargetMode="External"/><Relationship Id="rId2" Type="http://schemas.openxmlformats.org/officeDocument/2006/relationships/hyperlink" Target="mailto:arul.nambi@amdocs.com" TargetMode="External"/><Relationship Id="rId1" Type="http://schemas.openxmlformats.org/officeDocument/2006/relationships/slideLayout" Target="../slideLayouts/slideLayout2.xml"/><Relationship Id="rId4" Type="http://schemas.openxmlformats.org/officeDocument/2006/relationships/hyperlink" Target="mailto:dl2378@att.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iki.onap.org/display/DW/ONAP+security+Recomendation+Developemen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wiki.opnfv.org/display/security/Security+Scanning" TargetMode="External"/><Relationship Id="rId2" Type="http://schemas.openxmlformats.org/officeDocument/2006/relationships/hyperlink" Target="mailto:lhinds@redhat.com" TargetMode="External"/><Relationship Id="rId1" Type="http://schemas.openxmlformats.org/officeDocument/2006/relationships/slideLayout" Target="../slideLayouts/slideLayout2.xml"/><Relationship Id="rId4" Type="http://schemas.openxmlformats.org/officeDocument/2006/relationships/hyperlink" Target="https://wiki.opnfv.org/display/security/Security+Home"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iki.onap.org/display/DW/ONAP+security+Recomendation+Developement"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ONAP security meeting</a:t>
            </a:r>
          </a:p>
        </p:txBody>
      </p:sp>
      <p:sp>
        <p:nvSpPr>
          <p:cNvPr id="3" name="Subtitle 2"/>
          <p:cNvSpPr>
            <a:spLocks noGrp="1"/>
          </p:cNvSpPr>
          <p:nvPr>
            <p:ph type="subTitle" idx="1"/>
          </p:nvPr>
        </p:nvSpPr>
        <p:spPr/>
        <p:txBody>
          <a:bodyPr/>
          <a:lstStyle/>
          <a:p>
            <a:r>
              <a:rPr lang="en-US" dirty="0"/>
              <a:t>2017-12-20</a:t>
            </a:r>
          </a:p>
        </p:txBody>
      </p:sp>
    </p:spTree>
    <p:extLst>
      <p:ext uri="{BB962C8B-B14F-4D97-AF65-F5344CB8AC3E}">
        <p14:creationId xmlns:p14="http://schemas.microsoft.com/office/powerpoint/2010/main" val="1409399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7A41D-EE54-4748-9B67-7D37C189D4BF}"/>
              </a:ext>
            </a:extLst>
          </p:cNvPr>
          <p:cNvSpPr>
            <a:spLocks noGrp="1"/>
          </p:cNvSpPr>
          <p:nvPr>
            <p:ph type="title"/>
          </p:nvPr>
        </p:nvSpPr>
        <p:spPr/>
        <p:txBody>
          <a:bodyPr/>
          <a:lstStyle/>
          <a:p>
            <a:r>
              <a:rPr lang="en-US" dirty="0"/>
              <a:t>Known vulnerability analysis</a:t>
            </a:r>
          </a:p>
        </p:txBody>
      </p:sp>
      <p:sp>
        <p:nvSpPr>
          <p:cNvPr id="3" name="Content Placeholder 2">
            <a:extLst>
              <a:ext uri="{FF2B5EF4-FFF2-40B4-BE49-F238E27FC236}">
                <a16:creationId xmlns:a16="http://schemas.microsoft.com/office/drawing/2014/main" id="{EEE0E479-8CFD-4ADC-A5BB-F9951D4ECC68}"/>
              </a:ext>
            </a:extLst>
          </p:cNvPr>
          <p:cNvSpPr>
            <a:spLocks noGrp="1"/>
          </p:cNvSpPr>
          <p:nvPr>
            <p:ph idx="1"/>
          </p:nvPr>
        </p:nvSpPr>
        <p:spPr/>
        <p:txBody>
          <a:bodyPr>
            <a:normAutofit/>
          </a:bodyPr>
          <a:lstStyle/>
          <a:p>
            <a:r>
              <a:rPr lang="en-US" dirty="0"/>
              <a:t>Proposal recommended by the security sub-committee</a:t>
            </a:r>
          </a:p>
          <a:p>
            <a:pPr lvl="1"/>
            <a:r>
              <a:rPr lang="en-US" dirty="0"/>
              <a:t>Open the tool to the PTLs</a:t>
            </a:r>
          </a:p>
          <a:p>
            <a:pPr lvl="1"/>
            <a:r>
              <a:rPr lang="en-US" dirty="0"/>
              <a:t>Request that the MS4 and release  criteria: not releasing modules with vulnerabilities more than 60 days old.</a:t>
            </a:r>
          </a:p>
          <a:p>
            <a:pPr lvl="2"/>
            <a:r>
              <a:rPr lang="en-US" dirty="0"/>
              <a:t>Exceptions raised and discussed with the TSC.</a:t>
            </a:r>
          </a:p>
          <a:p>
            <a:pPr lvl="1"/>
            <a:r>
              <a:rPr lang="en-US" dirty="0"/>
              <a:t>Recommend to host a session to walkthrough the </a:t>
            </a:r>
            <a:r>
              <a:rPr lang="en-US" dirty="0" err="1"/>
              <a:t>Nexut</a:t>
            </a:r>
            <a:r>
              <a:rPr lang="en-US" dirty="0"/>
              <a:t> IQ tool with the PTLs if required.</a:t>
            </a:r>
          </a:p>
          <a:p>
            <a:pPr lvl="2"/>
            <a:r>
              <a:rPr lang="en-US" dirty="0"/>
              <a:t>Note: A demo was done and is available from the December ONAP Developers Event from Phil Rob.</a:t>
            </a:r>
          </a:p>
          <a:p>
            <a:pPr lvl="1"/>
            <a:endParaRPr lang="en-US" dirty="0"/>
          </a:p>
        </p:txBody>
      </p:sp>
      <p:sp>
        <p:nvSpPr>
          <p:cNvPr id="4" name="Rectangle 3">
            <a:extLst>
              <a:ext uri="{FF2B5EF4-FFF2-40B4-BE49-F238E27FC236}">
                <a16:creationId xmlns:a16="http://schemas.microsoft.com/office/drawing/2014/main" id="{DD783D14-6184-4B2E-8572-792CCB1FCDFA}"/>
              </a:ext>
            </a:extLst>
          </p:cNvPr>
          <p:cNvSpPr/>
          <p:nvPr/>
        </p:nvSpPr>
        <p:spPr>
          <a:xfrm>
            <a:off x="9114971" y="0"/>
            <a:ext cx="3497943" cy="10450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From meeting</a:t>
            </a:r>
          </a:p>
        </p:txBody>
      </p:sp>
    </p:spTree>
    <p:extLst>
      <p:ext uri="{BB962C8B-B14F-4D97-AF65-F5344CB8AC3E}">
        <p14:creationId xmlns:p14="http://schemas.microsoft.com/office/powerpoint/2010/main" val="248785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012C8-4BF7-482A-9AAB-F08C246BEF2E}"/>
              </a:ext>
            </a:extLst>
          </p:cNvPr>
          <p:cNvSpPr>
            <a:spLocks noGrp="1"/>
          </p:cNvSpPr>
          <p:nvPr>
            <p:ph type="title"/>
          </p:nvPr>
        </p:nvSpPr>
        <p:spPr/>
        <p:txBody>
          <a:bodyPr/>
          <a:lstStyle/>
          <a:p>
            <a:r>
              <a:rPr lang="en-US" dirty="0"/>
              <a:t>3SP support</a:t>
            </a:r>
          </a:p>
        </p:txBody>
      </p:sp>
      <p:sp>
        <p:nvSpPr>
          <p:cNvPr id="3" name="Content Placeholder 2">
            <a:extLst>
              <a:ext uri="{FF2B5EF4-FFF2-40B4-BE49-F238E27FC236}">
                <a16:creationId xmlns:a16="http://schemas.microsoft.com/office/drawing/2014/main" id="{760EA2BD-F7C0-4EE7-86E3-9A117D3C99A5}"/>
              </a:ext>
            </a:extLst>
          </p:cNvPr>
          <p:cNvSpPr>
            <a:spLocks noGrp="1"/>
          </p:cNvSpPr>
          <p:nvPr>
            <p:ph idx="1"/>
          </p:nvPr>
        </p:nvSpPr>
        <p:spPr/>
        <p:txBody>
          <a:bodyPr/>
          <a:lstStyle/>
          <a:p>
            <a:r>
              <a:rPr lang="en-US" dirty="0"/>
              <a:t>Support would be beneficial to the projects regarding the CII badging program.</a:t>
            </a:r>
          </a:p>
          <a:p>
            <a:pPr lvl="1"/>
            <a:r>
              <a:rPr lang="en-US" dirty="0"/>
              <a:t>Create: ONAP CII badging program lazy guide</a:t>
            </a:r>
          </a:p>
          <a:p>
            <a:pPr lvl="1"/>
            <a:r>
              <a:rPr lang="en-US" dirty="0"/>
              <a:t>Start a “CII badging program start meeting”.</a:t>
            </a:r>
          </a:p>
          <a:p>
            <a:pPr lvl="1"/>
            <a:endParaRPr lang="en-US" dirty="0"/>
          </a:p>
          <a:p>
            <a:pPr lvl="1"/>
            <a:r>
              <a:rPr lang="en-US" dirty="0"/>
              <a:t>Note: Internally companies can provide internal support.</a:t>
            </a:r>
          </a:p>
        </p:txBody>
      </p:sp>
      <p:sp>
        <p:nvSpPr>
          <p:cNvPr id="4" name="Rectangle 3">
            <a:extLst>
              <a:ext uri="{FF2B5EF4-FFF2-40B4-BE49-F238E27FC236}">
                <a16:creationId xmlns:a16="http://schemas.microsoft.com/office/drawing/2014/main" id="{4DE74A02-2B6C-4782-820C-53373B7517A4}"/>
              </a:ext>
            </a:extLst>
          </p:cNvPr>
          <p:cNvSpPr/>
          <p:nvPr/>
        </p:nvSpPr>
        <p:spPr>
          <a:xfrm>
            <a:off x="493486" y="4659085"/>
            <a:ext cx="11001828" cy="2040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Recommended proposal from the meeting:</a:t>
            </a:r>
          </a:p>
          <a:p>
            <a:pPr marL="285750" indent="-285750">
              <a:buFontTx/>
              <a:buChar char="-"/>
            </a:pPr>
            <a:r>
              <a:rPr lang="en-US" dirty="0"/>
              <a:t>Arul Nambi (</a:t>
            </a:r>
            <a:r>
              <a:rPr lang="en-US" dirty="0">
                <a:hlinkClick r:id="rId2"/>
              </a:rPr>
              <a:t>arul.nambi@amdocs.com</a:t>
            </a:r>
            <a:r>
              <a:rPr lang="en-US" dirty="0"/>
              <a:t>) will take the lead in producing the lazy guide.  Plan to complete by the end of January, which means a draft ready 3</a:t>
            </a:r>
            <a:r>
              <a:rPr lang="en-US" baseline="30000" dirty="0"/>
              <a:t>rd</a:t>
            </a:r>
            <a:r>
              <a:rPr lang="en-US" dirty="0"/>
              <a:t> week of January.  The following volunteered to support:</a:t>
            </a:r>
          </a:p>
          <a:p>
            <a:pPr marL="742950" lvl="1" indent="-285750">
              <a:buFontTx/>
              <a:buChar char="-"/>
            </a:pPr>
            <a:r>
              <a:rPr lang="en-US" dirty="0"/>
              <a:t>Rajeev </a:t>
            </a:r>
            <a:r>
              <a:rPr lang="en-US" dirty="0" err="1"/>
              <a:t>Mheta</a:t>
            </a:r>
            <a:r>
              <a:rPr lang="en-US" dirty="0"/>
              <a:t> (</a:t>
            </a:r>
            <a:r>
              <a:rPr lang="en-US" dirty="0">
                <a:hlinkClick r:id="rId3"/>
              </a:rPr>
              <a:t>rajeevme@amdocs.com</a:t>
            </a:r>
            <a:r>
              <a:rPr lang="en-US" dirty="0"/>
              <a:t>); Tony Hanson (tony@att.com ); Don Levy (</a:t>
            </a:r>
            <a:r>
              <a:rPr lang="en-US" dirty="0">
                <a:hlinkClick r:id="rId4"/>
              </a:rPr>
              <a:t>dl2378@att.com</a:t>
            </a:r>
            <a:r>
              <a:rPr lang="en-US" dirty="0"/>
              <a:t> )</a:t>
            </a:r>
          </a:p>
          <a:p>
            <a:pPr marL="285750" indent="-285750">
              <a:buFontTx/>
              <a:buChar char="-"/>
            </a:pPr>
            <a:r>
              <a:rPr lang="en-US" dirty="0"/>
              <a:t>Stephen to Establish a start meeting.</a:t>
            </a:r>
          </a:p>
        </p:txBody>
      </p:sp>
    </p:spTree>
    <p:extLst>
      <p:ext uri="{BB962C8B-B14F-4D97-AF65-F5344CB8AC3E}">
        <p14:creationId xmlns:p14="http://schemas.microsoft.com/office/powerpoint/2010/main" val="2542715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Credential Management</a:t>
            </a:r>
          </a:p>
        </p:txBody>
      </p:sp>
      <p:sp>
        <p:nvSpPr>
          <p:cNvPr id="3" name="Content Placeholder 2"/>
          <p:cNvSpPr>
            <a:spLocks noGrp="1"/>
          </p:cNvSpPr>
          <p:nvPr>
            <p:ph idx="1"/>
          </p:nvPr>
        </p:nvSpPr>
        <p:spPr/>
        <p:txBody>
          <a:bodyPr/>
          <a:lstStyle/>
          <a:p>
            <a:r>
              <a:rPr lang="en-US" dirty="0"/>
              <a:t>Use: </a:t>
            </a:r>
            <a:r>
              <a:rPr lang="en-US" dirty="0">
                <a:hlinkClick r:id="rId2"/>
              </a:rPr>
              <a:t>https://wiki.onap.org/display/DW/ONAP+security+Recomendation+Developement</a:t>
            </a:r>
            <a:r>
              <a:rPr lang="en-US" dirty="0"/>
              <a:t> section 2</a:t>
            </a:r>
          </a:p>
          <a:p>
            <a:r>
              <a:rPr lang="en-US" dirty="0"/>
              <a:t>Need to elaborate on the use cases and the requirements</a:t>
            </a:r>
          </a:p>
          <a:p>
            <a:endParaRPr lang="en-US" dirty="0"/>
          </a:p>
        </p:txBody>
      </p:sp>
      <p:sp>
        <p:nvSpPr>
          <p:cNvPr id="4" name="Rectangle 3">
            <a:extLst>
              <a:ext uri="{FF2B5EF4-FFF2-40B4-BE49-F238E27FC236}">
                <a16:creationId xmlns:a16="http://schemas.microsoft.com/office/drawing/2014/main" id="{137F0A05-C76A-44B8-908C-19C6684CFD83}"/>
              </a:ext>
            </a:extLst>
          </p:cNvPr>
          <p:cNvSpPr/>
          <p:nvPr/>
        </p:nvSpPr>
        <p:spPr>
          <a:xfrm rot="1340786">
            <a:off x="4093029" y="379639"/>
            <a:ext cx="11001828" cy="2040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Not covered in the meeting.</a:t>
            </a:r>
          </a:p>
        </p:txBody>
      </p:sp>
    </p:spTree>
    <p:extLst>
      <p:ext uri="{BB962C8B-B14F-4D97-AF65-F5344CB8AC3E}">
        <p14:creationId xmlns:p14="http://schemas.microsoft.com/office/powerpoint/2010/main" val="937853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80887-9171-4597-8316-7E8C88A25827}"/>
              </a:ext>
            </a:extLst>
          </p:cNvPr>
          <p:cNvSpPr>
            <a:spLocks noGrp="1"/>
          </p:cNvSpPr>
          <p:nvPr>
            <p:ph type="title"/>
          </p:nvPr>
        </p:nvSpPr>
        <p:spPr/>
        <p:txBody>
          <a:bodyPr/>
          <a:lstStyle/>
          <a:p>
            <a:r>
              <a:rPr lang="en-US" dirty="0"/>
              <a:t>Configuration security scan</a:t>
            </a:r>
          </a:p>
        </p:txBody>
      </p:sp>
      <p:sp>
        <p:nvSpPr>
          <p:cNvPr id="3" name="Content Placeholder 2">
            <a:extLst>
              <a:ext uri="{FF2B5EF4-FFF2-40B4-BE49-F238E27FC236}">
                <a16:creationId xmlns:a16="http://schemas.microsoft.com/office/drawing/2014/main" id="{1E8343C3-082F-43D1-858F-9C5095EB71B8}"/>
              </a:ext>
            </a:extLst>
          </p:cNvPr>
          <p:cNvSpPr>
            <a:spLocks noGrp="1"/>
          </p:cNvSpPr>
          <p:nvPr>
            <p:ph idx="1"/>
          </p:nvPr>
        </p:nvSpPr>
        <p:spPr/>
        <p:txBody>
          <a:bodyPr/>
          <a:lstStyle/>
          <a:p>
            <a:pPr lvl="1"/>
            <a:r>
              <a:rPr lang="en-US" sz="2000" dirty="0"/>
              <a:t>There was a proposal raised to look at scanning of the configuration (see: </a:t>
            </a:r>
            <a:r>
              <a:rPr lang="en-US" sz="2000" dirty="0">
                <a:hlinkClick r:id="rId2"/>
              </a:rPr>
              <a:t>https://norad.gitlab.io/</a:t>
            </a:r>
            <a:r>
              <a:rPr lang="en-US" sz="2000" dirty="0"/>
              <a:t>   </a:t>
            </a:r>
            <a:r>
              <a:rPr lang="en-US" sz="2000" dirty="0">
                <a:hlinkClick r:id="rId3"/>
              </a:rPr>
              <a:t>https://norad.gitlab.io/docs/#test-documentation</a:t>
            </a:r>
            <a:r>
              <a:rPr lang="en-US" sz="2000" dirty="0"/>
              <a:t>  ) </a:t>
            </a:r>
          </a:p>
          <a:p>
            <a:pPr lvl="2"/>
            <a:r>
              <a:rPr lang="en-US" sz="1800" dirty="0"/>
              <a:t>This is scanning the basic infrastructure configuration</a:t>
            </a:r>
          </a:p>
          <a:p>
            <a:pPr lvl="2"/>
            <a:r>
              <a:rPr lang="en-US" sz="1800" dirty="0"/>
              <a:t>Could be useful to integration (and the reference that we download as part of the release)</a:t>
            </a:r>
          </a:p>
          <a:p>
            <a:pPr lvl="1"/>
            <a:r>
              <a:rPr lang="en-US" sz="2000" dirty="0"/>
              <a:t>My proposal: have a meeting with integration to see the use.</a:t>
            </a:r>
          </a:p>
          <a:p>
            <a:endParaRPr lang="en-US" dirty="0"/>
          </a:p>
        </p:txBody>
      </p:sp>
      <p:sp>
        <p:nvSpPr>
          <p:cNvPr id="4" name="Rectangle 3">
            <a:extLst>
              <a:ext uri="{FF2B5EF4-FFF2-40B4-BE49-F238E27FC236}">
                <a16:creationId xmlns:a16="http://schemas.microsoft.com/office/drawing/2014/main" id="{F4FD792C-6749-43D1-BDC2-FA9BA478923D}"/>
              </a:ext>
            </a:extLst>
          </p:cNvPr>
          <p:cNvSpPr/>
          <p:nvPr/>
        </p:nvSpPr>
        <p:spPr>
          <a:xfrm>
            <a:off x="696686" y="4136571"/>
            <a:ext cx="11001828" cy="2040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Recommended proposal from the meeting:</a:t>
            </a:r>
          </a:p>
          <a:p>
            <a:pPr marL="285750" indent="-285750">
              <a:buFontTx/>
              <a:buChar char="-"/>
            </a:pPr>
            <a:r>
              <a:rPr lang="en-US" dirty="0"/>
              <a:t>The security sub-committee meeting thought that this was a good idea</a:t>
            </a:r>
          </a:p>
          <a:p>
            <a:pPr marL="285750" indent="-285750">
              <a:buFontTx/>
              <a:buChar char="-"/>
            </a:pPr>
            <a:r>
              <a:rPr lang="en-US" dirty="0" err="1"/>
              <a:t>Recomended</a:t>
            </a:r>
            <a:r>
              <a:rPr lang="en-US" dirty="0"/>
              <a:t> to setup a meeting with Helen for integration.</a:t>
            </a:r>
          </a:p>
        </p:txBody>
      </p:sp>
    </p:spTree>
    <p:extLst>
      <p:ext uri="{BB962C8B-B14F-4D97-AF65-F5344CB8AC3E}">
        <p14:creationId xmlns:p14="http://schemas.microsoft.com/office/powerpoint/2010/main" val="3216700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AD8C4-D618-43B9-9B58-3528DF706406}"/>
              </a:ext>
            </a:extLst>
          </p:cNvPr>
          <p:cNvSpPr>
            <a:spLocks noGrp="1"/>
          </p:cNvSpPr>
          <p:nvPr>
            <p:ph type="title"/>
          </p:nvPr>
        </p:nvSpPr>
        <p:spPr/>
        <p:txBody>
          <a:bodyPr/>
          <a:lstStyle/>
          <a:p>
            <a:r>
              <a:rPr lang="en-US" dirty="0"/>
              <a:t>Next Meeting topics</a:t>
            </a:r>
          </a:p>
        </p:txBody>
      </p:sp>
      <p:sp>
        <p:nvSpPr>
          <p:cNvPr id="3" name="Content Placeholder 2">
            <a:extLst>
              <a:ext uri="{FF2B5EF4-FFF2-40B4-BE49-F238E27FC236}">
                <a16:creationId xmlns:a16="http://schemas.microsoft.com/office/drawing/2014/main" id="{C0668C04-B6D4-4BBA-8405-7B91A9CF84E9}"/>
              </a:ext>
            </a:extLst>
          </p:cNvPr>
          <p:cNvSpPr>
            <a:spLocks noGrp="1"/>
          </p:cNvSpPr>
          <p:nvPr>
            <p:ph idx="1"/>
          </p:nvPr>
        </p:nvSpPr>
        <p:spPr/>
        <p:txBody>
          <a:bodyPr/>
          <a:lstStyle/>
          <a:p>
            <a:r>
              <a:rPr lang="en-US" dirty="0"/>
              <a:t>Propose to cancel 27/12/2017 and 03/01/2018</a:t>
            </a:r>
          </a:p>
          <a:p>
            <a:r>
              <a:rPr lang="en-US" dirty="0"/>
              <a:t>Next meeting topics:</a:t>
            </a:r>
          </a:p>
          <a:p>
            <a:pPr lvl="1"/>
            <a:endParaRPr lang="en-US" dirty="0"/>
          </a:p>
        </p:txBody>
      </p:sp>
      <p:sp>
        <p:nvSpPr>
          <p:cNvPr id="4" name="Rectangle 3">
            <a:extLst>
              <a:ext uri="{FF2B5EF4-FFF2-40B4-BE49-F238E27FC236}">
                <a16:creationId xmlns:a16="http://schemas.microsoft.com/office/drawing/2014/main" id="{16026F8F-7E31-43E0-B11D-62ED9EFE866D}"/>
              </a:ext>
            </a:extLst>
          </p:cNvPr>
          <p:cNvSpPr/>
          <p:nvPr/>
        </p:nvSpPr>
        <p:spPr>
          <a:xfrm>
            <a:off x="696686" y="4136571"/>
            <a:ext cx="11001828" cy="2040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Recommended proposal from the meeting:</a:t>
            </a:r>
          </a:p>
          <a:p>
            <a:pPr marL="285750" indent="-285750">
              <a:buFontTx/>
              <a:buChar char="-"/>
            </a:pPr>
            <a:r>
              <a:rPr lang="en-US" dirty="0" err="1"/>
              <a:t>Canel</a:t>
            </a:r>
            <a:r>
              <a:rPr lang="en-US" dirty="0"/>
              <a:t> 27/12 2017 and 03/01/2018.</a:t>
            </a:r>
          </a:p>
        </p:txBody>
      </p:sp>
    </p:spTree>
    <p:extLst>
      <p:ext uri="{BB962C8B-B14F-4D97-AF65-F5344CB8AC3E}">
        <p14:creationId xmlns:p14="http://schemas.microsoft.com/office/powerpoint/2010/main" val="2089183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C4B04-0DC1-462D-AD95-C4D46FA4A3A5}"/>
              </a:ext>
            </a:extLst>
          </p:cNvPr>
          <p:cNvSpPr>
            <a:spLocks noGrp="1"/>
          </p:cNvSpPr>
          <p:nvPr>
            <p:ph type="title"/>
          </p:nvPr>
        </p:nvSpPr>
        <p:spPr/>
        <p:txBody>
          <a:bodyPr/>
          <a:lstStyle/>
          <a:p>
            <a:r>
              <a:rPr lang="en-US" dirty="0"/>
              <a:t>This meeting Minutes</a:t>
            </a:r>
          </a:p>
        </p:txBody>
      </p:sp>
      <p:sp>
        <p:nvSpPr>
          <p:cNvPr id="3" name="Content Placeholder 2">
            <a:extLst>
              <a:ext uri="{FF2B5EF4-FFF2-40B4-BE49-F238E27FC236}">
                <a16:creationId xmlns:a16="http://schemas.microsoft.com/office/drawing/2014/main" id="{6092B5D0-CC98-4F1C-8147-6D7B24CC2DB7}"/>
              </a:ext>
            </a:extLst>
          </p:cNvPr>
          <p:cNvSpPr>
            <a:spLocks noGrp="1"/>
          </p:cNvSpPr>
          <p:nvPr>
            <p:ph idx="1"/>
          </p:nvPr>
        </p:nvSpPr>
        <p:spPr/>
        <p:txBody>
          <a:bodyPr>
            <a:normAutofit fontScale="85000" lnSpcReduction="10000"/>
          </a:bodyPr>
          <a:lstStyle/>
          <a:p>
            <a:r>
              <a:rPr lang="en-US" dirty="0"/>
              <a:t>Static code scan</a:t>
            </a:r>
          </a:p>
          <a:p>
            <a:pPr lvl="1"/>
            <a:r>
              <a:rPr lang="en-US" dirty="0"/>
              <a:t>Proposal recommended by the security sub-committee:</a:t>
            </a:r>
          </a:p>
          <a:p>
            <a:pPr lvl="2"/>
            <a:r>
              <a:rPr lang="en-US" dirty="0"/>
              <a:t>Recommend to use </a:t>
            </a:r>
            <a:r>
              <a:rPr lang="en-US" dirty="0" err="1"/>
              <a:t>Coverity</a:t>
            </a:r>
            <a:r>
              <a:rPr lang="en-US" dirty="0"/>
              <a:t>.</a:t>
            </a:r>
          </a:p>
          <a:p>
            <a:pPr lvl="3"/>
            <a:r>
              <a:rPr lang="en-US" dirty="0"/>
              <a:t>Amy to update the security recommendations page.</a:t>
            </a:r>
          </a:p>
          <a:p>
            <a:pPr lvl="2"/>
            <a:r>
              <a:rPr lang="en-US" dirty="0"/>
              <a:t>Recommend to request it to be included in the CI/CD tool chain, with a weekly report sent to the PTLs.</a:t>
            </a:r>
          </a:p>
          <a:p>
            <a:pPr lvl="2"/>
            <a:r>
              <a:rPr lang="en-US" dirty="0"/>
              <a:t>Request to invite Luke Hinds (</a:t>
            </a:r>
            <a:r>
              <a:rPr lang="en-US" dirty="0">
                <a:hlinkClick r:id="rId2"/>
              </a:rPr>
              <a:t>lhinds@redhat.com</a:t>
            </a:r>
            <a:r>
              <a:rPr lang="en-US" dirty="0"/>
              <a:t>) to share their experiences.</a:t>
            </a:r>
          </a:p>
          <a:p>
            <a:pPr lvl="2"/>
            <a:r>
              <a:rPr lang="en-US" dirty="0"/>
              <a:t>Security Team to host a session to support the projects who would like it.</a:t>
            </a:r>
          </a:p>
          <a:p>
            <a:pPr lvl="3"/>
            <a:r>
              <a:rPr lang="en-US" dirty="0"/>
              <a:t>Amy (to look at the proposal on how to host such a meeting).</a:t>
            </a:r>
          </a:p>
          <a:p>
            <a:pPr lvl="2"/>
            <a:r>
              <a:rPr lang="en-US" dirty="0"/>
              <a:t>Look at </a:t>
            </a:r>
          </a:p>
          <a:p>
            <a:pPr lvl="3"/>
            <a:r>
              <a:rPr lang="en-US" dirty="0"/>
              <a:t>OPNFV is quite elaborate on scanning as I just found: </a:t>
            </a:r>
            <a:r>
              <a:rPr lang="en-US" dirty="0">
                <a:hlinkClick r:id="rId3"/>
              </a:rPr>
              <a:t>https://wiki.opnfv.org/display/security/Security+Scanning</a:t>
            </a:r>
            <a:r>
              <a:rPr lang="en-US" dirty="0"/>
              <a:t> </a:t>
            </a:r>
          </a:p>
          <a:p>
            <a:pPr lvl="3"/>
            <a:r>
              <a:rPr lang="en-US" dirty="0"/>
              <a:t>OPNFV security working group: </a:t>
            </a:r>
            <a:r>
              <a:rPr lang="en-US" dirty="0">
                <a:hlinkClick r:id="rId4"/>
              </a:rPr>
              <a:t>https://wiki.opnfv.org/display/security/Security+Home</a:t>
            </a:r>
            <a:endParaRPr lang="en-US" dirty="0"/>
          </a:p>
          <a:p>
            <a:pPr lvl="2"/>
            <a:r>
              <a:rPr lang="en-US" dirty="0"/>
              <a:t>Recommend the following added to the MS checklists.</a:t>
            </a:r>
          </a:p>
          <a:p>
            <a:pPr lvl="3"/>
            <a:r>
              <a:rPr lang="en-US" dirty="0"/>
              <a:t>No unresolved “high” priority items at MS-3</a:t>
            </a:r>
          </a:p>
          <a:p>
            <a:pPr lvl="3"/>
            <a:r>
              <a:rPr lang="en-US" dirty="0"/>
              <a:t>No unresolved “medium” priority items at MS-4</a:t>
            </a:r>
          </a:p>
          <a:p>
            <a:pPr lvl="3"/>
            <a:r>
              <a:rPr lang="en-US" dirty="0"/>
              <a:t>(Post meeting reflection – we need to define high and medium).</a:t>
            </a:r>
          </a:p>
          <a:p>
            <a:pPr lvl="1"/>
            <a:endParaRPr lang="en-US" dirty="0"/>
          </a:p>
        </p:txBody>
      </p:sp>
    </p:spTree>
    <p:extLst>
      <p:ext uri="{BB962C8B-B14F-4D97-AF65-F5344CB8AC3E}">
        <p14:creationId xmlns:p14="http://schemas.microsoft.com/office/powerpoint/2010/main" val="429582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C4B04-0DC1-462D-AD95-C4D46FA4A3A5}"/>
              </a:ext>
            </a:extLst>
          </p:cNvPr>
          <p:cNvSpPr>
            <a:spLocks noGrp="1"/>
          </p:cNvSpPr>
          <p:nvPr>
            <p:ph type="title"/>
          </p:nvPr>
        </p:nvSpPr>
        <p:spPr/>
        <p:txBody>
          <a:bodyPr/>
          <a:lstStyle/>
          <a:p>
            <a:r>
              <a:rPr lang="en-US" dirty="0"/>
              <a:t>This meeting Minutes</a:t>
            </a:r>
          </a:p>
        </p:txBody>
      </p:sp>
      <p:sp>
        <p:nvSpPr>
          <p:cNvPr id="3" name="Content Placeholder 2">
            <a:extLst>
              <a:ext uri="{FF2B5EF4-FFF2-40B4-BE49-F238E27FC236}">
                <a16:creationId xmlns:a16="http://schemas.microsoft.com/office/drawing/2014/main" id="{6092B5D0-CC98-4F1C-8147-6D7B24CC2DB7}"/>
              </a:ext>
            </a:extLst>
          </p:cNvPr>
          <p:cNvSpPr>
            <a:spLocks noGrp="1"/>
          </p:cNvSpPr>
          <p:nvPr>
            <p:ph idx="1"/>
          </p:nvPr>
        </p:nvSpPr>
        <p:spPr/>
        <p:txBody>
          <a:bodyPr>
            <a:normAutofit/>
          </a:bodyPr>
          <a:lstStyle/>
          <a:p>
            <a:r>
              <a:rPr lang="en-US" dirty="0"/>
              <a:t>Known vulnerability analysis</a:t>
            </a:r>
          </a:p>
          <a:p>
            <a:pPr lvl="1"/>
            <a:r>
              <a:rPr lang="en-US" dirty="0"/>
              <a:t>Proposal recommended by the security sub-committee</a:t>
            </a:r>
          </a:p>
          <a:p>
            <a:pPr lvl="2"/>
            <a:r>
              <a:rPr lang="en-US" dirty="0"/>
              <a:t>Open the tool to the PTLs</a:t>
            </a:r>
          </a:p>
          <a:p>
            <a:pPr lvl="2"/>
            <a:r>
              <a:rPr lang="en-US" dirty="0"/>
              <a:t>Request that the MS4 and release  criteria: not releasing modules with vulnerabilities more than 60 days old.</a:t>
            </a:r>
          </a:p>
          <a:p>
            <a:pPr lvl="3"/>
            <a:r>
              <a:rPr lang="en-US" dirty="0"/>
              <a:t>Exceptions raised and discussed with the TSC.</a:t>
            </a:r>
          </a:p>
          <a:p>
            <a:pPr lvl="2"/>
            <a:r>
              <a:rPr lang="en-US" dirty="0"/>
              <a:t>Recommend to host a session to walkthrough the Nexus IQ tool with the PTLs if required.</a:t>
            </a:r>
          </a:p>
          <a:p>
            <a:pPr lvl="3"/>
            <a:r>
              <a:rPr lang="en-US" dirty="0"/>
              <a:t>Note: A demo was done and is available from the December ONAP Developers Event from Phil Rob.</a:t>
            </a:r>
          </a:p>
          <a:p>
            <a:r>
              <a:rPr lang="en-US" dirty="0"/>
              <a:t>Next meetings:</a:t>
            </a:r>
          </a:p>
          <a:p>
            <a:pPr lvl="1"/>
            <a:r>
              <a:rPr lang="en-US" dirty="0"/>
              <a:t>The meetings of 27/12/2017 and 03/01/2018 are cancelled</a:t>
            </a:r>
          </a:p>
          <a:p>
            <a:pPr lvl="1"/>
            <a:endParaRPr lang="en-US" dirty="0"/>
          </a:p>
          <a:p>
            <a:pPr lvl="1"/>
            <a:endParaRPr lang="en-US" dirty="0"/>
          </a:p>
        </p:txBody>
      </p:sp>
    </p:spTree>
    <p:extLst>
      <p:ext uri="{BB962C8B-B14F-4D97-AF65-F5344CB8AC3E}">
        <p14:creationId xmlns:p14="http://schemas.microsoft.com/office/powerpoint/2010/main" val="37280580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C4B04-0DC1-462D-AD95-C4D46FA4A3A5}"/>
              </a:ext>
            </a:extLst>
          </p:cNvPr>
          <p:cNvSpPr>
            <a:spLocks noGrp="1"/>
          </p:cNvSpPr>
          <p:nvPr>
            <p:ph type="title"/>
          </p:nvPr>
        </p:nvSpPr>
        <p:spPr/>
        <p:txBody>
          <a:bodyPr/>
          <a:lstStyle/>
          <a:p>
            <a:r>
              <a:rPr lang="en-US" dirty="0"/>
              <a:t>This meeting Minutes</a:t>
            </a:r>
          </a:p>
        </p:txBody>
      </p:sp>
      <p:sp>
        <p:nvSpPr>
          <p:cNvPr id="3" name="Content Placeholder 2">
            <a:extLst>
              <a:ext uri="{FF2B5EF4-FFF2-40B4-BE49-F238E27FC236}">
                <a16:creationId xmlns:a16="http://schemas.microsoft.com/office/drawing/2014/main" id="{6092B5D0-CC98-4F1C-8147-6D7B24CC2DB7}"/>
              </a:ext>
            </a:extLst>
          </p:cNvPr>
          <p:cNvSpPr>
            <a:spLocks noGrp="1"/>
          </p:cNvSpPr>
          <p:nvPr>
            <p:ph idx="1"/>
          </p:nvPr>
        </p:nvSpPr>
        <p:spPr/>
        <p:txBody>
          <a:bodyPr>
            <a:normAutofit lnSpcReduction="10000"/>
          </a:bodyPr>
          <a:lstStyle/>
          <a:p>
            <a:r>
              <a:rPr lang="en-US" dirty="0"/>
              <a:t>3SP Support</a:t>
            </a:r>
          </a:p>
          <a:p>
            <a:pPr lvl="1"/>
            <a:r>
              <a:rPr lang="en-US" dirty="0"/>
              <a:t>Recommended proposal from the meeting:</a:t>
            </a:r>
          </a:p>
          <a:p>
            <a:pPr marL="742950" lvl="1" indent="-285750">
              <a:buFontTx/>
              <a:buChar char="-"/>
            </a:pPr>
            <a:r>
              <a:rPr lang="en-US" dirty="0"/>
              <a:t>Arul Nambi (</a:t>
            </a:r>
            <a:r>
              <a:rPr lang="en-US" dirty="0">
                <a:hlinkClick r:id="rId2"/>
              </a:rPr>
              <a:t>arul.nambi@amdocs.com</a:t>
            </a:r>
            <a:r>
              <a:rPr lang="en-US" dirty="0"/>
              <a:t>) will take the lead in producing the lazy guide.  Plan to complete by the end of January, which means a draft ready 3</a:t>
            </a:r>
            <a:r>
              <a:rPr lang="en-US" baseline="30000" dirty="0"/>
              <a:t>rd</a:t>
            </a:r>
            <a:r>
              <a:rPr lang="en-US" dirty="0"/>
              <a:t> week of January.  The following volunteered to support:</a:t>
            </a:r>
          </a:p>
          <a:p>
            <a:pPr marL="1200150" lvl="2" indent="-285750">
              <a:buFontTx/>
              <a:buChar char="-"/>
            </a:pPr>
            <a:r>
              <a:rPr lang="en-US" dirty="0"/>
              <a:t>Rajeev </a:t>
            </a:r>
            <a:r>
              <a:rPr lang="en-US" dirty="0" err="1"/>
              <a:t>Mheta</a:t>
            </a:r>
            <a:r>
              <a:rPr lang="en-US" dirty="0"/>
              <a:t> (</a:t>
            </a:r>
            <a:r>
              <a:rPr lang="en-US" dirty="0">
                <a:hlinkClick r:id="rId3"/>
              </a:rPr>
              <a:t>rajeevme@amdocs.com</a:t>
            </a:r>
            <a:r>
              <a:rPr lang="en-US" dirty="0"/>
              <a:t>); Tony Hanson (tony@att.com ); Don Levy (</a:t>
            </a:r>
            <a:r>
              <a:rPr lang="en-US" dirty="0">
                <a:hlinkClick r:id="rId4"/>
              </a:rPr>
              <a:t>dl2378@att.com</a:t>
            </a:r>
            <a:r>
              <a:rPr lang="en-US" dirty="0"/>
              <a:t> )</a:t>
            </a:r>
          </a:p>
          <a:p>
            <a:pPr marL="742950" lvl="1" indent="-285750">
              <a:buFontTx/>
              <a:buChar char="-"/>
            </a:pPr>
            <a:r>
              <a:rPr lang="en-US" dirty="0"/>
              <a:t>Stephen to Establish a start meeting.</a:t>
            </a:r>
          </a:p>
          <a:p>
            <a:r>
              <a:rPr lang="en-US" dirty="0"/>
              <a:t>Configuration code scanning</a:t>
            </a:r>
          </a:p>
          <a:p>
            <a:pPr lvl="1"/>
            <a:r>
              <a:rPr lang="en-US" dirty="0"/>
              <a:t>Recommended proposal from the meeting:</a:t>
            </a:r>
          </a:p>
          <a:p>
            <a:pPr marL="742950" lvl="1" indent="-285750">
              <a:buFontTx/>
              <a:buChar char="-"/>
            </a:pPr>
            <a:r>
              <a:rPr lang="en-US" dirty="0"/>
              <a:t>The security sub-committee meeting thought that this was a good idea</a:t>
            </a:r>
          </a:p>
          <a:p>
            <a:pPr marL="742950" lvl="1" indent="-285750">
              <a:buFontTx/>
              <a:buChar char="-"/>
            </a:pPr>
            <a:r>
              <a:rPr lang="en-US" dirty="0" err="1"/>
              <a:t>Recomended</a:t>
            </a:r>
            <a:r>
              <a:rPr lang="en-US" dirty="0"/>
              <a:t> to setup a meeting with Helen for integration.</a:t>
            </a:r>
          </a:p>
          <a:p>
            <a:pPr lvl="1"/>
            <a:endParaRPr lang="en-US" dirty="0"/>
          </a:p>
          <a:p>
            <a:pPr lvl="1"/>
            <a:endParaRPr lang="en-US" dirty="0"/>
          </a:p>
        </p:txBody>
      </p:sp>
    </p:spTree>
    <p:extLst>
      <p:ext uri="{BB962C8B-B14F-4D97-AF65-F5344CB8AC3E}">
        <p14:creationId xmlns:p14="http://schemas.microsoft.com/office/powerpoint/2010/main" val="2931423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968BC-DD96-4E77-AEBA-6234FB5C0302}"/>
              </a:ext>
            </a:extLst>
          </p:cNvPr>
          <p:cNvSpPr>
            <a:spLocks noGrp="1"/>
          </p:cNvSpPr>
          <p:nvPr>
            <p:ph type="title"/>
          </p:nvPr>
        </p:nvSpPr>
        <p:spPr/>
        <p:txBody>
          <a:bodyPr/>
          <a:lstStyle/>
          <a:p>
            <a:r>
              <a:rPr lang="en-US" dirty="0"/>
              <a:t>Action follow-up</a:t>
            </a:r>
          </a:p>
        </p:txBody>
      </p:sp>
      <p:graphicFrame>
        <p:nvGraphicFramePr>
          <p:cNvPr id="4" name="Content Placeholder 3">
            <a:extLst>
              <a:ext uri="{FF2B5EF4-FFF2-40B4-BE49-F238E27FC236}">
                <a16:creationId xmlns:a16="http://schemas.microsoft.com/office/drawing/2014/main" id="{87036F84-D456-4324-A526-F20810181749}"/>
              </a:ext>
            </a:extLst>
          </p:cNvPr>
          <p:cNvGraphicFramePr>
            <a:graphicFrameLocks noGrp="1"/>
          </p:cNvGraphicFramePr>
          <p:nvPr>
            <p:ph idx="1"/>
            <p:extLst>
              <p:ext uri="{D42A27DB-BD31-4B8C-83A1-F6EECF244321}">
                <p14:modId xmlns:p14="http://schemas.microsoft.com/office/powerpoint/2010/main" val="3484271910"/>
              </p:ext>
            </p:extLst>
          </p:nvPr>
        </p:nvGraphicFramePr>
        <p:xfrm>
          <a:off x="304800" y="1436914"/>
          <a:ext cx="11480800" cy="5683214"/>
        </p:xfrm>
        <a:graphic>
          <a:graphicData uri="http://schemas.openxmlformats.org/drawingml/2006/table">
            <a:tbl>
              <a:tblPr firstRow="1" bandRow="1">
                <a:tableStyleId>{5C22544A-7EE6-4342-B048-85BDC9FD1C3A}</a:tableStyleId>
              </a:tblPr>
              <a:tblGrid>
                <a:gridCol w="2684509">
                  <a:extLst>
                    <a:ext uri="{9D8B030D-6E8A-4147-A177-3AD203B41FA5}">
                      <a16:colId xmlns:a16="http://schemas.microsoft.com/office/drawing/2014/main" val="3764716732"/>
                    </a:ext>
                  </a:extLst>
                </a:gridCol>
                <a:gridCol w="7133554">
                  <a:extLst>
                    <a:ext uri="{9D8B030D-6E8A-4147-A177-3AD203B41FA5}">
                      <a16:colId xmlns:a16="http://schemas.microsoft.com/office/drawing/2014/main" val="951204743"/>
                    </a:ext>
                  </a:extLst>
                </a:gridCol>
                <a:gridCol w="1662737">
                  <a:extLst>
                    <a:ext uri="{9D8B030D-6E8A-4147-A177-3AD203B41FA5}">
                      <a16:colId xmlns:a16="http://schemas.microsoft.com/office/drawing/2014/main" val="1923474291"/>
                    </a:ext>
                  </a:extLst>
                </a:gridCol>
              </a:tblGrid>
              <a:tr h="350491">
                <a:tc>
                  <a:txBody>
                    <a:bodyPr/>
                    <a:lstStyle/>
                    <a:p>
                      <a:r>
                        <a:rPr lang="en-US" dirty="0"/>
                        <a:t>Action slogan</a:t>
                      </a:r>
                    </a:p>
                  </a:txBody>
                  <a:tcPr/>
                </a:tc>
                <a:tc>
                  <a:txBody>
                    <a:bodyPr/>
                    <a:lstStyle/>
                    <a:p>
                      <a:r>
                        <a:rPr lang="en-US" dirty="0"/>
                        <a:t>Action Description</a:t>
                      </a:r>
                    </a:p>
                  </a:txBody>
                  <a:tcPr/>
                </a:tc>
                <a:tc>
                  <a:txBody>
                    <a:bodyPr/>
                    <a:lstStyle/>
                    <a:p>
                      <a:r>
                        <a:rPr lang="en-US" dirty="0"/>
                        <a:t>Driver</a:t>
                      </a:r>
                    </a:p>
                  </a:txBody>
                  <a:tcPr/>
                </a:tc>
                <a:extLst>
                  <a:ext uri="{0D108BD9-81ED-4DB2-BD59-A6C34878D82A}">
                    <a16:rowId xmlns:a16="http://schemas.microsoft.com/office/drawing/2014/main" val="2730328402"/>
                  </a:ext>
                </a:extLst>
              </a:tr>
              <a:tr h="664755">
                <a:tc>
                  <a:txBody>
                    <a:bodyPr/>
                    <a:lstStyle/>
                    <a:p>
                      <a:r>
                        <a:rPr lang="en-US" dirty="0"/>
                        <a:t>Update wiki recommendation to reflect recommending </a:t>
                      </a:r>
                      <a:r>
                        <a:rPr lang="en-US" dirty="0" err="1"/>
                        <a:t>coverity</a:t>
                      </a:r>
                      <a:endParaRPr lang="en-US" dirty="0"/>
                    </a:p>
                  </a:txBody>
                  <a:tcPr/>
                </a:tc>
                <a:tc>
                  <a:txBody>
                    <a:bodyPr/>
                    <a:lstStyle/>
                    <a:p>
                      <a:r>
                        <a:rPr lang="en-US" dirty="0"/>
                        <a:t>Update the recommendation wiki and the best practices wiki to reflect that we have recommended </a:t>
                      </a:r>
                      <a:r>
                        <a:rPr lang="en-US" dirty="0" err="1"/>
                        <a:t>coverity</a:t>
                      </a:r>
                      <a:r>
                        <a:rPr lang="en-US" dirty="0"/>
                        <a:t> and that it be included in the CI/CD tool chain with a weekly email to the PTLs.  A session to support the PTLs will be hosted as well.</a:t>
                      </a:r>
                    </a:p>
                  </a:txBody>
                  <a:tcPr/>
                </a:tc>
                <a:tc>
                  <a:txBody>
                    <a:bodyPr/>
                    <a:lstStyle/>
                    <a:p>
                      <a:r>
                        <a:rPr lang="en-US" dirty="0"/>
                        <a:t>Amy</a:t>
                      </a:r>
                    </a:p>
                  </a:txBody>
                  <a:tcPr/>
                </a:tc>
                <a:extLst>
                  <a:ext uri="{0D108BD9-81ED-4DB2-BD59-A6C34878D82A}">
                    <a16:rowId xmlns:a16="http://schemas.microsoft.com/office/drawing/2014/main" val="1166082989"/>
                  </a:ext>
                </a:extLst>
              </a:tr>
              <a:tr h="711200">
                <a:tc>
                  <a:txBody>
                    <a:bodyPr/>
                    <a:lstStyle/>
                    <a:p>
                      <a:r>
                        <a:rPr lang="en-US" dirty="0"/>
                        <a:t>Invite Luke Hinds from OPNFV security to share their view</a:t>
                      </a:r>
                    </a:p>
                  </a:txBody>
                  <a:tcPr/>
                </a:tc>
                <a:tc>
                  <a:txBody>
                    <a:bodyPr/>
                    <a:lstStyle/>
                    <a:p>
                      <a:r>
                        <a:rPr lang="en-US" dirty="0"/>
                        <a:t>Invite Luke Hinds from OPNFV security to share their view</a:t>
                      </a:r>
                    </a:p>
                  </a:txBody>
                  <a:tcPr/>
                </a:tc>
                <a:tc>
                  <a:txBody>
                    <a:bodyPr/>
                    <a:lstStyle/>
                    <a:p>
                      <a:r>
                        <a:rPr lang="en-US" dirty="0"/>
                        <a:t>Stephen</a:t>
                      </a:r>
                    </a:p>
                  </a:txBody>
                  <a:tcPr/>
                </a:tc>
                <a:extLst>
                  <a:ext uri="{0D108BD9-81ED-4DB2-BD59-A6C34878D82A}">
                    <a16:rowId xmlns:a16="http://schemas.microsoft.com/office/drawing/2014/main" val="3136745017"/>
                  </a:ext>
                </a:extLst>
              </a:tr>
              <a:tr h="696685">
                <a:tc>
                  <a:txBody>
                    <a:bodyPr/>
                    <a:lstStyle/>
                    <a:p>
                      <a:r>
                        <a:rPr lang="en-US" dirty="0"/>
                        <a:t>Static Code scanning session with PTLs</a:t>
                      </a:r>
                    </a:p>
                  </a:txBody>
                  <a:tcPr/>
                </a:tc>
                <a:tc>
                  <a:txBody>
                    <a:bodyPr/>
                    <a:lstStyle/>
                    <a:p>
                      <a:r>
                        <a:rPr lang="en-US" dirty="0"/>
                        <a:t>Host a session for the PTLs regarding static code scanning and what it means to walk through the </a:t>
                      </a:r>
                      <a:r>
                        <a:rPr lang="en-US" dirty="0" err="1"/>
                        <a:t>coverity</a:t>
                      </a:r>
                      <a:r>
                        <a:rPr lang="en-US" dirty="0"/>
                        <a:t> report.</a:t>
                      </a:r>
                    </a:p>
                  </a:txBody>
                  <a:tcPr/>
                </a:tc>
                <a:tc>
                  <a:txBody>
                    <a:bodyPr/>
                    <a:lstStyle/>
                    <a:p>
                      <a:r>
                        <a:rPr lang="en-US" dirty="0"/>
                        <a:t>Amy to propose</a:t>
                      </a:r>
                    </a:p>
                  </a:txBody>
                  <a:tcPr/>
                </a:tc>
                <a:extLst>
                  <a:ext uri="{0D108BD9-81ED-4DB2-BD59-A6C34878D82A}">
                    <a16:rowId xmlns:a16="http://schemas.microsoft.com/office/drawing/2014/main" val="767718932"/>
                  </a:ext>
                </a:extLst>
              </a:tr>
              <a:tr h="667657">
                <a:tc>
                  <a:txBody>
                    <a:bodyPr/>
                    <a:lstStyle/>
                    <a:p>
                      <a:r>
                        <a:rPr lang="en-US" dirty="0"/>
                        <a:t>Known vulnerability scanning</a:t>
                      </a:r>
                    </a:p>
                  </a:txBody>
                  <a:tcPr/>
                </a:tc>
                <a:tc>
                  <a:txBody>
                    <a:bodyPr/>
                    <a:lstStyle/>
                    <a:p>
                      <a:r>
                        <a:rPr lang="en-US" dirty="0"/>
                        <a:t>Request a presentation for the PTLs about the nexus IQ.</a:t>
                      </a:r>
                    </a:p>
                  </a:txBody>
                  <a:tcPr/>
                </a:tc>
                <a:tc>
                  <a:txBody>
                    <a:bodyPr/>
                    <a:lstStyle/>
                    <a:p>
                      <a:r>
                        <a:rPr lang="en-US" dirty="0"/>
                        <a:t>Stephen</a:t>
                      </a:r>
                    </a:p>
                  </a:txBody>
                  <a:tcPr/>
                </a:tc>
                <a:extLst>
                  <a:ext uri="{0D108BD9-81ED-4DB2-BD59-A6C34878D82A}">
                    <a16:rowId xmlns:a16="http://schemas.microsoft.com/office/drawing/2014/main" val="2469770952"/>
                  </a:ext>
                </a:extLst>
              </a:tr>
              <a:tr h="604956">
                <a:tc>
                  <a:txBody>
                    <a:bodyPr/>
                    <a:lstStyle/>
                    <a:p>
                      <a:r>
                        <a:rPr lang="en-US" dirty="0"/>
                        <a:t>Configuration scanning</a:t>
                      </a:r>
                    </a:p>
                  </a:txBody>
                  <a:tcPr/>
                </a:tc>
                <a:tc>
                  <a:txBody>
                    <a:bodyPr/>
                    <a:lstStyle/>
                    <a:p>
                      <a:r>
                        <a:rPr lang="en-US" dirty="0"/>
                        <a:t>Organize a session with integration (Helen) on configuration scanning</a:t>
                      </a:r>
                    </a:p>
                  </a:txBody>
                  <a:tcPr/>
                </a:tc>
                <a:tc>
                  <a:txBody>
                    <a:bodyPr/>
                    <a:lstStyle/>
                    <a:p>
                      <a:r>
                        <a:rPr lang="en-US" dirty="0"/>
                        <a:t>Stephen</a:t>
                      </a:r>
                    </a:p>
                  </a:txBody>
                  <a:tcPr/>
                </a:tc>
                <a:extLst>
                  <a:ext uri="{0D108BD9-81ED-4DB2-BD59-A6C34878D82A}">
                    <a16:rowId xmlns:a16="http://schemas.microsoft.com/office/drawing/2014/main" val="4124468866"/>
                  </a:ext>
                </a:extLst>
              </a:tr>
              <a:tr h="604956">
                <a:tc>
                  <a:txBody>
                    <a:bodyPr/>
                    <a:lstStyle/>
                    <a:p>
                      <a:r>
                        <a:rPr lang="en-US" dirty="0"/>
                        <a:t>CII badging ONAP guide</a:t>
                      </a:r>
                    </a:p>
                  </a:txBody>
                  <a:tcPr/>
                </a:tc>
                <a:tc>
                  <a:txBody>
                    <a:bodyPr/>
                    <a:lstStyle/>
                    <a:p>
                      <a:r>
                        <a:rPr lang="en-US" dirty="0"/>
                        <a:t>Create a ONAP guide for the CII badging with recommendations for the ONAP projects in particular on common questions.</a:t>
                      </a:r>
                    </a:p>
                  </a:txBody>
                  <a:tcPr/>
                </a:tc>
                <a:tc>
                  <a:txBody>
                    <a:bodyPr/>
                    <a:lstStyle/>
                    <a:p>
                      <a:r>
                        <a:rPr lang="en-US" dirty="0"/>
                        <a:t>Arul leads.</a:t>
                      </a:r>
                    </a:p>
                  </a:txBody>
                  <a:tcPr/>
                </a:tc>
                <a:extLst>
                  <a:ext uri="{0D108BD9-81ED-4DB2-BD59-A6C34878D82A}">
                    <a16:rowId xmlns:a16="http://schemas.microsoft.com/office/drawing/2014/main" val="2459866047"/>
                  </a:ext>
                </a:extLst>
              </a:tr>
              <a:tr h="604956">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218191109"/>
                  </a:ext>
                </a:extLst>
              </a:tr>
            </a:tbl>
          </a:graphicData>
        </a:graphic>
      </p:graphicFrame>
    </p:spTree>
    <p:extLst>
      <p:ext uri="{BB962C8B-B14F-4D97-AF65-F5344CB8AC3E}">
        <p14:creationId xmlns:p14="http://schemas.microsoft.com/office/powerpoint/2010/main" val="3098515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fontScale="92500" lnSpcReduction="10000"/>
          </a:bodyPr>
          <a:lstStyle/>
          <a:p>
            <a:r>
              <a:rPr lang="en-US" sz="2000" dirty="0"/>
              <a:t>Information Update</a:t>
            </a:r>
          </a:p>
          <a:p>
            <a:pPr lvl="1"/>
            <a:r>
              <a:rPr lang="en-US" sz="2000" dirty="0"/>
              <a:t>Developers Event Debrief</a:t>
            </a:r>
          </a:p>
          <a:p>
            <a:r>
              <a:rPr lang="en-US" sz="2000" dirty="0"/>
              <a:t>Topics to advance</a:t>
            </a:r>
          </a:p>
          <a:p>
            <a:pPr lvl="1"/>
            <a:r>
              <a:rPr lang="en-US" sz="1600" dirty="0"/>
              <a:t>Action Follow-up</a:t>
            </a:r>
          </a:p>
          <a:p>
            <a:pPr lvl="1"/>
            <a:r>
              <a:rPr lang="en-US" sz="2000" dirty="0"/>
              <a:t>Static Code Scanning</a:t>
            </a:r>
          </a:p>
          <a:p>
            <a:pPr lvl="2"/>
            <a:r>
              <a:rPr lang="en-US" sz="1600" dirty="0"/>
              <a:t>Status</a:t>
            </a:r>
          </a:p>
          <a:p>
            <a:pPr lvl="2"/>
            <a:r>
              <a:rPr lang="en-US" sz="1600" dirty="0"/>
              <a:t>Procedure</a:t>
            </a:r>
          </a:p>
          <a:p>
            <a:pPr lvl="1"/>
            <a:r>
              <a:rPr lang="en-US" sz="2000" dirty="0"/>
              <a:t>Known Vulnerabilities</a:t>
            </a:r>
          </a:p>
          <a:p>
            <a:pPr lvl="2"/>
            <a:r>
              <a:rPr lang="en-US" sz="1600" dirty="0"/>
              <a:t>Procedure</a:t>
            </a:r>
          </a:p>
          <a:p>
            <a:pPr lvl="1"/>
            <a:r>
              <a:rPr lang="en-US" sz="2000" dirty="0"/>
              <a:t>CII Badging program projects support</a:t>
            </a:r>
          </a:p>
          <a:p>
            <a:pPr lvl="2"/>
            <a:r>
              <a:rPr lang="en-US" sz="1600" dirty="0"/>
              <a:t>Produce the ONAP CII Badging program guide?</a:t>
            </a:r>
          </a:p>
          <a:p>
            <a:pPr lvl="2"/>
            <a:r>
              <a:rPr lang="en-US" sz="1600" dirty="0"/>
              <a:t>CII badging program hackathon ….</a:t>
            </a:r>
          </a:p>
          <a:p>
            <a:r>
              <a:rPr lang="en-US" sz="2000" dirty="0"/>
              <a:t>Next Meeting</a:t>
            </a:r>
          </a:p>
          <a:p>
            <a:pPr lvl="1"/>
            <a:r>
              <a:rPr lang="en-US" sz="1600" dirty="0"/>
              <a:t>Timing and topics:</a:t>
            </a:r>
          </a:p>
          <a:p>
            <a:r>
              <a:rPr lang="en-US" sz="2000" dirty="0"/>
              <a:t>AOB</a:t>
            </a:r>
          </a:p>
        </p:txBody>
      </p:sp>
    </p:spTree>
    <p:extLst>
      <p:ext uri="{BB962C8B-B14F-4D97-AF65-F5344CB8AC3E}">
        <p14:creationId xmlns:p14="http://schemas.microsoft.com/office/powerpoint/2010/main" val="2300640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78C6C-CA4A-4873-B32B-78102E484A94}"/>
              </a:ext>
            </a:extLst>
          </p:cNvPr>
          <p:cNvSpPr>
            <a:spLocks noGrp="1"/>
          </p:cNvSpPr>
          <p:nvPr>
            <p:ph type="title"/>
          </p:nvPr>
        </p:nvSpPr>
        <p:spPr/>
        <p:txBody>
          <a:bodyPr/>
          <a:lstStyle/>
          <a:p>
            <a:r>
              <a:rPr lang="en-US" dirty="0"/>
              <a:t>ONAP Dev Event Reflections</a:t>
            </a:r>
          </a:p>
        </p:txBody>
      </p:sp>
      <p:sp>
        <p:nvSpPr>
          <p:cNvPr id="3" name="Content Placeholder 2">
            <a:extLst>
              <a:ext uri="{FF2B5EF4-FFF2-40B4-BE49-F238E27FC236}">
                <a16:creationId xmlns:a16="http://schemas.microsoft.com/office/drawing/2014/main" id="{C341AFE0-0409-4DB1-A1BA-9819A5FC599A}"/>
              </a:ext>
            </a:extLst>
          </p:cNvPr>
          <p:cNvSpPr>
            <a:spLocks noGrp="1"/>
          </p:cNvSpPr>
          <p:nvPr>
            <p:ph idx="1"/>
          </p:nvPr>
        </p:nvSpPr>
        <p:spPr>
          <a:xfrm>
            <a:off x="838200" y="1397000"/>
            <a:ext cx="10515600" cy="5181600"/>
          </a:xfrm>
        </p:spPr>
        <p:txBody>
          <a:bodyPr>
            <a:normAutofit fontScale="92500" lnSpcReduction="20000"/>
          </a:bodyPr>
          <a:lstStyle/>
          <a:p>
            <a:r>
              <a:rPr lang="en-US" sz="1400" dirty="0"/>
              <a:t>General </a:t>
            </a:r>
          </a:p>
          <a:p>
            <a:pPr lvl="1"/>
            <a:r>
              <a:rPr lang="en-US" sz="1200" dirty="0"/>
              <a:t>The interest and expectations from the security sub-committee is growing.</a:t>
            </a:r>
          </a:p>
          <a:p>
            <a:r>
              <a:rPr lang="en-US" sz="1400" dirty="0"/>
              <a:t>CII Badging program. </a:t>
            </a:r>
          </a:p>
          <a:p>
            <a:pPr lvl="1"/>
            <a:r>
              <a:rPr lang="en-US" sz="1200" dirty="0"/>
              <a:t>As part of the S3P now that is approved and now the projects will be expected to work with it, the question that gets asked is how can we help the projects now.  Some ideas: </a:t>
            </a:r>
          </a:p>
          <a:p>
            <a:pPr lvl="2"/>
            <a:r>
              <a:rPr lang="en-US" sz="1100" dirty="0"/>
              <a:t>Create a CII guide for ONAP projects, detailing the answers that are common, and best practices to help the projects</a:t>
            </a:r>
          </a:p>
          <a:p>
            <a:pPr lvl="2"/>
            <a:r>
              <a:rPr lang="en-US" sz="1100" dirty="0" err="1"/>
              <a:t>rganize</a:t>
            </a:r>
            <a:r>
              <a:rPr lang="en-US" sz="1100" dirty="0"/>
              <a:t> a debrief of “CII badging hackathon” where the participants can start the badging process, and answer a few questions go get going, with support</a:t>
            </a:r>
          </a:p>
          <a:p>
            <a:r>
              <a:rPr lang="en-US" sz="1400" dirty="0"/>
              <a:t>Static code scanning </a:t>
            </a:r>
          </a:p>
          <a:p>
            <a:pPr lvl="1"/>
            <a:r>
              <a:rPr lang="en-US" sz="1200" dirty="0"/>
              <a:t>The need of having a proposal for the how to use the results </a:t>
            </a:r>
          </a:p>
          <a:p>
            <a:pPr lvl="2"/>
            <a:r>
              <a:rPr lang="en-US" sz="1100" dirty="0"/>
              <a:t>In the security session we were discussing a report once a week.</a:t>
            </a:r>
          </a:p>
          <a:p>
            <a:pPr lvl="2"/>
            <a:r>
              <a:rPr lang="en-US" sz="1100" dirty="0"/>
              <a:t>When speaking with Phil Robb, he had an alternative suggestion: </a:t>
            </a:r>
          </a:p>
          <a:p>
            <a:pPr lvl="3"/>
            <a:r>
              <a:rPr lang="en-US" sz="1000" dirty="0"/>
              <a:t>Create a group with representatives from the projects under the guidance of the security sub-committee</a:t>
            </a:r>
          </a:p>
          <a:p>
            <a:pPr lvl="3"/>
            <a:r>
              <a:rPr lang="en-US" sz="1000" dirty="0"/>
              <a:t>Tie an analysis to a milestone, using that group to go through the report.</a:t>
            </a:r>
          </a:p>
          <a:p>
            <a:pPr lvl="1"/>
            <a:r>
              <a:rPr lang="en-US" sz="1200" dirty="0"/>
              <a:t>In either case, we have to work to have a solid proposal.  My proposal is to organize a session with a representative of a few projects that may be interested to create such a proposal.</a:t>
            </a:r>
          </a:p>
          <a:p>
            <a:r>
              <a:rPr lang="en-US" sz="1400" dirty="0" err="1"/>
              <a:t>Sonus</a:t>
            </a:r>
            <a:r>
              <a:rPr lang="en-US" sz="1400" dirty="0"/>
              <a:t>/nexus IQ: finding known vulnerabilities. </a:t>
            </a:r>
          </a:p>
          <a:p>
            <a:pPr lvl="1"/>
            <a:r>
              <a:rPr lang="en-US" sz="1200" dirty="0"/>
              <a:t>We need a proposal for  how to use this.</a:t>
            </a:r>
          </a:p>
          <a:p>
            <a:r>
              <a:rPr lang="en-US" sz="1600" dirty="0"/>
              <a:t>Configuration Security scan:</a:t>
            </a:r>
          </a:p>
          <a:p>
            <a:pPr lvl="1"/>
            <a:r>
              <a:rPr lang="en-US" sz="1200" dirty="0"/>
              <a:t>There was a proposal raised to look at scanning of the configuration (see: https://norad.gitlab.io/  https://norad.gitlab.io/docs/#test-documentation ) </a:t>
            </a:r>
          </a:p>
          <a:p>
            <a:pPr lvl="2"/>
            <a:r>
              <a:rPr lang="en-US" sz="1100" dirty="0"/>
              <a:t>This is scanning the basic infrastructure configuration</a:t>
            </a:r>
          </a:p>
          <a:p>
            <a:pPr lvl="2"/>
            <a:r>
              <a:rPr lang="en-US" sz="1100" dirty="0"/>
              <a:t>Could be useful to integration (and the reference that we download as part of the release)</a:t>
            </a:r>
          </a:p>
          <a:p>
            <a:pPr lvl="1"/>
            <a:r>
              <a:rPr lang="en-US" sz="1200" dirty="0"/>
              <a:t>My proposal: have a meeting with integration to see the use.</a:t>
            </a:r>
          </a:p>
          <a:p>
            <a:r>
              <a:rPr lang="en-US" sz="1400" dirty="0"/>
              <a:t>Credential management </a:t>
            </a:r>
          </a:p>
          <a:p>
            <a:pPr lvl="1"/>
            <a:r>
              <a:rPr lang="en-US" sz="1200" dirty="0"/>
              <a:t>There was discussions also on the scope of the credential management, in particular to the </a:t>
            </a:r>
            <a:r>
              <a:rPr lang="en-US" sz="1200" dirty="0" err="1"/>
              <a:t>ONAP_Foreign</a:t>
            </a:r>
            <a:r>
              <a:rPr lang="en-US" sz="1200" dirty="0"/>
              <a:t>, and whether we cover more than just the credentials but also the interfaces (security perspective).  We can add that on the backlog.</a:t>
            </a:r>
          </a:p>
          <a:p>
            <a:pPr lvl="1"/>
            <a:r>
              <a:rPr lang="en-US" sz="1200" dirty="0"/>
              <a:t>AAF project scope check</a:t>
            </a:r>
          </a:p>
          <a:p>
            <a:endParaRPr lang="en-US" sz="1400" dirty="0"/>
          </a:p>
          <a:p>
            <a:endParaRPr lang="en-US" sz="1400" dirty="0"/>
          </a:p>
        </p:txBody>
      </p:sp>
    </p:spTree>
    <p:extLst>
      <p:ext uri="{BB962C8B-B14F-4D97-AF65-F5344CB8AC3E}">
        <p14:creationId xmlns:p14="http://schemas.microsoft.com/office/powerpoint/2010/main" val="3042999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F87BFCC-14FF-4F4E-B0D2-C1B05658C3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1719"/>
            <a:ext cx="12192000" cy="6534561"/>
          </a:xfrm>
          <a:prstGeom prst="rect">
            <a:avLst/>
          </a:prstGeom>
        </p:spPr>
      </p:pic>
    </p:spTree>
    <p:extLst>
      <p:ext uri="{BB962C8B-B14F-4D97-AF65-F5344CB8AC3E}">
        <p14:creationId xmlns:p14="http://schemas.microsoft.com/office/powerpoint/2010/main" val="2615671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Code Scanning</a:t>
            </a:r>
          </a:p>
        </p:txBody>
      </p:sp>
      <p:sp>
        <p:nvSpPr>
          <p:cNvPr id="3" name="Content Placeholder 2"/>
          <p:cNvSpPr>
            <a:spLocks noGrp="1"/>
          </p:cNvSpPr>
          <p:nvPr>
            <p:ph idx="1"/>
          </p:nvPr>
        </p:nvSpPr>
        <p:spPr/>
        <p:txBody>
          <a:bodyPr/>
          <a:lstStyle/>
          <a:p>
            <a:r>
              <a:rPr lang="en-US" dirty="0"/>
              <a:t>Use for Update: </a:t>
            </a:r>
            <a:r>
              <a:rPr lang="en-US" dirty="0">
                <a:hlinkClick r:id="rId2"/>
              </a:rPr>
              <a:t>https://wiki.onap.org/display/DW/ONAP+security+Recomendation+Developement</a:t>
            </a:r>
            <a:r>
              <a:rPr lang="en-US" dirty="0"/>
              <a:t> section 3</a:t>
            </a:r>
          </a:p>
          <a:p>
            <a:endParaRPr lang="en-US" dirty="0"/>
          </a:p>
          <a:p>
            <a:endParaRPr lang="en-US" dirty="0"/>
          </a:p>
        </p:txBody>
      </p:sp>
    </p:spTree>
    <p:extLst>
      <p:ext uri="{BB962C8B-B14F-4D97-AF65-F5344CB8AC3E}">
        <p14:creationId xmlns:p14="http://schemas.microsoft.com/office/powerpoint/2010/main" val="3651593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86B3B-535F-4674-80FE-180001380DBF}"/>
              </a:ext>
            </a:extLst>
          </p:cNvPr>
          <p:cNvSpPr>
            <a:spLocks noGrp="1"/>
          </p:cNvSpPr>
          <p:nvPr>
            <p:ph type="title"/>
          </p:nvPr>
        </p:nvSpPr>
        <p:spPr/>
        <p:txBody>
          <a:bodyPr/>
          <a:lstStyle/>
          <a:p>
            <a:r>
              <a:rPr lang="en-US" dirty="0"/>
              <a:t>Static Code Scanning – ONAP process?</a:t>
            </a:r>
          </a:p>
        </p:txBody>
      </p:sp>
      <p:sp>
        <p:nvSpPr>
          <p:cNvPr id="4" name="Content Placeholder 3">
            <a:extLst>
              <a:ext uri="{FF2B5EF4-FFF2-40B4-BE49-F238E27FC236}">
                <a16:creationId xmlns:a16="http://schemas.microsoft.com/office/drawing/2014/main" id="{8B46C494-A05E-4D8A-8190-716DEE2FAEE6}"/>
              </a:ext>
            </a:extLst>
          </p:cNvPr>
          <p:cNvSpPr>
            <a:spLocks noGrp="1"/>
          </p:cNvSpPr>
          <p:nvPr>
            <p:ph sz="half" idx="1"/>
          </p:nvPr>
        </p:nvSpPr>
        <p:spPr>
          <a:xfrm>
            <a:off x="838200" y="1825625"/>
            <a:ext cx="10381343" cy="4351338"/>
          </a:xfrm>
        </p:spPr>
        <p:txBody>
          <a:bodyPr>
            <a:normAutofit/>
          </a:bodyPr>
          <a:lstStyle/>
          <a:p>
            <a:r>
              <a:rPr lang="en-US" dirty="0"/>
              <a:t>We should propose a process to follow.</a:t>
            </a:r>
          </a:p>
          <a:p>
            <a:r>
              <a:rPr lang="en-US" dirty="0"/>
              <a:t>Two high level Approaches</a:t>
            </a:r>
          </a:p>
          <a:p>
            <a:pPr lvl="1"/>
            <a:r>
              <a:rPr lang="en-US" dirty="0"/>
              <a:t>Scan analysis in project groups.</a:t>
            </a:r>
          </a:p>
          <a:p>
            <a:pPr lvl="1"/>
            <a:r>
              <a:rPr lang="en-US" dirty="0"/>
              <a:t>Form a analysis group, with the support from Projects.</a:t>
            </a:r>
          </a:p>
          <a:p>
            <a:r>
              <a:rPr lang="en-US" dirty="0"/>
              <a:t>In either case, propose to include in MS4 checklist.</a:t>
            </a:r>
          </a:p>
          <a:p>
            <a:pPr lvl="1"/>
            <a:endParaRPr lang="en-US" dirty="0"/>
          </a:p>
        </p:txBody>
      </p:sp>
    </p:spTree>
    <p:extLst>
      <p:ext uri="{BB962C8B-B14F-4D97-AF65-F5344CB8AC3E}">
        <p14:creationId xmlns:p14="http://schemas.microsoft.com/office/powerpoint/2010/main" val="3982595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86B3B-535F-4674-80FE-180001380DBF}"/>
              </a:ext>
            </a:extLst>
          </p:cNvPr>
          <p:cNvSpPr>
            <a:spLocks noGrp="1"/>
          </p:cNvSpPr>
          <p:nvPr>
            <p:ph type="title"/>
          </p:nvPr>
        </p:nvSpPr>
        <p:spPr/>
        <p:txBody>
          <a:bodyPr/>
          <a:lstStyle/>
          <a:p>
            <a:r>
              <a:rPr lang="en-US" dirty="0"/>
              <a:t>Static Code Scanning – ONAP process?</a:t>
            </a:r>
            <a:br>
              <a:rPr lang="en-US" dirty="0"/>
            </a:br>
            <a:r>
              <a:rPr lang="en-US" dirty="0"/>
              <a:t>- Scanning of the project created code - </a:t>
            </a:r>
          </a:p>
        </p:txBody>
      </p:sp>
      <p:sp>
        <p:nvSpPr>
          <p:cNvPr id="3" name="Text Placeholder 2">
            <a:extLst>
              <a:ext uri="{FF2B5EF4-FFF2-40B4-BE49-F238E27FC236}">
                <a16:creationId xmlns:a16="http://schemas.microsoft.com/office/drawing/2014/main" id="{18D0A410-73AF-4ABA-A04D-B173C3B1B223}"/>
              </a:ext>
            </a:extLst>
          </p:cNvPr>
          <p:cNvSpPr>
            <a:spLocks noGrp="1"/>
          </p:cNvSpPr>
          <p:nvPr>
            <p:ph type="body" idx="1"/>
          </p:nvPr>
        </p:nvSpPr>
        <p:spPr/>
        <p:txBody>
          <a:bodyPr/>
          <a:lstStyle/>
          <a:p>
            <a:r>
              <a:rPr lang="en-US" dirty="0"/>
              <a:t>Proposal 1: Scan analysis in projects</a:t>
            </a:r>
          </a:p>
        </p:txBody>
      </p:sp>
      <p:sp>
        <p:nvSpPr>
          <p:cNvPr id="5" name="Content Placeholder 4">
            <a:extLst>
              <a:ext uri="{FF2B5EF4-FFF2-40B4-BE49-F238E27FC236}">
                <a16:creationId xmlns:a16="http://schemas.microsoft.com/office/drawing/2014/main" id="{02C54879-2A7A-4E75-957B-61C29B5CC8C7}"/>
              </a:ext>
            </a:extLst>
          </p:cNvPr>
          <p:cNvSpPr>
            <a:spLocks noGrp="1"/>
          </p:cNvSpPr>
          <p:nvPr>
            <p:ph sz="half" idx="2"/>
          </p:nvPr>
        </p:nvSpPr>
        <p:spPr/>
        <p:txBody>
          <a:bodyPr>
            <a:normAutofit/>
          </a:bodyPr>
          <a:lstStyle/>
          <a:p>
            <a:r>
              <a:rPr lang="en-US" sz="2000" dirty="0"/>
              <a:t>The PTL is informed of the scan analysis results on a regular basis (e.g. weekly).</a:t>
            </a:r>
          </a:p>
          <a:p>
            <a:r>
              <a:rPr lang="en-US" sz="2000" dirty="0"/>
              <a:t>Project has the responsibility to analysis the scans and make required changes.</a:t>
            </a:r>
          </a:p>
          <a:p>
            <a:r>
              <a:rPr lang="en-US" sz="2000" dirty="0"/>
              <a:t>Note: </a:t>
            </a:r>
          </a:p>
          <a:p>
            <a:pPr lvl="1"/>
            <a:r>
              <a:rPr lang="en-US" sz="1600" dirty="0"/>
              <a:t>The work scales with projects</a:t>
            </a:r>
          </a:p>
          <a:p>
            <a:pPr lvl="1"/>
            <a:r>
              <a:rPr lang="en-US" sz="1600" dirty="0"/>
              <a:t>Security competence may not be in projects to understand the results</a:t>
            </a:r>
          </a:p>
          <a:p>
            <a:pPr lvl="1"/>
            <a:r>
              <a:rPr lang="en-US" sz="1600" dirty="0"/>
              <a:t>Have to work through the false positives.</a:t>
            </a:r>
          </a:p>
          <a:p>
            <a:pPr lvl="1"/>
            <a:r>
              <a:rPr lang="en-US" sz="1600" dirty="0"/>
              <a:t>Requires that the scan process is incorporated into Jenkins.</a:t>
            </a:r>
          </a:p>
        </p:txBody>
      </p:sp>
      <p:sp>
        <p:nvSpPr>
          <p:cNvPr id="6" name="Text Placeholder 5">
            <a:extLst>
              <a:ext uri="{FF2B5EF4-FFF2-40B4-BE49-F238E27FC236}">
                <a16:creationId xmlns:a16="http://schemas.microsoft.com/office/drawing/2014/main" id="{5FAAD88C-C73C-4633-A504-2866F1FF5E10}"/>
              </a:ext>
            </a:extLst>
          </p:cNvPr>
          <p:cNvSpPr>
            <a:spLocks noGrp="1"/>
          </p:cNvSpPr>
          <p:nvPr>
            <p:ph type="body" sz="quarter" idx="3"/>
          </p:nvPr>
        </p:nvSpPr>
        <p:spPr/>
        <p:txBody>
          <a:bodyPr/>
          <a:lstStyle/>
          <a:p>
            <a:r>
              <a:rPr lang="en-US" dirty="0"/>
              <a:t>Proposal  2: Create a team to support the scan analysis</a:t>
            </a:r>
          </a:p>
        </p:txBody>
      </p:sp>
      <p:sp>
        <p:nvSpPr>
          <p:cNvPr id="7" name="Content Placeholder 6">
            <a:extLst>
              <a:ext uri="{FF2B5EF4-FFF2-40B4-BE49-F238E27FC236}">
                <a16:creationId xmlns:a16="http://schemas.microsoft.com/office/drawing/2014/main" id="{0C5BC23C-C0AE-4625-A59E-1698B2AAEE4D}"/>
              </a:ext>
            </a:extLst>
          </p:cNvPr>
          <p:cNvSpPr>
            <a:spLocks noGrp="1"/>
          </p:cNvSpPr>
          <p:nvPr>
            <p:ph sz="quarter" idx="4"/>
          </p:nvPr>
        </p:nvSpPr>
        <p:spPr/>
        <p:txBody>
          <a:bodyPr>
            <a:normAutofit/>
          </a:bodyPr>
          <a:lstStyle/>
          <a:p>
            <a:r>
              <a:rPr lang="en-US" sz="2000" dirty="0"/>
              <a:t>Under the guidance of the security sub-committee 1-2 team is created with project members (rally around </a:t>
            </a:r>
            <a:r>
              <a:rPr lang="en-US" sz="2000" dirty="0" err="1"/>
              <a:t>timezones</a:t>
            </a:r>
            <a:r>
              <a:rPr lang="en-US" sz="2000" dirty="0"/>
              <a:t>).</a:t>
            </a:r>
          </a:p>
          <a:p>
            <a:r>
              <a:rPr lang="en-US" sz="2000" dirty="0"/>
              <a:t>Perform walkthrough of the static code scan results before MS-4.</a:t>
            </a:r>
          </a:p>
        </p:txBody>
      </p:sp>
    </p:spTree>
    <p:extLst>
      <p:ext uri="{BB962C8B-B14F-4D97-AF65-F5344CB8AC3E}">
        <p14:creationId xmlns:p14="http://schemas.microsoft.com/office/powerpoint/2010/main" val="2574292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A213B-1647-4708-9651-AB0374DDB58B}"/>
              </a:ext>
            </a:extLst>
          </p:cNvPr>
          <p:cNvSpPr>
            <a:spLocks noGrp="1"/>
          </p:cNvSpPr>
          <p:nvPr>
            <p:ph type="title"/>
          </p:nvPr>
        </p:nvSpPr>
        <p:spPr/>
        <p:txBody>
          <a:bodyPr/>
          <a:lstStyle/>
          <a:p>
            <a:r>
              <a:rPr lang="en-US" dirty="0"/>
              <a:t>Static code analysis – way forward</a:t>
            </a:r>
          </a:p>
        </p:txBody>
      </p:sp>
      <p:sp>
        <p:nvSpPr>
          <p:cNvPr id="3" name="Content Placeholder 2">
            <a:extLst>
              <a:ext uri="{FF2B5EF4-FFF2-40B4-BE49-F238E27FC236}">
                <a16:creationId xmlns:a16="http://schemas.microsoft.com/office/drawing/2014/main" id="{945D92B1-A964-43EB-9234-DEE05E2B03E9}"/>
              </a:ext>
            </a:extLst>
          </p:cNvPr>
          <p:cNvSpPr>
            <a:spLocks noGrp="1"/>
          </p:cNvSpPr>
          <p:nvPr>
            <p:ph idx="1"/>
          </p:nvPr>
        </p:nvSpPr>
        <p:spPr/>
        <p:txBody>
          <a:bodyPr>
            <a:normAutofit fontScale="85000" lnSpcReduction="20000"/>
          </a:bodyPr>
          <a:lstStyle/>
          <a:p>
            <a:r>
              <a:rPr lang="en-US" dirty="0"/>
              <a:t>Proposal recommended by the security sub-committee:</a:t>
            </a:r>
          </a:p>
          <a:p>
            <a:pPr lvl="1"/>
            <a:r>
              <a:rPr lang="en-US" dirty="0"/>
              <a:t>Recommend to use </a:t>
            </a:r>
            <a:r>
              <a:rPr lang="en-US" dirty="0" err="1"/>
              <a:t>Coverity</a:t>
            </a:r>
            <a:r>
              <a:rPr lang="en-US" dirty="0"/>
              <a:t>.</a:t>
            </a:r>
          </a:p>
          <a:p>
            <a:pPr lvl="2"/>
            <a:r>
              <a:rPr lang="en-US" dirty="0"/>
              <a:t>Amy to update the security recommendations page.</a:t>
            </a:r>
          </a:p>
          <a:p>
            <a:pPr lvl="1"/>
            <a:r>
              <a:rPr lang="en-US" dirty="0"/>
              <a:t>Recommend to request it to be included in the CI/CD tool chain, with a weekly report sent to the PTLs.</a:t>
            </a:r>
          </a:p>
          <a:p>
            <a:pPr lvl="1"/>
            <a:r>
              <a:rPr lang="en-US" dirty="0"/>
              <a:t>Request to invite Luke Hinds (</a:t>
            </a:r>
            <a:r>
              <a:rPr lang="en-US" dirty="0">
                <a:hlinkClick r:id="rId2"/>
              </a:rPr>
              <a:t>lhinds@redhat.com</a:t>
            </a:r>
            <a:r>
              <a:rPr lang="en-US" dirty="0"/>
              <a:t>) to share their experiences.</a:t>
            </a:r>
          </a:p>
          <a:p>
            <a:pPr lvl="1"/>
            <a:r>
              <a:rPr lang="en-US" dirty="0"/>
              <a:t>Security Team to host a session to support the projects who would like it.</a:t>
            </a:r>
          </a:p>
          <a:p>
            <a:pPr lvl="2"/>
            <a:r>
              <a:rPr lang="en-US" dirty="0"/>
              <a:t>Amy (to look at the proposal on how to host such a meeting).</a:t>
            </a:r>
          </a:p>
          <a:p>
            <a:pPr lvl="1"/>
            <a:r>
              <a:rPr lang="en-US" dirty="0"/>
              <a:t>Look at </a:t>
            </a:r>
          </a:p>
          <a:p>
            <a:pPr lvl="2"/>
            <a:r>
              <a:rPr lang="en-US" dirty="0"/>
              <a:t>OPNFV is quite elaborate on scanning as I just found: </a:t>
            </a:r>
            <a:r>
              <a:rPr lang="en-US" dirty="0">
                <a:hlinkClick r:id="rId3"/>
              </a:rPr>
              <a:t>https://wiki.opnfv.org/display/security/Security+Scanning</a:t>
            </a:r>
            <a:r>
              <a:rPr lang="en-US" dirty="0"/>
              <a:t> </a:t>
            </a:r>
          </a:p>
          <a:p>
            <a:pPr lvl="2"/>
            <a:r>
              <a:rPr lang="en-US" dirty="0"/>
              <a:t>OPNFV security working group: </a:t>
            </a:r>
            <a:r>
              <a:rPr lang="en-US" dirty="0">
                <a:hlinkClick r:id="rId4"/>
              </a:rPr>
              <a:t>https://wiki.opnfv.org/display/security/Security+Home</a:t>
            </a:r>
            <a:endParaRPr lang="en-US" dirty="0"/>
          </a:p>
          <a:p>
            <a:pPr lvl="1"/>
            <a:r>
              <a:rPr lang="en-US" dirty="0"/>
              <a:t>Recommend the following added to the MS checklists.</a:t>
            </a:r>
          </a:p>
          <a:p>
            <a:pPr lvl="2"/>
            <a:r>
              <a:rPr lang="en-US" dirty="0"/>
              <a:t>No unresolved “high” priority items at MS-3</a:t>
            </a:r>
          </a:p>
          <a:p>
            <a:pPr lvl="2"/>
            <a:r>
              <a:rPr lang="en-US" dirty="0"/>
              <a:t>No unresolved “medium” priority items at MS-4</a:t>
            </a:r>
          </a:p>
          <a:p>
            <a:pPr lvl="2"/>
            <a:r>
              <a:rPr lang="en-US" dirty="0"/>
              <a:t>(Post meeting reflection – we need to define high and medium).</a:t>
            </a:r>
          </a:p>
        </p:txBody>
      </p:sp>
      <p:sp>
        <p:nvSpPr>
          <p:cNvPr id="4" name="Rectangle 3">
            <a:extLst>
              <a:ext uri="{FF2B5EF4-FFF2-40B4-BE49-F238E27FC236}">
                <a16:creationId xmlns:a16="http://schemas.microsoft.com/office/drawing/2014/main" id="{242D1341-FB81-471B-BEA7-8110BF2CB74C}"/>
              </a:ext>
            </a:extLst>
          </p:cNvPr>
          <p:cNvSpPr/>
          <p:nvPr/>
        </p:nvSpPr>
        <p:spPr>
          <a:xfrm>
            <a:off x="9114971" y="0"/>
            <a:ext cx="3497943" cy="10450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From meeting</a:t>
            </a:r>
          </a:p>
        </p:txBody>
      </p:sp>
    </p:spTree>
    <p:extLst>
      <p:ext uri="{BB962C8B-B14F-4D97-AF65-F5344CB8AC3E}">
        <p14:creationId xmlns:p14="http://schemas.microsoft.com/office/powerpoint/2010/main" val="1575079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Nexus IQ/</a:t>
            </a:r>
            <a:br>
              <a:rPr lang="en-US" dirty="0"/>
            </a:br>
            <a:r>
              <a:rPr lang="en-US" dirty="0" err="1"/>
              <a:t>Sonatype</a:t>
            </a:r>
            <a:r>
              <a:rPr lang="en-US" dirty="0"/>
              <a:t> LCM</a:t>
            </a:r>
          </a:p>
        </p:txBody>
      </p:sp>
      <p:sp>
        <p:nvSpPr>
          <p:cNvPr id="3" name="Content Placeholder 2"/>
          <p:cNvSpPr>
            <a:spLocks noGrp="1"/>
          </p:cNvSpPr>
          <p:nvPr>
            <p:ph idx="1"/>
          </p:nvPr>
        </p:nvSpPr>
        <p:spPr/>
        <p:txBody>
          <a:bodyPr/>
          <a:lstStyle/>
          <a:p>
            <a:endParaRPr lang="en-US" dirty="0"/>
          </a:p>
          <a:p>
            <a:endParaRPr lang="en-US" dirty="0"/>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0201" y="914400"/>
            <a:ext cx="8734199" cy="5537200"/>
          </a:xfrm>
          <a:prstGeom prst="rect">
            <a:avLst/>
          </a:prstGeom>
        </p:spPr>
      </p:pic>
      <p:sp>
        <p:nvSpPr>
          <p:cNvPr id="4" name="Rectangle 3">
            <a:extLst>
              <a:ext uri="{FF2B5EF4-FFF2-40B4-BE49-F238E27FC236}">
                <a16:creationId xmlns:a16="http://schemas.microsoft.com/office/drawing/2014/main" id="{2FBD5418-4552-4E88-966D-311A489CFE82}"/>
              </a:ext>
            </a:extLst>
          </p:cNvPr>
          <p:cNvSpPr/>
          <p:nvPr/>
        </p:nvSpPr>
        <p:spPr>
          <a:xfrm>
            <a:off x="943428" y="3896249"/>
            <a:ext cx="6096000" cy="923330"/>
          </a:xfrm>
          <a:prstGeom prst="rect">
            <a:avLst/>
          </a:prstGeom>
        </p:spPr>
        <p:txBody>
          <a:bodyPr>
            <a:spAutoFit/>
          </a:bodyPr>
          <a:lstStyle/>
          <a:p>
            <a:r>
              <a:rPr lang="en-US" dirty="0"/>
              <a:t>Use: </a:t>
            </a:r>
            <a:r>
              <a:rPr lang="en-US" dirty="0">
                <a:hlinkClick r:id="rId3"/>
              </a:rPr>
              <a:t>https://wiki.onap.org/display/DW/ONAP+security+Recomendation+Developement</a:t>
            </a:r>
            <a:r>
              <a:rPr lang="en-US" dirty="0"/>
              <a:t> </a:t>
            </a:r>
          </a:p>
        </p:txBody>
      </p:sp>
    </p:spTree>
    <p:extLst>
      <p:ext uri="{BB962C8B-B14F-4D97-AF65-F5344CB8AC3E}">
        <p14:creationId xmlns:p14="http://schemas.microsoft.com/office/powerpoint/2010/main" val="9176938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7345</TotalTime>
  <Words>1768</Words>
  <Application>Microsoft Office PowerPoint</Application>
  <PresentationFormat>Widescreen</PresentationFormat>
  <Paragraphs>174</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ONAP security meeting</vt:lpstr>
      <vt:lpstr>Agenda</vt:lpstr>
      <vt:lpstr>ONAP Dev Event Reflections</vt:lpstr>
      <vt:lpstr>PowerPoint Presentation</vt:lpstr>
      <vt:lpstr>Static Code Scanning</vt:lpstr>
      <vt:lpstr>Static Code Scanning – ONAP process?</vt:lpstr>
      <vt:lpstr>Static Code Scanning – ONAP process? - Scanning of the project created code - </vt:lpstr>
      <vt:lpstr>Static code analysis – way forward</vt:lpstr>
      <vt:lpstr>Nexus IQ/ Sonatype LCM</vt:lpstr>
      <vt:lpstr>Known vulnerability analysis</vt:lpstr>
      <vt:lpstr>3SP support</vt:lpstr>
      <vt:lpstr>Credential Management</vt:lpstr>
      <vt:lpstr>Configuration security scan</vt:lpstr>
      <vt:lpstr>Next Meeting topics</vt:lpstr>
      <vt:lpstr>This meeting Minutes</vt:lpstr>
      <vt:lpstr>This meeting Minutes</vt:lpstr>
      <vt:lpstr>This meeting Minutes</vt:lpstr>
      <vt:lpstr>Action follow-up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security meeting</dc:title>
  <dc:creator>Stephen Terrill</dc:creator>
  <cp:lastModifiedBy>Stephen Terrill</cp:lastModifiedBy>
  <cp:revision>160</cp:revision>
  <dcterms:created xsi:type="dcterms:W3CDTF">2017-05-16T21:18:30Z</dcterms:created>
  <dcterms:modified xsi:type="dcterms:W3CDTF">2017-12-20T17:08:03Z</dcterms:modified>
</cp:coreProperties>
</file>