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7" r:id="rId4"/>
    <p:sldId id="296" r:id="rId5"/>
    <p:sldId id="304" r:id="rId6"/>
    <p:sldId id="306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2018-01-30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600A-E674-4A00-8392-DF397175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5E04-E259-442F-93B4-DDA7CEEA4F6D}"/>
              </a:ext>
            </a:extLst>
          </p:cNvPr>
          <p:cNvSpPr txBox="1"/>
          <p:nvPr/>
        </p:nvSpPr>
        <p:spPr>
          <a:xfrm>
            <a:off x="941696" y="2838734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440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000" dirty="0"/>
              <a:t>Information Update</a:t>
            </a:r>
          </a:p>
          <a:p>
            <a:pPr lvl="1"/>
            <a:r>
              <a:rPr lang="en-US" sz="2000" dirty="0"/>
              <a:t>-</a:t>
            </a:r>
          </a:p>
          <a:p>
            <a:r>
              <a:rPr lang="en-US" sz="2000" dirty="0"/>
              <a:t>Topics to advance</a:t>
            </a:r>
          </a:p>
          <a:p>
            <a:pPr lvl="1"/>
            <a:r>
              <a:rPr lang="en-US" sz="1900" dirty="0"/>
              <a:t>Action Follow-up</a:t>
            </a:r>
          </a:p>
          <a:p>
            <a:pPr lvl="1"/>
            <a:r>
              <a:rPr lang="en-US" sz="2000" dirty="0"/>
              <a:t>CII Badging program projects support</a:t>
            </a:r>
          </a:p>
          <a:p>
            <a:pPr lvl="2"/>
            <a:r>
              <a:rPr lang="en-US" sz="1600" dirty="0"/>
              <a:t>General if there is anything to bring up</a:t>
            </a:r>
          </a:p>
          <a:p>
            <a:pPr lvl="2"/>
            <a:r>
              <a:rPr lang="en-US" sz="1600" dirty="0"/>
              <a:t>Hackathon</a:t>
            </a:r>
          </a:p>
          <a:p>
            <a:pPr lvl="1"/>
            <a:r>
              <a:rPr lang="en-US" sz="2000" dirty="0"/>
              <a:t>Topics to progress:</a:t>
            </a:r>
          </a:p>
          <a:p>
            <a:pPr lvl="2"/>
            <a:r>
              <a:rPr lang="en-US" sz="1200" dirty="0" err="1"/>
              <a:t>Plugable</a:t>
            </a:r>
            <a:r>
              <a:rPr lang="en-US" sz="1200" dirty="0"/>
              <a:t> AA project proposal (Andrew Baxter – anything this time?).</a:t>
            </a:r>
          </a:p>
          <a:p>
            <a:pPr lvl="2"/>
            <a:r>
              <a:rPr lang="en-US" sz="1200" dirty="0"/>
              <a:t>VNF package security (Samuli, anything to share as a starting point?</a:t>
            </a:r>
          </a:p>
          <a:p>
            <a:pPr lvl="1"/>
            <a:r>
              <a:rPr lang="en-US" sz="1600" dirty="0"/>
              <a:t>Process around CLM reports, nexus IQ, and how to work with it.</a:t>
            </a:r>
          </a:p>
          <a:p>
            <a:r>
              <a:rPr lang="en-US" sz="2000" dirty="0"/>
              <a:t>Next Meeting</a:t>
            </a:r>
          </a:p>
          <a:p>
            <a:pPr lvl="1"/>
            <a:r>
              <a:rPr lang="en-US" sz="1600" dirty="0"/>
              <a:t>Timing and topics:</a:t>
            </a:r>
          </a:p>
          <a:p>
            <a:r>
              <a:rPr lang="en-US" sz="20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68BC-DD96-4E77-AEBA-6234FB5C03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Action follow-up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87036F84-D456-4324-A526-F2081018174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3190130"/>
              </p:ext>
            </p:extLst>
          </p:nvPr>
        </p:nvGraphicFramePr>
        <p:xfrm>
          <a:off x="304800" y="1436914"/>
          <a:ext cx="11480800" cy="5542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4509">
                  <a:extLst>
                    <a:ext uri="{9D8B030D-6E8A-4147-A177-3AD203B41FA5}">
                      <a16:colId xmlns:a16="http://schemas.microsoft.com/office/drawing/2014/main" val="3764716732"/>
                    </a:ext>
                  </a:extLst>
                </a:gridCol>
                <a:gridCol w="7133554">
                  <a:extLst>
                    <a:ext uri="{9D8B030D-6E8A-4147-A177-3AD203B41FA5}">
                      <a16:colId xmlns:a16="http://schemas.microsoft.com/office/drawing/2014/main" val="951204743"/>
                    </a:ext>
                  </a:extLst>
                </a:gridCol>
                <a:gridCol w="1662737">
                  <a:extLst>
                    <a:ext uri="{9D8B030D-6E8A-4147-A177-3AD203B41FA5}">
                      <a16:colId xmlns:a16="http://schemas.microsoft.com/office/drawing/2014/main" val="1923474291"/>
                    </a:ext>
                  </a:extLst>
                </a:gridCol>
              </a:tblGrid>
              <a:tr h="350491">
                <a:tc>
                  <a:txBody>
                    <a:bodyPr/>
                    <a:lstStyle/>
                    <a:p>
                      <a:r>
                        <a:rPr lang="en-US" dirty="0"/>
                        <a:t>Action slogan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Action Description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Driver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0328402"/>
                  </a:ext>
                </a:extLst>
              </a:tr>
              <a:tr h="711200"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Invite Luke Hinds from OPNFV security to share their view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6745017"/>
                  </a:ext>
                </a:extLst>
              </a:tr>
              <a:tr h="696685">
                <a:tc>
                  <a:txBody>
                    <a:bodyPr/>
                    <a:lstStyle/>
                    <a:p>
                      <a:r>
                        <a:rPr lang="en-US" dirty="0"/>
                        <a:t>Static Code scanning session with PTLs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Host a session for the PTLs regarding static code scanning and what it means to walk through the </a:t>
                      </a:r>
                      <a:r>
                        <a:rPr lang="en-US" dirty="0" err="1"/>
                        <a:t>coverity</a:t>
                      </a:r>
                      <a:r>
                        <a:rPr lang="en-US" dirty="0"/>
                        <a:t> report.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Amy to propose</a:t>
                      </a:r>
                    </a:p>
                    <a:p>
                      <a:r>
                        <a:rPr lang="en-US" dirty="0"/>
                        <a:t>(started)</a:t>
                      </a:r>
                    </a:p>
                    <a:p>
                      <a:r>
                        <a:rPr lang="en-US" dirty="0"/>
                        <a:t>Discussing with: Kate Stewart.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67718932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r>
                        <a:rPr lang="en-US" dirty="0"/>
                        <a:t>Configuration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Organize a session with integration (Helen) on configuration scanning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</a:t>
                      </a:r>
                    </a:p>
                    <a:p>
                      <a:r>
                        <a:rPr lang="en-US" dirty="0"/>
                        <a:t>Planned.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24468866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r>
                        <a:rPr lang="en-US" dirty="0"/>
                        <a:t>CII badging ONAP guide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Create a ONAP guide for the CII badging with recommendations for the ONAP projects in particular on common questions.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Close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9866047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r>
                        <a:rPr lang="en-US" dirty="0"/>
                        <a:t>CII badging program start hackathon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Stephen terrill</a:t>
                      </a:r>
                    </a:p>
                    <a:p>
                      <a:r>
                        <a:rPr lang="en-US" dirty="0"/>
                        <a:t>Contacted David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8852300"/>
                  </a:ext>
                </a:extLst>
              </a:tr>
              <a:tr h="604956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44709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8515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366A-70A1-4B4C-A413-CB691BD16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notes: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591F3-B405-4B62-AB52-C5800FFE2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CII badging guidance to projects</a:t>
            </a:r>
          </a:p>
          <a:p>
            <a:pPr lvl="1"/>
            <a:r>
              <a:rPr lang="en-US" dirty="0"/>
              <a:t>Update the guide.</a:t>
            </a:r>
          </a:p>
          <a:p>
            <a:pPr lvl="1"/>
            <a:r>
              <a:rPr lang="en-US" dirty="0"/>
              <a:t>70% passing rate is taken from the lowest score, if individual repos, that the lowest repo in a project.</a:t>
            </a:r>
          </a:p>
          <a:p>
            <a:r>
              <a:rPr lang="en-US" dirty="0" err="1"/>
              <a:t>Plugable</a:t>
            </a:r>
            <a:r>
              <a:rPr lang="en-US" dirty="0"/>
              <a:t> User-Level Authentication</a:t>
            </a:r>
          </a:p>
          <a:p>
            <a:pPr lvl="1"/>
            <a:r>
              <a:rPr lang="en-US" dirty="0"/>
              <a:t>Indicated to bring into the approach of if a “JWT” token is sufficing for authorization, then authorization can be done, otherwise authorization can be requested.  This is to avoid that each micro-service in call chain having to query for authorization.</a:t>
            </a:r>
          </a:p>
          <a:p>
            <a:pPr lvl="1"/>
            <a:r>
              <a:rPr lang="en-US" dirty="0"/>
              <a:t>Regarding revocation, the discussion was supportive of the pluggable module going subscribing to the revocation list.  It as suggested to be explorative on this topic for a little longer, listing the options.  One option was short lived token.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008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F4366A-70A1-4B4C-A413-CB691BD16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notes: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D591F3-B405-4B62-AB52-C5800FFE2A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VNF packaging:</a:t>
            </a:r>
          </a:p>
          <a:p>
            <a:pPr lvl="1"/>
            <a:r>
              <a:rPr lang="en-US" dirty="0"/>
              <a:t>There was a question on the interpretation of “verification of the integrity” as to whether this was confirming to the specs, of validating that the package hasn’t been tampered with.</a:t>
            </a:r>
          </a:p>
          <a:p>
            <a:pPr lvl="1"/>
            <a:r>
              <a:rPr lang="en-US" dirty="0"/>
              <a:t>Question on the scope of the package, clarified that its images and descriptors.</a:t>
            </a:r>
          </a:p>
          <a:p>
            <a:pPr lvl="1"/>
            <a:r>
              <a:rPr lang="en-US" dirty="0"/>
              <a:t>There were questions about the actors.  Add them into the </a:t>
            </a:r>
            <a:r>
              <a:rPr lang="en-US" dirty="0" err="1"/>
              <a:t>usecase</a:t>
            </a:r>
            <a:r>
              <a:rPr lang="en-US" dirty="0"/>
              <a:t> descriptions.</a:t>
            </a:r>
          </a:p>
          <a:p>
            <a:pPr lvl="1"/>
            <a:r>
              <a:rPr lang="en-US" dirty="0" err="1"/>
              <a:t>Zyg</a:t>
            </a:r>
            <a:r>
              <a:rPr lang="en-US" dirty="0"/>
              <a:t> volunteered to fill in “priority 3”</a:t>
            </a:r>
          </a:p>
          <a:p>
            <a:r>
              <a:rPr lang="en-US" dirty="0"/>
              <a:t>Nexus IQ (Gildas)</a:t>
            </a:r>
          </a:p>
          <a:p>
            <a:pPr lvl="1"/>
            <a:r>
              <a:rPr lang="en-US" dirty="0"/>
              <a:t>There is the possibility to override the status in a vulnerability</a:t>
            </a:r>
          </a:p>
          <a:p>
            <a:pPr lvl="1"/>
            <a:r>
              <a:rPr lang="en-US" dirty="0"/>
              <a:t>Then Gildas asked what the process was and how to mark it as “OK” anyway.</a:t>
            </a:r>
          </a:p>
          <a:p>
            <a:pPr lvl="1"/>
            <a:r>
              <a:rPr lang="en-US" dirty="0"/>
              <a:t>We will take it on the backlog!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76521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8126</TotalTime>
  <Words>501</Words>
  <Application>Microsoft Office PowerPoint</Application>
  <PresentationFormat>Widescreen</PresentationFormat>
  <Paragraphs>61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ONAP security meeting</vt:lpstr>
      <vt:lpstr>Agenda topics</vt:lpstr>
      <vt:lpstr>Agenda</vt:lpstr>
      <vt:lpstr>Action follow-up</vt:lpstr>
      <vt:lpstr>Meeting notes:</vt:lpstr>
      <vt:lpstr>Meeting notes: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192</cp:revision>
  <dcterms:created xsi:type="dcterms:W3CDTF">2017-05-16T21:18:30Z</dcterms:created>
  <dcterms:modified xsi:type="dcterms:W3CDTF">2018-01-31T15:04:13Z</dcterms:modified>
</cp:coreProperties>
</file>