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58" r:id="rId2"/>
    <p:sldId id="259" r:id="rId3"/>
    <p:sldId id="272" r:id="rId4"/>
    <p:sldId id="282" r:id="rId5"/>
    <p:sldId id="280" r:id="rId6"/>
    <p:sldId id="279" r:id="rId7"/>
    <p:sldId id="281" r:id="rId8"/>
    <p:sldId id="27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13" autoAdjust="0"/>
    <p:restoredTop sz="77052"/>
  </p:normalViewPr>
  <p:slideViewPr>
    <p:cSldViewPr snapToGrid="0" snapToObjects="1">
      <p:cViewPr varScale="1">
        <p:scale>
          <a:sx n="97" d="100"/>
          <a:sy n="97" d="100"/>
        </p:scale>
        <p:origin x="5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747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ONAP Security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2018-04-25</a:t>
            </a:r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Topics General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100699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Agenda topics are driven from Jira.</a:t>
            </a:r>
          </a:p>
          <a:p>
            <a:r>
              <a:rPr lang="en-US" dirty="0"/>
              <a:t>Security sub-committee Jira Kanban board: </a:t>
            </a:r>
            <a:r>
              <a:rPr lang="en-US" dirty="0">
                <a:hlinkClick r:id="rId2"/>
              </a:rPr>
              <a:t>https://jira.onap.org/secure/RapidBoard.jspa?rapidView=103</a:t>
            </a:r>
            <a:r>
              <a:rPr lang="en-US" dirty="0"/>
              <a:t> </a:t>
            </a:r>
          </a:p>
          <a:p>
            <a:r>
              <a:rPr lang="en-US" dirty="0"/>
              <a:t>As viewed in the security sub-committee coordination page: </a:t>
            </a:r>
          </a:p>
          <a:p>
            <a:r>
              <a:rPr lang="en-US" dirty="0">
                <a:hlinkClick r:id="rId3"/>
              </a:rPr>
              <a:t>https://wiki.onap.org/display/DW/ONAP+Security+coordination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Quickly (5 mins)</a:t>
            </a:r>
          </a:p>
          <a:p>
            <a:pPr lvl="1"/>
            <a:r>
              <a:rPr lang="en-US" dirty="0"/>
              <a:t>Review of False Positives</a:t>
            </a:r>
          </a:p>
          <a:p>
            <a:pPr lvl="1"/>
            <a:r>
              <a:rPr lang="en-US" dirty="0"/>
              <a:t>Static Scanning establishment Update</a:t>
            </a:r>
          </a:p>
          <a:p>
            <a:r>
              <a:rPr lang="en-US" dirty="0"/>
              <a:t>Communication protocol recommendations (Arul) 15 mins</a:t>
            </a:r>
          </a:p>
          <a:p>
            <a:r>
              <a:rPr lang="en-US" dirty="0"/>
              <a:t>Early start on the Attack vector analysis (Samuli) 15 mins</a:t>
            </a:r>
          </a:p>
          <a:p>
            <a:r>
              <a:rPr lang="en-US" dirty="0"/>
              <a:t>Pluggable Authorization (Andrew) 15 mins</a:t>
            </a:r>
          </a:p>
          <a:p>
            <a:r>
              <a:rPr lang="en-US" dirty="0"/>
              <a:t>ONAP path to CII Gold Badging (Amy</a:t>
            </a:r>
            <a:r>
              <a:rPr lang="en-US"/>
              <a:t>) 10 </a:t>
            </a:r>
            <a:r>
              <a:rPr lang="en-US" dirty="0"/>
              <a:t>mins</a:t>
            </a:r>
          </a:p>
          <a:p>
            <a:r>
              <a:rPr lang="en-US" dirty="0"/>
              <a:t>(if time) JIRA walkthrough and Update</a:t>
            </a:r>
          </a:p>
          <a:p>
            <a:r>
              <a:rPr lang="en-US" dirty="0"/>
              <a:t>A.O.B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56526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1DDEDE-E082-45E4-B98C-A4BB88C85D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34308F-BB8E-477B-BECA-0FF2A2262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Other information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5F1C0C-5AF9-4D2F-B147-B019E82531A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ISTIO / Service mesh was presented in the architecture team.</a:t>
            </a:r>
          </a:p>
          <a:p>
            <a:r>
              <a:rPr lang="en-US" dirty="0"/>
              <a:t>There were some security related aspects that I have requested to be presented to the security sub-committee.</a:t>
            </a:r>
          </a:p>
        </p:txBody>
      </p:sp>
    </p:spTree>
    <p:extLst>
      <p:ext uri="{BB962C8B-B14F-4D97-AF65-F5344CB8AC3E}">
        <p14:creationId xmlns:p14="http://schemas.microsoft.com/office/powerpoint/2010/main" val="3710573307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5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Path to CII Gold Badging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E3F2B2-5B81-4435-96CD-988B718A14AD}"/>
              </a:ext>
            </a:extLst>
          </p:cNvPr>
          <p:cNvSpPr txBox="1"/>
          <p:nvPr/>
        </p:nvSpPr>
        <p:spPr>
          <a:xfrm>
            <a:off x="6199350" y="1162643"/>
            <a:ext cx="2779776" cy="5047266"/>
          </a:xfrm>
          <a:prstGeom prst="rect">
            <a:avLst/>
          </a:prstGeom>
          <a:noFill/>
          <a:ln>
            <a:solidFill>
              <a:srgbClr val="5A5A5A"/>
            </a:solidFill>
          </a:ln>
        </p:spPr>
        <p:txBody>
          <a:bodyPr wrap="square" lIns="91416" tIns="91416" rIns="91416" bIns="91416" rtlCol="0">
            <a:noAutofit/>
          </a:bodyPr>
          <a:lstStyle/>
          <a:p>
            <a:pPr marL="285664" indent="-285664">
              <a:spcAft>
                <a:spcPts val="1200"/>
              </a:spcAft>
              <a:buClr>
                <a:srgbClr val="009FDB"/>
              </a:buClr>
              <a:buFont typeface="Wingdings 3" panose="05040102010807070707" pitchFamily="18" charset="2"/>
              <a:buChar char=""/>
            </a:pPr>
            <a:endParaRPr lang="en-US" sz="1400" dirty="0">
              <a:solidFill>
                <a:schemeClr val="accent6"/>
              </a:solidFill>
              <a:latin typeface="ATT Aleck Sans" panose="020B0503020203020204" pitchFamily="34" charset="0"/>
              <a:cs typeface="ATT Aleck Sans" panose="020B05030202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E3F2B2-5B81-4435-96CD-988B718A14AD}"/>
              </a:ext>
            </a:extLst>
          </p:cNvPr>
          <p:cNvSpPr txBox="1"/>
          <p:nvPr/>
        </p:nvSpPr>
        <p:spPr>
          <a:xfrm>
            <a:off x="3263992" y="1151252"/>
            <a:ext cx="2779776" cy="5047266"/>
          </a:xfrm>
          <a:prstGeom prst="rect">
            <a:avLst/>
          </a:prstGeom>
          <a:noFill/>
          <a:ln>
            <a:solidFill>
              <a:srgbClr val="5A5A5A"/>
            </a:solidFill>
          </a:ln>
        </p:spPr>
        <p:txBody>
          <a:bodyPr wrap="square" lIns="91416" tIns="91416" rIns="91416" bIns="91416" rtlCol="0">
            <a:noAutofit/>
          </a:bodyPr>
          <a:lstStyle/>
          <a:p>
            <a:pPr marL="285664" indent="-285664">
              <a:spcAft>
                <a:spcPts val="1200"/>
              </a:spcAft>
              <a:buClr>
                <a:srgbClr val="009FDB"/>
              </a:buClr>
              <a:buFont typeface="Wingdings 3" panose="05040102010807070707" pitchFamily="18" charset="2"/>
              <a:buChar char=""/>
            </a:pPr>
            <a:endParaRPr lang="en-US" sz="1400" dirty="0">
              <a:solidFill>
                <a:schemeClr val="accent6"/>
              </a:solidFill>
              <a:latin typeface="ATT Aleck Sans" panose="020B0503020203020204" pitchFamily="34" charset="0"/>
              <a:cs typeface="ATT Aleck Sans" panose="020B0503020203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E3F2B2-5B81-4435-96CD-988B718A14AD}"/>
              </a:ext>
            </a:extLst>
          </p:cNvPr>
          <p:cNvSpPr txBox="1"/>
          <p:nvPr/>
        </p:nvSpPr>
        <p:spPr>
          <a:xfrm>
            <a:off x="242993" y="1151252"/>
            <a:ext cx="2783176" cy="5047266"/>
          </a:xfrm>
          <a:prstGeom prst="rect">
            <a:avLst/>
          </a:prstGeom>
          <a:noFill/>
          <a:ln>
            <a:solidFill>
              <a:srgbClr val="5A5A5A"/>
            </a:solidFill>
          </a:ln>
        </p:spPr>
        <p:txBody>
          <a:bodyPr wrap="square" lIns="91416" tIns="91416" rIns="91416" bIns="91416" rtlCol="0">
            <a:noAutofit/>
          </a:bodyPr>
          <a:lstStyle/>
          <a:p>
            <a:pPr marL="285664" indent="-285664">
              <a:spcAft>
                <a:spcPts val="1200"/>
              </a:spcAft>
              <a:buClr>
                <a:srgbClr val="009FDB"/>
              </a:buClr>
              <a:buFont typeface="Wingdings 3" panose="05040102010807070707" pitchFamily="18" charset="2"/>
              <a:buChar char=""/>
            </a:pPr>
            <a:endParaRPr lang="en-US" sz="1400" dirty="0">
              <a:solidFill>
                <a:schemeClr val="accent6"/>
              </a:solidFill>
              <a:latin typeface="ATT Aleck Sans" panose="020B0503020203020204" pitchFamily="34" charset="0"/>
              <a:cs typeface="ATT Aleck Sans" panose="020B0503020203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F63F98-FCA6-4D3B-AB6E-1FBB5F64EB65}"/>
              </a:ext>
            </a:extLst>
          </p:cNvPr>
          <p:cNvSpPr txBox="1"/>
          <p:nvPr/>
        </p:nvSpPr>
        <p:spPr>
          <a:xfrm>
            <a:off x="948781" y="1053294"/>
            <a:ext cx="1371600" cy="2768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799" dirty="0">
                <a:latin typeface="ATT Aleck Sans" panose="020B0503020203020204" pitchFamily="34" charset="0"/>
                <a:cs typeface="ATT Aleck Sans" panose="020B0503020203020204" pitchFamily="34" charset="0"/>
              </a:rPr>
              <a:t>Level 1</a:t>
            </a:r>
          </a:p>
        </p:txBody>
      </p:sp>
      <p:sp>
        <p:nvSpPr>
          <p:cNvPr id="8" name="Rectangle 7"/>
          <p:cNvSpPr/>
          <p:nvPr/>
        </p:nvSpPr>
        <p:spPr>
          <a:xfrm>
            <a:off x="242993" y="1318851"/>
            <a:ext cx="278317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400" i="1" dirty="0">
                <a:solidFill>
                  <a:schemeClr val="tx2"/>
                </a:solidFill>
                <a:latin typeface="ATT Aleck Sans" panose="020B0503020203020204" pitchFamily="34" charset="0"/>
                <a:cs typeface="ATT Aleck Sans" panose="020B0503020203020204" pitchFamily="34" charset="0"/>
              </a:rPr>
              <a:t>All projects either achieve Passing badge or are making good progress</a:t>
            </a:r>
          </a:p>
        </p:txBody>
      </p:sp>
      <p:sp>
        <p:nvSpPr>
          <p:cNvPr id="9" name="Rectangle 8"/>
          <p:cNvSpPr/>
          <p:nvPr/>
        </p:nvSpPr>
        <p:spPr>
          <a:xfrm>
            <a:off x="838520" y="2274134"/>
            <a:ext cx="219456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1800"/>
              </a:spcAft>
              <a:buClr>
                <a:srgbClr val="009FDB"/>
              </a:buClr>
              <a:defRPr/>
            </a:pPr>
            <a:r>
              <a:rPr lang="en-US" sz="1400" dirty="0">
                <a:solidFill>
                  <a:schemeClr val="accent6"/>
                </a:solidFill>
                <a:latin typeface="ATT Aleck Sans" panose="020B0503020203020204" pitchFamily="34" charset="0"/>
                <a:cs typeface="ATT Aleck Sans" panose="020B0503020203020204" pitchFamily="34" charset="0"/>
              </a:rPr>
              <a:t>70% of the projects in ONAP </a:t>
            </a:r>
            <a:r>
              <a:rPr lang="en-US" sz="1400" dirty="0" err="1">
                <a:solidFill>
                  <a:schemeClr val="accent6"/>
                </a:solidFill>
                <a:latin typeface="ATT Aleck Sans" panose="020B0503020203020204" pitchFamily="34" charset="0"/>
                <a:cs typeface="ATT Aleck Sans" panose="020B0503020203020204" pitchFamily="34" charset="0"/>
              </a:rPr>
              <a:t>Gerrit</a:t>
            </a:r>
            <a:r>
              <a:rPr lang="en-US" sz="1400" dirty="0">
                <a:solidFill>
                  <a:schemeClr val="accent6"/>
                </a:solidFill>
                <a:latin typeface="ATT Aleck Sans" panose="020B0503020203020204" pitchFamily="34" charset="0"/>
                <a:cs typeface="ATT Aleck Sans" panose="020B0503020203020204" pitchFamily="34" charset="0"/>
              </a:rPr>
              <a:t> have a CII Passing badge</a:t>
            </a:r>
          </a:p>
          <a:p>
            <a:pPr>
              <a:spcBef>
                <a:spcPts val="600"/>
              </a:spcBef>
              <a:spcAft>
                <a:spcPts val="1800"/>
              </a:spcAft>
              <a:buClr>
                <a:srgbClr val="009FDB"/>
              </a:buClr>
              <a:defRPr/>
            </a:pPr>
            <a:r>
              <a:rPr lang="en-US" sz="1400" dirty="0">
                <a:solidFill>
                  <a:schemeClr val="accent6"/>
                </a:solidFill>
                <a:latin typeface="ATT Aleck Sans" panose="020B0503020203020204" pitchFamily="34" charset="0"/>
                <a:cs typeface="ATT Aleck Sans" panose="020B0503020203020204" pitchFamily="34" charset="0"/>
              </a:rPr>
              <a:t>Projects without Passing badge are 80% toward a CII Passing badge</a:t>
            </a:r>
            <a:endParaRPr lang="en-US" sz="1400" i="1" dirty="0">
              <a:solidFill>
                <a:schemeClr val="accent6"/>
              </a:solidFill>
              <a:latin typeface="ATT Aleck Sans" panose="020B0503020203020204" pitchFamily="34" charset="0"/>
              <a:cs typeface="ATT Aleck Sans" panose="020B0503020203020204" pitchFamily="34" charset="0"/>
            </a:endParaRPr>
          </a:p>
          <a:p>
            <a:pPr>
              <a:spcBef>
                <a:spcPts val="600"/>
              </a:spcBef>
              <a:spcAft>
                <a:spcPts val="1800"/>
              </a:spcAft>
              <a:buClr>
                <a:srgbClr val="009FDB"/>
              </a:buClr>
              <a:defRPr/>
            </a:pPr>
            <a:r>
              <a:rPr lang="en-US" sz="1400" dirty="0">
                <a:solidFill>
                  <a:schemeClr val="accent6"/>
                </a:solidFill>
                <a:latin typeface="ATT Aleck Sans" panose="020B0503020203020204" pitchFamily="34" charset="0"/>
                <a:cs typeface="ATT Aleck Sans" panose="020B0503020203020204" pitchFamily="34" charset="0"/>
              </a:rPr>
              <a:t>Crypto requirements are a must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F63F98-FCA6-4D3B-AB6E-1FBB5F64EB65}"/>
              </a:ext>
            </a:extLst>
          </p:cNvPr>
          <p:cNvSpPr txBox="1"/>
          <p:nvPr/>
        </p:nvSpPr>
        <p:spPr>
          <a:xfrm>
            <a:off x="3966592" y="1021325"/>
            <a:ext cx="1374576" cy="282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799" dirty="0">
                <a:latin typeface="ATT Aleck Sans" panose="020B0503020203020204" pitchFamily="34" charset="0"/>
                <a:cs typeface="ATT Aleck Sans" panose="020B0503020203020204" pitchFamily="34" charset="0"/>
              </a:rPr>
              <a:t>Level 2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263994" y="1335294"/>
            <a:ext cx="277977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400" i="1" dirty="0">
                <a:solidFill>
                  <a:schemeClr val="tx2"/>
                </a:solidFill>
                <a:latin typeface="ATT Aleck Sans" panose="020B0503020203020204" pitchFamily="34" charset="0"/>
                <a:cs typeface="ATT Aleck Sans" panose="020B0503020203020204" pitchFamily="34" charset="0"/>
              </a:rPr>
              <a:t>All projects either achieve Silver badge or have a Passing badge and are progressing to Silver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843490" y="2274134"/>
            <a:ext cx="219456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  <a:buClr>
                <a:srgbClr val="009FDB"/>
              </a:buClr>
            </a:pPr>
            <a:r>
              <a:rPr lang="en-US" sz="1400" dirty="0">
                <a:solidFill>
                  <a:schemeClr val="accent6"/>
                </a:solidFill>
                <a:latin typeface="ATT Aleck Sans" panose="020B0503020203020204" pitchFamily="34" charset="0"/>
                <a:cs typeface="ATT Aleck Sans" panose="020B0503020203020204" pitchFamily="34" charset="0"/>
              </a:rPr>
              <a:t>70% of the projects in ONAP </a:t>
            </a:r>
            <a:r>
              <a:rPr lang="en-US" sz="1400" dirty="0" err="1">
                <a:solidFill>
                  <a:schemeClr val="accent6"/>
                </a:solidFill>
                <a:latin typeface="ATT Aleck Sans" panose="020B0503020203020204" pitchFamily="34" charset="0"/>
                <a:cs typeface="ATT Aleck Sans" panose="020B0503020203020204" pitchFamily="34" charset="0"/>
              </a:rPr>
              <a:t>Gerrit</a:t>
            </a:r>
            <a:r>
              <a:rPr lang="en-US" sz="1400" dirty="0">
                <a:solidFill>
                  <a:schemeClr val="accent6"/>
                </a:solidFill>
                <a:latin typeface="ATT Aleck Sans" panose="020B0503020203020204" pitchFamily="34" charset="0"/>
                <a:cs typeface="ATT Aleck Sans" panose="020B0503020203020204" pitchFamily="34" charset="0"/>
              </a:rPr>
              <a:t> have a CII Silver badge</a:t>
            </a:r>
          </a:p>
          <a:p>
            <a:pPr>
              <a:spcBef>
                <a:spcPts val="600"/>
              </a:spcBef>
              <a:spcAft>
                <a:spcPts val="1800"/>
              </a:spcAft>
              <a:buClr>
                <a:srgbClr val="009FDB"/>
              </a:buClr>
            </a:pPr>
            <a:r>
              <a:rPr lang="en-US" sz="1400" dirty="0">
                <a:solidFill>
                  <a:schemeClr val="accent6"/>
                </a:solidFill>
                <a:latin typeface="ATT Aleck Sans" panose="020B0503020203020204" pitchFamily="34" charset="0"/>
                <a:cs typeface="ATT Aleck Sans" panose="020B0503020203020204" pitchFamily="34" charset="0"/>
              </a:rPr>
              <a:t>Non-Silver projects have Passing badge and are 80% towards a Silver badge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F63F98-FCA6-4D3B-AB6E-1FBB5F64EB65}"/>
              </a:ext>
            </a:extLst>
          </p:cNvPr>
          <p:cNvSpPr txBox="1"/>
          <p:nvPr/>
        </p:nvSpPr>
        <p:spPr>
          <a:xfrm>
            <a:off x="6903438" y="984905"/>
            <a:ext cx="1371600" cy="282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799" dirty="0">
                <a:latin typeface="ATT Aleck Sans" panose="020B0503020203020204" pitchFamily="34" charset="0"/>
                <a:cs typeface="ATT Aleck Sans" panose="020B0503020203020204" pitchFamily="34" charset="0"/>
              </a:rPr>
              <a:t>Level 3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202363" y="1322799"/>
            <a:ext cx="27767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400" i="1" dirty="0">
                <a:solidFill>
                  <a:schemeClr val="tx2"/>
                </a:solidFill>
                <a:latin typeface="ATT Aleck Sans" panose="020B0503020203020204" pitchFamily="34" charset="0"/>
                <a:cs typeface="ATT Aleck Sans" panose="020B0503020203020204" pitchFamily="34" charset="0"/>
              </a:rPr>
              <a:t>All project either achieve Gold badge or have a Silver badge and are progressing to Gold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793817" y="2274134"/>
            <a:ext cx="219456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  <a:buClr>
                <a:srgbClr val="009FDB"/>
              </a:buClr>
            </a:pPr>
            <a:r>
              <a:rPr lang="en-US" sz="1400" dirty="0">
                <a:solidFill>
                  <a:schemeClr val="accent6"/>
                </a:solidFill>
                <a:latin typeface="ATT Aleck Sans" panose="020B0503020203020204" pitchFamily="34" charset="0"/>
                <a:cs typeface="ATT Aleck Sans" panose="020B0503020203020204" pitchFamily="34" charset="0"/>
              </a:rPr>
              <a:t>70% of the projects in ONAP </a:t>
            </a:r>
            <a:r>
              <a:rPr lang="en-US" sz="1400" dirty="0" err="1">
                <a:solidFill>
                  <a:schemeClr val="accent6"/>
                </a:solidFill>
                <a:latin typeface="ATT Aleck Sans" panose="020B0503020203020204" pitchFamily="34" charset="0"/>
                <a:cs typeface="ATT Aleck Sans" panose="020B0503020203020204" pitchFamily="34" charset="0"/>
              </a:rPr>
              <a:t>Gerrit</a:t>
            </a:r>
            <a:r>
              <a:rPr lang="en-US" sz="1400" dirty="0">
                <a:solidFill>
                  <a:schemeClr val="accent6"/>
                </a:solidFill>
                <a:latin typeface="ATT Aleck Sans" panose="020B0503020203020204" pitchFamily="34" charset="0"/>
                <a:cs typeface="ATT Aleck Sans" panose="020B0503020203020204" pitchFamily="34" charset="0"/>
              </a:rPr>
              <a:t> have a CII Gold badge</a:t>
            </a:r>
          </a:p>
          <a:p>
            <a:pPr>
              <a:spcBef>
                <a:spcPts val="600"/>
              </a:spcBef>
              <a:spcAft>
                <a:spcPts val="1800"/>
              </a:spcAft>
              <a:buClr>
                <a:srgbClr val="009FDB"/>
              </a:buClr>
            </a:pPr>
            <a:r>
              <a:rPr lang="en-US" sz="1400" dirty="0">
                <a:solidFill>
                  <a:schemeClr val="accent6"/>
                </a:solidFill>
                <a:latin typeface="ATT Aleck Sans" panose="020B0503020203020204" pitchFamily="34" charset="0"/>
                <a:cs typeface="ATT Aleck Sans" panose="020B0503020203020204" pitchFamily="34" charset="0"/>
              </a:rPr>
              <a:t>Non-Gold projects have a Silver badge and are 80% towards a Gold badge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2E3F2B2-5B81-4435-96CD-988B718A14AD}"/>
              </a:ext>
            </a:extLst>
          </p:cNvPr>
          <p:cNvSpPr txBox="1"/>
          <p:nvPr/>
        </p:nvSpPr>
        <p:spPr>
          <a:xfrm>
            <a:off x="9134709" y="1162643"/>
            <a:ext cx="2779776" cy="5047266"/>
          </a:xfrm>
          <a:prstGeom prst="rect">
            <a:avLst/>
          </a:prstGeom>
          <a:noFill/>
          <a:ln>
            <a:solidFill>
              <a:srgbClr val="5A5A5A"/>
            </a:solidFill>
          </a:ln>
        </p:spPr>
        <p:txBody>
          <a:bodyPr wrap="square" lIns="91416" tIns="91416" rIns="91416" bIns="91416" rtlCol="0">
            <a:noAutofit/>
          </a:bodyPr>
          <a:lstStyle/>
          <a:p>
            <a:pPr marL="285664" indent="-285664">
              <a:spcAft>
                <a:spcPts val="1200"/>
              </a:spcAft>
              <a:buClr>
                <a:srgbClr val="009FDB"/>
              </a:buClr>
              <a:buFont typeface="Wingdings 3" panose="05040102010807070707" pitchFamily="18" charset="2"/>
              <a:buChar char=""/>
            </a:pPr>
            <a:endParaRPr lang="en-US" sz="1400" dirty="0">
              <a:solidFill>
                <a:schemeClr val="accent6"/>
              </a:solidFill>
              <a:latin typeface="ATT Aleck Sans" panose="020B0503020203020204" pitchFamily="34" charset="0"/>
              <a:cs typeface="ATT Aleck Sans" panose="020B0503020203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7F63F98-FCA6-4D3B-AB6E-1FBB5F64EB65}"/>
              </a:ext>
            </a:extLst>
          </p:cNvPr>
          <p:cNvSpPr txBox="1"/>
          <p:nvPr/>
        </p:nvSpPr>
        <p:spPr>
          <a:xfrm>
            <a:off x="9838797" y="984905"/>
            <a:ext cx="1371600" cy="282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799" dirty="0">
                <a:latin typeface="ATT Aleck Sans" panose="020B0503020203020204" pitchFamily="34" charset="0"/>
                <a:cs typeface="ATT Aleck Sans" panose="020B0503020203020204" pitchFamily="34" charset="0"/>
              </a:rPr>
              <a:t>Level 4</a:t>
            </a:r>
          </a:p>
        </p:txBody>
      </p:sp>
      <p:sp>
        <p:nvSpPr>
          <p:cNvPr id="30" name="Rectangle 29"/>
          <p:cNvSpPr/>
          <p:nvPr/>
        </p:nvSpPr>
        <p:spPr>
          <a:xfrm>
            <a:off x="9131626" y="1322800"/>
            <a:ext cx="27828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400" i="1" dirty="0">
                <a:solidFill>
                  <a:schemeClr val="tx2"/>
                </a:solidFill>
                <a:latin typeface="ATT Aleck Sans" panose="020B0503020203020204" pitchFamily="34" charset="0"/>
                <a:cs typeface="ATT Aleck Sans" panose="020B0503020203020204" pitchFamily="34" charset="0"/>
              </a:rPr>
              <a:t>All projects achieve Gold CII Badge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9719925" y="2274133"/>
            <a:ext cx="21945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799"/>
              </a:spcAft>
              <a:buClr>
                <a:srgbClr val="009FDB"/>
              </a:buClr>
            </a:pPr>
            <a:r>
              <a:rPr lang="en-US" sz="1400" dirty="0">
                <a:solidFill>
                  <a:schemeClr val="accent6"/>
                </a:solidFill>
                <a:latin typeface="ATT Aleck Sans" panose="020B0503020203020204" pitchFamily="34" charset="0"/>
                <a:cs typeface="ATT Aleck Sans" panose="020B0503020203020204" pitchFamily="34" charset="0"/>
              </a:rPr>
              <a:t>100% of projects in ONAP </a:t>
            </a:r>
            <a:r>
              <a:rPr lang="en-US" sz="1400" dirty="0" err="1">
                <a:solidFill>
                  <a:schemeClr val="accent6"/>
                </a:solidFill>
                <a:latin typeface="ATT Aleck Sans" panose="020B0503020203020204" pitchFamily="34" charset="0"/>
                <a:cs typeface="ATT Aleck Sans" panose="020B0503020203020204" pitchFamily="34" charset="0"/>
              </a:rPr>
              <a:t>Gerrit</a:t>
            </a:r>
            <a:r>
              <a:rPr lang="en-US" sz="1400" dirty="0">
                <a:solidFill>
                  <a:schemeClr val="accent6"/>
                </a:solidFill>
                <a:latin typeface="ATT Aleck Sans" panose="020B0503020203020204" pitchFamily="34" charset="0"/>
                <a:cs typeface="ATT Aleck Sans" panose="020B0503020203020204" pitchFamily="34" charset="0"/>
              </a:rPr>
              <a:t> have Gold badges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79" y="2344397"/>
            <a:ext cx="457200" cy="4572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79" y="3262206"/>
            <a:ext cx="457200" cy="4572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0C03D1F6-4533-4965-BEC2-548A3044C2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79" y="4168779"/>
            <a:ext cx="457200" cy="4572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087" y="2344397"/>
            <a:ext cx="457200" cy="4572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087" y="3262206"/>
            <a:ext cx="457200" cy="4572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616" y="2344397"/>
            <a:ext cx="457200" cy="4572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616" y="3262206"/>
            <a:ext cx="457200" cy="4572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3199" y="2344397"/>
            <a:ext cx="457200" cy="457200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242993" y="5577196"/>
            <a:ext cx="2779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400" b="1" i="1" dirty="0">
                <a:latin typeface="ATT Aleck Sans" panose="020B0503020203020204" pitchFamily="34" charset="0"/>
                <a:cs typeface="ATT Aleck Sans" panose="020B0503020203020204" pitchFamily="34" charset="0"/>
              </a:rPr>
              <a:t>Beijing</a:t>
            </a:r>
          </a:p>
        </p:txBody>
      </p:sp>
      <p:sp>
        <p:nvSpPr>
          <p:cNvPr id="45" name="Rectangle 44"/>
          <p:cNvSpPr/>
          <p:nvPr/>
        </p:nvSpPr>
        <p:spPr>
          <a:xfrm>
            <a:off x="6210865" y="5529590"/>
            <a:ext cx="2779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400" b="1" i="1" dirty="0">
                <a:latin typeface="ATT Aleck Sans" panose="020B0503020203020204" pitchFamily="34" charset="0"/>
                <a:cs typeface="ATT Aleck Sans" panose="020B0503020203020204" pitchFamily="34" charset="0"/>
              </a:rPr>
              <a:t>Dublin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271093" y="5529591"/>
            <a:ext cx="2779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400" b="1" i="1" dirty="0">
                <a:latin typeface="ATT Aleck Sans" panose="020B0503020203020204" pitchFamily="34" charset="0"/>
                <a:cs typeface="ATT Aleck Sans" panose="020B0503020203020204" pitchFamily="34" charset="0"/>
              </a:rPr>
              <a:t>Casablanca</a:t>
            </a:r>
          </a:p>
        </p:txBody>
      </p:sp>
      <p:sp>
        <p:nvSpPr>
          <p:cNvPr id="47" name="Rectangle 46"/>
          <p:cNvSpPr/>
          <p:nvPr/>
        </p:nvSpPr>
        <p:spPr>
          <a:xfrm>
            <a:off x="9144762" y="5529590"/>
            <a:ext cx="27797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400" b="1" i="1" dirty="0">
                <a:latin typeface="ATT Aleck Sans" panose="020B0503020203020204" pitchFamily="34" charset="0"/>
                <a:cs typeface="ATT Aleck Sans" panose="020B0503020203020204" pitchFamily="34" charset="0"/>
              </a:rPr>
              <a:t>El Alto</a:t>
            </a:r>
          </a:p>
        </p:txBody>
      </p:sp>
    </p:spTree>
    <p:extLst>
      <p:ext uri="{BB962C8B-B14F-4D97-AF65-F5344CB8AC3E}">
        <p14:creationId xmlns:p14="http://schemas.microsoft.com/office/powerpoint/2010/main" val="426530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C62225-613B-463B-908E-8F9EF67901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2A349B-E8BF-40A2-8BA5-8680F380B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Meeting Notes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981153-0AE8-446D-92F4-2308C9776E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Credentials in the test installation</a:t>
            </a:r>
          </a:p>
          <a:p>
            <a:r>
              <a:rPr lang="en-US" dirty="0"/>
              <a:t>Communication Protocol Recommendations</a:t>
            </a:r>
          </a:p>
          <a:p>
            <a:pPr lvl="1"/>
            <a:r>
              <a:rPr lang="en-US" dirty="0"/>
              <a:t>Not addressed in this meeting, push to next week</a:t>
            </a:r>
          </a:p>
          <a:p>
            <a:r>
              <a:rPr lang="en-US" dirty="0"/>
              <a:t>ONAP attack vector analysis</a:t>
            </a:r>
          </a:p>
          <a:p>
            <a:pPr lvl="1"/>
            <a:r>
              <a:rPr lang="en-US" dirty="0"/>
              <a:t>Samuli presented an early proposal for the attack vector analysis.</a:t>
            </a:r>
          </a:p>
          <a:p>
            <a:pPr lvl="1"/>
            <a:r>
              <a:rPr lang="en-US" dirty="0"/>
              <a:t>The direction make sense</a:t>
            </a:r>
          </a:p>
          <a:p>
            <a:pPr lvl="1"/>
            <a:r>
              <a:rPr lang="en-US" dirty="0"/>
              <a:t>Next Step:</a:t>
            </a:r>
          </a:p>
          <a:p>
            <a:pPr lvl="2"/>
            <a:r>
              <a:rPr lang="en-US" dirty="0"/>
              <a:t>Allocate time next week.</a:t>
            </a:r>
          </a:p>
          <a:p>
            <a:pPr lvl="1"/>
            <a:r>
              <a:rPr lang="en-US" dirty="0"/>
              <a:t>Need to consider how to handle the report</a:t>
            </a:r>
          </a:p>
          <a:p>
            <a:pPr lvl="1"/>
            <a:r>
              <a:rPr lang="en-US" dirty="0"/>
              <a:t>Need to prepare the community that this is coming (sometime in the near future when this is matured a little).</a:t>
            </a:r>
          </a:p>
          <a:p>
            <a:pPr lvl="2"/>
            <a:r>
              <a:rPr lang="en-US" dirty="0"/>
              <a:t>E.g. Email to TSC list.</a:t>
            </a:r>
          </a:p>
          <a:p>
            <a:pPr lvl="2"/>
            <a:r>
              <a:rPr lang="en-US" dirty="0"/>
              <a:t>Request the sessions at the ONAP developers event to ensure it has some agenda time.	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540739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C62225-613B-463B-908E-8F9EF67901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2A349B-E8BF-40A2-8BA5-8680F380B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Meeting Notes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981153-0AE8-446D-92F4-2308C9776E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Pluggable Authorization:</a:t>
            </a:r>
          </a:p>
          <a:p>
            <a:pPr lvl="1"/>
            <a:r>
              <a:rPr lang="en-US" dirty="0"/>
              <a:t>	Andrew walked through the pluggable authorization status</a:t>
            </a:r>
          </a:p>
          <a:p>
            <a:pPr lvl="1"/>
            <a:r>
              <a:rPr lang="en-US" dirty="0"/>
              <a:t>The discussions is still ongoing.</a:t>
            </a:r>
          </a:p>
          <a:p>
            <a:pPr lvl="1"/>
            <a:r>
              <a:rPr lang="en-US" dirty="0"/>
              <a:t>Ongoing considerations for how to handle the applications of different languages.</a:t>
            </a:r>
          </a:p>
          <a:p>
            <a:pPr lvl="1"/>
            <a:r>
              <a:rPr lang="en-US" dirty="0"/>
              <a:t>Bring up again in Two weeks.</a:t>
            </a:r>
          </a:p>
          <a:p>
            <a:r>
              <a:rPr lang="en-US" dirty="0"/>
              <a:t>Path to CII gold badging</a:t>
            </a:r>
          </a:p>
          <a:p>
            <a:pPr lvl="1"/>
            <a:r>
              <a:rPr lang="en-US" dirty="0"/>
              <a:t>Aligned with what has been assumed.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77453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31DDD3-5573-441E-B6E7-3108D86E49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F60DDF-AFD1-44E6-9680-C7AF0A06C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Meeting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F387C7-E6FD-4B40-AA0F-44A3A518F5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Presentation of 5G Use case to identify security questions to address (</a:t>
            </a:r>
            <a:r>
              <a:rPr lang="en-US" dirty="0" err="1"/>
              <a:t>linda</a:t>
            </a:r>
            <a:r>
              <a:rPr lang="en-US" dirty="0"/>
              <a:t>)</a:t>
            </a:r>
          </a:p>
          <a:p>
            <a:r>
              <a:rPr lang="en-US" dirty="0"/>
              <a:t>Attack Vector</a:t>
            </a:r>
          </a:p>
          <a:p>
            <a:r>
              <a:rPr lang="en-US" dirty="0"/>
              <a:t>Meeting After</a:t>
            </a:r>
          </a:p>
          <a:p>
            <a:pPr lvl="1"/>
            <a:r>
              <a:rPr lang="en-US" dirty="0" err="1"/>
              <a:t>Plugable</a:t>
            </a:r>
            <a:r>
              <a:rPr lang="en-US" dirty="0"/>
              <a:t> </a:t>
            </a:r>
            <a:r>
              <a:rPr lang="en-US" dirty="0" err="1"/>
              <a:t>authourization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9698400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8437</TotalTime>
  <Words>414</Words>
  <Application>Microsoft Office PowerPoint</Application>
  <PresentationFormat>Widescreen</PresentationFormat>
  <Paragraphs>74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.AppleSystemUIFont</vt:lpstr>
      <vt:lpstr>Arial</vt:lpstr>
      <vt:lpstr>ATT Aleck Sans</vt:lpstr>
      <vt:lpstr>Calibri</vt:lpstr>
      <vt:lpstr>Wingdings 3</vt:lpstr>
      <vt:lpstr>Office Theme</vt:lpstr>
      <vt:lpstr>ONAP Security Meeting</vt:lpstr>
      <vt:lpstr>Agenda Topics General</vt:lpstr>
      <vt:lpstr>Agenda</vt:lpstr>
      <vt:lpstr>Other information</vt:lpstr>
      <vt:lpstr>ONAP Path to CII Gold Badging</vt:lpstr>
      <vt:lpstr>Meeting Notes</vt:lpstr>
      <vt:lpstr>Meeting Notes</vt:lpstr>
      <vt:lpstr>Next Meeting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Stephen Terrill</cp:lastModifiedBy>
  <cp:revision>159</cp:revision>
  <cp:lastPrinted>2017-08-07T21:14:23Z</cp:lastPrinted>
  <dcterms:created xsi:type="dcterms:W3CDTF">2017-02-27T16:23:08Z</dcterms:created>
  <dcterms:modified xsi:type="dcterms:W3CDTF">2018-04-25T14:04:04Z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