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72" r:id="rId4"/>
    <p:sldId id="282" r:id="rId5"/>
    <p:sldId id="28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53" d="100"/>
          <a:sy n="53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ProjectPageLink" TargetMode="External"/><Relationship Id="rId2" Type="http://schemas.openxmlformats.org/officeDocument/2006/relationships/hyperlink" Target="https://bestpractices.coreinfrastructure.org/e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estpractices.coreinfrastructure.org/en/projects?page=1&amp;q=onap" TargetMode="External"/><Relationship Id="rId4" Type="http://schemas.openxmlformats.org/officeDocument/2006/relationships/hyperlink" Target="https://github.com/coreinfrastructure/best-practices-badge#core-infrastructure-initiative-best-practices-bad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ownload/attachments/11928162/ONAP%20Attack%20Vector%20Analysis%20-%20Overview%20of%20the%20Process.pptx?api=v2" TargetMode="External"/><Relationship Id="rId2" Type="http://schemas.openxmlformats.org/officeDocument/2006/relationships/hyperlink" Target="https://wiki.onap.org/pages/viewpage.action?pageId=2837753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2018-05-23</a:t>
            </a:r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Quickly (10 mins)</a:t>
            </a:r>
          </a:p>
          <a:p>
            <a:pPr lvl="1"/>
            <a:r>
              <a:rPr lang="en-US" dirty="0"/>
              <a:t>Review of False Positives</a:t>
            </a:r>
          </a:p>
          <a:p>
            <a:pPr lvl="1"/>
            <a:r>
              <a:rPr lang="en-US" dirty="0"/>
              <a:t>(Static Scanning establishment Update – just keeping a placeholder on the agenda)</a:t>
            </a:r>
          </a:p>
          <a:p>
            <a:pPr lvl="1"/>
            <a:r>
              <a:rPr lang="en-US" dirty="0"/>
              <a:t>Update on Risk Assessment Status (Samuli)</a:t>
            </a:r>
          </a:p>
          <a:p>
            <a:r>
              <a:rPr lang="en-US" dirty="0"/>
              <a:t>ONAP Risk Assessment</a:t>
            </a:r>
          </a:p>
          <a:p>
            <a:r>
              <a:rPr lang="en-US" dirty="0"/>
              <a:t>ONAP project Release Notes</a:t>
            </a:r>
          </a:p>
          <a:p>
            <a:r>
              <a:rPr lang="en-US" dirty="0"/>
              <a:t>Status Update:</a:t>
            </a:r>
          </a:p>
          <a:p>
            <a:pPr lvl="1"/>
            <a:r>
              <a:rPr lang="en-US" dirty="0"/>
              <a:t>Recommended and not recommended protocols</a:t>
            </a:r>
          </a:p>
          <a:p>
            <a:pPr lvl="1"/>
            <a:r>
              <a:rPr lang="en-US" dirty="0"/>
              <a:t>5G Use Case Security</a:t>
            </a:r>
          </a:p>
          <a:p>
            <a:pPr lvl="1"/>
            <a:r>
              <a:rPr lang="en-US" dirty="0" err="1"/>
              <a:t>Plugable</a:t>
            </a:r>
            <a:r>
              <a:rPr lang="en-US" dirty="0"/>
              <a:t> authorization</a:t>
            </a:r>
          </a:p>
          <a:p>
            <a:r>
              <a:rPr lang="en-US" dirty="0"/>
              <a:t>June Developers Event</a:t>
            </a:r>
          </a:p>
          <a:p>
            <a:pPr lvl="1"/>
            <a:r>
              <a:rPr lang="en-US" dirty="0"/>
              <a:t>What do we want to bring up?</a:t>
            </a:r>
          </a:p>
          <a:p>
            <a:r>
              <a:rPr lang="en-US" dirty="0"/>
              <a:t>(if time) JIRA walkthrough and Update</a:t>
            </a:r>
          </a:p>
          <a:p>
            <a:r>
              <a:rPr lang="en-US" dirty="0"/>
              <a:t>A.O.B</a:t>
            </a:r>
          </a:p>
          <a:p>
            <a:pPr lvl="1"/>
            <a:r>
              <a:rPr lang="en-US" dirty="0"/>
              <a:t>CII badging question.</a:t>
            </a:r>
          </a:p>
          <a:p>
            <a:pPr lvl="1"/>
            <a:r>
              <a:rPr lang="en-US" dirty="0"/>
              <a:t>Presentation to the Architecture Team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0B4BB0-D7B9-462A-93E8-D3EEF4FA51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6F252E-25A8-4360-BE3C-96F8C671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Project Release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11A0C2-73FA-43E4-A668-985F1DCFC6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There is a discussion on the recommended text for release notes.</a:t>
            </a:r>
          </a:p>
          <a:p>
            <a:r>
              <a:rPr lang="en-US" dirty="0"/>
              <a:t>Draft proposal:</a:t>
            </a:r>
          </a:p>
          <a:p>
            <a:pPr lvl="1"/>
            <a:r>
              <a:rPr lang="en-US" b="1" dirty="0"/>
              <a:t>Security Notes</a:t>
            </a:r>
            <a:endParaRPr lang="en-GB" sz="1600" dirty="0"/>
          </a:p>
          <a:p>
            <a:pPr lvl="1"/>
            <a:r>
              <a:rPr lang="en-US" dirty="0"/>
              <a:t>ONAP has adopted the </a:t>
            </a:r>
            <a:r>
              <a:rPr lang="en-US" u="sng" dirty="0">
                <a:hlinkClick r:id="rId2"/>
              </a:rPr>
              <a:t>CII Best Practice Badge Program</a:t>
            </a:r>
            <a:r>
              <a:rPr lang="en-US" dirty="0"/>
              <a:t>. The goal of the Beijing release is for all ONAP projects to be close to achieving a CII Passing badge.</a:t>
            </a:r>
            <a:endParaRPr lang="en-GB" sz="2000" dirty="0"/>
          </a:p>
          <a:p>
            <a:pPr lvl="1"/>
            <a:r>
              <a:rPr lang="en-US" dirty="0"/>
              <a:t>The results of the badging and the known vulnerability assessment for &lt;</a:t>
            </a:r>
            <a:r>
              <a:rPr lang="en-US" dirty="0" err="1"/>
              <a:t>ProjectName</a:t>
            </a:r>
            <a:r>
              <a:rPr lang="en-US" dirty="0"/>
              <a:t>&gt; can be found on the </a:t>
            </a:r>
            <a:r>
              <a:rPr lang="en-US" u="sng" dirty="0">
                <a:hlinkClick r:id="rId3" action="ppaction://hlinkfile"/>
              </a:rPr>
              <a:t>project page</a:t>
            </a:r>
            <a:r>
              <a:rPr lang="en-US" dirty="0"/>
              <a:t>. &lt;</a:t>
            </a:r>
            <a:r>
              <a:rPr lang="en-US" dirty="0" err="1"/>
              <a:t>ProjectName</a:t>
            </a:r>
            <a:r>
              <a:rPr lang="en-US" dirty="0"/>
              <a:t>&gt; code is formally scanned during build time using </a:t>
            </a:r>
            <a:r>
              <a:rPr lang="en-US" dirty="0" err="1"/>
              <a:t>NexusIQ</a:t>
            </a:r>
            <a:r>
              <a:rPr lang="en-US" dirty="0"/>
              <a:t> and all Critical vulnerabilities found in these scans are closed. The remaining security vulnerabilities and their workarounds are captured in &lt;</a:t>
            </a:r>
            <a:r>
              <a:rPr lang="en-US" dirty="0" err="1"/>
              <a:t>LinkToProjectVulnerabilityReviewTable</a:t>
            </a:r>
            <a:r>
              <a:rPr lang="en-US" dirty="0"/>
              <a:t>&gt;.</a:t>
            </a:r>
            <a:endParaRPr lang="en-GB" sz="2000" dirty="0"/>
          </a:p>
          <a:p>
            <a:pPr lvl="1"/>
            <a:r>
              <a:rPr lang="en-US" dirty="0"/>
              <a:t> </a:t>
            </a:r>
            <a:endParaRPr lang="en-GB" sz="2000" dirty="0"/>
          </a:p>
          <a:p>
            <a:pPr lvl="1"/>
            <a:r>
              <a:rPr lang="en-US" b="1" dirty="0"/>
              <a:t>Quick Links</a:t>
            </a:r>
            <a:endParaRPr lang="en-GB" sz="2000" dirty="0"/>
          </a:p>
          <a:p>
            <a:pPr lvl="1"/>
            <a:r>
              <a:rPr lang="en-US" dirty="0"/>
              <a:t>&lt;</a:t>
            </a:r>
            <a:r>
              <a:rPr lang="en-US" dirty="0" err="1"/>
              <a:t>ProjectName</a:t>
            </a:r>
            <a:r>
              <a:rPr lang="en-US" dirty="0"/>
              <a:t>&gt; project page: &lt;</a:t>
            </a:r>
            <a:r>
              <a:rPr lang="en-US" dirty="0" err="1"/>
              <a:t>LinkToProjectPage</a:t>
            </a:r>
            <a:r>
              <a:rPr lang="en-US" dirty="0"/>
              <a:t>&gt;</a:t>
            </a:r>
            <a:endParaRPr lang="en-GB" sz="2000" dirty="0"/>
          </a:p>
          <a:p>
            <a:pPr lvl="1"/>
            <a:r>
              <a:rPr lang="en-US" dirty="0"/>
              <a:t>Badging information for &lt;</a:t>
            </a:r>
            <a:r>
              <a:rPr lang="en-US" dirty="0" err="1"/>
              <a:t>ProjectName</a:t>
            </a:r>
            <a:r>
              <a:rPr lang="en-US" dirty="0"/>
              <a:t>&gt;: &lt;</a:t>
            </a:r>
            <a:r>
              <a:rPr lang="en-US" dirty="0" err="1"/>
              <a:t>linkToProjectNameBadgeResultsOnCIIBestPractices</a:t>
            </a:r>
            <a:r>
              <a:rPr lang="en-US" dirty="0"/>
              <a:t>&gt;</a:t>
            </a:r>
            <a:endParaRPr lang="en-GB" sz="2000" dirty="0"/>
          </a:p>
          <a:p>
            <a:pPr lvl="1"/>
            <a:r>
              <a:rPr lang="en-US" dirty="0"/>
              <a:t>Project Vulnerability Review Table for &lt;</a:t>
            </a:r>
            <a:r>
              <a:rPr lang="en-US" dirty="0" err="1"/>
              <a:t>ProjectName</a:t>
            </a:r>
            <a:r>
              <a:rPr lang="en-US" dirty="0"/>
              <a:t>&gt;: &lt;</a:t>
            </a:r>
            <a:r>
              <a:rPr lang="en-US" dirty="0" err="1"/>
              <a:t>LinkToProjectVulnerabilityReviewTable</a:t>
            </a:r>
            <a:r>
              <a:rPr lang="en-US" dirty="0"/>
              <a:t>&gt;</a:t>
            </a:r>
            <a:endParaRPr lang="en-GB" sz="2000" dirty="0"/>
          </a:p>
          <a:p>
            <a:pPr lvl="1"/>
            <a:r>
              <a:rPr lang="en-US" dirty="0"/>
              <a:t>Badging Requirements: </a:t>
            </a:r>
            <a:r>
              <a:rPr lang="en-US" u="sng" dirty="0">
                <a:hlinkClick r:id="rId4"/>
              </a:rPr>
              <a:t>https://github.com/coreinfrastructure/best-practices-badge#core-infrastructure-initiative-best-practices-badge</a:t>
            </a:r>
            <a:r>
              <a:rPr lang="en-US" dirty="0"/>
              <a:t> </a:t>
            </a:r>
            <a:endParaRPr lang="en-GB" sz="2000" dirty="0"/>
          </a:p>
          <a:p>
            <a:pPr lvl="1"/>
            <a:r>
              <a:rPr lang="en-US" dirty="0"/>
              <a:t>Badging Status for all ONAP projects: </a:t>
            </a:r>
            <a:r>
              <a:rPr lang="en-US" u="sng" dirty="0">
                <a:hlinkClick r:id="rId5"/>
              </a:rPr>
              <a:t>https://bestpractices.coreinfrastructure.org/en/projects?page=1&amp;q=onap</a:t>
            </a:r>
            <a:r>
              <a:rPr lang="en-US" dirty="0"/>
              <a:t> </a:t>
            </a:r>
            <a:endParaRPr lang="en-GB" sz="2000" dirty="0"/>
          </a:p>
          <a:p>
            <a:pPr lvl="1"/>
            <a:r>
              <a:rPr lang="en-US" dirty="0"/>
              <a:t> </a:t>
            </a:r>
            <a:endParaRPr lang="en-GB" sz="2000" dirty="0"/>
          </a:p>
          <a:p>
            <a:r>
              <a:rPr lang="en-US" dirty="0"/>
              <a:t> </a:t>
            </a:r>
            <a:endParaRPr lang="en-GB" sz="2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2675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CF3D2B-EE56-4099-9539-5A1F0E011A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47FC13-D358-4B5D-A7D3-EE9CD2BE3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CF5A30-5CFF-4D74-9D42-AF30B1E76A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SDC vulnerability review</a:t>
            </a:r>
          </a:p>
          <a:p>
            <a:pPr lvl="1"/>
            <a:r>
              <a:rPr lang="en-US" dirty="0"/>
              <a:t>Reviewed: </a:t>
            </a:r>
            <a:r>
              <a:rPr lang="en-US" dirty="0">
                <a:hlinkClick r:id="rId2"/>
              </a:rPr>
              <a:t>https://wiki.onap.org/pages/viewpage.action?pageId=28377537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Add at the start the mitigation for the unresolved vulnerabilities is that SDC deployed in a closed environment (link to architecture).</a:t>
            </a:r>
          </a:p>
          <a:p>
            <a:pPr lvl="1"/>
            <a:r>
              <a:rPr lang="en-US" dirty="0"/>
              <a:t>Remove closed vulnerabilities (not the “false positives” these should remain, but the ones that no longer appear in Nexus IQ)</a:t>
            </a:r>
          </a:p>
          <a:p>
            <a:pPr lvl="1"/>
            <a:r>
              <a:rPr lang="en-US" dirty="0"/>
              <a:t>With the additions, the security sub-committee considered this approved.</a:t>
            </a:r>
          </a:p>
          <a:p>
            <a:r>
              <a:rPr lang="en-US" dirty="0"/>
              <a:t>Pluggable authentication</a:t>
            </a:r>
          </a:p>
          <a:p>
            <a:pPr lvl="1"/>
            <a:r>
              <a:rPr lang="en-US" dirty="0"/>
              <a:t>When ready call for a specific review.</a:t>
            </a:r>
          </a:p>
          <a:p>
            <a:r>
              <a:rPr lang="en-US" dirty="0"/>
              <a:t>ONAP Project Release Notes Security from a security perspective</a:t>
            </a:r>
          </a:p>
          <a:p>
            <a:pPr lvl="1"/>
            <a:r>
              <a:rPr lang="en-US" dirty="0"/>
              <a:t>The template was recommended.</a:t>
            </a:r>
          </a:p>
          <a:p>
            <a:r>
              <a:rPr lang="en-US" dirty="0"/>
              <a:t>ONAP Risk assessment // Attack Vector Analysis</a:t>
            </a:r>
          </a:p>
          <a:p>
            <a:pPr lvl="1"/>
            <a:r>
              <a:rPr lang="en-US" dirty="0"/>
              <a:t>The following link is the material for the activity: </a:t>
            </a:r>
            <a:r>
              <a:rPr lang="en-US" u="sng" dirty="0">
                <a:hlinkClick r:id="rId3"/>
              </a:rPr>
              <a:t>https://wiki.onap.org/download/attachments/11928162/ONAP%20Attack%20Vector%20Analysis%20-%20Overview%20of%20the%20Process.pptx?api=v2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Components with externally facing interfaces:</a:t>
            </a:r>
          </a:p>
          <a:p>
            <a:pPr lvl="2"/>
            <a:r>
              <a:rPr lang="en-US" dirty="0"/>
              <a:t>VID; External API; Controllers, DCAE.</a:t>
            </a:r>
          </a:p>
          <a:p>
            <a:pPr lvl="2"/>
            <a:r>
              <a:rPr lang="en-US" dirty="0"/>
              <a:t>Plus SO.</a:t>
            </a:r>
          </a:p>
          <a:p>
            <a:pPr lvl="2"/>
            <a:r>
              <a:rPr lang="en-US" dirty="0"/>
              <a:t>UI </a:t>
            </a:r>
            <a:r>
              <a:rPr lang="en-US" dirty="0" err="1"/>
              <a:t>componts</a:t>
            </a:r>
            <a:r>
              <a:rPr lang="en-US" dirty="0"/>
              <a:t>: SDC and Use-Case UI, Portal.</a:t>
            </a:r>
          </a:p>
          <a:p>
            <a:pPr lvl="1"/>
            <a:r>
              <a:rPr lang="en-US" dirty="0"/>
              <a:t>Stephen to contact PTL to request a contact</a:t>
            </a:r>
          </a:p>
          <a:p>
            <a:pPr lvl="1"/>
            <a:r>
              <a:rPr lang="en-US" dirty="0"/>
              <a:t>Samuli Request two slots.</a:t>
            </a:r>
          </a:p>
          <a:p>
            <a:pPr lvl="2"/>
            <a:r>
              <a:rPr lang="en-US" dirty="0"/>
              <a:t>One at the start (2 hours)</a:t>
            </a:r>
          </a:p>
          <a:p>
            <a:pPr lvl="2"/>
            <a:r>
              <a:rPr lang="en-US" dirty="0"/>
              <a:t>One at the end (2 hours)</a:t>
            </a:r>
          </a:p>
        </p:txBody>
      </p:sp>
    </p:spTree>
    <p:extLst>
      <p:ext uri="{BB962C8B-B14F-4D97-AF65-F5344CB8AC3E}">
        <p14:creationId xmlns:p14="http://schemas.microsoft.com/office/powerpoint/2010/main" val="410721061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9368</TotalTime>
  <Words>481</Words>
  <Application>Microsoft Office PowerPoint</Application>
  <PresentationFormat>Widescreen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ONAP Security Meeting</vt:lpstr>
      <vt:lpstr>Agenda Topics General</vt:lpstr>
      <vt:lpstr>Agenda</vt:lpstr>
      <vt:lpstr>ONAP Project Release Notes</vt:lpstr>
      <vt:lpstr>Meeting Notes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229</cp:revision>
  <cp:lastPrinted>2017-08-07T21:14:23Z</cp:lastPrinted>
  <dcterms:created xsi:type="dcterms:W3CDTF">2017-02-27T16:23:08Z</dcterms:created>
  <dcterms:modified xsi:type="dcterms:W3CDTF">2018-05-23T16:13:37Z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