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sldIdLst>
    <p:sldId id="258" r:id="rId2"/>
    <p:sldId id="259" r:id="rId3"/>
    <p:sldId id="272" r:id="rId4"/>
    <p:sldId id="286" r:id="rId5"/>
    <p:sldId id="287" r:id="rId6"/>
    <p:sldId id="290" r:id="rId7"/>
    <p:sldId id="289" r:id="rId8"/>
    <p:sldId id="283" r:id="rId9"/>
    <p:sldId id="29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394" autoAdjust="0"/>
  </p:normalViewPr>
  <p:slideViewPr>
    <p:cSldViewPr snapToGrid="0" snapToObjects="1">
      <p:cViewPr>
        <p:scale>
          <a:sx n="113" d="100"/>
          <a:sy n="113" d="100"/>
        </p:scale>
        <p:origin x="432" y="-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7/10/2018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ONAP+Security+coordination" TargetMode="External"/><Relationship Id="rId2" Type="http://schemas.openxmlformats.org/officeDocument/2006/relationships/hyperlink" Target="https://jira.onap.org/secure/RapidBoard.jspa?rapidView=10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onap.readthedocs.io/en/beijing/submodules/aaf/authz.git/docs/sections/architecture/security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ONAP Security Meeting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2018-07-11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 Topics General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17127153-054D-4F36-BAF9-5638E931ECA4}"/>
              </a:ext>
            </a:extLst>
          </p:cNvPr>
          <p:cNvSpPr txBox="1"/>
          <p:nvPr/>
        </p:nvSpPr>
        <p:spPr>
          <a:xfrm>
            <a:off x="612512" y="1929459"/>
            <a:ext cx="100699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Agenda topics are driven from Jira.</a:t>
            </a:r>
          </a:p>
          <a:p>
            <a:r>
              <a:rPr lang="en-US" dirty="0"/>
              <a:t>Security sub-committee Jira Kanban board: </a:t>
            </a:r>
            <a:r>
              <a:rPr lang="en-US" dirty="0">
                <a:hlinkClick r:id="rId2"/>
              </a:rPr>
              <a:t>https://jira.onap.org/secure/RapidBoard.jspa?rapidView=103</a:t>
            </a:r>
            <a:r>
              <a:rPr lang="en-US" dirty="0"/>
              <a:t> </a:t>
            </a:r>
          </a:p>
          <a:p>
            <a:r>
              <a:rPr lang="en-US" dirty="0"/>
              <a:t>As viewed in the security sub-committee coordination page: </a:t>
            </a:r>
          </a:p>
          <a:p>
            <a:r>
              <a:rPr lang="en-US" dirty="0">
                <a:hlinkClick r:id="rId3"/>
              </a:rPr>
              <a:t>https://wiki.onap.org/display/DW/ONAP+Security+coordination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51846625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57943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Status </a:t>
            </a:r>
            <a:r>
              <a:rPr lang="en-US" dirty="0"/>
              <a:t>Updates:</a:t>
            </a:r>
          </a:p>
          <a:p>
            <a:pPr lvl="1"/>
            <a:r>
              <a:rPr lang="en-US" dirty="0"/>
              <a:t>Security for 5G </a:t>
            </a:r>
            <a:r>
              <a:rPr lang="en-US" dirty="0" smtClean="0"/>
              <a:t>use cases </a:t>
            </a:r>
            <a:r>
              <a:rPr lang="en-US" dirty="0"/>
              <a:t>(Linda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Recommended/not </a:t>
            </a:r>
            <a:r>
              <a:rPr lang="en-US" dirty="0"/>
              <a:t>recommended protocols (Arul) (close</a:t>
            </a:r>
            <a:r>
              <a:rPr lang="en-US" dirty="0" smtClean="0"/>
              <a:t>??) – SECCOM-21</a:t>
            </a:r>
            <a:endParaRPr lang="en-US" dirty="0"/>
          </a:p>
          <a:p>
            <a:pPr lvl="1"/>
            <a:r>
              <a:rPr lang="en-US" dirty="0" smtClean="0"/>
              <a:t>Pluggable </a:t>
            </a:r>
            <a:r>
              <a:rPr lang="en-US" dirty="0"/>
              <a:t>Authentication (Andrew)</a:t>
            </a:r>
          </a:p>
          <a:p>
            <a:pPr lvl="1"/>
            <a:r>
              <a:rPr lang="en-US" dirty="0"/>
              <a:t>Secure communication when using ISTIO</a:t>
            </a:r>
          </a:p>
          <a:p>
            <a:endParaRPr lang="en-US" dirty="0"/>
          </a:p>
          <a:p>
            <a:r>
              <a:rPr lang="en-US" dirty="0"/>
              <a:t>Topics</a:t>
            </a:r>
          </a:p>
          <a:p>
            <a:pPr lvl="1"/>
            <a:r>
              <a:rPr lang="en-US" dirty="0"/>
              <a:t>Static Code </a:t>
            </a:r>
            <a:r>
              <a:rPr lang="en-US" dirty="0" smtClean="0"/>
              <a:t>Scanning</a:t>
            </a:r>
          </a:p>
          <a:p>
            <a:pPr lvl="1"/>
            <a:r>
              <a:rPr lang="en-US" dirty="0" smtClean="0"/>
              <a:t>VES security: VNF </a:t>
            </a:r>
            <a:r>
              <a:rPr lang="en-US" dirty="0" smtClean="0">
                <a:sym typeface="Symbol" panose="05050102010706020507" pitchFamily="18" charset="2"/>
              </a:rPr>
              <a:t> DCAE</a:t>
            </a:r>
          </a:p>
          <a:p>
            <a:pPr lvl="1"/>
            <a:r>
              <a:rPr lang="en-US" dirty="0" smtClean="0"/>
              <a:t>Silver Badging requirements</a:t>
            </a:r>
          </a:p>
          <a:p>
            <a:pPr lvl="1"/>
            <a:r>
              <a:rPr lang="en-US" dirty="0" smtClean="0"/>
              <a:t>Guidance </a:t>
            </a:r>
            <a:r>
              <a:rPr lang="en-US" dirty="0"/>
              <a:t>for the projects on their use of certificates and the use of AAF for managing </a:t>
            </a:r>
            <a:r>
              <a:rPr lang="en-US" dirty="0" smtClean="0"/>
              <a:t>certificates</a:t>
            </a:r>
          </a:p>
          <a:p>
            <a:pPr lvl="1"/>
            <a:r>
              <a:rPr lang="en-US" dirty="0" smtClean="0"/>
              <a:t>Document AAF fine grained authorization for project teams</a:t>
            </a:r>
            <a:endParaRPr lang="en-US" dirty="0"/>
          </a:p>
          <a:p>
            <a:pPr lvl="1"/>
            <a:r>
              <a:rPr lang="en-US" dirty="0" smtClean="0"/>
              <a:t>Documenting </a:t>
            </a:r>
            <a:r>
              <a:rPr lang="en-US" dirty="0"/>
              <a:t>ONAP security architecture (discussion)</a:t>
            </a:r>
          </a:p>
          <a:p>
            <a:pPr lvl="1"/>
            <a:r>
              <a:rPr lang="en-US" dirty="0" smtClean="0"/>
              <a:t>VNF Security Requirements</a:t>
            </a:r>
          </a:p>
          <a:p>
            <a:pPr lvl="1"/>
            <a:r>
              <a:rPr lang="en-US" dirty="0" smtClean="0"/>
              <a:t>Site Cleanup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JIRA walkthrough and </a:t>
            </a:r>
            <a:r>
              <a:rPr lang="en-US" dirty="0" smtClean="0"/>
              <a:t>Update (Seccom-21, Seccom-10)</a:t>
            </a:r>
            <a:endParaRPr lang="en-US" dirty="0"/>
          </a:p>
          <a:p>
            <a:r>
              <a:rPr lang="en-US" dirty="0"/>
              <a:t>A.O.B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565267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2D636D84-7411-4C4A-A345-08547DCCC9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60AED34F-D0E8-4708-BD94-674DFDE98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Static Code Scanning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F0EAEE20-13F5-440F-BA38-D10B2E52A6C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SECCOM-31</a:t>
            </a:r>
          </a:p>
          <a:p>
            <a:r>
              <a:rPr lang="en-US" dirty="0" smtClean="0"/>
              <a:t>Reached a roadblock with the integration of </a:t>
            </a:r>
            <a:r>
              <a:rPr lang="en-US" dirty="0" err="1" smtClean="0"/>
              <a:t>CoverityScan</a:t>
            </a:r>
            <a:r>
              <a:rPr lang="en-US" dirty="0" smtClean="0"/>
              <a:t> with Jenkins</a:t>
            </a:r>
          </a:p>
          <a:p>
            <a:r>
              <a:rPr lang="en-US" dirty="0" smtClean="0"/>
              <a:t>Additional volunteers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333551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0921EDA6-FCCE-4FAB-853D-324FF1BD7B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E2B5BE1B-271F-4DA8-80D1-33DDC4404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VNF Event Streaming (VES)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004D22F1-93F4-4215-BFEC-4C1FD4477F2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Decision</a:t>
            </a:r>
          </a:p>
          <a:p>
            <a:r>
              <a:rPr lang="en-US" dirty="0" smtClean="0"/>
              <a:t>Disagreements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617499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14770403-647F-488E-88C8-623980791D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2B15EE91-BF76-415F-9822-8022AD372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Support of common silver badging aspects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E6B1A100-3D02-44EB-8F13-DB5E5BE6AC0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Coding styles (Steve volunteered)</a:t>
            </a:r>
          </a:p>
          <a:p>
            <a:r>
              <a:rPr lang="en-US" dirty="0" smtClean="0"/>
              <a:t>[SECCOM-53] Cryptographically </a:t>
            </a:r>
            <a:r>
              <a:rPr lang="en-US" dirty="0"/>
              <a:t>signing a </a:t>
            </a:r>
            <a:r>
              <a:rPr lang="en-US" dirty="0" smtClean="0"/>
              <a:t>release</a:t>
            </a:r>
          </a:p>
          <a:p>
            <a:r>
              <a:rPr lang="en-US" dirty="0" smtClean="0"/>
              <a:t>Code Coverage: JS code coverage proposal</a:t>
            </a:r>
          </a:p>
          <a:p>
            <a:pPr lvl="1"/>
            <a:r>
              <a:rPr lang="en-US" dirty="0" smtClean="0"/>
              <a:t>Build out testing infrastructure and conduct small pilot in Casablanca</a:t>
            </a:r>
          </a:p>
          <a:p>
            <a:pPr lvl="1"/>
            <a:r>
              <a:rPr lang="en-US" dirty="0" smtClean="0"/>
              <a:t>Require code coverage for JS </a:t>
            </a:r>
            <a:r>
              <a:rPr lang="en-US" smtClean="0"/>
              <a:t>in Dublin</a:t>
            </a:r>
            <a:endParaRPr lang="en-US" dirty="0"/>
          </a:p>
          <a:p>
            <a:r>
              <a:rPr lang="en-US" dirty="0" smtClean="0"/>
              <a:t>Proposal </a:t>
            </a:r>
            <a:r>
              <a:rPr lang="en-US" dirty="0"/>
              <a:t>to generate a view showing overall known vulnerabilities, as a way to trigger the PTLs to react</a:t>
            </a:r>
          </a:p>
          <a:p>
            <a:r>
              <a:rPr lang="en-US" dirty="0"/>
              <a:t>Tooling for applying automated test suit on check-in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0476919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0921EDA6-FCCE-4FAB-853D-324FF1BD7B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E2B5BE1B-271F-4DA8-80D1-33DDC4404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AAF Topics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004D22F1-93F4-4215-BFEC-4C1FD4477F2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228600" lvl="2">
              <a:spcBef>
                <a:spcPts val="1000"/>
              </a:spcBef>
            </a:pPr>
            <a:r>
              <a:rPr lang="en-US" sz="2800" dirty="0" smtClean="0"/>
              <a:t>[SECCOM-51] Documentation for projects using AAF to manage certificates</a:t>
            </a:r>
            <a:endParaRPr lang="en-US" sz="2800" dirty="0"/>
          </a:p>
          <a:p>
            <a:pPr marL="228600" lvl="2">
              <a:spcBef>
                <a:spcPts val="1000"/>
              </a:spcBef>
            </a:pPr>
            <a:r>
              <a:rPr lang="en-US" sz="2800" dirty="0" smtClean="0"/>
              <a:t>Documentation for projects using AAF for fine grained authorization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21841586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5DCF3D2B-EE56-4099-9539-5A1F0E011A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3D47FC13-D358-4B5D-A7D3-EE9CD2BE3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Documenting ONAP security architecture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12CF5A30-5CFF-4D74-9D42-AF30B1E76A3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1445305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We need a clear way to document the ONAP security architecture</a:t>
            </a:r>
          </a:p>
          <a:p>
            <a:pPr lvl="2"/>
            <a:r>
              <a:rPr lang="en-US" dirty="0"/>
              <a:t>There is a basis in Beijing: </a:t>
            </a:r>
            <a:r>
              <a:rPr lang="en-US" dirty="0">
                <a:hlinkClick r:id="rId2"/>
              </a:rPr>
              <a:t>https://onap.readthedocs.io/en/beijing/submodules/aaf/authz.git/docs/sections/architecture/security.html</a:t>
            </a:r>
            <a:r>
              <a:rPr lang="en-US" dirty="0"/>
              <a:t> 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="" xmlns:a16="http://schemas.microsoft.com/office/drawing/2014/main" id="{7D8EC34D-4B44-4A0A-B96C-7EA729590BB9}"/>
              </a:ext>
            </a:extLst>
          </p:cNvPr>
          <p:cNvSpPr/>
          <p:nvPr/>
        </p:nvSpPr>
        <p:spPr>
          <a:xfrm>
            <a:off x="3178629" y="3864645"/>
            <a:ext cx="1828800" cy="1045029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Component 1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="" xmlns:a16="http://schemas.microsoft.com/office/drawing/2014/main" id="{C4568969-F862-40BF-BC66-4681B06ED1D5}"/>
              </a:ext>
            </a:extLst>
          </p:cNvPr>
          <p:cNvSpPr/>
          <p:nvPr/>
        </p:nvSpPr>
        <p:spPr>
          <a:xfrm>
            <a:off x="7467600" y="3842874"/>
            <a:ext cx="1828800" cy="1045029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Component 2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="" xmlns:a16="http://schemas.microsoft.com/office/drawing/2014/main" id="{F9D3FC07-EEE4-4807-85F5-1AB2BD2B4592}"/>
              </a:ext>
            </a:extLst>
          </p:cNvPr>
          <p:cNvCxnSpPr>
            <a:endCxn id="5" idx="1"/>
          </p:cNvCxnSpPr>
          <p:nvPr/>
        </p:nvCxnSpPr>
        <p:spPr>
          <a:xfrm>
            <a:off x="1103086" y="4387159"/>
            <a:ext cx="207554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miley Face 8">
            <a:extLst>
              <a:ext uri="{FF2B5EF4-FFF2-40B4-BE49-F238E27FC236}">
                <a16:creationId xmlns="" xmlns:a16="http://schemas.microsoft.com/office/drawing/2014/main" id="{E74D2692-4351-468F-99E0-62D5D8B8335C}"/>
              </a:ext>
            </a:extLst>
          </p:cNvPr>
          <p:cNvSpPr/>
          <p:nvPr/>
        </p:nvSpPr>
        <p:spPr>
          <a:xfrm>
            <a:off x="682171" y="3965002"/>
            <a:ext cx="420915" cy="309456"/>
          </a:xfrm>
          <a:prstGeom prst="smileyFac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114BDB57-7DCA-427B-B261-2CD8F1D0C682}"/>
              </a:ext>
            </a:extLst>
          </p:cNvPr>
          <p:cNvSpPr txBox="1"/>
          <p:nvPr/>
        </p:nvSpPr>
        <p:spPr>
          <a:xfrm>
            <a:off x="1331585" y="3756570"/>
            <a:ext cx="1847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Allowed Requests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="" xmlns:a16="http://schemas.microsoft.com/office/drawing/2014/main" id="{A1CD42E6-087D-4F1C-8CAB-E52665541E1D}"/>
              </a:ext>
            </a:extLst>
          </p:cNvPr>
          <p:cNvCxnSpPr>
            <a:stCxn id="5" idx="3"/>
            <a:endCxn id="6" idx="1"/>
          </p:cNvCxnSpPr>
          <p:nvPr/>
        </p:nvCxnSpPr>
        <p:spPr>
          <a:xfrm flipV="1">
            <a:off x="5007429" y="4365389"/>
            <a:ext cx="2460171" cy="217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="" xmlns:a16="http://schemas.microsoft.com/office/drawing/2014/main" id="{5A9D1D73-B70F-40A5-BC2B-3A8FC139145B}"/>
              </a:ext>
            </a:extLst>
          </p:cNvPr>
          <p:cNvCxnSpPr>
            <a:endCxn id="5" idx="1"/>
          </p:cNvCxnSpPr>
          <p:nvPr/>
        </p:nvCxnSpPr>
        <p:spPr>
          <a:xfrm>
            <a:off x="2670629" y="4021353"/>
            <a:ext cx="508000" cy="3658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="" xmlns:a16="http://schemas.microsoft.com/office/drawing/2014/main" id="{7A3452A6-3500-48FC-AA53-3607425C1288}"/>
              </a:ext>
            </a:extLst>
          </p:cNvPr>
          <p:cNvSpPr/>
          <p:nvPr/>
        </p:nvSpPr>
        <p:spPr>
          <a:xfrm>
            <a:off x="3715657" y="3045151"/>
            <a:ext cx="261257" cy="2238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="" xmlns:a16="http://schemas.microsoft.com/office/drawing/2014/main" id="{33205DB0-2906-4432-B2BC-1DABAC26AF66}"/>
              </a:ext>
            </a:extLst>
          </p:cNvPr>
          <p:cNvSpPr/>
          <p:nvPr/>
        </p:nvSpPr>
        <p:spPr>
          <a:xfrm>
            <a:off x="4093029" y="3474863"/>
            <a:ext cx="261257" cy="22383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="" xmlns:a16="http://schemas.microsoft.com/office/drawing/2014/main" id="{A811350B-52A6-4A9F-92C4-6D2D181463F7}"/>
              </a:ext>
            </a:extLst>
          </p:cNvPr>
          <p:cNvSpPr/>
          <p:nvPr/>
        </p:nvSpPr>
        <p:spPr>
          <a:xfrm>
            <a:off x="4487092" y="3045151"/>
            <a:ext cx="261257" cy="22383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="" xmlns:a16="http://schemas.microsoft.com/office/drawing/2014/main" id="{AC287B8B-1141-4F7B-B0AF-7A63D4BC50A7}"/>
              </a:ext>
            </a:extLst>
          </p:cNvPr>
          <p:cNvCxnSpPr>
            <a:stCxn id="18" idx="1"/>
            <a:endCxn id="16" idx="4"/>
          </p:cNvCxnSpPr>
          <p:nvPr/>
        </p:nvCxnSpPr>
        <p:spPr>
          <a:xfrm flipH="1" flipV="1">
            <a:off x="3846286" y="3268981"/>
            <a:ext cx="285003" cy="2386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="" xmlns:a16="http://schemas.microsoft.com/office/drawing/2014/main" id="{8CF5BDDC-1F3F-4258-B1D5-D116BF58F4BB}"/>
              </a:ext>
            </a:extLst>
          </p:cNvPr>
          <p:cNvCxnSpPr>
            <a:stCxn id="18" idx="7"/>
            <a:endCxn id="19" idx="3"/>
          </p:cNvCxnSpPr>
          <p:nvPr/>
        </p:nvCxnSpPr>
        <p:spPr>
          <a:xfrm flipV="1">
            <a:off x="4316026" y="3236202"/>
            <a:ext cx="209326" cy="2714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Smiley Face 23">
            <a:extLst>
              <a:ext uri="{FF2B5EF4-FFF2-40B4-BE49-F238E27FC236}">
                <a16:creationId xmlns="" xmlns:a16="http://schemas.microsoft.com/office/drawing/2014/main" id="{919C3678-84F0-455C-A26D-A94FB59E4736}"/>
              </a:ext>
            </a:extLst>
          </p:cNvPr>
          <p:cNvSpPr/>
          <p:nvPr/>
        </p:nvSpPr>
        <p:spPr>
          <a:xfrm>
            <a:off x="3294742" y="2719747"/>
            <a:ext cx="420915" cy="309456"/>
          </a:xfrm>
          <a:prstGeom prst="smileyFac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iley Face 24">
            <a:extLst>
              <a:ext uri="{FF2B5EF4-FFF2-40B4-BE49-F238E27FC236}">
                <a16:creationId xmlns="" xmlns:a16="http://schemas.microsoft.com/office/drawing/2014/main" id="{F5A51096-1E3C-4B4D-AFA8-283E41E14250}"/>
              </a:ext>
            </a:extLst>
          </p:cNvPr>
          <p:cNvSpPr/>
          <p:nvPr/>
        </p:nvSpPr>
        <p:spPr>
          <a:xfrm>
            <a:off x="4666342" y="2630847"/>
            <a:ext cx="420915" cy="309456"/>
          </a:xfrm>
          <a:prstGeom prst="smileyFac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73120CE7-F967-40E4-ACFF-46DF278F63FC}"/>
              </a:ext>
            </a:extLst>
          </p:cNvPr>
          <p:cNvSpPr txBox="1"/>
          <p:nvPr/>
        </p:nvSpPr>
        <p:spPr>
          <a:xfrm>
            <a:off x="951463" y="3056357"/>
            <a:ext cx="27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Access to allowed data only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C86B0798-5DF3-484C-ABF1-EAEBB7255DD5}"/>
              </a:ext>
            </a:extLst>
          </p:cNvPr>
          <p:cNvSpPr txBox="1"/>
          <p:nvPr/>
        </p:nvSpPr>
        <p:spPr>
          <a:xfrm>
            <a:off x="5007429" y="4504069"/>
            <a:ext cx="2331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Secure communication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="" xmlns:a16="http://schemas.microsoft.com/office/drawing/2014/main" id="{47449DB8-A7DD-40B4-94AA-41E8395ABD22}"/>
              </a:ext>
            </a:extLst>
          </p:cNvPr>
          <p:cNvSpPr/>
          <p:nvPr/>
        </p:nvSpPr>
        <p:spPr>
          <a:xfrm>
            <a:off x="8636000" y="2451301"/>
            <a:ext cx="2463800" cy="7849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“using” External components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="" xmlns:a16="http://schemas.microsoft.com/office/drawing/2014/main" id="{22EA73C0-7564-4E61-ADBA-866C0EE92310}"/>
              </a:ext>
            </a:extLst>
          </p:cNvPr>
          <p:cNvSpPr/>
          <p:nvPr/>
        </p:nvSpPr>
        <p:spPr>
          <a:xfrm>
            <a:off x="9408583" y="5327311"/>
            <a:ext cx="2463800" cy="7849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“Used” External components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="" xmlns:a16="http://schemas.microsoft.com/office/drawing/2014/main" id="{72D06D4B-F860-47F1-B55C-BF27031C0B3D}"/>
              </a:ext>
            </a:extLst>
          </p:cNvPr>
          <p:cNvCxnSpPr/>
          <p:nvPr/>
        </p:nvCxnSpPr>
        <p:spPr>
          <a:xfrm flipV="1">
            <a:off x="8636000" y="4688735"/>
            <a:ext cx="1752600" cy="7722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="" xmlns:a16="http://schemas.microsoft.com/office/drawing/2014/main" id="{8A79D909-31C2-42B8-800C-83ADDE709F5D}"/>
              </a:ext>
            </a:extLst>
          </p:cNvPr>
          <p:cNvCxnSpPr/>
          <p:nvPr/>
        </p:nvCxnSpPr>
        <p:spPr>
          <a:xfrm>
            <a:off x="7975600" y="3340437"/>
            <a:ext cx="1955800" cy="5203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E54A0E5D-D39D-4714-A73E-B7474B53FE81}"/>
              </a:ext>
            </a:extLst>
          </p:cNvPr>
          <p:cNvSpPr txBox="1"/>
          <p:nvPr/>
        </p:nvSpPr>
        <p:spPr>
          <a:xfrm>
            <a:off x="5616089" y="3018979"/>
            <a:ext cx="3099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Authentication &amp; authorization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95145D66-AE23-4557-B0F3-523108EED0C4}"/>
              </a:ext>
            </a:extLst>
          </p:cNvPr>
          <p:cNvSpPr txBox="1"/>
          <p:nvPr/>
        </p:nvSpPr>
        <p:spPr>
          <a:xfrm>
            <a:off x="6173293" y="5388647"/>
            <a:ext cx="3099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Authentication &amp; authorization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5E9767D1-6217-4D15-90EF-03A9BAF3FAAC}"/>
              </a:ext>
            </a:extLst>
          </p:cNvPr>
          <p:cNvSpPr txBox="1"/>
          <p:nvPr/>
        </p:nvSpPr>
        <p:spPr>
          <a:xfrm>
            <a:off x="7076854" y="5614874"/>
            <a:ext cx="23317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Certificates</a:t>
            </a:r>
          </a:p>
          <a:p>
            <a:r>
              <a:rPr lang="en-US" dirty="0"/>
              <a:t>Secure communication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955683F3-F893-4E8D-BD9B-5CF463440D97}"/>
              </a:ext>
            </a:extLst>
          </p:cNvPr>
          <p:cNvSpPr txBox="1"/>
          <p:nvPr/>
        </p:nvSpPr>
        <p:spPr>
          <a:xfrm>
            <a:off x="6202628" y="2462456"/>
            <a:ext cx="23317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Certificates</a:t>
            </a:r>
          </a:p>
          <a:p>
            <a:r>
              <a:rPr lang="en-US" dirty="0"/>
              <a:t>Secure communication</a:t>
            </a:r>
          </a:p>
        </p:txBody>
      </p:sp>
    </p:spTree>
    <p:extLst>
      <p:ext uri="{BB962C8B-B14F-4D97-AF65-F5344CB8AC3E}">
        <p14:creationId xmlns:p14="http://schemas.microsoft.com/office/powerpoint/2010/main" val="4107210614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0921EDA6-FCCE-4FAB-853D-324FF1BD7B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E2B5BE1B-271F-4DA8-80D1-33DDC4404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VNF Security Requirements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004D22F1-93F4-4215-BFEC-4C1FD4477F2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228600" lvl="2">
              <a:spcBef>
                <a:spcPts val="1000"/>
              </a:spcBef>
            </a:pPr>
            <a:r>
              <a:rPr lang="en-US" sz="2800" dirty="0" smtClean="0"/>
              <a:t>SECCOM-22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92879177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10455</TotalTime>
  <Words>316</Words>
  <Application>Microsoft Office PowerPoint</Application>
  <PresentationFormat>Widescreen</PresentationFormat>
  <Paragraphs>70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.AppleSystemUIFont</vt:lpstr>
      <vt:lpstr>Arial</vt:lpstr>
      <vt:lpstr>Calibri</vt:lpstr>
      <vt:lpstr>Symbol</vt:lpstr>
      <vt:lpstr>Office Theme</vt:lpstr>
      <vt:lpstr>ONAP Security Meeting</vt:lpstr>
      <vt:lpstr>Agenda Topics General</vt:lpstr>
      <vt:lpstr>Agenda</vt:lpstr>
      <vt:lpstr>Static Code Scanning</vt:lpstr>
      <vt:lpstr>VNF Event Streaming (VES)</vt:lpstr>
      <vt:lpstr>Support of common silver badging aspects</vt:lpstr>
      <vt:lpstr>AAF Topics</vt:lpstr>
      <vt:lpstr>Documenting ONAP security architecture</vt:lpstr>
      <vt:lpstr>VNF Security Requirements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ZWARICO, AMY</cp:lastModifiedBy>
  <cp:revision>313</cp:revision>
  <cp:lastPrinted>2017-08-07T21:14:23Z</cp:lastPrinted>
  <dcterms:created xsi:type="dcterms:W3CDTF">2017-02-27T16:23:08Z</dcterms:created>
  <dcterms:modified xsi:type="dcterms:W3CDTF">2018-07-10T14:54:02Z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</Properties>
</file>