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72" r:id="rId4"/>
    <p:sldId id="294" r:id="rId5"/>
    <p:sldId id="297" r:id="rId6"/>
    <p:sldId id="295" r:id="rId7"/>
    <p:sldId id="296" r:id="rId8"/>
    <p:sldId id="283" r:id="rId9"/>
    <p:sldId id="289" r:id="rId10"/>
    <p:sldId id="29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 varScale="1">
        <p:scale>
          <a:sx n="106" d="100"/>
          <a:sy n="106" d="100"/>
        </p:scale>
        <p:origin x="7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nap.readthedocs.io/en/beijing/submodules/aaf/authz.git/docs/sections/architecture/security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</a:t>
            </a:r>
            <a:r>
              <a:rPr lang="en-US" dirty="0" smtClean="0"/>
              <a:t>Meeting + Minutes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2018-07-18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Business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5266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5794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Status </a:t>
            </a:r>
            <a:r>
              <a:rPr lang="en-US" dirty="0"/>
              <a:t>Updates:</a:t>
            </a:r>
          </a:p>
          <a:p>
            <a:pPr lvl="1"/>
            <a:r>
              <a:rPr lang="en-US" dirty="0" smtClean="0"/>
              <a:t>Silver badging: Static Code Scanning (Pawel)</a:t>
            </a:r>
          </a:p>
          <a:p>
            <a:pPr lvl="1"/>
            <a:r>
              <a:rPr lang="en-US" dirty="0" smtClean="0"/>
              <a:t>Silver badging: Code Coverage (Arul </a:t>
            </a:r>
            <a:r>
              <a:rPr lang="en-US" dirty="0" err="1" smtClean="0"/>
              <a:t>Nambi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Silver badging: </a:t>
            </a:r>
            <a:r>
              <a:rPr lang="en-US" dirty="0"/>
              <a:t>[SECCOM-53] </a:t>
            </a:r>
            <a:r>
              <a:rPr lang="en-US" dirty="0" smtClean="0"/>
              <a:t>Cryptographic signing</a:t>
            </a:r>
          </a:p>
          <a:p>
            <a:pPr lvl="1"/>
            <a:r>
              <a:rPr lang="en-US" dirty="0" smtClean="0"/>
              <a:t>[SECCOM-10] Security </a:t>
            </a:r>
            <a:r>
              <a:rPr lang="en-US" dirty="0"/>
              <a:t>for 5G </a:t>
            </a:r>
            <a:r>
              <a:rPr lang="en-US" dirty="0" smtClean="0"/>
              <a:t>use cases </a:t>
            </a:r>
            <a:r>
              <a:rPr lang="en-US" dirty="0"/>
              <a:t>(Linda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AAF documentation: certificate management and fine grained authorization (Pawel)</a:t>
            </a:r>
            <a:endParaRPr lang="en-US" dirty="0" smtClean="0"/>
          </a:p>
          <a:p>
            <a:pPr lvl="1"/>
            <a:r>
              <a:rPr lang="en-US" dirty="0" smtClean="0"/>
              <a:t>Risk Assessment (Samuli)</a:t>
            </a:r>
          </a:p>
          <a:p>
            <a:pPr lvl="1"/>
            <a:r>
              <a:rPr lang="en-US" dirty="0" smtClean="0"/>
              <a:t>VES </a:t>
            </a:r>
            <a:r>
              <a:rPr lang="en-US" dirty="0"/>
              <a:t>security: VNF </a:t>
            </a:r>
            <a:r>
              <a:rPr lang="en-US" dirty="0">
                <a:sym typeface="Symbol" panose="05050102010706020507" pitchFamily="18" charset="2"/>
              </a:rPr>
              <a:t> </a:t>
            </a:r>
            <a:r>
              <a:rPr lang="en-US" dirty="0" smtClean="0">
                <a:sym typeface="Symbol" panose="05050102010706020507" pitchFamily="18" charset="2"/>
              </a:rPr>
              <a:t>DCAE (</a:t>
            </a:r>
            <a:r>
              <a:rPr lang="en-US" dirty="0" err="1" smtClean="0">
                <a:sym typeface="Symbol" panose="05050102010706020507" pitchFamily="18" charset="2"/>
              </a:rPr>
              <a:t>Alok</a:t>
            </a:r>
            <a:r>
              <a:rPr lang="en-US" dirty="0" smtClean="0">
                <a:sym typeface="Symbol" panose="05050102010706020507" pitchFamily="18" charset="2"/>
              </a:rPr>
              <a:t>, will provide VNF requirement)</a:t>
            </a:r>
            <a:endParaRPr lang="en-US" dirty="0">
              <a:sym typeface="Symbol" panose="05050102010706020507" pitchFamily="18" charset="2"/>
            </a:endParaRPr>
          </a:p>
          <a:p>
            <a:pPr lvl="1"/>
            <a:r>
              <a:rPr lang="en-US" dirty="0" smtClean="0"/>
              <a:t>Secure </a:t>
            </a:r>
            <a:r>
              <a:rPr lang="en-US" dirty="0"/>
              <a:t>communication when using </a:t>
            </a:r>
            <a:r>
              <a:rPr lang="en-US" dirty="0" smtClean="0"/>
              <a:t>ISTIO</a:t>
            </a:r>
          </a:p>
          <a:p>
            <a:pPr lvl="1"/>
            <a:r>
              <a:rPr lang="en-US" dirty="0" smtClean="0"/>
              <a:t>[SECCOM-22] VNF Security Requirements</a:t>
            </a:r>
          </a:p>
          <a:p>
            <a:pPr lvl="1"/>
            <a:r>
              <a:rPr lang="en-US" dirty="0" smtClean="0"/>
              <a:t>[SECCOM-26] NORAD Update</a:t>
            </a:r>
            <a:endParaRPr lang="en-US" dirty="0"/>
          </a:p>
          <a:p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Pluggable Authentication (Andrew)</a:t>
            </a:r>
          </a:p>
          <a:p>
            <a:pPr lvl="1"/>
            <a:r>
              <a:rPr lang="en-US" dirty="0" smtClean="0"/>
              <a:t>[SECCOM-52] </a:t>
            </a:r>
            <a:r>
              <a:rPr lang="en-US" dirty="0"/>
              <a:t>Proposal to generate a view showing </a:t>
            </a:r>
            <a:r>
              <a:rPr lang="en-US" dirty="0" smtClean="0"/>
              <a:t>overall </a:t>
            </a:r>
            <a:r>
              <a:rPr lang="en-US" dirty="0"/>
              <a:t>known vulnerabilities</a:t>
            </a:r>
          </a:p>
          <a:p>
            <a:pPr lvl="1"/>
            <a:r>
              <a:rPr lang="en-US" dirty="0"/>
              <a:t>Documenting ONAP security architecture (discussion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Site Cleanup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JIRA walkthrough and </a:t>
            </a:r>
            <a:r>
              <a:rPr lang="en-US" dirty="0" smtClean="0"/>
              <a:t>Update (Seccom-21, Seccom-10)</a:t>
            </a:r>
            <a:endParaRPr lang="en-US" dirty="0"/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Updates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Silver badging: Static Code Scanning (Pawel)</a:t>
            </a:r>
          </a:p>
          <a:p>
            <a:r>
              <a:rPr lang="en-US" dirty="0" smtClean="0"/>
              <a:t>Silver badging: Code Coverage (Arul)</a:t>
            </a:r>
          </a:p>
          <a:p>
            <a:r>
              <a:rPr lang="en-US" dirty="0"/>
              <a:t>Silver badging: [SECCOM-53] Cryptographic signing</a:t>
            </a:r>
          </a:p>
          <a:p>
            <a:r>
              <a:rPr lang="en-US" dirty="0" smtClean="0"/>
              <a:t>[SECCOM-10] Security </a:t>
            </a:r>
            <a:r>
              <a:rPr lang="en-US" dirty="0"/>
              <a:t>for 5G use cases (Linda</a:t>
            </a:r>
            <a:r>
              <a:rPr lang="en-US" dirty="0" smtClean="0"/>
              <a:t>)</a:t>
            </a:r>
          </a:p>
          <a:p>
            <a:r>
              <a:rPr lang="en-US" dirty="0" smtClean="0"/>
              <a:t>AAF documentation for certificate management and fine grained authorization (Pawel)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309799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Status Updates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Risk Assessment (Samuli)</a:t>
            </a:r>
          </a:p>
          <a:p>
            <a:r>
              <a:rPr lang="en-US" dirty="0" smtClean="0"/>
              <a:t>VES </a:t>
            </a:r>
            <a:r>
              <a:rPr lang="en-US" dirty="0"/>
              <a:t>security: VNF </a:t>
            </a:r>
            <a:r>
              <a:rPr lang="en-US" dirty="0">
                <a:sym typeface="Symbol" panose="05050102010706020507" pitchFamily="18" charset="2"/>
              </a:rPr>
              <a:t> DCAE (</a:t>
            </a:r>
            <a:r>
              <a:rPr lang="en-US" dirty="0" err="1">
                <a:sym typeface="Symbol" panose="05050102010706020507" pitchFamily="18" charset="2"/>
              </a:rPr>
              <a:t>Alok</a:t>
            </a:r>
            <a:r>
              <a:rPr lang="en-US" dirty="0">
                <a:sym typeface="Symbol" panose="05050102010706020507" pitchFamily="18" charset="2"/>
              </a:rPr>
              <a:t>, will provide VNF requirement)</a:t>
            </a:r>
          </a:p>
          <a:p>
            <a:r>
              <a:rPr lang="en-US" dirty="0"/>
              <a:t>Secure communication when using </a:t>
            </a:r>
            <a:r>
              <a:rPr lang="en-US" dirty="0" smtClean="0"/>
              <a:t>ISTIO</a:t>
            </a:r>
          </a:p>
          <a:p>
            <a:r>
              <a:rPr lang="en-US" dirty="0" smtClean="0"/>
              <a:t>[</a:t>
            </a:r>
            <a:r>
              <a:rPr lang="en-US" dirty="0"/>
              <a:t>SECCOM-22] VNF Security Requirements</a:t>
            </a:r>
          </a:p>
          <a:p>
            <a:r>
              <a:rPr lang="en-US" dirty="0"/>
              <a:t>[SECCOM-26] NORAD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00831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D636D84-7411-4C4A-A345-08547DCCC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60AED34F-D0E8-4708-BD94-674DFDE9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Pluggable Authentication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0EAEE20-13F5-440F-BA38-D10B2E52A6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11 July notes</a:t>
            </a:r>
          </a:p>
          <a:p>
            <a:pPr lvl="1"/>
            <a:r>
              <a:rPr lang="en-US" dirty="0" smtClean="0"/>
              <a:t>Completing </a:t>
            </a:r>
            <a:r>
              <a:rPr lang="en-US" dirty="0"/>
              <a:t>the design on impacted components</a:t>
            </a:r>
          </a:p>
          <a:p>
            <a:pPr lvl="1"/>
            <a:r>
              <a:rPr lang="en-US" dirty="0"/>
              <a:t>Sidecar implementation: on target for A&amp;AI; implementing for K8s deployment, need a contributor to create the HEAT deployment; Helen volunteered to help</a:t>
            </a:r>
          </a:p>
          <a:p>
            <a:r>
              <a:rPr lang="en-US" dirty="0" smtClean="0"/>
              <a:t>Presentation of sidecar design and impacted components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3785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2D636D84-7411-4C4A-A345-08547DCCC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60AED34F-D0E8-4708-BD94-674DFDE9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[SECCOM-52</a:t>
            </a:r>
            <a:r>
              <a:rPr lang="en-US" dirty="0"/>
              <a:t>] Proposal to generate a view showing overall known vulnerabilities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0EAEE20-13F5-440F-BA38-D10B2E52A6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Presentation by Amanda Cameron (AT&amp;T)</a:t>
            </a:r>
            <a:endParaRPr lang="en-US" dirty="0"/>
          </a:p>
          <a:p>
            <a:r>
              <a:rPr lang="en-US" dirty="0" smtClean="0"/>
              <a:t>Next steps – develop PTL notification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77589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DCF3D2B-EE56-4099-9539-5A1F0E011A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3D47FC13-D358-4B5D-A7D3-EE9CD2BE3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Documenting ONAP security architecture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2CF5A30-5CFF-4D74-9D42-AF30B1E76A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1445305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We need a clear way to document the ONAP security architecture</a:t>
            </a:r>
          </a:p>
          <a:p>
            <a:pPr lvl="2"/>
            <a:r>
              <a:rPr lang="en-US" dirty="0"/>
              <a:t>There is a basis in Beijing: </a:t>
            </a:r>
            <a:r>
              <a:rPr lang="en-US" dirty="0">
                <a:hlinkClick r:id="rId2"/>
              </a:rPr>
              <a:t>https://onap.readthedocs.io/en/beijing/submodules/aaf/authz.git/docs/sections/architecture/security.html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7D8EC34D-4B44-4A0A-B96C-7EA729590BB9}"/>
              </a:ext>
            </a:extLst>
          </p:cNvPr>
          <p:cNvSpPr/>
          <p:nvPr/>
        </p:nvSpPr>
        <p:spPr>
          <a:xfrm>
            <a:off x="3178629" y="3864645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C4568969-F862-40BF-BC66-4681B06ED1D5}"/>
              </a:ext>
            </a:extLst>
          </p:cNvPr>
          <p:cNvSpPr/>
          <p:nvPr/>
        </p:nvSpPr>
        <p:spPr>
          <a:xfrm>
            <a:off x="7467600" y="3842874"/>
            <a:ext cx="1828800" cy="1045029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Component 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F9D3FC07-EEE4-4807-85F5-1AB2BD2B4592}"/>
              </a:ext>
            </a:extLst>
          </p:cNvPr>
          <p:cNvCxnSpPr>
            <a:endCxn id="5" idx="1"/>
          </p:cNvCxnSpPr>
          <p:nvPr/>
        </p:nvCxnSpPr>
        <p:spPr>
          <a:xfrm>
            <a:off x="1103086" y="4387159"/>
            <a:ext cx="207554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miley Face 8">
            <a:extLst>
              <a:ext uri="{FF2B5EF4-FFF2-40B4-BE49-F238E27FC236}">
                <a16:creationId xmlns="" xmlns:a16="http://schemas.microsoft.com/office/drawing/2014/main" id="{E74D2692-4351-468F-99E0-62D5D8B8335C}"/>
              </a:ext>
            </a:extLst>
          </p:cNvPr>
          <p:cNvSpPr/>
          <p:nvPr/>
        </p:nvSpPr>
        <p:spPr>
          <a:xfrm>
            <a:off x="682171" y="3965002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14BDB57-7DCA-427B-B261-2CD8F1D0C682}"/>
              </a:ext>
            </a:extLst>
          </p:cNvPr>
          <p:cNvSpPr txBox="1"/>
          <p:nvPr/>
        </p:nvSpPr>
        <p:spPr>
          <a:xfrm>
            <a:off x="1331585" y="3756570"/>
            <a:ext cx="1847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Allowed Requests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A1CD42E6-087D-4F1C-8CAB-E52665541E1D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5007429" y="4365389"/>
            <a:ext cx="2460171" cy="21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5A9D1D73-B70F-40A5-BC2B-3A8FC139145B}"/>
              </a:ext>
            </a:extLst>
          </p:cNvPr>
          <p:cNvCxnSpPr>
            <a:endCxn id="5" idx="1"/>
          </p:cNvCxnSpPr>
          <p:nvPr/>
        </p:nvCxnSpPr>
        <p:spPr>
          <a:xfrm>
            <a:off x="2670629" y="4021353"/>
            <a:ext cx="508000" cy="365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A3452A6-3500-48FC-AA53-3607425C1288}"/>
              </a:ext>
            </a:extLst>
          </p:cNvPr>
          <p:cNvSpPr/>
          <p:nvPr/>
        </p:nvSpPr>
        <p:spPr>
          <a:xfrm>
            <a:off x="3715657" y="3045151"/>
            <a:ext cx="261257" cy="2238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33205DB0-2906-4432-B2BC-1DABAC26AF66}"/>
              </a:ext>
            </a:extLst>
          </p:cNvPr>
          <p:cNvSpPr/>
          <p:nvPr/>
        </p:nvSpPr>
        <p:spPr>
          <a:xfrm>
            <a:off x="4093029" y="3474863"/>
            <a:ext cx="261257" cy="2238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A811350B-52A6-4A9F-92C4-6D2D181463F7}"/>
              </a:ext>
            </a:extLst>
          </p:cNvPr>
          <p:cNvSpPr/>
          <p:nvPr/>
        </p:nvSpPr>
        <p:spPr>
          <a:xfrm>
            <a:off x="4487092" y="3045151"/>
            <a:ext cx="261257" cy="22383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AC287B8B-1141-4F7B-B0AF-7A63D4BC50A7}"/>
              </a:ext>
            </a:extLst>
          </p:cNvPr>
          <p:cNvCxnSpPr>
            <a:stCxn id="18" idx="1"/>
            <a:endCxn id="16" idx="4"/>
          </p:cNvCxnSpPr>
          <p:nvPr/>
        </p:nvCxnSpPr>
        <p:spPr>
          <a:xfrm flipH="1" flipV="1">
            <a:off x="3846286" y="3268981"/>
            <a:ext cx="285003" cy="23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8CF5BDDC-1F3F-4258-B1D5-D116BF58F4BB}"/>
              </a:ext>
            </a:extLst>
          </p:cNvPr>
          <p:cNvCxnSpPr>
            <a:stCxn id="18" idx="7"/>
            <a:endCxn id="19" idx="3"/>
          </p:cNvCxnSpPr>
          <p:nvPr/>
        </p:nvCxnSpPr>
        <p:spPr>
          <a:xfrm flipV="1">
            <a:off x="4316026" y="3236202"/>
            <a:ext cx="209326" cy="2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miley Face 23">
            <a:extLst>
              <a:ext uri="{FF2B5EF4-FFF2-40B4-BE49-F238E27FC236}">
                <a16:creationId xmlns="" xmlns:a16="http://schemas.microsoft.com/office/drawing/2014/main" id="{919C3678-84F0-455C-A26D-A94FB59E4736}"/>
              </a:ext>
            </a:extLst>
          </p:cNvPr>
          <p:cNvSpPr/>
          <p:nvPr/>
        </p:nvSpPr>
        <p:spPr>
          <a:xfrm>
            <a:off x="3294742" y="2719747"/>
            <a:ext cx="420915" cy="309456"/>
          </a:xfrm>
          <a:prstGeom prst="smileyFac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>
            <a:extLst>
              <a:ext uri="{FF2B5EF4-FFF2-40B4-BE49-F238E27FC236}">
                <a16:creationId xmlns="" xmlns:a16="http://schemas.microsoft.com/office/drawing/2014/main" id="{F5A51096-1E3C-4B4D-AFA8-283E41E14250}"/>
              </a:ext>
            </a:extLst>
          </p:cNvPr>
          <p:cNvSpPr/>
          <p:nvPr/>
        </p:nvSpPr>
        <p:spPr>
          <a:xfrm>
            <a:off x="4666342" y="2630847"/>
            <a:ext cx="420915" cy="309456"/>
          </a:xfrm>
          <a:prstGeom prst="smileyFac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73120CE7-F967-40E4-ACFF-46DF278F63FC}"/>
              </a:ext>
            </a:extLst>
          </p:cNvPr>
          <p:cNvSpPr txBox="1"/>
          <p:nvPr/>
        </p:nvSpPr>
        <p:spPr>
          <a:xfrm>
            <a:off x="951463" y="3056357"/>
            <a:ext cx="27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to allowed data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86B0798-5DF3-484C-ABF1-EAEBB7255DD5}"/>
              </a:ext>
            </a:extLst>
          </p:cNvPr>
          <p:cNvSpPr txBox="1"/>
          <p:nvPr/>
        </p:nvSpPr>
        <p:spPr>
          <a:xfrm>
            <a:off x="5007429" y="4504069"/>
            <a:ext cx="2331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Secure communication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7449DB8-A7DD-40B4-94AA-41E8395ABD22}"/>
              </a:ext>
            </a:extLst>
          </p:cNvPr>
          <p:cNvSpPr/>
          <p:nvPr/>
        </p:nvSpPr>
        <p:spPr>
          <a:xfrm>
            <a:off x="8636000" y="245130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“using” External components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22EA73C0-7564-4E61-ADBA-866C0EE92310}"/>
              </a:ext>
            </a:extLst>
          </p:cNvPr>
          <p:cNvSpPr/>
          <p:nvPr/>
        </p:nvSpPr>
        <p:spPr>
          <a:xfrm>
            <a:off x="9408583" y="5327311"/>
            <a:ext cx="2463800" cy="7849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“Used” External components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72D06D4B-F860-47F1-B55C-BF27031C0B3D}"/>
              </a:ext>
            </a:extLst>
          </p:cNvPr>
          <p:cNvCxnSpPr/>
          <p:nvPr/>
        </p:nvCxnSpPr>
        <p:spPr>
          <a:xfrm flipV="1">
            <a:off x="8636000" y="4688735"/>
            <a:ext cx="1752600" cy="772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8A79D909-31C2-42B8-800C-83ADDE709F5D}"/>
              </a:ext>
            </a:extLst>
          </p:cNvPr>
          <p:cNvCxnSpPr/>
          <p:nvPr/>
        </p:nvCxnSpPr>
        <p:spPr>
          <a:xfrm>
            <a:off x="7975600" y="3340437"/>
            <a:ext cx="1955800" cy="520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E54A0E5D-D39D-4714-A73E-B7474B53FE81}"/>
              </a:ext>
            </a:extLst>
          </p:cNvPr>
          <p:cNvSpPr txBox="1"/>
          <p:nvPr/>
        </p:nvSpPr>
        <p:spPr>
          <a:xfrm>
            <a:off x="5616089" y="3018979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95145D66-AE23-4557-B0F3-523108EED0C4}"/>
              </a:ext>
            </a:extLst>
          </p:cNvPr>
          <p:cNvSpPr txBox="1"/>
          <p:nvPr/>
        </p:nvSpPr>
        <p:spPr>
          <a:xfrm>
            <a:off x="6173293" y="5388647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Authentication &amp; authorization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5E9767D1-6217-4D15-90EF-03A9BAF3FAAC}"/>
              </a:ext>
            </a:extLst>
          </p:cNvPr>
          <p:cNvSpPr txBox="1"/>
          <p:nvPr/>
        </p:nvSpPr>
        <p:spPr>
          <a:xfrm>
            <a:off x="7076854" y="5614874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955683F3-F893-4E8D-BD9B-5CF463440D97}"/>
              </a:ext>
            </a:extLst>
          </p:cNvPr>
          <p:cNvSpPr txBox="1"/>
          <p:nvPr/>
        </p:nvSpPr>
        <p:spPr>
          <a:xfrm>
            <a:off x="6202628" y="2462456"/>
            <a:ext cx="2331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Certificates</a:t>
            </a:r>
          </a:p>
          <a:p>
            <a:r>
              <a:rPr lang="en-US" dirty="0"/>
              <a:t>Secure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10721061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0921EDA6-FCCE-4FAB-853D-324FF1BD7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E2B5BE1B-271F-4DA8-80D1-33DDC4404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Site Cleanup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4D22F1-93F4-4215-BFEC-4C1FD4477F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800" dirty="0" smtClean="0"/>
              <a:t>Ideas for structure</a:t>
            </a:r>
          </a:p>
          <a:p>
            <a:pPr marL="228600" lvl="2">
              <a:spcBef>
                <a:spcPts val="1000"/>
              </a:spcBef>
            </a:pPr>
            <a:r>
              <a:rPr lang="en-US" sz="2800" dirty="0"/>
              <a:t>Volunteers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2184158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11011</TotalTime>
  <Words>395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.AppleSystemUIFont</vt:lpstr>
      <vt:lpstr>Arial</vt:lpstr>
      <vt:lpstr>Calibri</vt:lpstr>
      <vt:lpstr>Symbol</vt:lpstr>
      <vt:lpstr>Office Theme</vt:lpstr>
      <vt:lpstr>ONAP Security Meeting + Minutes </vt:lpstr>
      <vt:lpstr>Agenda Topics General</vt:lpstr>
      <vt:lpstr>Agenda</vt:lpstr>
      <vt:lpstr>Status Updates</vt:lpstr>
      <vt:lpstr>Status Updates</vt:lpstr>
      <vt:lpstr>Pluggable Authentication</vt:lpstr>
      <vt:lpstr>[SECCOM-52] Proposal to generate a view showing overall known vulnerabilities</vt:lpstr>
      <vt:lpstr>Documenting ONAP security architecture</vt:lpstr>
      <vt:lpstr>Site Cleanup</vt:lpstr>
      <vt:lpstr>New Business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ZWARICO, AMY</cp:lastModifiedBy>
  <cp:revision>332</cp:revision>
  <cp:lastPrinted>2017-08-07T21:14:23Z</cp:lastPrinted>
  <dcterms:created xsi:type="dcterms:W3CDTF">2017-02-27T16:23:08Z</dcterms:created>
  <dcterms:modified xsi:type="dcterms:W3CDTF">2018-07-14T18:40:48Z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