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sldIdLst>
    <p:sldId id="258" r:id="rId2"/>
    <p:sldId id="259" r:id="rId3"/>
    <p:sldId id="272" r:id="rId4"/>
    <p:sldId id="284" r:id="rId5"/>
    <p:sldId id="285" r:id="rId6"/>
    <p:sldId id="286" r:id="rId7"/>
    <p:sldId id="287" r:id="rId8"/>
    <p:sldId id="283" r:id="rId9"/>
    <p:sldId id="288" r:id="rId10"/>
    <p:sldId id="28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0B4322-A8D1-40F8-BC43-C8B6E40C381C}" v="13" dt="2018-08-08T09:25:35.0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394" autoAdjust="0"/>
  </p:normalViewPr>
  <p:slideViewPr>
    <p:cSldViewPr snapToGrid="0" snapToObjects="1">
      <p:cViewPr varScale="1">
        <p:scale>
          <a:sx n="66" d="100"/>
          <a:sy n="66" d="100"/>
        </p:scale>
        <p:origin x="8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phen Terrill" userId="1a503661-408e-44dd-b008-82fa7994bcd3" providerId="ADAL" clId="{D39A3576-379A-4C39-94C5-5301D7771003}"/>
    <pc:docChg chg="undo custSel addSld modSld">
      <pc:chgData name="Stephen Terrill" userId="1a503661-408e-44dd-b008-82fa7994bcd3" providerId="ADAL" clId="{D39A3576-379A-4C39-94C5-5301D7771003}" dt="2018-08-01T13:20:37.229" v="386" actId="20577"/>
      <pc:docMkLst>
        <pc:docMk/>
      </pc:docMkLst>
      <pc:sldChg chg="modSp">
        <pc:chgData name="Stephen Terrill" userId="1a503661-408e-44dd-b008-82fa7994bcd3" providerId="ADAL" clId="{D39A3576-379A-4C39-94C5-5301D7771003}" dt="2018-08-01T06:46:32.521" v="154" actId="20577"/>
        <pc:sldMkLst>
          <pc:docMk/>
          <pc:sldMk cId="1567565267" sldId="272"/>
        </pc:sldMkLst>
        <pc:spChg chg="mod">
          <ac:chgData name="Stephen Terrill" userId="1a503661-408e-44dd-b008-82fa7994bcd3" providerId="ADAL" clId="{D39A3576-379A-4C39-94C5-5301D7771003}" dt="2018-08-01T06:46:32.521" v="154" actId="20577"/>
          <ac:spMkLst>
            <pc:docMk/>
            <pc:sldMk cId="1567565267" sldId="272"/>
            <ac:spMk id="4" creationId="{C51B6556-F4BA-4201-8F5E-C57BC7E8DDBA}"/>
          </ac:spMkLst>
        </pc:spChg>
      </pc:sldChg>
    </pc:docChg>
  </pc:docChgLst>
  <pc:docChgLst>
    <pc:chgData name="Stephen Terrill" userId="1a503661-408e-44dd-b008-82fa7994bcd3" providerId="ADAL" clId="{470B4322-A8D1-40F8-BC43-C8B6E40C381C}"/>
    <pc:docChg chg="modSld">
      <pc:chgData name="Stephen Terrill" userId="1a503661-408e-44dd-b008-82fa7994bcd3" providerId="ADAL" clId="{470B4322-A8D1-40F8-BC43-C8B6E40C381C}" dt="2018-08-08T09:25:35.021" v="12" actId="20577"/>
      <pc:docMkLst>
        <pc:docMk/>
      </pc:docMkLst>
      <pc:sldChg chg="modSp">
        <pc:chgData name="Stephen Terrill" userId="1a503661-408e-44dd-b008-82fa7994bcd3" providerId="ADAL" clId="{470B4322-A8D1-40F8-BC43-C8B6E40C381C}" dt="2018-08-08T09:25:35.021" v="12" actId="20577"/>
        <pc:sldMkLst>
          <pc:docMk/>
          <pc:sldMk cId="1977914666" sldId="286"/>
        </pc:sldMkLst>
        <pc:spChg chg="mod">
          <ac:chgData name="Stephen Terrill" userId="1a503661-408e-44dd-b008-82fa7994bcd3" providerId="ADAL" clId="{470B4322-A8D1-40F8-BC43-C8B6E40C381C}" dt="2018-08-08T09:25:35.021" v="12" actId="20577"/>
          <ac:spMkLst>
            <pc:docMk/>
            <pc:sldMk cId="1977914666" sldId="286"/>
            <ac:spMk id="4" creationId="{FBC313D1-B520-429C-A1D3-3C7EEFC24DFB}"/>
          </ac:spMkLst>
        </pc:s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8/8/2018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ONAP+Security+coordination" TargetMode="External"/><Relationship Id="rId2" Type="http://schemas.openxmlformats.org/officeDocument/2006/relationships/hyperlink" Target="https://jira.onap.org/secure/RapidBoard.jspa?rapidView=10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onap.readthedocs.io/en/beijing/submodules/aaf/authz.git/docs/sections/architecture/aaf_architecture.html?highlight=aaf" TargetMode="External"/><Relationship Id="rId2" Type="http://schemas.openxmlformats.org/officeDocument/2006/relationships/hyperlink" Target="https://onap.readthedocs.io/en/beijing/submodules/aaf/authz.git/docs/sections/architecture/security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onap.readthedocs.io/en/beijing/submodules/aaf/authz.git/docs/sections/architecture/security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ONAP Security Meeting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2018-08-08</a:t>
            </a:r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8ABB9F-E4B9-4175-A582-6443733E83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83E3973-1AB9-4138-A13A-D51769B78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41A637-1405-4F71-AA59-9A764CB2284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Review and consider what security guidelines that we may want to have</a:t>
            </a:r>
          </a:p>
          <a:p>
            <a:pPr lvl="1"/>
            <a:r>
              <a:rPr lang="en-US" dirty="0"/>
              <a:t>E.g. showing how to avoid injection attacks, but others as well.</a:t>
            </a:r>
          </a:p>
        </p:txBody>
      </p:sp>
    </p:spTree>
    <p:extLst>
      <p:ext uri="{BB962C8B-B14F-4D97-AF65-F5344CB8AC3E}">
        <p14:creationId xmlns:p14="http://schemas.microsoft.com/office/powerpoint/2010/main" val="316682559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 Topics General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127153-054D-4F36-BAF9-5638E931ECA4}"/>
              </a:ext>
            </a:extLst>
          </p:cNvPr>
          <p:cNvSpPr txBox="1"/>
          <p:nvPr/>
        </p:nvSpPr>
        <p:spPr>
          <a:xfrm>
            <a:off x="612512" y="1929459"/>
            <a:ext cx="100699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Agenda topics are driven from Jira.</a:t>
            </a:r>
          </a:p>
          <a:p>
            <a:r>
              <a:rPr lang="en-US" dirty="0"/>
              <a:t>Security sub-committee Jira Kanban board: </a:t>
            </a:r>
            <a:r>
              <a:rPr lang="en-US" dirty="0">
                <a:hlinkClick r:id="rId2"/>
              </a:rPr>
              <a:t>https://jira.onap.org/secure/RapidBoard.jspa?rapidView=103</a:t>
            </a:r>
            <a:r>
              <a:rPr lang="en-US" dirty="0"/>
              <a:t> </a:t>
            </a:r>
          </a:p>
          <a:p>
            <a:r>
              <a:rPr lang="en-US" dirty="0"/>
              <a:t>As viewed in the security sub-committee coordination page: </a:t>
            </a:r>
          </a:p>
          <a:p>
            <a:r>
              <a:rPr lang="en-US" dirty="0">
                <a:hlinkClick r:id="rId3"/>
              </a:rPr>
              <a:t>https://wiki.onap.org/display/DW/ONAP+Security+coordination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51846625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579433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Status Updates:</a:t>
            </a:r>
          </a:p>
          <a:p>
            <a:pPr lvl="1"/>
            <a:r>
              <a:rPr lang="en-US" dirty="0"/>
              <a:t>Silver badging: Static Code Scanning (Pawel)</a:t>
            </a:r>
          </a:p>
          <a:p>
            <a:pPr lvl="1"/>
            <a:r>
              <a:rPr lang="en-US" dirty="0"/>
              <a:t>Silver badging: Code Coverage (Arul &amp; Amy)</a:t>
            </a:r>
          </a:p>
          <a:p>
            <a:pPr lvl="1"/>
            <a:r>
              <a:rPr lang="en-US" dirty="0"/>
              <a:t>Silver badging: [SECCOM-53] Cryptographic signing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AAF documentation: certificate management and fine grained authorization (Pawel)</a:t>
            </a:r>
          </a:p>
          <a:p>
            <a:pPr lvl="1"/>
            <a:r>
              <a:rPr lang="en-US" dirty="0"/>
              <a:t>Risk Assessment (Pawel)</a:t>
            </a:r>
          </a:p>
          <a:p>
            <a:pPr lvl="1"/>
            <a:r>
              <a:rPr lang="en-US" dirty="0"/>
              <a:t>VES security: VNF </a:t>
            </a:r>
            <a:r>
              <a:rPr lang="en-US" dirty="0">
                <a:sym typeface="Symbol" panose="05050102010706020507" pitchFamily="18" charset="2"/>
              </a:rPr>
              <a:t> DCAE (</a:t>
            </a:r>
            <a:r>
              <a:rPr lang="en-US" dirty="0" err="1">
                <a:sym typeface="Symbol" panose="05050102010706020507" pitchFamily="18" charset="2"/>
              </a:rPr>
              <a:t>Alok</a:t>
            </a:r>
            <a:r>
              <a:rPr lang="en-US" dirty="0">
                <a:sym typeface="Symbol" panose="05050102010706020507" pitchFamily="18" charset="2"/>
              </a:rPr>
              <a:t>, will provide VNF requirement)</a:t>
            </a:r>
          </a:p>
          <a:p>
            <a:pPr lvl="1"/>
            <a:r>
              <a:rPr lang="en-US" dirty="0"/>
              <a:t>Secure communication when using ISTIO</a:t>
            </a:r>
          </a:p>
          <a:p>
            <a:pPr lvl="1"/>
            <a:r>
              <a:rPr lang="en-US" dirty="0"/>
              <a:t>[SECCOM-22] VNF Security Requirements</a:t>
            </a:r>
          </a:p>
          <a:p>
            <a:pPr lvl="1"/>
            <a:r>
              <a:rPr lang="en-US" dirty="0"/>
              <a:t>[SECCOM-26] NORAD Update</a:t>
            </a:r>
          </a:p>
          <a:p>
            <a:endParaRPr lang="en-US" dirty="0"/>
          </a:p>
          <a:p>
            <a:r>
              <a:rPr lang="en-US" dirty="0"/>
              <a:t>Topics</a:t>
            </a:r>
          </a:p>
          <a:p>
            <a:pPr lvl="1"/>
            <a:r>
              <a:rPr lang="en-US" dirty="0"/>
              <a:t>Security Testing (Helen)</a:t>
            </a:r>
          </a:p>
          <a:p>
            <a:pPr lvl="1"/>
            <a:r>
              <a:rPr lang="en-US" dirty="0"/>
              <a:t>Security documentation</a:t>
            </a:r>
          </a:p>
          <a:p>
            <a:pPr lvl="2"/>
            <a:r>
              <a:rPr lang="en-US" dirty="0"/>
              <a:t>What to document (in </a:t>
            </a:r>
            <a:r>
              <a:rPr lang="en-US" dirty="0" err="1"/>
              <a:t>readthedocs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Documenting ONAP security architecture (discussion)</a:t>
            </a:r>
          </a:p>
          <a:p>
            <a:pPr lvl="1"/>
            <a:r>
              <a:rPr lang="en-US" dirty="0"/>
              <a:t>[SECCOM-10] Security for 5G use cases (Linda)</a:t>
            </a:r>
          </a:p>
          <a:p>
            <a:endParaRPr lang="en-US" dirty="0"/>
          </a:p>
          <a:p>
            <a:r>
              <a:rPr lang="en-US" dirty="0"/>
              <a:t>JIRA walkthrough and Update</a:t>
            </a:r>
          </a:p>
          <a:p>
            <a:r>
              <a:rPr lang="en-US" dirty="0"/>
              <a:t>A.O.B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565267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179D06A-F768-4139-846B-2732F545EE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306261E-3036-44FD-9AA1-22DEAD18D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Security Testing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3714F5-C4AE-427E-B412-9E7BC2B0307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800" i="1" dirty="0"/>
              <a:t>Hi, Stephen and other ONAP security pro,</a:t>
            </a:r>
            <a:br>
              <a:rPr lang="en-US" sz="1800" i="1" dirty="0"/>
            </a:br>
            <a:br>
              <a:rPr lang="en-US" sz="1800" i="1" dirty="0"/>
            </a:br>
            <a:r>
              <a:rPr lang="en-US" sz="1800" i="1" dirty="0"/>
              <a:t>The automatically testing tools have covered quite some security related testing with NEXUS IQ. I am curious how you handle other security related testing and where I could find the results, as in the attached file:</a:t>
            </a:r>
            <a:br>
              <a:rPr lang="en-US" sz="1800" i="1" dirty="0"/>
            </a:br>
            <a:br>
              <a:rPr lang="en-US" sz="1800" i="1" dirty="0"/>
            </a:br>
            <a:r>
              <a:rPr lang="en-US" sz="1800" i="1" dirty="0"/>
              <a:t>1.	At p2, is there anyone to verify “all communication shall be able to be encrypted and have common role-based access control and authorization”? Or is this trust-based?</a:t>
            </a:r>
            <a:br>
              <a:rPr lang="en-US" sz="1800" i="1" dirty="0"/>
            </a:br>
            <a:br>
              <a:rPr lang="en-US" sz="1800" i="1" dirty="0"/>
            </a:br>
            <a:r>
              <a:rPr lang="en-US" sz="1800" i="1" dirty="0"/>
              <a:t>2.	Do we have requirement for items at P3? Those are very serious security holes, for example XSS injection risk.</a:t>
            </a:r>
            <a:br>
              <a:rPr lang="en-US" sz="1800" i="1" dirty="0"/>
            </a:br>
            <a:br>
              <a:rPr lang="en-US" sz="1800" i="1" dirty="0"/>
            </a:br>
            <a:r>
              <a:rPr lang="en-US" sz="1800" i="1" dirty="0"/>
              <a:t>Regards,</a:t>
            </a:r>
            <a:br>
              <a:rPr lang="en-US" sz="1800" i="1" dirty="0"/>
            </a:br>
            <a:r>
              <a:rPr lang="en-US" sz="1800" i="1" dirty="0"/>
              <a:t>Helen Chen</a:t>
            </a:r>
            <a:endParaRPr lang="en-US" i="1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2257A3F0-4ED3-4790-9001-A749A9FD210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4151413"/>
              </p:ext>
            </p:extLst>
          </p:nvPr>
        </p:nvGraphicFramePr>
        <p:xfrm>
          <a:off x="8501270" y="4433128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Acrobat Document" showAsIcon="1" r:id="rId3" imgW="914400" imgH="771480" progId="AcroExch.Document.11">
                  <p:embed/>
                </p:oleObj>
              </mc:Choice>
              <mc:Fallback>
                <p:oleObj name="Acrobat Document" showAsIcon="1" r:id="rId3" imgW="914400" imgH="771480" progId="AcroExch.Document.11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2257A3F0-4ED3-4790-9001-A749A9FD210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501270" y="4433128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34711215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510C07-CE13-498D-960F-270D596EED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94B9A9B-08B5-43A7-821E-D6AC401B4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Security Testing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ADCD83-55B8-4CEF-A0D3-FBB7B8762B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5237" y="1167709"/>
            <a:ext cx="10410825" cy="4905375"/>
          </a:xfrm>
          <a:prstGeom prst="rect">
            <a:avLst/>
          </a:prstGeom>
        </p:spPr>
      </p:pic>
      <p:sp>
        <p:nvSpPr>
          <p:cNvPr id="6" name="Arrow: Pentagon 5">
            <a:extLst>
              <a:ext uri="{FF2B5EF4-FFF2-40B4-BE49-F238E27FC236}">
                <a16:creationId xmlns:a16="http://schemas.microsoft.com/office/drawing/2014/main" id="{02A72635-B4E7-41C3-B96F-831574CB2AE7}"/>
              </a:ext>
            </a:extLst>
          </p:cNvPr>
          <p:cNvSpPr/>
          <p:nvPr/>
        </p:nvSpPr>
        <p:spPr>
          <a:xfrm>
            <a:off x="-145774" y="2729948"/>
            <a:ext cx="1815548" cy="53877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Deleted -&gt; blocked/closed</a:t>
            </a:r>
          </a:p>
        </p:txBody>
      </p:sp>
    </p:spTree>
    <p:extLst>
      <p:ext uri="{BB962C8B-B14F-4D97-AF65-F5344CB8AC3E}">
        <p14:creationId xmlns:p14="http://schemas.microsoft.com/office/powerpoint/2010/main" val="3737417128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8F2194-16C9-47EC-8DB3-DAD36BFF3B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1685664-ED20-4C78-BFF7-238D69682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Security Documentation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C313D1-B520-429C-A1D3-3C7EEFC24D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Output of the ONAP security risk analysis, need to consider what security documentation we need.</a:t>
            </a:r>
          </a:p>
          <a:p>
            <a:r>
              <a:rPr lang="en-US" dirty="0"/>
              <a:t>Currently there is:</a:t>
            </a:r>
          </a:p>
          <a:p>
            <a:pPr lvl="1"/>
            <a:r>
              <a:rPr lang="en-US" dirty="0" err="1"/>
              <a:t>Readthedocs</a:t>
            </a:r>
            <a:r>
              <a:rPr lang="en-US" dirty="0"/>
              <a:t> security architecture: </a:t>
            </a:r>
            <a:r>
              <a:rPr lang="en-US" dirty="0">
                <a:hlinkClick r:id="rId2"/>
              </a:rPr>
              <a:t>https://onap.readthedocs.io/en/beijing/submodules/aaf/authz.git/docs/sections/architecture/security.html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AAF documentation in </a:t>
            </a:r>
            <a:r>
              <a:rPr lang="en-US" dirty="0" err="1"/>
              <a:t>readthedocs</a:t>
            </a:r>
            <a:r>
              <a:rPr lang="en-US" dirty="0"/>
              <a:t>: </a:t>
            </a:r>
          </a:p>
          <a:p>
            <a:pPr lvl="2"/>
            <a:r>
              <a:rPr lang="en-US" dirty="0">
                <a:hlinkClick r:id="rId3"/>
              </a:rPr>
              <a:t>https://onap.readthedocs.io/en/beijing/submodules/aaf/authz.git/docs/sections/architecture/aaf_architecture.html?highlight=aaf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Known vulnerability analysis</a:t>
            </a:r>
          </a:p>
          <a:p>
            <a:pPr lvl="1"/>
            <a:r>
              <a:rPr lang="en-US" dirty="0"/>
              <a:t>Support to projects (recommended and non recommended protocols).</a:t>
            </a:r>
          </a:p>
          <a:p>
            <a:r>
              <a:rPr lang="en-US" dirty="0"/>
              <a:t>Missing:</a:t>
            </a:r>
          </a:p>
          <a:p>
            <a:pPr lvl="1"/>
            <a:r>
              <a:rPr lang="en-US" dirty="0"/>
              <a:t>Overall Security Architecture</a:t>
            </a:r>
          </a:p>
          <a:p>
            <a:pPr lvl="1"/>
            <a:r>
              <a:rPr lang="en-US" dirty="0"/>
              <a:t>Guidelines for overall securing ONAP</a:t>
            </a:r>
          </a:p>
          <a:p>
            <a:pPr lvl="2"/>
            <a:r>
              <a:rPr lang="en-US" dirty="0"/>
              <a:t>Need to create an ONAP communication matrix (SECCOM-55)</a:t>
            </a:r>
          </a:p>
          <a:p>
            <a:pPr lvl="2"/>
            <a:r>
              <a:rPr lang="en-US" dirty="0"/>
              <a:t>Need to create a guide to securing ONAP.</a:t>
            </a:r>
          </a:p>
          <a:p>
            <a:pPr lvl="1"/>
            <a:r>
              <a:rPr lang="en-US" dirty="0"/>
              <a:t>Guidelines for secure deployment from a project perspective</a:t>
            </a:r>
          </a:p>
          <a:p>
            <a:pPr lvl="2"/>
            <a:r>
              <a:rPr lang="en-US" dirty="0"/>
              <a:t>Create a template for projects to fill </a:t>
            </a:r>
            <a:r>
              <a:rPr lang="en-US"/>
              <a:t>in (SECCOM-56)</a:t>
            </a:r>
            <a:endParaRPr lang="en-US" dirty="0"/>
          </a:p>
          <a:p>
            <a:pPr lvl="3"/>
            <a:r>
              <a:rPr lang="en-US" dirty="0"/>
              <a:t>Audience: for those that download the projects; also for building the overall ONAP security guide.</a:t>
            </a:r>
          </a:p>
          <a:p>
            <a:pPr lvl="3"/>
            <a:r>
              <a:rPr lang="en-US" dirty="0"/>
              <a:t>Base it on </a:t>
            </a:r>
            <a:r>
              <a:rPr lang="en-US" dirty="0" err="1"/>
              <a:t>openstack</a:t>
            </a:r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977914666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3B04CD-CA01-4C9D-B535-1DC38539B3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74B85E6-31BE-4EBB-9454-E36F467F7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Documenting ONAP security architecture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2C9912-5A81-4098-B039-14C1E6798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General Security Architecture</a:t>
            </a:r>
          </a:p>
          <a:p>
            <a:pPr lvl="1"/>
            <a:r>
              <a:rPr lang="en-US" dirty="0"/>
              <a:t>Purpose:</a:t>
            </a:r>
          </a:p>
          <a:p>
            <a:pPr lvl="2"/>
            <a:r>
              <a:rPr lang="en-US" dirty="0"/>
              <a:t>To have an general architecture and terminology to discuss ONAP security issues:</a:t>
            </a:r>
          </a:p>
          <a:p>
            <a:pPr lvl="3"/>
            <a:r>
              <a:rPr lang="en-US" dirty="0"/>
              <a:t>Security communication</a:t>
            </a:r>
          </a:p>
          <a:p>
            <a:pPr lvl="3"/>
            <a:r>
              <a:rPr lang="en-US" dirty="0"/>
              <a:t>Securing access to ONAP</a:t>
            </a:r>
          </a:p>
          <a:p>
            <a:pPr lvl="3"/>
            <a:r>
              <a:rPr lang="en-US" dirty="0"/>
              <a:t>Supporting RBAC</a:t>
            </a:r>
          </a:p>
          <a:p>
            <a:pPr lvl="1"/>
            <a:r>
              <a:rPr lang="en-US" dirty="0"/>
              <a:t>Avoid, where possible, use of specific project names, but classify project components and artifacts.</a:t>
            </a:r>
          </a:p>
          <a:p>
            <a:pPr lvl="2"/>
            <a:r>
              <a:rPr lang="en-US" dirty="0"/>
              <a:t>Exception; projects supporting security enabling functions (e.g. AAF).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217823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DCF3D2B-EE56-4099-9539-5A1F0E011A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D47FC13-D358-4B5D-A7D3-EE9CD2BE3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Documenting ONAP security architecture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CF5A30-5CFF-4D74-9D42-AF30B1E76A3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1445305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We need a clear way to document the ONAP security architecture</a:t>
            </a:r>
          </a:p>
          <a:p>
            <a:pPr lvl="2"/>
            <a:r>
              <a:rPr lang="en-US" dirty="0"/>
              <a:t>There is a basis in Beijing: </a:t>
            </a:r>
            <a:r>
              <a:rPr lang="en-US" dirty="0">
                <a:hlinkClick r:id="rId2"/>
              </a:rPr>
              <a:t>https://onap.readthedocs.io/en/beijing/submodules/aaf/authz.git/docs/sections/architecture/security.html</a:t>
            </a:r>
            <a:r>
              <a:rPr lang="en-US" dirty="0"/>
              <a:t> 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D8EC34D-4B44-4A0A-B96C-7EA729590BB9}"/>
              </a:ext>
            </a:extLst>
          </p:cNvPr>
          <p:cNvSpPr/>
          <p:nvPr/>
        </p:nvSpPr>
        <p:spPr>
          <a:xfrm>
            <a:off x="3178629" y="3864645"/>
            <a:ext cx="1828800" cy="1045029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Component 1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4568969-F862-40BF-BC66-4681B06ED1D5}"/>
              </a:ext>
            </a:extLst>
          </p:cNvPr>
          <p:cNvSpPr/>
          <p:nvPr/>
        </p:nvSpPr>
        <p:spPr>
          <a:xfrm>
            <a:off x="7467600" y="3842874"/>
            <a:ext cx="1828800" cy="1045029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Component 2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9D3FC07-EEE4-4807-85F5-1AB2BD2B4592}"/>
              </a:ext>
            </a:extLst>
          </p:cNvPr>
          <p:cNvCxnSpPr>
            <a:endCxn id="5" idx="1"/>
          </p:cNvCxnSpPr>
          <p:nvPr/>
        </p:nvCxnSpPr>
        <p:spPr>
          <a:xfrm>
            <a:off x="1103086" y="4387159"/>
            <a:ext cx="207554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miley Face 8">
            <a:extLst>
              <a:ext uri="{FF2B5EF4-FFF2-40B4-BE49-F238E27FC236}">
                <a16:creationId xmlns:a16="http://schemas.microsoft.com/office/drawing/2014/main" id="{E74D2692-4351-468F-99E0-62D5D8B8335C}"/>
              </a:ext>
            </a:extLst>
          </p:cNvPr>
          <p:cNvSpPr/>
          <p:nvPr/>
        </p:nvSpPr>
        <p:spPr>
          <a:xfrm>
            <a:off x="682171" y="3965002"/>
            <a:ext cx="420915" cy="309456"/>
          </a:xfrm>
          <a:prstGeom prst="smileyFac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4BDB57-7DCA-427B-B261-2CD8F1D0C682}"/>
              </a:ext>
            </a:extLst>
          </p:cNvPr>
          <p:cNvSpPr txBox="1"/>
          <p:nvPr/>
        </p:nvSpPr>
        <p:spPr>
          <a:xfrm>
            <a:off x="1331585" y="3756570"/>
            <a:ext cx="1847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Allowed Requests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1CD42E6-087D-4F1C-8CAB-E52665541E1D}"/>
              </a:ext>
            </a:extLst>
          </p:cNvPr>
          <p:cNvCxnSpPr>
            <a:stCxn id="5" idx="3"/>
            <a:endCxn id="6" idx="1"/>
          </p:cNvCxnSpPr>
          <p:nvPr/>
        </p:nvCxnSpPr>
        <p:spPr>
          <a:xfrm flipV="1">
            <a:off x="5007429" y="4365389"/>
            <a:ext cx="2460171" cy="217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A9D1D73-B70F-40A5-BC2B-3A8FC139145B}"/>
              </a:ext>
            </a:extLst>
          </p:cNvPr>
          <p:cNvCxnSpPr>
            <a:endCxn id="5" idx="1"/>
          </p:cNvCxnSpPr>
          <p:nvPr/>
        </p:nvCxnSpPr>
        <p:spPr>
          <a:xfrm>
            <a:off x="2670629" y="4021353"/>
            <a:ext cx="508000" cy="3658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7A3452A6-3500-48FC-AA53-3607425C1288}"/>
              </a:ext>
            </a:extLst>
          </p:cNvPr>
          <p:cNvSpPr/>
          <p:nvPr/>
        </p:nvSpPr>
        <p:spPr>
          <a:xfrm>
            <a:off x="3715657" y="3045151"/>
            <a:ext cx="261257" cy="2238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3205DB0-2906-4432-B2BC-1DABAC26AF66}"/>
              </a:ext>
            </a:extLst>
          </p:cNvPr>
          <p:cNvSpPr/>
          <p:nvPr/>
        </p:nvSpPr>
        <p:spPr>
          <a:xfrm>
            <a:off x="4093029" y="3474863"/>
            <a:ext cx="261257" cy="22383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811350B-52A6-4A9F-92C4-6D2D181463F7}"/>
              </a:ext>
            </a:extLst>
          </p:cNvPr>
          <p:cNvSpPr/>
          <p:nvPr/>
        </p:nvSpPr>
        <p:spPr>
          <a:xfrm>
            <a:off x="4487092" y="3045151"/>
            <a:ext cx="261257" cy="22383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C287B8B-1141-4F7B-B0AF-7A63D4BC50A7}"/>
              </a:ext>
            </a:extLst>
          </p:cNvPr>
          <p:cNvCxnSpPr>
            <a:stCxn id="18" idx="1"/>
            <a:endCxn id="16" idx="4"/>
          </p:cNvCxnSpPr>
          <p:nvPr/>
        </p:nvCxnSpPr>
        <p:spPr>
          <a:xfrm flipH="1" flipV="1">
            <a:off x="3846286" y="3268981"/>
            <a:ext cx="285003" cy="2386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CF5BDDC-1F3F-4258-B1D5-D116BF58F4BB}"/>
              </a:ext>
            </a:extLst>
          </p:cNvPr>
          <p:cNvCxnSpPr>
            <a:stCxn id="18" idx="7"/>
            <a:endCxn id="19" idx="3"/>
          </p:cNvCxnSpPr>
          <p:nvPr/>
        </p:nvCxnSpPr>
        <p:spPr>
          <a:xfrm flipV="1">
            <a:off x="4316026" y="3236202"/>
            <a:ext cx="209326" cy="2714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Smiley Face 23">
            <a:extLst>
              <a:ext uri="{FF2B5EF4-FFF2-40B4-BE49-F238E27FC236}">
                <a16:creationId xmlns:a16="http://schemas.microsoft.com/office/drawing/2014/main" id="{919C3678-84F0-455C-A26D-A94FB59E4736}"/>
              </a:ext>
            </a:extLst>
          </p:cNvPr>
          <p:cNvSpPr/>
          <p:nvPr/>
        </p:nvSpPr>
        <p:spPr>
          <a:xfrm>
            <a:off x="3294742" y="2719747"/>
            <a:ext cx="420915" cy="309456"/>
          </a:xfrm>
          <a:prstGeom prst="smileyFac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iley Face 24">
            <a:extLst>
              <a:ext uri="{FF2B5EF4-FFF2-40B4-BE49-F238E27FC236}">
                <a16:creationId xmlns:a16="http://schemas.microsoft.com/office/drawing/2014/main" id="{F5A51096-1E3C-4B4D-AFA8-283E41E14250}"/>
              </a:ext>
            </a:extLst>
          </p:cNvPr>
          <p:cNvSpPr/>
          <p:nvPr/>
        </p:nvSpPr>
        <p:spPr>
          <a:xfrm>
            <a:off x="4666342" y="2630847"/>
            <a:ext cx="420915" cy="309456"/>
          </a:xfrm>
          <a:prstGeom prst="smileyFac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3120CE7-F967-40E4-ACFF-46DF278F63FC}"/>
              </a:ext>
            </a:extLst>
          </p:cNvPr>
          <p:cNvSpPr txBox="1"/>
          <p:nvPr/>
        </p:nvSpPr>
        <p:spPr>
          <a:xfrm>
            <a:off x="951463" y="3056357"/>
            <a:ext cx="27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Access to allowed data only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86B0798-5DF3-484C-ABF1-EAEBB7255DD5}"/>
              </a:ext>
            </a:extLst>
          </p:cNvPr>
          <p:cNvSpPr txBox="1"/>
          <p:nvPr/>
        </p:nvSpPr>
        <p:spPr>
          <a:xfrm>
            <a:off x="5007429" y="4504069"/>
            <a:ext cx="2331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Secure communication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47449DB8-A7DD-40B4-94AA-41E8395ABD22}"/>
              </a:ext>
            </a:extLst>
          </p:cNvPr>
          <p:cNvSpPr/>
          <p:nvPr/>
        </p:nvSpPr>
        <p:spPr>
          <a:xfrm>
            <a:off x="8636000" y="2451301"/>
            <a:ext cx="2463800" cy="7849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“using” External components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22EA73C0-7564-4E61-ADBA-866C0EE92310}"/>
              </a:ext>
            </a:extLst>
          </p:cNvPr>
          <p:cNvSpPr/>
          <p:nvPr/>
        </p:nvSpPr>
        <p:spPr>
          <a:xfrm>
            <a:off x="9408583" y="5327311"/>
            <a:ext cx="2463800" cy="7849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“Used” External components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2D06D4B-F860-47F1-B55C-BF27031C0B3D}"/>
              </a:ext>
            </a:extLst>
          </p:cNvPr>
          <p:cNvCxnSpPr/>
          <p:nvPr/>
        </p:nvCxnSpPr>
        <p:spPr>
          <a:xfrm flipV="1">
            <a:off x="8636000" y="4688735"/>
            <a:ext cx="1752600" cy="7722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A79D909-31C2-42B8-800C-83ADDE709F5D}"/>
              </a:ext>
            </a:extLst>
          </p:cNvPr>
          <p:cNvCxnSpPr/>
          <p:nvPr/>
        </p:nvCxnSpPr>
        <p:spPr>
          <a:xfrm>
            <a:off x="7975600" y="3340437"/>
            <a:ext cx="1955800" cy="5203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E54A0E5D-D39D-4714-A73E-B7474B53FE81}"/>
              </a:ext>
            </a:extLst>
          </p:cNvPr>
          <p:cNvSpPr txBox="1"/>
          <p:nvPr/>
        </p:nvSpPr>
        <p:spPr>
          <a:xfrm>
            <a:off x="5616089" y="3018979"/>
            <a:ext cx="3099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Authentication &amp; authorization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5145D66-AE23-4557-B0F3-523108EED0C4}"/>
              </a:ext>
            </a:extLst>
          </p:cNvPr>
          <p:cNvSpPr txBox="1"/>
          <p:nvPr/>
        </p:nvSpPr>
        <p:spPr>
          <a:xfrm>
            <a:off x="6173293" y="5388647"/>
            <a:ext cx="3099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Authentication &amp; authorization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E9767D1-6217-4D15-90EF-03A9BAF3FAAC}"/>
              </a:ext>
            </a:extLst>
          </p:cNvPr>
          <p:cNvSpPr txBox="1"/>
          <p:nvPr/>
        </p:nvSpPr>
        <p:spPr>
          <a:xfrm>
            <a:off x="7076854" y="5614874"/>
            <a:ext cx="23317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Certificates</a:t>
            </a:r>
          </a:p>
          <a:p>
            <a:r>
              <a:rPr lang="en-US" dirty="0"/>
              <a:t>Secure communication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55683F3-F893-4E8D-BD9B-5CF463440D97}"/>
              </a:ext>
            </a:extLst>
          </p:cNvPr>
          <p:cNvSpPr txBox="1"/>
          <p:nvPr/>
        </p:nvSpPr>
        <p:spPr>
          <a:xfrm>
            <a:off x="6202628" y="2462456"/>
            <a:ext cx="23317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Certificates</a:t>
            </a:r>
          </a:p>
          <a:p>
            <a:r>
              <a:rPr lang="en-US" dirty="0"/>
              <a:t>Secure communication</a:t>
            </a:r>
          </a:p>
        </p:txBody>
      </p:sp>
    </p:spTree>
    <p:extLst>
      <p:ext uri="{BB962C8B-B14F-4D97-AF65-F5344CB8AC3E}">
        <p14:creationId xmlns:p14="http://schemas.microsoft.com/office/powerpoint/2010/main" val="4107210614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59F6B1E-3D40-4014-AE22-A1425ADF57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C66480-9745-4219-A7BC-6717E5B3A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E7458F-58F4-47F8-9361-F277EF175C1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Static code scanning:	</a:t>
            </a:r>
          </a:p>
          <a:p>
            <a:pPr lvl="1"/>
            <a:r>
              <a:rPr lang="en-US" dirty="0"/>
              <a:t>Setup a mtg with Jessica (Stephen)</a:t>
            </a:r>
          </a:p>
          <a:p>
            <a:r>
              <a:rPr lang="en-US" dirty="0"/>
              <a:t>Code Coverage:</a:t>
            </a:r>
          </a:p>
          <a:p>
            <a:pPr lvl="1"/>
            <a:r>
              <a:rPr lang="en-US" dirty="0"/>
              <a:t>Defer all but Java and python code coverage</a:t>
            </a:r>
          </a:p>
          <a:p>
            <a:pPr lvl="2"/>
            <a:r>
              <a:rPr lang="en-US" dirty="0" err="1"/>
              <a:t>PoC</a:t>
            </a:r>
            <a:r>
              <a:rPr lang="en-US" dirty="0"/>
              <a:t> ongoing for Java script, but not clear its ready for Casablanca.</a:t>
            </a:r>
          </a:p>
          <a:p>
            <a:pPr lvl="1"/>
            <a:r>
              <a:rPr lang="en-US" dirty="0"/>
              <a:t>Projects can provide “screenshots”.</a:t>
            </a:r>
          </a:p>
          <a:p>
            <a:pPr lvl="1"/>
            <a:r>
              <a:rPr lang="en-US" dirty="0"/>
              <a:t>Need to sync with Gildas</a:t>
            </a:r>
          </a:p>
          <a:p>
            <a:r>
              <a:rPr lang="en-US" dirty="0"/>
              <a:t>RBA:</a:t>
            </a:r>
          </a:p>
          <a:p>
            <a:pPr lvl="1"/>
            <a:r>
              <a:rPr lang="en-US" dirty="0"/>
              <a:t>Need to get an answer from the projects to see if there is an issue</a:t>
            </a:r>
          </a:p>
          <a:p>
            <a:r>
              <a:rPr lang="en-US" dirty="0"/>
              <a:t>Secure communication</a:t>
            </a:r>
          </a:p>
          <a:p>
            <a:pPr lvl="1"/>
            <a:r>
              <a:rPr lang="en-US" dirty="0"/>
              <a:t>Strive to get f/b from projects for ALL communication.</a:t>
            </a:r>
          </a:p>
          <a:p>
            <a:r>
              <a:rPr lang="en-US" dirty="0"/>
              <a:t>Review the vulnerability management process, then re-</a:t>
            </a:r>
            <a:r>
              <a:rPr lang="en-US" dirty="0" err="1"/>
              <a:t>commonuicate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78835893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11524</TotalTime>
  <Words>570</Words>
  <Application>Microsoft Office PowerPoint</Application>
  <PresentationFormat>Widescreen</PresentationFormat>
  <Paragraphs>98</Paragraphs>
  <Slides>10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.AppleSystemUIFont</vt:lpstr>
      <vt:lpstr>Arial</vt:lpstr>
      <vt:lpstr>Calibri</vt:lpstr>
      <vt:lpstr>Symbol</vt:lpstr>
      <vt:lpstr>Office Theme</vt:lpstr>
      <vt:lpstr>Adobe Acrobat Document</vt:lpstr>
      <vt:lpstr>ONAP Security Meeting </vt:lpstr>
      <vt:lpstr>Agenda Topics General</vt:lpstr>
      <vt:lpstr>Agenda</vt:lpstr>
      <vt:lpstr>Security Testing</vt:lpstr>
      <vt:lpstr>Security Testing</vt:lpstr>
      <vt:lpstr>Security Documentation</vt:lpstr>
      <vt:lpstr>Documenting ONAP security architecture</vt:lpstr>
      <vt:lpstr>Documenting ONAP security architecture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Stephen Terrill</cp:lastModifiedBy>
  <cp:revision>369</cp:revision>
  <cp:lastPrinted>2017-08-07T21:14:23Z</cp:lastPrinted>
  <dcterms:created xsi:type="dcterms:W3CDTF">2017-02-27T16:23:08Z</dcterms:created>
  <dcterms:modified xsi:type="dcterms:W3CDTF">2018-08-08T14:01:55Z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</Properties>
</file>