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sldIdLst>
    <p:sldId id="258" r:id="rId2"/>
    <p:sldId id="259" r:id="rId3"/>
    <p:sldId id="272" r:id="rId4"/>
    <p:sldId id="276" r:id="rId5"/>
    <p:sldId id="277" r:id="rId6"/>
    <p:sldId id="273" r:id="rId7"/>
    <p:sldId id="279" r:id="rId8"/>
    <p:sldId id="280" r:id="rId9"/>
    <p:sldId id="278" r:id="rId10"/>
    <p:sldId id="27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0B4322-A8D1-40F8-BC43-C8B6E40C381C}" v="13" dt="2018-08-08T09:25:35.0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94" autoAdjust="0"/>
  </p:normalViewPr>
  <p:slideViewPr>
    <p:cSldViewPr snapToGrid="0" snapToObjects="1">
      <p:cViewPr varScale="1">
        <p:scale>
          <a:sx n="106" d="100"/>
          <a:sy n="106" d="100"/>
        </p:scale>
        <p:origin x="708"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Terrill" userId="1a503661-408e-44dd-b008-82fa7994bcd3" providerId="ADAL" clId="{D39A3576-379A-4C39-94C5-5301D7771003}"/>
    <pc:docChg chg="undo custSel addSld modSld">
      <pc:chgData name="Stephen Terrill" userId="1a503661-408e-44dd-b008-82fa7994bcd3" providerId="ADAL" clId="{D39A3576-379A-4C39-94C5-5301D7771003}" dt="2018-08-01T13:20:37.229" v="386" actId="20577"/>
      <pc:docMkLst>
        <pc:docMk/>
      </pc:docMkLst>
      <pc:sldChg chg="modSp">
        <pc:chgData name="Stephen Terrill" userId="1a503661-408e-44dd-b008-82fa7994bcd3" providerId="ADAL" clId="{D39A3576-379A-4C39-94C5-5301D7771003}" dt="2018-08-01T06:46:32.521" v="154" actId="20577"/>
        <pc:sldMkLst>
          <pc:docMk/>
          <pc:sldMk cId="1567565267" sldId="272"/>
        </pc:sldMkLst>
        <pc:spChg chg="mod">
          <ac:chgData name="Stephen Terrill" userId="1a503661-408e-44dd-b008-82fa7994bcd3" providerId="ADAL" clId="{D39A3576-379A-4C39-94C5-5301D7771003}" dt="2018-08-01T06:46:32.521" v="154" actId="20577"/>
          <ac:spMkLst>
            <pc:docMk/>
            <pc:sldMk cId="1567565267" sldId="272"/>
            <ac:spMk id="4" creationId="{C51B6556-F4BA-4201-8F5E-C57BC7E8DDBA}"/>
          </ac:spMkLst>
        </pc:spChg>
      </pc:sldChg>
    </pc:docChg>
  </pc:docChgLst>
  <pc:docChgLst>
    <pc:chgData name="Stephen Terrill" userId="1a503661-408e-44dd-b008-82fa7994bcd3" providerId="ADAL" clId="{470B4322-A8D1-40F8-BC43-C8B6E40C381C}"/>
    <pc:docChg chg="modSld">
      <pc:chgData name="Stephen Terrill" userId="1a503661-408e-44dd-b008-82fa7994bcd3" providerId="ADAL" clId="{470B4322-A8D1-40F8-BC43-C8B6E40C381C}" dt="2018-08-08T09:25:35.021" v="12" actId="20577"/>
      <pc:docMkLst>
        <pc:docMk/>
      </pc:docMkLst>
      <pc:sldChg chg="modSp">
        <pc:chgData name="Stephen Terrill" userId="1a503661-408e-44dd-b008-82fa7994bcd3" providerId="ADAL" clId="{470B4322-A8D1-40F8-BC43-C8B6E40C381C}" dt="2018-08-08T09:25:35.021" v="12" actId="20577"/>
        <pc:sldMkLst>
          <pc:docMk/>
          <pc:sldMk cId="1977914666" sldId="286"/>
        </pc:sldMkLst>
        <pc:spChg chg="mod">
          <ac:chgData name="Stephen Terrill" userId="1a503661-408e-44dd-b008-82fa7994bcd3" providerId="ADAL" clId="{470B4322-A8D1-40F8-BC43-C8B6E40C381C}" dt="2018-08-08T09:25:35.021" v="12" actId="20577"/>
          <ac:spMkLst>
            <pc:docMk/>
            <pc:sldMk cId="1977914666" sldId="286"/>
            <ac:spMk id="4" creationId="{FBC313D1-B520-429C-A1D3-3C7EEFC24DF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10/31/2018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20303278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ONAP+Security+coordination" TargetMode="External"/><Relationship Id="rId2" Type="http://schemas.openxmlformats.org/officeDocument/2006/relationships/hyperlink" Target="https://jira.onap.org/secure/RapidBoard.jspa?rapidView=10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jira.onap.org/browse/SECCOM-53" TargetMode="External"/><Relationship Id="rId2" Type="http://schemas.openxmlformats.org/officeDocument/2006/relationships/hyperlink" Target="https://jira.onap.org/browse/SECCOM-22" TargetMode="External"/><Relationship Id="rId1" Type="http://schemas.openxmlformats.org/officeDocument/2006/relationships/slideLayout" Target="../slideLayouts/slideLayout2.xml"/><Relationship Id="rId5" Type="http://schemas.openxmlformats.org/officeDocument/2006/relationships/hyperlink" Target="https://jira.onap.org/secure/RapidBoard.jspa?rapidView=103&amp;view=detail&amp;selectedIssue=SECCOM-69" TargetMode="External"/><Relationship Id="rId4" Type="http://schemas.openxmlformats.org/officeDocument/2006/relationships/hyperlink" Target="https://jira.onap.org/secure/RapidBoard.jspa?rapidView=103&amp;view=detail&amp;selectedIssue=SECCOM-6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jira.onap.org/browse/SECCOM-56"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ONAP Security Meeting</a:t>
            </a:r>
            <a:br>
              <a:rPr lang="en-US" dirty="0"/>
            </a:br>
            <a:endParaRPr lang="en-US" dirty="0"/>
          </a:p>
        </p:txBody>
      </p:sp>
      <p:sp>
        <p:nvSpPr>
          <p:cNvPr id="3" name="Subtitle 2"/>
          <p:cNvSpPr>
            <a:spLocks noGrp="1"/>
          </p:cNvSpPr>
          <p:nvPr>
            <p:ph type="subTitle" idx="1"/>
          </p:nvPr>
        </p:nvSpPr>
        <p:spPr/>
        <p:txBody>
          <a:bodyPr>
            <a:normAutofit/>
          </a:bodyPr>
          <a:lstStyle/>
          <a:p>
            <a:r>
              <a:rPr lang="en-US" dirty="0" smtClean="0"/>
              <a:t>2018-10-31</a:t>
            </a:r>
            <a:endParaRPr lang="en-US" dirty="0"/>
          </a:p>
        </p:txBody>
      </p:sp>
    </p:spTree>
    <p:extLst>
      <p:ext uri="{BB962C8B-B14F-4D97-AF65-F5344CB8AC3E}">
        <p14:creationId xmlns:p14="http://schemas.microsoft.com/office/powerpoint/2010/main" val="330384563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17CC7A7E-86B1-413F-8C0F-CE0BBF194CA5}"/>
              </a:ext>
            </a:extLst>
          </p:cNvPr>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a:extLst>
              <a:ext uri="{FF2B5EF4-FFF2-40B4-BE49-F238E27FC236}">
                <a16:creationId xmlns="" xmlns:a16="http://schemas.microsoft.com/office/drawing/2014/main" id="{FBCDA366-B290-4387-8291-6F9DB8CE0A38}"/>
              </a:ext>
            </a:extLst>
          </p:cNvPr>
          <p:cNvSpPr>
            <a:spLocks noGrp="1"/>
          </p:cNvSpPr>
          <p:nvPr>
            <p:ph type="title"/>
          </p:nvPr>
        </p:nvSpPr>
        <p:spPr/>
        <p:txBody>
          <a:bodyPr>
            <a:normAutofit fontScale="90000"/>
          </a:bodyPr>
          <a:lstStyle/>
          <a:p>
            <a:r>
              <a:rPr lang="en-US" dirty="0" smtClean="0"/>
              <a:t>Notes</a:t>
            </a:r>
            <a:endParaRPr lang="en-US" dirty="0"/>
          </a:p>
        </p:txBody>
      </p:sp>
      <p:sp>
        <p:nvSpPr>
          <p:cNvPr id="4" name="Text Placeholder 3">
            <a:extLst>
              <a:ext uri="{FF2B5EF4-FFF2-40B4-BE49-F238E27FC236}">
                <a16:creationId xmlns="" xmlns:a16="http://schemas.microsoft.com/office/drawing/2014/main" id="{780812D3-E0AA-4770-9D21-6E54A68AFB4A}"/>
              </a:ext>
            </a:extLst>
          </p:cNvPr>
          <p:cNvSpPr>
            <a:spLocks noGrp="1"/>
          </p:cNvSpPr>
          <p:nvPr>
            <p:ph type="body" sz="quarter" idx="10"/>
          </p:nvPr>
        </p:nvSpPr>
        <p:spPr/>
        <p:txBody>
          <a:bodyPr>
            <a:normAutofit fontScale="62500" lnSpcReduction="20000"/>
          </a:bodyPr>
          <a:lstStyle/>
          <a:p>
            <a:r>
              <a:rPr lang="en-US" dirty="0" smtClean="0"/>
              <a:t>Risk Assessment: focusing on CII badging and reviewing the answers</a:t>
            </a:r>
          </a:p>
          <a:p>
            <a:r>
              <a:rPr lang="en-US" dirty="0" smtClean="0"/>
              <a:t>CII Badging</a:t>
            </a:r>
          </a:p>
          <a:p>
            <a:pPr lvl="1"/>
            <a:r>
              <a:rPr lang="en-US" dirty="0" smtClean="0"/>
              <a:t>1 project silver (AAF); verified to Jonathan that code signing is done by release manager</a:t>
            </a:r>
          </a:p>
          <a:p>
            <a:pPr lvl="1"/>
            <a:r>
              <a:rPr lang="en-US" dirty="0" smtClean="0"/>
              <a:t>Question about the interpretation of fixing known vulnerabilities within 60 days</a:t>
            </a:r>
          </a:p>
          <a:p>
            <a:pPr lvl="2"/>
            <a:r>
              <a:rPr lang="en-US" dirty="0" smtClean="0"/>
              <a:t>Project fixes </a:t>
            </a:r>
            <a:r>
              <a:rPr lang="en-US" dirty="0" err="1" smtClean="0"/>
              <a:t>vuln</a:t>
            </a:r>
            <a:r>
              <a:rPr lang="en-US" dirty="0" smtClean="0"/>
              <a:t> but does not release</a:t>
            </a:r>
          </a:p>
          <a:p>
            <a:pPr lvl="2"/>
            <a:r>
              <a:rPr lang="en-US" dirty="0" smtClean="0"/>
              <a:t>Fix must be available</a:t>
            </a:r>
          </a:p>
          <a:p>
            <a:pPr lvl="2"/>
            <a:r>
              <a:rPr lang="en-US" dirty="0" smtClean="0"/>
              <a:t>Projects push their own interim point release – ask Gildas if this is allowed</a:t>
            </a:r>
          </a:p>
          <a:p>
            <a:pPr lvl="1"/>
            <a:r>
              <a:rPr lang="en-US" dirty="0" smtClean="0"/>
              <a:t>Other concerns: Vulnerability resolution can be difficult because of project code dependencies (</a:t>
            </a:r>
            <a:r>
              <a:rPr lang="en-US" dirty="0" err="1" smtClean="0"/>
              <a:t>eg</a:t>
            </a:r>
            <a:r>
              <a:rPr lang="en-US" dirty="0" smtClean="0"/>
              <a:t>, Portal SDK, </a:t>
            </a:r>
            <a:r>
              <a:rPr lang="en-US" dirty="0" err="1" smtClean="0"/>
              <a:t>Shiro</a:t>
            </a:r>
            <a:r>
              <a:rPr lang="en-US" dirty="0" smtClean="0"/>
              <a:t>)</a:t>
            </a:r>
          </a:p>
          <a:p>
            <a:pPr lvl="1"/>
            <a:r>
              <a:rPr lang="en-US" dirty="0" smtClean="0"/>
              <a:t>Remind project that the should/suggested CII questions must be answered</a:t>
            </a:r>
          </a:p>
          <a:p>
            <a:r>
              <a:rPr lang="en-US" dirty="0" smtClean="0"/>
              <a:t>F2F meeting</a:t>
            </a:r>
          </a:p>
          <a:p>
            <a:pPr lvl="1"/>
            <a:r>
              <a:rPr lang="en-US" dirty="0" smtClean="0"/>
              <a:t>Reviewed proposed list of topics; identified those that we want to cover at the meeting</a:t>
            </a:r>
          </a:p>
          <a:p>
            <a:pPr lvl="2"/>
            <a:r>
              <a:rPr lang="en-US" dirty="0" smtClean="0"/>
              <a:t>Dublin security requirements – create this requirements in a way that improves the overall security of ONAP</a:t>
            </a:r>
          </a:p>
          <a:p>
            <a:pPr lvl="2"/>
            <a:r>
              <a:rPr lang="en-US" dirty="0" smtClean="0"/>
              <a:t>Risk assessment – complete the risk identification; review what has already been accomplished; complete one risk assessment</a:t>
            </a:r>
          </a:p>
          <a:p>
            <a:pPr lvl="2"/>
            <a:r>
              <a:rPr lang="en-US" dirty="0" smtClean="0"/>
              <a:t>CII badging</a:t>
            </a:r>
          </a:p>
          <a:p>
            <a:pPr lvl="2"/>
            <a:r>
              <a:rPr lang="en-US" dirty="0" smtClean="0"/>
              <a:t>Vulnerability review lessons learned – suggestion: projects open Jira tickets to replace vulnerable libraries</a:t>
            </a:r>
          </a:p>
          <a:p>
            <a:r>
              <a:rPr lang="en-US" dirty="0" smtClean="0"/>
              <a:t>Vulnerability Management Updates (Robert)</a:t>
            </a:r>
          </a:p>
          <a:p>
            <a:pPr lvl="1"/>
            <a:r>
              <a:rPr lang="en-US" dirty="0" smtClean="0"/>
              <a:t>Overall the vulnerability management process is good</a:t>
            </a:r>
          </a:p>
          <a:p>
            <a:pPr lvl="1"/>
            <a:r>
              <a:rPr lang="en-US" dirty="0" smtClean="0"/>
              <a:t>suggested that we add encrypted communication</a:t>
            </a:r>
          </a:p>
          <a:p>
            <a:pPr lvl="1"/>
            <a:r>
              <a:rPr lang="en-US" dirty="0" smtClean="0"/>
              <a:t>Steve has action items for this topic</a:t>
            </a:r>
          </a:p>
          <a:p>
            <a:r>
              <a:rPr lang="en-US" dirty="0" smtClean="0"/>
              <a:t>Pawel asked </a:t>
            </a:r>
            <a:r>
              <a:rPr lang="en-US" smtClean="0"/>
              <a:t>for time on the 18/11/7 meeting to discuss CII and AAF</a:t>
            </a:r>
            <a:endParaRPr lang="en-US" dirty="0" smtClean="0"/>
          </a:p>
          <a:p>
            <a:endParaRPr lang="en-US" dirty="0" smtClean="0"/>
          </a:p>
          <a:p>
            <a:endParaRPr lang="en-US" dirty="0"/>
          </a:p>
          <a:p>
            <a:pPr lvl="1"/>
            <a:endParaRPr lang="en-US" dirty="0"/>
          </a:p>
        </p:txBody>
      </p:sp>
    </p:spTree>
    <p:extLst>
      <p:ext uri="{BB962C8B-B14F-4D97-AF65-F5344CB8AC3E}">
        <p14:creationId xmlns:p14="http://schemas.microsoft.com/office/powerpoint/2010/main" val="343081297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a:t>Agenda Topics General</a:t>
            </a:r>
          </a:p>
        </p:txBody>
      </p:sp>
      <p:sp>
        <p:nvSpPr>
          <p:cNvPr id="8" name="TextBox 7">
            <a:extLst>
              <a:ext uri="{FF2B5EF4-FFF2-40B4-BE49-F238E27FC236}">
                <a16:creationId xmlns="" xmlns:a16="http://schemas.microsoft.com/office/drawing/2014/main" id="{17127153-054D-4F36-BAF9-5638E931ECA4}"/>
              </a:ext>
            </a:extLst>
          </p:cNvPr>
          <p:cNvSpPr txBox="1"/>
          <p:nvPr/>
        </p:nvSpPr>
        <p:spPr>
          <a:xfrm>
            <a:off x="612512" y="1929459"/>
            <a:ext cx="10069936" cy="1200329"/>
          </a:xfrm>
          <a:prstGeom prst="rect">
            <a:avLst/>
          </a:prstGeom>
          <a:noFill/>
        </p:spPr>
        <p:txBody>
          <a:bodyPr wrap="none" rtlCol="0">
            <a:spAutoFit/>
          </a:bodyPr>
          <a:lstStyle/>
          <a:p>
            <a:r>
              <a:rPr lang="en-US" dirty="0"/>
              <a:t>Agenda topics are driven from Jira.</a:t>
            </a:r>
          </a:p>
          <a:p>
            <a:r>
              <a:rPr lang="en-US" dirty="0"/>
              <a:t>Security sub-committee Jira Kanban board: </a:t>
            </a:r>
            <a:r>
              <a:rPr lang="en-US" dirty="0">
                <a:hlinkClick r:id="rId2"/>
              </a:rPr>
              <a:t>https://jira.onap.org/secure/RapidBoard.jspa?rapidView=103</a:t>
            </a:r>
            <a:r>
              <a:rPr lang="en-US" dirty="0"/>
              <a:t> </a:t>
            </a:r>
          </a:p>
          <a:p>
            <a:r>
              <a:rPr lang="en-US" dirty="0"/>
              <a:t>As viewed in the security sub-committee coordination page: </a:t>
            </a:r>
          </a:p>
          <a:p>
            <a:r>
              <a:rPr lang="en-US" dirty="0">
                <a:hlinkClick r:id="rId3"/>
              </a:rPr>
              <a:t>https://wiki.onap.org/display/DW/ONAP+Security+coordination</a:t>
            </a:r>
            <a:r>
              <a:rPr lang="en-US" dirty="0"/>
              <a:t> </a:t>
            </a:r>
          </a:p>
        </p:txBody>
      </p:sp>
    </p:spTree>
    <p:extLst>
      <p:ext uri="{BB962C8B-B14F-4D97-AF65-F5344CB8AC3E}">
        <p14:creationId xmlns:p14="http://schemas.microsoft.com/office/powerpoint/2010/main" val="245184662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 xmlns:a16="http://schemas.microsoft.com/office/drawing/2014/main" id="{86FB66FF-28DE-4513-84B5-86CC2C2C16C9}"/>
              </a:ext>
            </a:extLst>
          </p:cNvPr>
          <p:cNvSpPr>
            <a:spLocks noGrp="1"/>
          </p:cNvSpPr>
          <p:nvPr>
            <p:ph type="title"/>
          </p:nvPr>
        </p:nvSpPr>
        <p:spPr/>
        <p:txBody>
          <a:bodyPr>
            <a:normAutofit fontScale="90000"/>
          </a:bodyPr>
          <a:lstStyle/>
          <a:p>
            <a:r>
              <a:rPr lang="en-US" dirty="0"/>
              <a:t>Agenda</a:t>
            </a:r>
          </a:p>
        </p:txBody>
      </p:sp>
      <p:sp>
        <p:nvSpPr>
          <p:cNvPr id="4" name="Text Placeholder 3">
            <a:extLst>
              <a:ext uri="{FF2B5EF4-FFF2-40B4-BE49-F238E27FC236}">
                <a16:creationId xmlns="" xmlns:a16="http://schemas.microsoft.com/office/drawing/2014/main" id="{C51B6556-F4BA-4201-8F5E-C57BC7E8DDBA}"/>
              </a:ext>
            </a:extLst>
          </p:cNvPr>
          <p:cNvSpPr>
            <a:spLocks noGrp="1"/>
          </p:cNvSpPr>
          <p:nvPr>
            <p:ph type="body" sz="quarter" idx="10"/>
          </p:nvPr>
        </p:nvSpPr>
        <p:spPr>
          <a:xfrm>
            <a:off x="314325" y="1138238"/>
            <a:ext cx="11506200" cy="5579433"/>
          </a:xfrm>
        </p:spPr>
        <p:txBody>
          <a:bodyPr>
            <a:normAutofit fontScale="70000" lnSpcReduction="20000"/>
          </a:bodyPr>
          <a:lstStyle/>
          <a:p>
            <a:pPr marL="457200" lvl="1" indent="0">
              <a:buNone/>
            </a:pPr>
            <a:endParaRPr lang="en-US" dirty="0"/>
          </a:p>
          <a:p>
            <a:r>
              <a:rPr lang="en-US" dirty="0"/>
              <a:t>Status Updates:</a:t>
            </a:r>
          </a:p>
          <a:p>
            <a:pPr lvl="1"/>
            <a:r>
              <a:rPr lang="en-US" dirty="0"/>
              <a:t>Risk Assessment (Samuli//Pawel)</a:t>
            </a:r>
          </a:p>
          <a:p>
            <a:pPr lvl="1"/>
            <a:r>
              <a:rPr lang="en-US" dirty="0"/>
              <a:t>CII Badging </a:t>
            </a:r>
            <a:r>
              <a:rPr lang="en-US" dirty="0" smtClean="0"/>
              <a:t>Review</a:t>
            </a:r>
            <a:endParaRPr lang="en-US" dirty="0"/>
          </a:p>
          <a:p>
            <a:pPr lvl="1"/>
            <a:r>
              <a:rPr lang="en-US" dirty="0"/>
              <a:t>VNF Security Requirements Feedback </a:t>
            </a:r>
            <a:r>
              <a:rPr lang="en-US" dirty="0" smtClean="0"/>
              <a:t>– (</a:t>
            </a:r>
            <a:r>
              <a:rPr lang="en-US" dirty="0" smtClean="0">
                <a:hlinkClick r:id="rId2"/>
              </a:rPr>
              <a:t>SECCOM-22</a:t>
            </a:r>
            <a:r>
              <a:rPr lang="en-US" dirty="0" smtClean="0"/>
              <a:t>): </a:t>
            </a:r>
            <a:r>
              <a:rPr lang="en-US" dirty="0"/>
              <a:t>completed</a:t>
            </a:r>
          </a:p>
          <a:p>
            <a:pPr lvl="1"/>
            <a:r>
              <a:rPr lang="en-US" dirty="0"/>
              <a:t>Static Code Scanning </a:t>
            </a:r>
          </a:p>
          <a:p>
            <a:pPr lvl="1"/>
            <a:r>
              <a:rPr lang="en-US" dirty="0"/>
              <a:t>Vulnerability management process – Review comments. (Pawel/Robert)</a:t>
            </a:r>
          </a:p>
          <a:p>
            <a:endParaRPr lang="en-US" dirty="0"/>
          </a:p>
          <a:p>
            <a:r>
              <a:rPr lang="en-US" dirty="0"/>
              <a:t>Topics</a:t>
            </a:r>
          </a:p>
          <a:p>
            <a:pPr lvl="1"/>
            <a:r>
              <a:rPr lang="en-US" dirty="0"/>
              <a:t>Security F2F </a:t>
            </a:r>
          </a:p>
          <a:p>
            <a:pPr lvl="1"/>
            <a:r>
              <a:rPr lang="en-US" dirty="0"/>
              <a:t>CADI/ISTIO Side Car – Discussion on definition</a:t>
            </a:r>
          </a:p>
          <a:p>
            <a:pPr lvl="1"/>
            <a:r>
              <a:rPr lang="en-US" dirty="0" smtClean="0"/>
              <a:t>Secure </a:t>
            </a:r>
            <a:r>
              <a:rPr lang="en-US" dirty="0"/>
              <a:t>signing of images: (</a:t>
            </a:r>
            <a:r>
              <a:rPr lang="en-US" dirty="0" smtClean="0">
                <a:hlinkClick r:id="rId3"/>
              </a:rPr>
              <a:t>SECCOM-53</a:t>
            </a:r>
            <a:r>
              <a:rPr lang="en-US" dirty="0"/>
              <a:t>)</a:t>
            </a:r>
            <a:endParaRPr lang="en-US" dirty="0" smtClean="0"/>
          </a:p>
          <a:p>
            <a:pPr lvl="1"/>
            <a:r>
              <a:rPr lang="en-US" dirty="0" smtClean="0"/>
              <a:t>Review </a:t>
            </a:r>
            <a:r>
              <a:rPr lang="en-US" dirty="0"/>
              <a:t>of known vulnerabilities – review update</a:t>
            </a:r>
          </a:p>
          <a:p>
            <a:pPr lvl="1"/>
            <a:r>
              <a:rPr lang="en-US" dirty="0"/>
              <a:t>S3P review</a:t>
            </a:r>
          </a:p>
          <a:p>
            <a:pPr lvl="1"/>
            <a:r>
              <a:rPr lang="en-US" dirty="0"/>
              <a:t>ONAP security Users guide (</a:t>
            </a:r>
            <a:r>
              <a:rPr lang="en-US" dirty="0">
                <a:hlinkClick r:id="rId4"/>
              </a:rPr>
              <a:t>SECCOM-62</a:t>
            </a:r>
            <a:r>
              <a:rPr lang="en-US" dirty="0"/>
              <a:t>)</a:t>
            </a:r>
          </a:p>
          <a:p>
            <a:pPr lvl="1"/>
            <a:r>
              <a:rPr lang="en-US" dirty="0"/>
              <a:t>Crypto key length (</a:t>
            </a:r>
            <a:r>
              <a:rPr lang="en-US" dirty="0">
                <a:hlinkClick r:id="rId5"/>
              </a:rPr>
              <a:t>SECCOM-69</a:t>
            </a:r>
            <a:r>
              <a:rPr lang="en-US" dirty="0"/>
              <a:t>)</a:t>
            </a:r>
          </a:p>
          <a:p>
            <a:pPr marL="0" indent="0">
              <a:buNone/>
            </a:pPr>
            <a:endParaRPr lang="en-US" dirty="0"/>
          </a:p>
          <a:p>
            <a:r>
              <a:rPr lang="en-US" dirty="0"/>
              <a:t>JIRA walkthrough and Update</a:t>
            </a:r>
          </a:p>
          <a:p>
            <a:r>
              <a:rPr lang="en-US" dirty="0"/>
              <a:t>A.O.B</a:t>
            </a:r>
          </a:p>
          <a:p>
            <a:endParaRPr lang="en-US" dirty="0"/>
          </a:p>
        </p:txBody>
      </p:sp>
    </p:spTree>
    <p:extLst>
      <p:ext uri="{BB962C8B-B14F-4D97-AF65-F5344CB8AC3E}">
        <p14:creationId xmlns:p14="http://schemas.microsoft.com/office/powerpoint/2010/main" val="156756526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err="1" smtClean="0"/>
              <a:t>Seccom</a:t>
            </a:r>
            <a:r>
              <a:rPr lang="en-US" dirty="0" smtClean="0"/>
              <a:t> F2F</a:t>
            </a:r>
            <a:endParaRPr lang="en-US" dirty="0"/>
          </a:p>
        </p:txBody>
      </p:sp>
      <p:sp>
        <p:nvSpPr>
          <p:cNvPr id="4" name="Text Placeholder 3"/>
          <p:cNvSpPr>
            <a:spLocks noGrp="1"/>
          </p:cNvSpPr>
          <p:nvPr>
            <p:ph type="body" sz="quarter" idx="10"/>
          </p:nvPr>
        </p:nvSpPr>
        <p:spPr/>
        <p:txBody>
          <a:bodyPr>
            <a:normAutofit lnSpcReduction="10000"/>
          </a:bodyPr>
          <a:lstStyle/>
          <a:p>
            <a:r>
              <a:rPr lang="en-US" dirty="0" smtClean="0"/>
              <a:t>Logistics</a:t>
            </a:r>
          </a:p>
          <a:p>
            <a:pPr lvl="1"/>
            <a:r>
              <a:rPr lang="en-GB" dirty="0" smtClean="0"/>
              <a:t>Wednesday </a:t>
            </a:r>
            <a:r>
              <a:rPr lang="en-GB" dirty="0"/>
              <a:t>28</a:t>
            </a:r>
            <a:r>
              <a:rPr lang="en-GB" baseline="30000" dirty="0"/>
              <a:t>th</a:t>
            </a:r>
            <a:r>
              <a:rPr lang="en-GB" dirty="0"/>
              <a:t> Nov (full day) to Thursday 29</a:t>
            </a:r>
            <a:r>
              <a:rPr lang="en-GB" baseline="30000" dirty="0"/>
              <a:t>th</a:t>
            </a:r>
            <a:r>
              <a:rPr lang="en-GB" dirty="0"/>
              <a:t> Nov (1/2 day</a:t>
            </a:r>
            <a:r>
              <a:rPr lang="en-GB" dirty="0" smtClean="0"/>
              <a:t>)</a:t>
            </a:r>
          </a:p>
          <a:p>
            <a:pPr lvl="1"/>
            <a:r>
              <a:rPr lang="en-US" dirty="0"/>
              <a:t>Warsaw, </a:t>
            </a:r>
            <a:r>
              <a:rPr lang="en-US" dirty="0" smtClean="0"/>
              <a:t>Poland</a:t>
            </a:r>
          </a:p>
          <a:p>
            <a:pPr lvl="2"/>
            <a:r>
              <a:rPr lang="en-US" dirty="0"/>
              <a:t>day one (</a:t>
            </a:r>
            <a:r>
              <a:rPr lang="en-US" dirty="0" smtClean="0"/>
              <a:t>28.11) </a:t>
            </a:r>
            <a:r>
              <a:rPr lang="en-US" dirty="0"/>
              <a:t>location: </a:t>
            </a:r>
            <a:r>
              <a:rPr lang="en-US" dirty="0" smtClean="0"/>
              <a:t>in </a:t>
            </a:r>
            <a:r>
              <a:rPr lang="en-US" dirty="0"/>
              <a:t>Warsaw Spire building: </a:t>
            </a:r>
            <a:r>
              <a:rPr lang="en-US" dirty="0" err="1"/>
              <a:t>plac</a:t>
            </a:r>
            <a:r>
              <a:rPr lang="en-US" dirty="0"/>
              <a:t> </a:t>
            </a:r>
            <a:r>
              <a:rPr lang="en-US" dirty="0" err="1"/>
              <a:t>Europejski</a:t>
            </a:r>
            <a:r>
              <a:rPr lang="en-US" dirty="0"/>
              <a:t> 1 (in the city center, very nice modern building) – floor </a:t>
            </a:r>
            <a:r>
              <a:rPr lang="en-US" dirty="0" smtClean="0"/>
              <a:t>23 at Samsung</a:t>
            </a:r>
            <a:endParaRPr lang="en-US" dirty="0" smtClean="0"/>
          </a:p>
          <a:p>
            <a:pPr lvl="2"/>
            <a:r>
              <a:rPr lang="en-US" dirty="0" smtClean="0"/>
              <a:t>day two (29,11) location: </a:t>
            </a:r>
            <a:r>
              <a:rPr lang="en-US" dirty="0"/>
              <a:t>Warsaw Orange Labs building at </a:t>
            </a:r>
            <a:r>
              <a:rPr lang="en-US" dirty="0" err="1"/>
              <a:t>Obrzezna</a:t>
            </a:r>
            <a:r>
              <a:rPr lang="en-US" dirty="0"/>
              <a:t> 7 (pretty close to the airport) – room to be confirmed</a:t>
            </a:r>
            <a:endParaRPr lang="en-US" dirty="0" smtClean="0"/>
          </a:p>
          <a:p>
            <a:pPr lvl="1"/>
            <a:r>
              <a:rPr lang="en-US" dirty="0" smtClean="0"/>
              <a:t>Hotel suggestions</a:t>
            </a:r>
          </a:p>
          <a:p>
            <a:pPr lvl="2"/>
            <a:r>
              <a:rPr lang="en-US" dirty="0"/>
              <a:t>Westin *****</a:t>
            </a:r>
          </a:p>
          <a:p>
            <a:pPr lvl="2"/>
            <a:r>
              <a:rPr lang="en-US" dirty="0"/>
              <a:t>Golden Tulip  Warsaw Centre **** </a:t>
            </a:r>
          </a:p>
          <a:p>
            <a:pPr lvl="2"/>
            <a:r>
              <a:rPr lang="en-US" dirty="0"/>
              <a:t>Hilton ***** and Intercontinental ***** </a:t>
            </a:r>
          </a:p>
          <a:p>
            <a:pPr lvl="2"/>
            <a:r>
              <a:rPr lang="en-US" dirty="0"/>
              <a:t>For people with limited </a:t>
            </a:r>
            <a:r>
              <a:rPr lang="en-US" dirty="0" smtClean="0"/>
              <a:t>budget: Hotel </a:t>
            </a:r>
            <a:r>
              <a:rPr lang="en-US" dirty="0"/>
              <a:t>Campanile Warszawa </a:t>
            </a:r>
            <a:r>
              <a:rPr lang="en-US" dirty="0" smtClean="0"/>
              <a:t>***</a:t>
            </a:r>
            <a:endParaRPr lang="en-GB" dirty="0" smtClean="0"/>
          </a:p>
          <a:p>
            <a:r>
              <a:rPr lang="en-GB" dirty="0" smtClean="0"/>
              <a:t>Doodle poll results: 7 can attend in person; </a:t>
            </a:r>
            <a:r>
              <a:rPr lang="en-GB" dirty="0"/>
              <a:t>3</a:t>
            </a:r>
            <a:r>
              <a:rPr lang="en-GB" dirty="0" smtClean="0"/>
              <a:t> remotely</a:t>
            </a:r>
          </a:p>
          <a:p>
            <a:r>
              <a:rPr lang="en-GB" dirty="0" smtClean="0"/>
              <a:t>Visa information: TBD (Visas not needed for US citizens)</a:t>
            </a:r>
          </a:p>
          <a:p>
            <a:pPr marL="0" indent="0">
              <a:buNone/>
            </a:pPr>
            <a:endParaRPr lang="en-US" dirty="0" smtClean="0"/>
          </a:p>
        </p:txBody>
      </p:sp>
    </p:spTree>
    <p:extLst>
      <p:ext uri="{BB962C8B-B14F-4D97-AF65-F5344CB8AC3E}">
        <p14:creationId xmlns:p14="http://schemas.microsoft.com/office/powerpoint/2010/main" val="401016709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err="1" smtClean="0"/>
              <a:t>Seccom</a:t>
            </a:r>
            <a:r>
              <a:rPr lang="en-US" dirty="0" smtClean="0"/>
              <a:t> F2F – Proposed Topics</a:t>
            </a:r>
            <a:endParaRPr lang="en-US" dirty="0"/>
          </a:p>
        </p:txBody>
      </p:sp>
      <p:sp>
        <p:nvSpPr>
          <p:cNvPr id="4" name="Text Placeholder 3"/>
          <p:cNvSpPr>
            <a:spLocks noGrp="1"/>
          </p:cNvSpPr>
          <p:nvPr>
            <p:ph type="body" sz="quarter" idx="10"/>
          </p:nvPr>
        </p:nvSpPr>
        <p:spPr>
          <a:xfrm>
            <a:off x="314325" y="1050202"/>
            <a:ext cx="11506200" cy="5350598"/>
          </a:xfrm>
        </p:spPr>
        <p:txBody>
          <a:bodyPr>
            <a:normAutofit fontScale="47500" lnSpcReduction="20000"/>
          </a:bodyPr>
          <a:lstStyle/>
          <a:p>
            <a:r>
              <a:rPr lang="en-US" b="1" dirty="0"/>
              <a:t>Relation between vulnerability and release passing the gates</a:t>
            </a:r>
            <a:endParaRPr lang="en-US" dirty="0"/>
          </a:p>
          <a:p>
            <a:pPr lvl="1"/>
            <a:r>
              <a:rPr lang="en-US" dirty="0"/>
              <a:t>To clarify the importance of vulnerability management and its impact on passing the project release management gates. To study the relevance to link the release management and the vulnerability management processes.</a:t>
            </a:r>
          </a:p>
          <a:p>
            <a:r>
              <a:rPr lang="en-US" b="1" dirty="0"/>
              <a:t>Vulnerability Management process review</a:t>
            </a:r>
            <a:endParaRPr lang="en-US" dirty="0"/>
          </a:p>
          <a:p>
            <a:pPr lvl="1"/>
            <a:r>
              <a:rPr lang="en-US" dirty="0"/>
              <a:t>The goal is to ensure that the process is completed (lack of TBD items, added workflow and other comments coming from Robert) and well known by security subcommittee members and other ONAP members (at least PTLs). A follow-up per project could be considered in order to encourage them to make progress, or at least a Dashboard in order to have a clear overview. </a:t>
            </a:r>
            <a:r>
              <a:rPr lang="en-US" dirty="0" smtClean="0"/>
              <a:t>Lessons learned.</a:t>
            </a:r>
            <a:endParaRPr lang="en-US" dirty="0"/>
          </a:p>
          <a:p>
            <a:r>
              <a:rPr lang="en-US" b="1" dirty="0"/>
              <a:t>Risk Assessment review</a:t>
            </a:r>
            <a:endParaRPr lang="en-US" dirty="0"/>
          </a:p>
          <a:p>
            <a:pPr lvl="1"/>
            <a:r>
              <a:rPr lang="en-US" dirty="0"/>
              <a:t>Review by community the table developed during series of risk assessment meetings and discussion on questionnaire proposed by Robert to identify risks from projects with closed questions types.</a:t>
            </a:r>
          </a:p>
          <a:p>
            <a:r>
              <a:rPr lang="en-US" b="1" dirty="0"/>
              <a:t>API security</a:t>
            </a:r>
            <a:endParaRPr lang="en-US" dirty="0"/>
          </a:p>
          <a:p>
            <a:pPr lvl="1"/>
            <a:r>
              <a:rPr lang="en-US" dirty="0"/>
              <a:t>To review existing recommendations and focus on missing part. ETSI has published recommendations on API security, and could be a useful contribution.</a:t>
            </a:r>
          </a:p>
          <a:p>
            <a:r>
              <a:rPr lang="en-US" b="1" dirty="0"/>
              <a:t>CII Badging silver </a:t>
            </a:r>
            <a:endParaRPr lang="en-US" dirty="0"/>
          </a:p>
          <a:p>
            <a:pPr lvl="1"/>
            <a:r>
              <a:rPr lang="en-US" dirty="0"/>
              <a:t>To handle and highlight updates for silver level. </a:t>
            </a:r>
          </a:p>
          <a:p>
            <a:r>
              <a:rPr lang="en-US" b="1" dirty="0"/>
              <a:t>CII Badging update proposal</a:t>
            </a:r>
            <a:endParaRPr lang="en-US" dirty="0"/>
          </a:p>
          <a:p>
            <a:pPr lvl="1"/>
            <a:r>
              <a:rPr lang="en-US" dirty="0"/>
              <a:t>To review proposals made for CII badging based on our risk assessment exercise. First step back of the ongoing risk assessment process, and then brainstorming regarding potential additional questions.</a:t>
            </a:r>
          </a:p>
          <a:p>
            <a:r>
              <a:rPr lang="en-US" b="1" dirty="0"/>
              <a:t>Review of Casablanca priorities and Dublin priorities</a:t>
            </a:r>
            <a:endParaRPr lang="en-US" dirty="0"/>
          </a:p>
          <a:p>
            <a:pPr lvl="1"/>
            <a:r>
              <a:rPr lang="en-US" dirty="0"/>
              <a:t>Review of the backlog for Casablanca and self-assessment of deliverables produced + focus on priorities for Dublin release- identification of tasks and their owners/leaders.</a:t>
            </a:r>
          </a:p>
          <a:p>
            <a:r>
              <a:rPr lang="en-US" b="1" dirty="0"/>
              <a:t>MSB security requirements</a:t>
            </a:r>
            <a:endParaRPr lang="en-US" dirty="0"/>
          </a:p>
          <a:p>
            <a:pPr lvl="1"/>
            <a:r>
              <a:rPr lang="en-US" dirty="0"/>
              <a:t>As MSB is crucial communication medium, it is very important to review its communication security aspects and to ensure that the transactions exchange between the different components are reliable</a:t>
            </a:r>
            <a:r>
              <a:rPr lang="en-US" dirty="0" smtClean="0"/>
              <a:t>.</a:t>
            </a:r>
          </a:p>
          <a:p>
            <a:r>
              <a:rPr lang="en-US" b="1" dirty="0" smtClean="0"/>
              <a:t>Security guidelines</a:t>
            </a:r>
          </a:p>
          <a:p>
            <a:pPr lvl="1"/>
            <a:r>
              <a:rPr lang="en-US" dirty="0" smtClean="0"/>
              <a:t>Document the security of ONAP</a:t>
            </a:r>
            <a:endParaRPr lang="en-US" dirty="0"/>
          </a:p>
          <a:p>
            <a:endParaRPr lang="en-US" dirty="0"/>
          </a:p>
        </p:txBody>
      </p:sp>
    </p:spTree>
    <p:extLst>
      <p:ext uri="{BB962C8B-B14F-4D97-AF65-F5344CB8AC3E}">
        <p14:creationId xmlns:p14="http://schemas.microsoft.com/office/powerpoint/2010/main" val="91616688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C70040A4-ED06-47FE-9819-3ED5AFECA53B}"/>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 xmlns:a16="http://schemas.microsoft.com/office/drawing/2014/main" id="{404ED365-2E32-4DF2-9E12-9B324143E6C7}"/>
              </a:ext>
            </a:extLst>
          </p:cNvPr>
          <p:cNvSpPr>
            <a:spLocks noGrp="1"/>
          </p:cNvSpPr>
          <p:nvPr>
            <p:ph type="title"/>
          </p:nvPr>
        </p:nvSpPr>
        <p:spPr/>
        <p:txBody>
          <a:bodyPr>
            <a:normAutofit fontScale="90000"/>
          </a:bodyPr>
          <a:lstStyle/>
          <a:p>
            <a:r>
              <a:rPr lang="en-US" dirty="0"/>
              <a:t>Secure Communication</a:t>
            </a:r>
            <a:br>
              <a:rPr lang="en-US" dirty="0"/>
            </a:br>
            <a:r>
              <a:rPr lang="en-US" dirty="0"/>
              <a:t>CADI side </a:t>
            </a:r>
            <a:r>
              <a:rPr lang="en-US" dirty="0" smtClean="0"/>
              <a:t>car </a:t>
            </a:r>
            <a:r>
              <a:rPr lang="en-US" dirty="0"/>
              <a:t>and ISTIO</a:t>
            </a:r>
          </a:p>
        </p:txBody>
      </p:sp>
      <p:sp>
        <p:nvSpPr>
          <p:cNvPr id="4" name="Text Placeholder 3">
            <a:extLst>
              <a:ext uri="{FF2B5EF4-FFF2-40B4-BE49-F238E27FC236}">
                <a16:creationId xmlns="" xmlns:a16="http://schemas.microsoft.com/office/drawing/2014/main" id="{006B95C6-4A16-4531-99C3-21D99B7F9601}"/>
              </a:ext>
            </a:extLst>
          </p:cNvPr>
          <p:cNvSpPr>
            <a:spLocks noGrp="1"/>
          </p:cNvSpPr>
          <p:nvPr>
            <p:ph type="body" sz="quarter" idx="10"/>
          </p:nvPr>
        </p:nvSpPr>
        <p:spPr/>
        <p:txBody>
          <a:bodyPr>
            <a:normAutofit/>
          </a:bodyPr>
          <a:lstStyle/>
          <a:p>
            <a:r>
              <a:rPr lang="en-US" dirty="0"/>
              <a:t>How to move forward</a:t>
            </a:r>
          </a:p>
          <a:p>
            <a:pPr lvl="1"/>
            <a:r>
              <a:rPr lang="en-US" dirty="0"/>
              <a:t>I think that we need a task to look into this</a:t>
            </a:r>
          </a:p>
          <a:p>
            <a:pPr lvl="1"/>
            <a:r>
              <a:rPr lang="en-US" dirty="0"/>
              <a:t>Any volunteer to take this on? </a:t>
            </a:r>
          </a:p>
          <a:p>
            <a:r>
              <a:rPr lang="en-US" dirty="0"/>
              <a:t>Problem Description:</a:t>
            </a:r>
          </a:p>
          <a:p>
            <a:pPr lvl="1"/>
            <a:r>
              <a:rPr lang="en-US" dirty="0"/>
              <a:t>With ISTIO gaining traction, what is the directional recommendation for how to provide secure communication, authentication and role based authorization leveraging CADI/AAF.</a:t>
            </a:r>
          </a:p>
          <a:p>
            <a:endParaRPr lang="en-US" dirty="0"/>
          </a:p>
        </p:txBody>
      </p:sp>
    </p:spTree>
    <p:extLst>
      <p:ext uri="{BB962C8B-B14F-4D97-AF65-F5344CB8AC3E}">
        <p14:creationId xmlns:p14="http://schemas.microsoft.com/office/powerpoint/2010/main" val="247253885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smtClean="0"/>
              <a:t>Code Signing Update</a:t>
            </a:r>
            <a:endParaRPr lang="en-US" dirty="0"/>
          </a:p>
        </p:txBody>
      </p:sp>
      <p:sp>
        <p:nvSpPr>
          <p:cNvPr id="4" name="Text Placeholder 3"/>
          <p:cNvSpPr>
            <a:spLocks noGrp="1"/>
          </p:cNvSpPr>
          <p:nvPr>
            <p:ph type="body" sz="quarter" idx="10"/>
          </p:nvPr>
        </p:nvSpPr>
        <p:spPr>
          <a:xfrm>
            <a:off x="314325" y="961460"/>
            <a:ext cx="11506200" cy="5914412"/>
          </a:xfrm>
        </p:spPr>
        <p:txBody>
          <a:bodyPr>
            <a:normAutofit fontScale="62500" lnSpcReduction="20000"/>
          </a:bodyPr>
          <a:lstStyle/>
          <a:p>
            <a:pPr marL="0" indent="0">
              <a:buNone/>
            </a:pPr>
            <a:r>
              <a:rPr lang="en-US" dirty="0" smtClean="0"/>
              <a:t>Key protection controls (Andrew </a:t>
            </a:r>
            <a:r>
              <a:rPr lang="en-US" dirty="0" err="1" smtClean="0"/>
              <a:t>Grimberg</a:t>
            </a:r>
            <a:r>
              <a:rPr lang="en-US" dirty="0" smtClean="0"/>
              <a:t>)</a:t>
            </a:r>
          </a:p>
          <a:p>
            <a:r>
              <a:rPr lang="en-US" dirty="0" smtClean="0"/>
              <a:t>#1 </a:t>
            </a:r>
            <a:r>
              <a:rPr lang="en-US" dirty="0"/>
              <a:t>(</a:t>
            </a:r>
            <a:r>
              <a:rPr lang="en-US" dirty="0" err="1"/>
              <a:t>sigul</a:t>
            </a:r>
            <a:r>
              <a:rPr lang="en-US" dirty="0"/>
              <a:t>): the private key never leaves the </a:t>
            </a:r>
            <a:r>
              <a:rPr lang="en-US" dirty="0" err="1"/>
              <a:t>sigul</a:t>
            </a:r>
            <a:r>
              <a:rPr lang="en-US" dirty="0"/>
              <a:t> server, it </a:t>
            </a:r>
            <a:r>
              <a:rPr lang="en-US" dirty="0" smtClean="0"/>
              <a:t>is only </a:t>
            </a:r>
            <a:r>
              <a:rPr lang="en-US" dirty="0"/>
              <a:t>interacted with via highly secure mechanisms. The sandbox </a:t>
            </a:r>
            <a:r>
              <a:rPr lang="en-US" dirty="0" smtClean="0"/>
              <a:t>and production </a:t>
            </a:r>
            <a:r>
              <a:rPr lang="en-US" dirty="0"/>
              <a:t>systems have completely different keys as the sandbox has </a:t>
            </a:r>
            <a:r>
              <a:rPr lang="en-US" dirty="0" smtClean="0"/>
              <a:t>a larger </a:t>
            </a:r>
            <a:r>
              <a:rPr lang="en-US" dirty="0"/>
              <a:t>attack </a:t>
            </a:r>
            <a:r>
              <a:rPr lang="en-US" dirty="0" smtClean="0"/>
              <a:t>surface.</a:t>
            </a:r>
          </a:p>
          <a:p>
            <a:pPr lvl="1"/>
            <a:r>
              <a:rPr lang="en-US" dirty="0" smtClean="0"/>
              <a:t>LF </a:t>
            </a:r>
            <a:r>
              <a:rPr lang="en-US" dirty="0"/>
              <a:t>in a roll out of </a:t>
            </a:r>
            <a:r>
              <a:rPr lang="en-US" dirty="0" err="1"/>
              <a:t>sigul</a:t>
            </a:r>
            <a:r>
              <a:rPr lang="en-US" dirty="0"/>
              <a:t> for doing automated signing and have </a:t>
            </a:r>
            <a:r>
              <a:rPr lang="en-US" dirty="0" smtClean="0"/>
              <a:t>the infrastructure </a:t>
            </a:r>
            <a:r>
              <a:rPr lang="en-US" dirty="0"/>
              <a:t>in place for several of our projects but not all </a:t>
            </a:r>
            <a:r>
              <a:rPr lang="en-US" dirty="0" smtClean="0"/>
              <a:t>yet. Projects </a:t>
            </a:r>
            <a:r>
              <a:rPr lang="en-US" dirty="0"/>
              <a:t>that have it rolled out and can start using the infra now </a:t>
            </a:r>
            <a:r>
              <a:rPr lang="en-US" dirty="0" smtClean="0"/>
              <a:t>are:</a:t>
            </a:r>
          </a:p>
          <a:p>
            <a:pPr lvl="2"/>
            <a:r>
              <a:rPr lang="en-US" dirty="0" smtClean="0"/>
              <a:t>ODL, ONAP, FD.io, </a:t>
            </a:r>
            <a:r>
              <a:rPr lang="en-US" dirty="0" err="1" smtClean="0"/>
              <a:t>Hyperledger</a:t>
            </a:r>
            <a:endParaRPr lang="en-US" dirty="0" smtClean="0"/>
          </a:p>
          <a:p>
            <a:pPr lvl="1"/>
            <a:r>
              <a:rPr lang="en-US" dirty="0" smtClean="0"/>
              <a:t>For </a:t>
            </a:r>
            <a:r>
              <a:rPr lang="en-US" dirty="0" err="1"/>
              <a:t>sigul</a:t>
            </a:r>
            <a:r>
              <a:rPr lang="en-US" dirty="0"/>
              <a:t>, the signature is added to artifacts in every </a:t>
            </a:r>
            <a:r>
              <a:rPr lang="en-US" dirty="0" smtClean="0"/>
              <a:t>staging repository </a:t>
            </a:r>
            <a:r>
              <a:rPr lang="en-US" dirty="0"/>
              <a:t>that is created and releasing the </a:t>
            </a:r>
            <a:r>
              <a:rPr lang="en-US" dirty="0" smtClean="0"/>
              <a:t>artifacts.</a:t>
            </a:r>
          </a:p>
          <a:p>
            <a:pPr lvl="1"/>
            <a:r>
              <a:rPr lang="en-US" dirty="0" err="1" smtClean="0"/>
              <a:t>Sigul</a:t>
            </a:r>
            <a:r>
              <a:rPr lang="en-US" dirty="0" smtClean="0"/>
              <a:t> key protections</a:t>
            </a:r>
          </a:p>
          <a:p>
            <a:pPr lvl="2"/>
            <a:r>
              <a:rPr lang="en-US" dirty="0" smtClean="0"/>
              <a:t>developed </a:t>
            </a:r>
            <a:r>
              <a:rPr lang="en-US" dirty="0"/>
              <a:t>by the Fedora project for a way to have </a:t>
            </a:r>
            <a:r>
              <a:rPr lang="en-US" dirty="0" smtClean="0"/>
              <a:t>a centrally </a:t>
            </a:r>
            <a:r>
              <a:rPr lang="en-US" dirty="0"/>
              <a:t>managed signing system for the packages being built out </a:t>
            </a:r>
            <a:r>
              <a:rPr lang="en-US" dirty="0" smtClean="0"/>
              <a:t>of their </a:t>
            </a:r>
            <a:r>
              <a:rPr lang="en-US" dirty="0"/>
              <a:t>CI </a:t>
            </a:r>
            <a:r>
              <a:rPr lang="en-US" dirty="0" smtClean="0"/>
              <a:t>system.</a:t>
            </a:r>
          </a:p>
          <a:p>
            <a:pPr lvl="2"/>
            <a:r>
              <a:rPr lang="en-US" dirty="0"/>
              <a:t>C</a:t>
            </a:r>
            <a:r>
              <a:rPr lang="en-US" dirty="0" smtClean="0"/>
              <a:t>onfigured </a:t>
            </a:r>
            <a:r>
              <a:rPr lang="en-US" dirty="0"/>
              <a:t>in a highly secure manner, </a:t>
            </a:r>
            <a:r>
              <a:rPr lang="en-US" dirty="0" smtClean="0"/>
              <a:t>requiring that </a:t>
            </a:r>
            <a:r>
              <a:rPr lang="en-US" dirty="0"/>
              <a:t>all </a:t>
            </a:r>
            <a:r>
              <a:rPr lang="en-US" dirty="0" smtClean="0"/>
              <a:t>components have </a:t>
            </a:r>
            <a:r>
              <a:rPr lang="en-US" dirty="0"/>
              <a:t>secure </a:t>
            </a:r>
            <a:r>
              <a:rPr lang="en-US" dirty="0" smtClean="0"/>
              <a:t>communications.</a:t>
            </a:r>
          </a:p>
          <a:p>
            <a:pPr lvl="3"/>
            <a:r>
              <a:rPr lang="en-US" dirty="0" smtClean="0"/>
              <a:t>Client </a:t>
            </a:r>
            <a:r>
              <a:rPr lang="en-US" dirty="0"/>
              <a:t>talks to </a:t>
            </a:r>
            <a:r>
              <a:rPr lang="en-US" dirty="0" smtClean="0"/>
              <a:t>secure bridge </a:t>
            </a:r>
            <a:r>
              <a:rPr lang="en-US" dirty="0"/>
              <a:t>node </a:t>
            </a:r>
            <a:r>
              <a:rPr lang="en-US" dirty="0" smtClean="0"/>
              <a:t>already that connects to the LF core network.</a:t>
            </a:r>
          </a:p>
          <a:p>
            <a:pPr lvl="3"/>
            <a:r>
              <a:rPr lang="en-US" dirty="0" smtClean="0"/>
              <a:t>The </a:t>
            </a:r>
            <a:r>
              <a:rPr lang="en-US" dirty="0" err="1" smtClean="0"/>
              <a:t>sigul</a:t>
            </a:r>
            <a:r>
              <a:rPr lang="en-US" dirty="0" smtClean="0"/>
              <a:t> server is in the core network and is connected to an encrypted disk that is the </a:t>
            </a:r>
            <a:r>
              <a:rPr lang="en-US" dirty="0" err="1" smtClean="0"/>
              <a:t>keystore</a:t>
            </a:r>
            <a:r>
              <a:rPr lang="en-US" dirty="0" smtClean="0"/>
              <a:t> and management location</a:t>
            </a:r>
            <a:r>
              <a:rPr lang="en-US" dirty="0"/>
              <a:t>. The private keys never leave this </a:t>
            </a:r>
            <a:r>
              <a:rPr lang="en-US" dirty="0" smtClean="0"/>
              <a:t>system.</a:t>
            </a:r>
          </a:p>
          <a:p>
            <a:pPr lvl="3"/>
            <a:r>
              <a:rPr lang="en-US" dirty="0" smtClean="0"/>
              <a:t>Each </a:t>
            </a:r>
            <a:r>
              <a:rPr lang="en-US" dirty="0"/>
              <a:t>private key has a strong password used on it and can only be accessed from an authorized client, each client gets a completely separate strong password.</a:t>
            </a:r>
          </a:p>
          <a:p>
            <a:pPr lvl="3"/>
            <a:r>
              <a:rPr lang="en-US" dirty="0" smtClean="0"/>
              <a:t>Systems </a:t>
            </a:r>
            <a:r>
              <a:rPr lang="en-US" dirty="0"/>
              <a:t>administrators </a:t>
            </a:r>
            <a:r>
              <a:rPr lang="en-US" dirty="0" smtClean="0"/>
              <a:t>must </a:t>
            </a:r>
            <a:r>
              <a:rPr lang="en-US" dirty="0"/>
              <a:t>unlock it </a:t>
            </a:r>
            <a:r>
              <a:rPr lang="en-US" dirty="0" smtClean="0"/>
              <a:t>on any reboots</a:t>
            </a:r>
          </a:p>
          <a:p>
            <a:pPr lvl="3"/>
            <a:r>
              <a:rPr lang="en-US" dirty="0" smtClean="0"/>
              <a:t>The </a:t>
            </a:r>
            <a:r>
              <a:rPr lang="en-US" dirty="0"/>
              <a:t>server talks to the bridge, the bridge doesn't talk to the </a:t>
            </a:r>
            <a:r>
              <a:rPr lang="en-US" dirty="0" smtClean="0"/>
              <a:t>server (</a:t>
            </a:r>
            <a:r>
              <a:rPr lang="en-US" dirty="0"/>
              <a:t>think X protocol for the communication design</a:t>
            </a:r>
            <a:r>
              <a:rPr lang="en-US" dirty="0" smtClean="0"/>
              <a:t>)</a:t>
            </a:r>
          </a:p>
          <a:p>
            <a:pPr lvl="2"/>
            <a:r>
              <a:rPr lang="en-US" dirty="0" smtClean="0"/>
              <a:t>LF stores an </a:t>
            </a:r>
            <a:r>
              <a:rPr lang="en-US" dirty="0"/>
              <a:t>encrypted bundle </a:t>
            </a:r>
            <a:r>
              <a:rPr lang="en-US" dirty="0" smtClean="0"/>
              <a:t>in Jenkins that </a:t>
            </a:r>
            <a:r>
              <a:rPr lang="en-US" dirty="0"/>
              <a:t>contains the </a:t>
            </a:r>
            <a:r>
              <a:rPr lang="en-US" dirty="0" smtClean="0"/>
              <a:t>client certificate </a:t>
            </a:r>
            <a:r>
              <a:rPr lang="en-US" dirty="0"/>
              <a:t>and the means to decrypt </a:t>
            </a:r>
            <a:r>
              <a:rPr lang="en-US" dirty="0" smtClean="0"/>
              <a:t>it. Bundle </a:t>
            </a:r>
            <a:r>
              <a:rPr lang="en-US" dirty="0"/>
              <a:t>is pushed to </a:t>
            </a:r>
            <a:r>
              <a:rPr lang="en-US" dirty="0" smtClean="0"/>
              <a:t>jobs that </a:t>
            </a:r>
            <a:r>
              <a:rPr lang="en-US" dirty="0"/>
              <a:t>need the data and </a:t>
            </a:r>
            <a:r>
              <a:rPr lang="en-US" dirty="0" smtClean="0"/>
              <a:t>LF has macros </a:t>
            </a:r>
            <a:r>
              <a:rPr lang="en-US" dirty="0"/>
              <a:t>in our JJB that can setup </a:t>
            </a:r>
            <a:r>
              <a:rPr lang="en-US" dirty="0" smtClean="0"/>
              <a:t>the build </a:t>
            </a:r>
            <a:r>
              <a:rPr lang="en-US" dirty="0"/>
              <a:t>instance in a way to be able to use it. During a build, there </a:t>
            </a:r>
            <a:r>
              <a:rPr lang="en-US" dirty="0" smtClean="0"/>
              <a:t>are additional </a:t>
            </a:r>
            <a:r>
              <a:rPr lang="en-US" dirty="0"/>
              <a:t>macros that </a:t>
            </a:r>
            <a:r>
              <a:rPr lang="en-US" dirty="0" smtClean="0"/>
              <a:t>LF has </a:t>
            </a:r>
            <a:r>
              <a:rPr lang="en-US" dirty="0"/>
              <a:t>developed that will properly call </a:t>
            </a:r>
            <a:r>
              <a:rPr lang="en-US" dirty="0" err="1"/>
              <a:t>sigul</a:t>
            </a:r>
            <a:r>
              <a:rPr lang="en-US" dirty="0"/>
              <a:t> </a:t>
            </a:r>
            <a:r>
              <a:rPr lang="en-US" dirty="0" smtClean="0"/>
              <a:t>to do </a:t>
            </a:r>
            <a:r>
              <a:rPr lang="en-US" dirty="0"/>
              <a:t>a detached signature of the artifact</a:t>
            </a:r>
            <a:r>
              <a:rPr lang="en-US" dirty="0" smtClean="0"/>
              <a:t>.</a:t>
            </a:r>
          </a:p>
          <a:p>
            <a:pPr lvl="2"/>
            <a:r>
              <a:rPr lang="en-US" dirty="0"/>
              <a:t>The communication in this case ends up being like this</a:t>
            </a:r>
            <a:r>
              <a:rPr lang="en-US" dirty="0" smtClean="0"/>
              <a:t>:</a:t>
            </a:r>
          </a:p>
          <a:p>
            <a:pPr lvl="3"/>
            <a:r>
              <a:rPr lang="en-US" dirty="0"/>
              <a:t>Jenkins bundle -&gt; build instance -&gt; </a:t>
            </a:r>
            <a:r>
              <a:rPr lang="en-US" dirty="0" err="1"/>
              <a:t>sigul</a:t>
            </a:r>
            <a:r>
              <a:rPr lang="en-US" dirty="0"/>
              <a:t> bridge (client posts </a:t>
            </a:r>
            <a:r>
              <a:rPr lang="en-US" dirty="0" smtClean="0"/>
              <a:t>artifact with </a:t>
            </a:r>
            <a:r>
              <a:rPr lang="en-US" dirty="0"/>
              <a:t>appropriate request and validation details</a:t>
            </a:r>
            <a:r>
              <a:rPr lang="en-US" dirty="0" smtClean="0"/>
              <a:t>)</a:t>
            </a:r>
          </a:p>
          <a:p>
            <a:pPr lvl="3"/>
            <a:r>
              <a:rPr lang="en-US" dirty="0" err="1"/>
              <a:t>sigul</a:t>
            </a:r>
            <a:r>
              <a:rPr lang="en-US" dirty="0"/>
              <a:t> server -&gt; </a:t>
            </a:r>
            <a:r>
              <a:rPr lang="en-US" dirty="0" err="1"/>
              <a:t>sigul</a:t>
            </a:r>
            <a:r>
              <a:rPr lang="en-US" dirty="0"/>
              <a:t> bridge (server sees the request and </a:t>
            </a:r>
            <a:r>
              <a:rPr lang="en-US" dirty="0" smtClean="0"/>
              <a:t>validates everything </a:t>
            </a:r>
            <a:r>
              <a:rPr lang="en-US" dirty="0"/>
              <a:t>before executing on it, it then posts back to the bridge </a:t>
            </a:r>
            <a:r>
              <a:rPr lang="en-US" dirty="0" smtClean="0"/>
              <a:t>the requested </a:t>
            </a:r>
            <a:r>
              <a:rPr lang="en-US" dirty="0"/>
              <a:t>response... in this case a detached PGP signature</a:t>
            </a:r>
            <a:r>
              <a:rPr lang="en-US" dirty="0" smtClean="0"/>
              <a:t>)</a:t>
            </a:r>
          </a:p>
          <a:p>
            <a:pPr lvl="3"/>
            <a:r>
              <a:rPr lang="en-US" dirty="0"/>
              <a:t>build instance client -&gt; </a:t>
            </a:r>
            <a:r>
              <a:rPr lang="en-US" dirty="0" err="1"/>
              <a:t>sigul</a:t>
            </a:r>
            <a:r>
              <a:rPr lang="en-US" dirty="0"/>
              <a:t> bridge (retrieves posted artifact</a:t>
            </a:r>
            <a:r>
              <a:rPr lang="en-US" dirty="0" smtClean="0"/>
              <a:t>)</a:t>
            </a:r>
          </a:p>
          <a:p>
            <a:pPr lvl="1"/>
            <a:r>
              <a:rPr lang="en-US" dirty="0"/>
              <a:t>All of this requires SSL certificates and specific authorizations </a:t>
            </a:r>
            <a:r>
              <a:rPr lang="en-US" dirty="0" smtClean="0"/>
              <a:t>and passwords</a:t>
            </a:r>
            <a:r>
              <a:rPr lang="en-US" dirty="0"/>
              <a:t>. While it would be in theory possible to acquire the </a:t>
            </a:r>
            <a:r>
              <a:rPr lang="en-US" dirty="0" smtClean="0"/>
              <a:t>client certs </a:t>
            </a:r>
            <a:r>
              <a:rPr lang="en-US" dirty="0"/>
              <a:t>and passwords out of our Jenkins systems, they would be </a:t>
            </a:r>
            <a:r>
              <a:rPr lang="en-US" dirty="0" smtClean="0"/>
              <a:t>completely unusable </a:t>
            </a:r>
            <a:r>
              <a:rPr lang="en-US" dirty="0"/>
              <a:t>outside of our network due to how we've configured </a:t>
            </a:r>
            <a:r>
              <a:rPr lang="en-US" dirty="0" err="1"/>
              <a:t>sigul</a:t>
            </a:r>
            <a:r>
              <a:rPr lang="en-US" dirty="0"/>
              <a:t> </a:t>
            </a:r>
            <a:r>
              <a:rPr lang="en-US" dirty="0" smtClean="0"/>
              <a:t>and the </a:t>
            </a:r>
            <a:r>
              <a:rPr lang="en-US" dirty="0"/>
              <a:t>fact that it will only talk to certain clients with the </a:t>
            </a:r>
            <a:r>
              <a:rPr lang="en-US" dirty="0" smtClean="0"/>
              <a:t>correct authentication </a:t>
            </a:r>
            <a:r>
              <a:rPr lang="en-US" dirty="0"/>
              <a:t>and are on our network.</a:t>
            </a:r>
            <a:br>
              <a:rPr lang="en-US" dirty="0"/>
            </a:br>
            <a:endParaRPr lang="en-US" dirty="0"/>
          </a:p>
        </p:txBody>
      </p:sp>
    </p:spTree>
    <p:extLst>
      <p:ext uri="{BB962C8B-B14F-4D97-AF65-F5344CB8AC3E}">
        <p14:creationId xmlns:p14="http://schemas.microsoft.com/office/powerpoint/2010/main" val="1218680532"/>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smtClean="0"/>
              <a:t>Code Signing Update</a:t>
            </a:r>
            <a:endParaRPr lang="en-US" dirty="0"/>
          </a:p>
        </p:txBody>
      </p:sp>
      <p:sp>
        <p:nvSpPr>
          <p:cNvPr id="4" name="Text Placeholder 3"/>
          <p:cNvSpPr>
            <a:spLocks noGrp="1"/>
          </p:cNvSpPr>
          <p:nvPr>
            <p:ph type="body" sz="quarter" idx="10"/>
          </p:nvPr>
        </p:nvSpPr>
        <p:spPr>
          <a:xfrm>
            <a:off x="314325" y="1138238"/>
            <a:ext cx="11506200" cy="5719762"/>
          </a:xfrm>
        </p:spPr>
        <p:txBody>
          <a:bodyPr>
            <a:normAutofit fontScale="92500" lnSpcReduction="20000"/>
          </a:bodyPr>
          <a:lstStyle/>
          <a:p>
            <a:r>
              <a:rPr lang="en-US" dirty="0" smtClean="0"/>
              <a:t>t#2 (release engineers): All LF REs as well as systems administrators are required to have their PGP signing and encrypting keys on </a:t>
            </a:r>
            <a:r>
              <a:rPr lang="en-US" dirty="0" err="1" smtClean="0"/>
              <a:t>PGPCard</a:t>
            </a:r>
            <a:r>
              <a:rPr lang="en-US" dirty="0" smtClean="0"/>
              <a:t> tokens (in general we use </a:t>
            </a:r>
            <a:r>
              <a:rPr lang="en-US" dirty="0" err="1" smtClean="0"/>
              <a:t>Yubikeys</a:t>
            </a:r>
            <a:r>
              <a:rPr lang="en-US" dirty="0" smtClean="0"/>
              <a:t>). This includes their SSH keys, so we know that they are regularly using these. Our older signing method has the REs download the artifacts and sign with their personal key and push the signatures back up to Nexus for release.</a:t>
            </a:r>
          </a:p>
          <a:p>
            <a:pPr lvl="1"/>
            <a:r>
              <a:rPr lang="en-US" dirty="0" smtClean="0"/>
              <a:t>Release Engineer signatures: This is our current primary signing method for artifacts as we are still rolling out </a:t>
            </a:r>
            <a:r>
              <a:rPr lang="en-US" dirty="0" err="1" smtClean="0"/>
              <a:t>sigul</a:t>
            </a:r>
            <a:r>
              <a:rPr lang="en-US" dirty="0" smtClean="0"/>
              <a:t>. This configuration has the release engineer that is doing the artifact release download the artifacts, sign it with their personal PGP signing key, which is stored on a </a:t>
            </a:r>
            <a:r>
              <a:rPr lang="en-US" dirty="0" err="1" smtClean="0"/>
              <a:t>PGPCard</a:t>
            </a:r>
            <a:r>
              <a:rPr lang="en-US" dirty="0" smtClean="0"/>
              <a:t> token, and push the signatures back to the Nexus system into another staging repository. The artifact release is then a release of the primary artifact staging repository and a release of the secondary signatures repository.</a:t>
            </a:r>
            <a:endParaRPr lang="en-US" dirty="0"/>
          </a:p>
          <a:p>
            <a:pPr lvl="1"/>
            <a:r>
              <a:rPr lang="en-US" dirty="0" smtClean="0"/>
              <a:t>Protection of the keys is primary the fact that the key must be on a hardware token and that the master key </a:t>
            </a:r>
            <a:r>
              <a:rPr lang="en-US" b="1" dirty="0" smtClean="0"/>
              <a:t>is not supposed</a:t>
            </a:r>
            <a:r>
              <a:rPr lang="en-US" dirty="0" smtClean="0"/>
              <a:t> to be on that token, nor on the workstations in general. They should be (though we don't have a way to hard enforce this) on an encrypted storage device, with a strong password, that is not connected to a machine that is online. Generation of new </a:t>
            </a:r>
            <a:r>
              <a:rPr lang="en-US" dirty="0" err="1" smtClean="0"/>
              <a:t>subkeys</a:t>
            </a:r>
            <a:r>
              <a:rPr lang="en-US" dirty="0" smtClean="0"/>
              <a:t> and signing of other PGP keys should be done offline and the signatures / keys handled there before posting back online.</a:t>
            </a:r>
            <a:br>
              <a:rPr lang="en-US" dirty="0" smtClean="0"/>
            </a:br>
            <a:endParaRPr lang="en-US" dirty="0"/>
          </a:p>
        </p:txBody>
      </p:sp>
    </p:spTree>
    <p:extLst>
      <p:ext uri="{BB962C8B-B14F-4D97-AF65-F5344CB8AC3E}">
        <p14:creationId xmlns:p14="http://schemas.microsoft.com/office/powerpoint/2010/main" val="14682716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ONAP </a:t>
            </a:r>
            <a:r>
              <a:rPr lang="en-US" dirty="0" smtClean="0"/>
              <a:t>Security </a:t>
            </a:r>
            <a:r>
              <a:rPr lang="en-US" dirty="0"/>
              <a:t>Users guide (</a:t>
            </a:r>
            <a:r>
              <a:rPr lang="en-US" dirty="0">
                <a:hlinkClick r:id="rId2"/>
              </a:rPr>
              <a:t>SECCOM-62</a:t>
            </a:r>
            <a:r>
              <a:rPr lang="en-US" dirty="0"/>
              <a:t>)</a:t>
            </a:r>
          </a:p>
        </p:txBody>
      </p:sp>
      <p:sp>
        <p:nvSpPr>
          <p:cNvPr id="4" name="Text Placeholder 3"/>
          <p:cNvSpPr>
            <a:spLocks noGrp="1"/>
          </p:cNvSpPr>
          <p:nvPr>
            <p:ph type="body" sz="quarter" idx="10"/>
          </p:nvPr>
        </p:nvSpPr>
        <p:spPr>
          <a:xfrm>
            <a:off x="314325" y="1138238"/>
            <a:ext cx="11506200" cy="5731079"/>
          </a:xfrm>
        </p:spPr>
        <p:txBody>
          <a:bodyPr>
            <a:normAutofit fontScale="55000" lnSpcReduction="20000"/>
          </a:bodyPr>
          <a:lstStyle/>
          <a:p>
            <a:pPr marL="0" indent="0">
              <a:buNone/>
            </a:pPr>
            <a:r>
              <a:rPr lang="en-US" sz="2900" b="1" dirty="0" smtClean="0"/>
              <a:t>Objective</a:t>
            </a:r>
            <a:endParaRPr lang="en-US" dirty="0" smtClean="0"/>
          </a:p>
          <a:p>
            <a:pPr marL="0" indent="0">
              <a:buNone/>
            </a:pPr>
            <a:r>
              <a:rPr lang="en-US" dirty="0" smtClean="0"/>
              <a:t>The </a:t>
            </a:r>
            <a:r>
              <a:rPr lang="en-US" dirty="0"/>
              <a:t>ONAP Security User Guide describes how to implement and operate ONAP securely.  It is designed for operators evaluating ONAP, or planning the deployment of ONAP.  It represents the experience of the ONAP community. </a:t>
            </a:r>
            <a:br>
              <a:rPr lang="en-US" dirty="0"/>
            </a:br>
            <a:r>
              <a:rPr lang="en-US" dirty="0"/>
              <a:t/>
            </a:r>
            <a:br>
              <a:rPr lang="en-US" dirty="0"/>
            </a:br>
            <a:r>
              <a:rPr lang="en-US" sz="2900" b="1" dirty="0" smtClean="0"/>
              <a:t>Outline</a:t>
            </a:r>
            <a:endParaRPr lang="en-US" dirty="0" smtClean="0"/>
          </a:p>
          <a:p>
            <a:r>
              <a:rPr lang="en-US" dirty="0" smtClean="0"/>
              <a:t>ONAP </a:t>
            </a:r>
            <a:r>
              <a:rPr lang="en-US" dirty="0"/>
              <a:t>in a security context.  The ONAP architecture and where are the security integration points when an operator needs to interface ONAP to existing security </a:t>
            </a:r>
            <a:r>
              <a:rPr lang="en-US" dirty="0" smtClean="0"/>
              <a:t>systems.</a:t>
            </a:r>
          </a:p>
          <a:p>
            <a:pPr lvl="1"/>
            <a:r>
              <a:rPr lang="en-US" dirty="0" smtClean="0"/>
              <a:t>SIEM </a:t>
            </a:r>
            <a:r>
              <a:rPr lang="en-US" dirty="0"/>
              <a:t>(Security Information and Event Management).  SIEM </a:t>
            </a:r>
            <a:r>
              <a:rPr lang="en-US" dirty="0" smtClean="0"/>
              <a:t>systems</a:t>
            </a:r>
          </a:p>
          <a:p>
            <a:pPr lvl="1"/>
            <a:r>
              <a:rPr lang="en-US" dirty="0" smtClean="0"/>
              <a:t>Intrusion </a:t>
            </a:r>
            <a:r>
              <a:rPr lang="en-US" dirty="0"/>
              <a:t>Detection System / Intrusion Prevention System (IDS/IPS). The IDS/IPS must protect the deployed ONAP platform.  The services that are designed using ONAP and deployed on the infrastructure must also include IDS/IPS components (e.g. a firewall deployed as part of a service chain). </a:t>
            </a:r>
            <a:endParaRPr lang="en-US" dirty="0" smtClean="0"/>
          </a:p>
          <a:p>
            <a:pPr lvl="1"/>
            <a:r>
              <a:rPr lang="en-US" dirty="0" smtClean="0"/>
              <a:t>Credential </a:t>
            </a:r>
            <a:r>
              <a:rPr lang="en-US" dirty="0"/>
              <a:t>management.  Security systems rely on a variety of credentials.  We need to reinforce why ONAP does not use id and password.  ONAP requires credentials for both people and systems, and these credentials have to be managed (e.g. code signing certificates, TLS certificates).  The Certificate Authority is outside ONAP but it must be integrated with ONAP, and also with the deployed VNFs. </a:t>
            </a:r>
            <a:endParaRPr lang="en-US" dirty="0" smtClean="0"/>
          </a:p>
          <a:p>
            <a:pPr lvl="1"/>
            <a:r>
              <a:rPr lang="en-US" dirty="0" smtClean="0"/>
              <a:t>Continuous </a:t>
            </a:r>
            <a:r>
              <a:rPr lang="en-US" dirty="0"/>
              <a:t>Integration and Continuous Delivery process (CI/CD).  Automation is essential for any cloud technology, but introduces some security challenges.  The CI/CD process includes the onboarding of VNF software from vendors, the automated testing of new software releases and deployment to production.  Compromise of the CI/CD process will allow compromise of the production service. </a:t>
            </a:r>
            <a:endParaRPr lang="en-US" dirty="0" smtClean="0"/>
          </a:p>
          <a:p>
            <a:r>
              <a:rPr lang="en-US" dirty="0" smtClean="0"/>
              <a:t>Threat Landscape</a:t>
            </a:r>
          </a:p>
          <a:p>
            <a:pPr lvl="1"/>
            <a:r>
              <a:rPr lang="en-US" dirty="0" smtClean="0"/>
              <a:t>The threats faced by an operator deploying ONAP include threats to the infrastructure (e.g. DDoS), threats to virtualization (e.g. attacks on processor micro-architecture or hypervisors), general threats faced by any telecom operator (e.g. revenue fraud) and threats specific to ONAP and NFV. </a:t>
            </a:r>
          </a:p>
          <a:p>
            <a:r>
              <a:rPr lang="en-US" dirty="0" smtClean="0"/>
              <a:t>Operations</a:t>
            </a:r>
          </a:p>
          <a:p>
            <a:pPr lvl="1"/>
            <a:r>
              <a:rPr lang="en-US" dirty="0" smtClean="0"/>
              <a:t>Every </a:t>
            </a:r>
            <a:r>
              <a:rPr lang="en-US" dirty="0"/>
              <a:t>operator has developed its own operational model.  In the long term, cloud-native operating models like site reliability engineering (SRE) may be adopted for telco cloud.  In the short term operations needs to add ONAP and the associated security systems to the existing operational model. </a:t>
            </a:r>
            <a:endParaRPr lang="en-US" dirty="0" smtClean="0"/>
          </a:p>
          <a:p>
            <a:r>
              <a:rPr lang="en-US" dirty="0" smtClean="0"/>
              <a:t>Role </a:t>
            </a:r>
            <a:r>
              <a:rPr lang="en-US" dirty="0"/>
              <a:t>Based </a:t>
            </a:r>
            <a:r>
              <a:rPr lang="en-US" dirty="0" smtClean="0"/>
              <a:t>Access</a:t>
            </a:r>
          </a:p>
          <a:p>
            <a:pPr lvl="1"/>
            <a:r>
              <a:rPr lang="en-US" dirty="0" smtClean="0"/>
              <a:t>What </a:t>
            </a:r>
            <a:r>
              <a:rPr lang="en-US" dirty="0"/>
              <a:t>are the new roles introduced by deploying ONAP?  At a minimum, VNF engineer, and CI/CD administrator.  Are there others</a:t>
            </a:r>
            <a:r>
              <a:rPr lang="en-US" dirty="0" smtClean="0"/>
              <a:t>?</a:t>
            </a:r>
          </a:p>
          <a:p>
            <a:pPr lvl="1"/>
            <a:r>
              <a:rPr lang="en-US" dirty="0" smtClean="0"/>
              <a:t>Predefined roles for component to component communication</a:t>
            </a:r>
            <a:r>
              <a:rPr lang="en-US" dirty="0" smtClean="0"/>
              <a:t> </a:t>
            </a:r>
            <a:endParaRPr lang="en-US" dirty="0"/>
          </a:p>
        </p:txBody>
      </p:sp>
    </p:spTree>
    <p:extLst>
      <p:ext uri="{BB962C8B-B14F-4D97-AF65-F5344CB8AC3E}">
        <p14:creationId xmlns:p14="http://schemas.microsoft.com/office/powerpoint/2010/main" val="422226068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22833</TotalTime>
  <Words>1390</Words>
  <Application>Microsoft Office PowerPoint</Application>
  <PresentationFormat>Widescreen</PresentationFormat>
  <Paragraphs>136</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.AppleSystemUIFont</vt:lpstr>
      <vt:lpstr>Arial</vt:lpstr>
      <vt:lpstr>Calibri</vt:lpstr>
      <vt:lpstr>Office Theme</vt:lpstr>
      <vt:lpstr>ONAP Security Meeting </vt:lpstr>
      <vt:lpstr>Agenda Topics General</vt:lpstr>
      <vt:lpstr>Agenda</vt:lpstr>
      <vt:lpstr>Seccom F2F</vt:lpstr>
      <vt:lpstr>Seccom F2F – Proposed Topics</vt:lpstr>
      <vt:lpstr>Secure Communication CADI side car and ISTIO</vt:lpstr>
      <vt:lpstr>Code Signing Update</vt:lpstr>
      <vt:lpstr>Code Signing Update</vt:lpstr>
      <vt:lpstr>ONAP Security Users guide (SECCOM-62)</vt:lpstr>
      <vt:lpstr>Notes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ZWARICO, AMY</cp:lastModifiedBy>
  <cp:revision>606</cp:revision>
  <cp:lastPrinted>2017-08-07T21:14:23Z</cp:lastPrinted>
  <dcterms:created xsi:type="dcterms:W3CDTF">2017-02-27T16:23:08Z</dcterms:created>
  <dcterms:modified xsi:type="dcterms:W3CDTF">2018-10-31T15:09:55Z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ies>
</file>