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8" r:id="rId2"/>
    <p:sldId id="261" r:id="rId3"/>
    <p:sldId id="267" r:id="rId4"/>
    <p:sldId id="266" r:id="rId5"/>
    <p:sldId id="264" r:id="rId6"/>
    <p:sldId id="265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394" autoAdjust="0"/>
  </p:normalViewPr>
  <p:slideViewPr>
    <p:cSldViewPr snapToGrid="0" snapToObjects="1">
      <p:cViewPr varScale="1">
        <p:scale>
          <a:sx n="123" d="100"/>
          <a:sy n="123" d="100"/>
        </p:scale>
        <p:origin x="114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11/13/2018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954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ISTIO /Cadi Sidecars Capabilities map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1641346"/>
          </a:xfrm>
        </p:spPr>
        <p:txBody>
          <a:bodyPr>
            <a:normAutofit/>
          </a:bodyPr>
          <a:lstStyle/>
          <a:p>
            <a:r>
              <a:rPr lang="en-US" dirty="0"/>
              <a:t>ONAP </a:t>
            </a:r>
            <a:r>
              <a:rPr lang="en-US" dirty="0" err="1"/>
              <a:t>SecCom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1AE97F-4571-4EBE-85AA-FDB8ADBAF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4464A0-B0AC-4E59-98C0-E6B9BF59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Cadi Sidecar</a:t>
            </a:r>
          </a:p>
        </p:txBody>
      </p:sp>
      <p:sp>
        <p:nvSpPr>
          <p:cNvPr id="45" name="Rounded Rectangle 4">
            <a:extLst>
              <a:ext uri="{FF2B5EF4-FFF2-40B4-BE49-F238E27FC236}">
                <a16:creationId xmlns:a16="http://schemas.microsoft.com/office/drawing/2014/main" id="{B0A893AE-4D21-4775-85FE-CE0268D41D07}"/>
              </a:ext>
            </a:extLst>
          </p:cNvPr>
          <p:cNvSpPr/>
          <p:nvPr/>
        </p:nvSpPr>
        <p:spPr>
          <a:xfrm>
            <a:off x="840046" y="2895600"/>
            <a:ext cx="4508964" cy="270133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ONAP KS Pod1</a:t>
            </a:r>
          </a:p>
        </p:txBody>
      </p:sp>
      <p:sp>
        <p:nvSpPr>
          <p:cNvPr id="46" name="Rounded Rectangle 3">
            <a:extLst>
              <a:ext uri="{FF2B5EF4-FFF2-40B4-BE49-F238E27FC236}">
                <a16:creationId xmlns:a16="http://schemas.microsoft.com/office/drawing/2014/main" id="{602DF1FD-6713-4120-8FC4-449A9BBE062D}"/>
              </a:ext>
            </a:extLst>
          </p:cNvPr>
          <p:cNvSpPr/>
          <p:nvPr/>
        </p:nvSpPr>
        <p:spPr>
          <a:xfrm>
            <a:off x="924450" y="4099435"/>
            <a:ext cx="1264457" cy="69619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1</a:t>
            </a:r>
          </a:p>
          <a:p>
            <a:pPr algn="ctr"/>
            <a:r>
              <a:rPr lang="en-US" dirty="0"/>
              <a:t>Instance1</a:t>
            </a:r>
          </a:p>
        </p:txBody>
      </p:sp>
      <p:sp>
        <p:nvSpPr>
          <p:cNvPr id="47" name="Rounded Rectangle 38">
            <a:extLst>
              <a:ext uri="{FF2B5EF4-FFF2-40B4-BE49-F238E27FC236}">
                <a16:creationId xmlns:a16="http://schemas.microsoft.com/office/drawing/2014/main" id="{117C5820-3C8A-492A-88A1-F6DFC460523E}"/>
              </a:ext>
            </a:extLst>
          </p:cNvPr>
          <p:cNvSpPr/>
          <p:nvPr/>
        </p:nvSpPr>
        <p:spPr>
          <a:xfrm>
            <a:off x="2742163" y="4516901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fProxy</a:t>
            </a:r>
            <a:endParaRPr lang="en-US" dirty="0"/>
          </a:p>
        </p:txBody>
      </p:sp>
      <p:sp>
        <p:nvSpPr>
          <p:cNvPr id="48" name="Rounded Rectangle 38">
            <a:extLst>
              <a:ext uri="{FF2B5EF4-FFF2-40B4-BE49-F238E27FC236}">
                <a16:creationId xmlns:a16="http://schemas.microsoft.com/office/drawing/2014/main" id="{00CCBD72-5783-4544-9789-4182C27BF0B8}"/>
              </a:ext>
            </a:extLst>
          </p:cNvPr>
          <p:cNvSpPr/>
          <p:nvPr/>
        </p:nvSpPr>
        <p:spPr>
          <a:xfrm>
            <a:off x="2742163" y="3622591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Rproxy</a:t>
            </a:r>
            <a:endParaRPr lang="en-US" dirty="0"/>
          </a:p>
        </p:txBody>
      </p:sp>
      <p:sp>
        <p:nvSpPr>
          <p:cNvPr id="49" name="Rounded Rectangle 4">
            <a:extLst>
              <a:ext uri="{FF2B5EF4-FFF2-40B4-BE49-F238E27FC236}">
                <a16:creationId xmlns:a16="http://schemas.microsoft.com/office/drawing/2014/main" id="{3120A4CE-F851-4F84-A791-0DA9414D5D8A}"/>
              </a:ext>
            </a:extLst>
          </p:cNvPr>
          <p:cNvSpPr/>
          <p:nvPr/>
        </p:nvSpPr>
        <p:spPr>
          <a:xfrm>
            <a:off x="4813960" y="1059416"/>
            <a:ext cx="1824185" cy="783205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AAF RBAC 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4E0299-CDAD-4B10-833A-3A391690A58C}"/>
              </a:ext>
            </a:extLst>
          </p:cNvPr>
          <p:cNvCxnSpPr>
            <a:cxnSpLocks/>
            <a:stCxn id="73" idx="0"/>
            <a:endCxn id="49" idx="2"/>
          </p:cNvCxnSpPr>
          <p:nvPr/>
        </p:nvCxnSpPr>
        <p:spPr>
          <a:xfrm flipV="1">
            <a:off x="3372888" y="1842621"/>
            <a:ext cx="2353165" cy="1393158"/>
          </a:xfrm>
          <a:prstGeom prst="straightConnector1">
            <a:avLst/>
          </a:prstGeom>
          <a:ln w="412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807E57-410D-4DBF-B3D0-77DE71C9FDDC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2188907" y="3970686"/>
            <a:ext cx="553256" cy="535486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2E4E580B-77C4-46C5-9A0B-F6EA347668B4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2188907" y="4656631"/>
            <a:ext cx="553256" cy="208365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4">
            <a:extLst>
              <a:ext uri="{FF2B5EF4-FFF2-40B4-BE49-F238E27FC236}">
                <a16:creationId xmlns:a16="http://schemas.microsoft.com/office/drawing/2014/main" id="{CCB3F8A5-558B-448F-A665-D4A71CAB8833}"/>
              </a:ext>
            </a:extLst>
          </p:cNvPr>
          <p:cNvSpPr/>
          <p:nvPr/>
        </p:nvSpPr>
        <p:spPr>
          <a:xfrm>
            <a:off x="6852920" y="2814320"/>
            <a:ext cx="4508964" cy="28344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ONAP KS Pod2</a:t>
            </a:r>
          </a:p>
        </p:txBody>
      </p:sp>
      <p:sp>
        <p:nvSpPr>
          <p:cNvPr id="58" name="Rounded Rectangle 38">
            <a:extLst>
              <a:ext uri="{FF2B5EF4-FFF2-40B4-BE49-F238E27FC236}">
                <a16:creationId xmlns:a16="http://schemas.microsoft.com/office/drawing/2014/main" id="{C16CB152-3390-44ED-B564-A6AD01B2D6BE}"/>
              </a:ext>
            </a:extLst>
          </p:cNvPr>
          <p:cNvSpPr/>
          <p:nvPr/>
        </p:nvSpPr>
        <p:spPr>
          <a:xfrm>
            <a:off x="7853488" y="4615748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fProxy</a:t>
            </a:r>
            <a:endParaRPr lang="en-US" dirty="0"/>
          </a:p>
        </p:txBody>
      </p:sp>
      <p:sp>
        <p:nvSpPr>
          <p:cNvPr id="59" name="Rounded Rectangle 38">
            <a:extLst>
              <a:ext uri="{FF2B5EF4-FFF2-40B4-BE49-F238E27FC236}">
                <a16:creationId xmlns:a16="http://schemas.microsoft.com/office/drawing/2014/main" id="{CEE13CB1-FBE9-4B39-909F-8E4628B97FD9}"/>
              </a:ext>
            </a:extLst>
          </p:cNvPr>
          <p:cNvSpPr/>
          <p:nvPr/>
        </p:nvSpPr>
        <p:spPr>
          <a:xfrm>
            <a:off x="7783779" y="3622591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Rproxy</a:t>
            </a:r>
            <a:endParaRPr lang="en-US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F1D8B5C9-24CB-459C-9936-B88CE61474C4}"/>
              </a:ext>
            </a:extLst>
          </p:cNvPr>
          <p:cNvCxnSpPr>
            <a:cxnSpLocks/>
          </p:cNvCxnSpPr>
          <p:nvPr/>
        </p:nvCxnSpPr>
        <p:spPr>
          <a:xfrm flipV="1">
            <a:off x="4006619" y="4053552"/>
            <a:ext cx="3714868" cy="860285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3">
            <a:extLst>
              <a:ext uri="{FF2B5EF4-FFF2-40B4-BE49-F238E27FC236}">
                <a16:creationId xmlns:a16="http://schemas.microsoft.com/office/drawing/2014/main" id="{B074662A-1349-45CD-96D7-35A295E20952}"/>
              </a:ext>
            </a:extLst>
          </p:cNvPr>
          <p:cNvSpPr/>
          <p:nvPr/>
        </p:nvSpPr>
        <p:spPr>
          <a:xfrm>
            <a:off x="9926731" y="3865129"/>
            <a:ext cx="1264457" cy="69619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2</a:t>
            </a:r>
          </a:p>
          <a:p>
            <a:pPr algn="ctr"/>
            <a:r>
              <a:rPr lang="en-US" dirty="0"/>
              <a:t>Instance1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2C79F3A-F5F4-4940-8EFF-1E7D61D89435}"/>
              </a:ext>
            </a:extLst>
          </p:cNvPr>
          <p:cNvCxnSpPr>
            <a:cxnSpLocks/>
            <a:endCxn id="65" idx="1"/>
          </p:cNvCxnSpPr>
          <p:nvPr/>
        </p:nvCxnSpPr>
        <p:spPr>
          <a:xfrm>
            <a:off x="9013835" y="3900898"/>
            <a:ext cx="912896" cy="312326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17BB9A3-E279-44BD-B9DD-9110FA2D03D1}"/>
              </a:ext>
            </a:extLst>
          </p:cNvPr>
          <p:cNvCxnSpPr>
            <a:cxnSpLocks/>
            <a:endCxn id="58" idx="3"/>
          </p:cNvCxnSpPr>
          <p:nvPr/>
        </p:nvCxnSpPr>
        <p:spPr>
          <a:xfrm flipH="1">
            <a:off x="9117945" y="4213224"/>
            <a:ext cx="808786" cy="750619"/>
          </a:xfrm>
          <a:prstGeom prst="straightConnector1">
            <a:avLst/>
          </a:prstGeom>
          <a:ln w="4127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215A5FF-81D4-458E-8630-96979D1454DF}"/>
              </a:ext>
            </a:extLst>
          </p:cNvPr>
          <p:cNvCxnSpPr>
            <a:cxnSpLocks/>
          </p:cNvCxnSpPr>
          <p:nvPr/>
        </p:nvCxnSpPr>
        <p:spPr>
          <a:xfrm flipH="1" flipV="1">
            <a:off x="5886190" y="1842622"/>
            <a:ext cx="2396848" cy="1392787"/>
          </a:xfrm>
          <a:prstGeom prst="straightConnector1">
            <a:avLst/>
          </a:prstGeom>
          <a:ln w="4127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4">
            <a:extLst>
              <a:ext uri="{FF2B5EF4-FFF2-40B4-BE49-F238E27FC236}">
                <a16:creationId xmlns:a16="http://schemas.microsoft.com/office/drawing/2014/main" id="{CB485AA2-1574-4161-9A27-A2D2D8AA824B}"/>
              </a:ext>
            </a:extLst>
          </p:cNvPr>
          <p:cNvSpPr/>
          <p:nvPr/>
        </p:nvSpPr>
        <p:spPr>
          <a:xfrm>
            <a:off x="2739156" y="3235779"/>
            <a:ext cx="1267464" cy="386812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CADI Filter</a:t>
            </a:r>
          </a:p>
        </p:txBody>
      </p:sp>
      <p:sp>
        <p:nvSpPr>
          <p:cNvPr id="84" name="Rounded Rectangle 4">
            <a:extLst>
              <a:ext uri="{FF2B5EF4-FFF2-40B4-BE49-F238E27FC236}">
                <a16:creationId xmlns:a16="http://schemas.microsoft.com/office/drawing/2014/main" id="{785BF744-1090-433D-BD04-D601BE2B79DE}"/>
              </a:ext>
            </a:extLst>
          </p:cNvPr>
          <p:cNvSpPr/>
          <p:nvPr/>
        </p:nvSpPr>
        <p:spPr>
          <a:xfrm>
            <a:off x="7780772" y="3248873"/>
            <a:ext cx="1267464" cy="386812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CADI Filter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00B52F-6B9A-4A99-890D-6A5E41D2284E}"/>
              </a:ext>
            </a:extLst>
          </p:cNvPr>
          <p:cNvSpPr txBox="1"/>
          <p:nvPr/>
        </p:nvSpPr>
        <p:spPr>
          <a:xfrm rot="20631638">
            <a:off x="5447504" y="4072745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C2ED01-BCBF-4BAB-96B9-30DA3BDB1641}"/>
              </a:ext>
            </a:extLst>
          </p:cNvPr>
          <p:cNvSpPr txBox="1"/>
          <p:nvPr/>
        </p:nvSpPr>
        <p:spPr>
          <a:xfrm rot="18859574">
            <a:off x="2034092" y="3564056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0209ADA-A7F0-4799-B782-57734A9F4A10}"/>
              </a:ext>
            </a:extLst>
          </p:cNvPr>
          <p:cNvSpPr txBox="1"/>
          <p:nvPr/>
        </p:nvSpPr>
        <p:spPr>
          <a:xfrm rot="1095486">
            <a:off x="2157851" y="4573388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4F7521-7ADB-4EB5-B8D8-CCD4696ED9B4}"/>
              </a:ext>
            </a:extLst>
          </p:cNvPr>
          <p:cNvSpPr txBox="1"/>
          <p:nvPr/>
        </p:nvSpPr>
        <p:spPr>
          <a:xfrm rot="1828114">
            <a:off x="9171740" y="3825588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TLS</a:t>
            </a:r>
          </a:p>
        </p:txBody>
      </p:sp>
    </p:spTree>
    <p:extLst>
      <p:ext uri="{BB962C8B-B14F-4D97-AF65-F5344CB8AC3E}">
        <p14:creationId xmlns:p14="http://schemas.microsoft.com/office/powerpoint/2010/main" val="14416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B030CB8-9968-4085-8049-D357FEB6D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6E7298-A375-42DC-B1C7-8102FEC54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ISTIO Sidecar (option 2)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A8BFB822-8B16-46C6-8768-8A3B97C0C77A}"/>
              </a:ext>
            </a:extLst>
          </p:cNvPr>
          <p:cNvSpPr/>
          <p:nvPr/>
        </p:nvSpPr>
        <p:spPr>
          <a:xfrm>
            <a:off x="415865" y="3740639"/>
            <a:ext cx="4508964" cy="20035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ONAP KS Pod1</a:t>
            </a: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38D1EFCF-702E-4CC6-B73E-EF58963AA01F}"/>
              </a:ext>
            </a:extLst>
          </p:cNvPr>
          <p:cNvSpPr/>
          <p:nvPr/>
        </p:nvSpPr>
        <p:spPr>
          <a:xfrm>
            <a:off x="706376" y="4385068"/>
            <a:ext cx="1264457" cy="69619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1</a:t>
            </a:r>
          </a:p>
          <a:p>
            <a:pPr algn="ctr"/>
            <a:r>
              <a:rPr lang="en-US" dirty="0"/>
              <a:t>Instance1</a:t>
            </a:r>
          </a:p>
        </p:txBody>
      </p:sp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C7DE9A74-AC3D-46BC-8210-F2DCDA647ECE}"/>
              </a:ext>
            </a:extLst>
          </p:cNvPr>
          <p:cNvSpPr/>
          <p:nvPr/>
        </p:nvSpPr>
        <p:spPr>
          <a:xfrm>
            <a:off x="6811245" y="3740639"/>
            <a:ext cx="4508964" cy="20035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ONAP KS Pod2</a:t>
            </a:r>
          </a:p>
        </p:txBody>
      </p:sp>
      <p:sp>
        <p:nvSpPr>
          <p:cNvPr id="13" name="Rounded Rectangle 3">
            <a:extLst>
              <a:ext uri="{FF2B5EF4-FFF2-40B4-BE49-F238E27FC236}">
                <a16:creationId xmlns:a16="http://schemas.microsoft.com/office/drawing/2014/main" id="{19628CA6-5CAD-417E-B07A-0882DA84B944}"/>
              </a:ext>
            </a:extLst>
          </p:cNvPr>
          <p:cNvSpPr/>
          <p:nvPr/>
        </p:nvSpPr>
        <p:spPr>
          <a:xfrm>
            <a:off x="9521653" y="4348687"/>
            <a:ext cx="1264457" cy="69619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2</a:t>
            </a:r>
          </a:p>
          <a:p>
            <a:pPr algn="ctr"/>
            <a:r>
              <a:rPr lang="en-US" dirty="0"/>
              <a:t>Instance1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7AE838-A26C-4999-B96C-A216AA25DD12}"/>
              </a:ext>
            </a:extLst>
          </p:cNvPr>
          <p:cNvCxnSpPr>
            <a:cxnSpLocks/>
            <a:stCxn id="13" idx="1"/>
          </p:cNvCxnSpPr>
          <p:nvPr/>
        </p:nvCxnSpPr>
        <p:spPr>
          <a:xfrm flipH="1">
            <a:off x="2032919" y="4696782"/>
            <a:ext cx="7488734" cy="74471"/>
          </a:xfrm>
          <a:prstGeom prst="straightConnector1">
            <a:avLst/>
          </a:prstGeom>
          <a:ln w="412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11B1E9A-932F-4D73-BDA6-201954CE0464}"/>
              </a:ext>
            </a:extLst>
          </p:cNvPr>
          <p:cNvSpPr txBox="1"/>
          <p:nvPr/>
        </p:nvSpPr>
        <p:spPr>
          <a:xfrm>
            <a:off x="5420592" y="4398511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7459D04-6F82-46D2-960C-5353F8763108}"/>
              </a:ext>
            </a:extLst>
          </p:cNvPr>
          <p:cNvSpPr txBox="1"/>
          <p:nvPr/>
        </p:nvSpPr>
        <p:spPr>
          <a:xfrm>
            <a:off x="8775933" y="4238024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C23B742-0B8F-4D1A-ABA8-FEAFC4CAEA4E}"/>
              </a:ext>
            </a:extLst>
          </p:cNvPr>
          <p:cNvSpPr txBox="1"/>
          <p:nvPr/>
        </p:nvSpPr>
        <p:spPr>
          <a:xfrm>
            <a:off x="2121917" y="4249618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</a:t>
            </a:r>
          </a:p>
        </p:txBody>
      </p:sp>
      <p:sp>
        <p:nvSpPr>
          <p:cNvPr id="21" name="Rounded Rectangle 4">
            <a:extLst>
              <a:ext uri="{FF2B5EF4-FFF2-40B4-BE49-F238E27FC236}">
                <a16:creationId xmlns:a16="http://schemas.microsoft.com/office/drawing/2014/main" id="{4D7EC854-4C99-413E-81F7-A3973FAFC427}"/>
              </a:ext>
            </a:extLst>
          </p:cNvPr>
          <p:cNvSpPr/>
          <p:nvPr/>
        </p:nvSpPr>
        <p:spPr>
          <a:xfrm>
            <a:off x="1970834" y="1980980"/>
            <a:ext cx="4583638" cy="97633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ISTIO Control plane</a:t>
            </a:r>
          </a:p>
        </p:txBody>
      </p:sp>
      <p:sp>
        <p:nvSpPr>
          <p:cNvPr id="22" name="Rounded Rectangle 4">
            <a:extLst>
              <a:ext uri="{FF2B5EF4-FFF2-40B4-BE49-F238E27FC236}">
                <a16:creationId xmlns:a16="http://schemas.microsoft.com/office/drawing/2014/main" id="{7CF49A39-4878-4E96-A8B1-19CDCBF3C8D5}"/>
              </a:ext>
            </a:extLst>
          </p:cNvPr>
          <p:cNvSpPr/>
          <p:nvPr/>
        </p:nvSpPr>
        <p:spPr>
          <a:xfrm>
            <a:off x="4192124" y="2080942"/>
            <a:ext cx="1548713" cy="7643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citadel</a:t>
            </a:r>
          </a:p>
        </p:txBody>
      </p:sp>
      <p:sp>
        <p:nvSpPr>
          <p:cNvPr id="23" name="Rounded Rectangle 4">
            <a:extLst>
              <a:ext uri="{FF2B5EF4-FFF2-40B4-BE49-F238E27FC236}">
                <a16:creationId xmlns:a16="http://schemas.microsoft.com/office/drawing/2014/main" id="{C9CCAD95-A641-4818-A149-B995A56C4A58}"/>
              </a:ext>
            </a:extLst>
          </p:cNvPr>
          <p:cNvSpPr/>
          <p:nvPr/>
        </p:nvSpPr>
        <p:spPr>
          <a:xfrm>
            <a:off x="4150473" y="1150626"/>
            <a:ext cx="1548712" cy="783205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External CA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856EF7A-F2D4-4914-9E8C-68C31167AFC2}"/>
              </a:ext>
            </a:extLst>
          </p:cNvPr>
          <p:cNvCxnSpPr>
            <a:cxnSpLocks/>
            <a:stCxn id="22" idx="2"/>
            <a:endCxn id="6" idx="0"/>
          </p:cNvCxnSpPr>
          <p:nvPr/>
        </p:nvCxnSpPr>
        <p:spPr>
          <a:xfrm flipH="1">
            <a:off x="1338605" y="2845252"/>
            <a:ext cx="3627876" cy="153981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AC243C-3F5C-4E9E-84F1-312D269FD37C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4966481" y="2845252"/>
            <a:ext cx="5103602" cy="150343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8">
            <a:extLst>
              <a:ext uri="{FF2B5EF4-FFF2-40B4-BE49-F238E27FC236}">
                <a16:creationId xmlns:a16="http://schemas.microsoft.com/office/drawing/2014/main" id="{3CB1DECA-2875-47A8-956C-9544FE29F106}"/>
              </a:ext>
            </a:extLst>
          </p:cNvPr>
          <p:cNvSpPr/>
          <p:nvPr/>
        </p:nvSpPr>
        <p:spPr>
          <a:xfrm>
            <a:off x="3384495" y="3869704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Kubeproxy</a:t>
            </a:r>
            <a:endParaRPr lang="en-US" dirty="0"/>
          </a:p>
        </p:txBody>
      </p:sp>
      <p:sp>
        <p:nvSpPr>
          <p:cNvPr id="32" name="Rounded Rectangle 38">
            <a:extLst>
              <a:ext uri="{FF2B5EF4-FFF2-40B4-BE49-F238E27FC236}">
                <a16:creationId xmlns:a16="http://schemas.microsoft.com/office/drawing/2014/main" id="{C13ADDCD-E770-42AE-A466-206EE34578E2}"/>
              </a:ext>
            </a:extLst>
          </p:cNvPr>
          <p:cNvSpPr/>
          <p:nvPr/>
        </p:nvSpPr>
        <p:spPr>
          <a:xfrm>
            <a:off x="7138616" y="3886987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Kubeproxy</a:t>
            </a:r>
            <a:endParaRPr lang="en-US" dirty="0"/>
          </a:p>
        </p:txBody>
      </p:sp>
      <p:sp>
        <p:nvSpPr>
          <p:cNvPr id="36" name="Rounded Rectangle 4">
            <a:extLst>
              <a:ext uri="{FF2B5EF4-FFF2-40B4-BE49-F238E27FC236}">
                <a16:creationId xmlns:a16="http://schemas.microsoft.com/office/drawing/2014/main" id="{4753F0C1-F6F2-439C-9E73-F214D7821D4B}"/>
              </a:ext>
            </a:extLst>
          </p:cNvPr>
          <p:cNvSpPr/>
          <p:nvPr/>
        </p:nvSpPr>
        <p:spPr>
          <a:xfrm>
            <a:off x="7425516" y="2007045"/>
            <a:ext cx="1548713" cy="7643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API Server</a:t>
            </a:r>
          </a:p>
        </p:txBody>
      </p:sp>
      <p:sp>
        <p:nvSpPr>
          <p:cNvPr id="37" name="Rounded Rectangle 4">
            <a:extLst>
              <a:ext uri="{FF2B5EF4-FFF2-40B4-BE49-F238E27FC236}">
                <a16:creationId xmlns:a16="http://schemas.microsoft.com/office/drawing/2014/main" id="{52BB2BFB-602C-4C8A-85F2-1D7950ED846D}"/>
              </a:ext>
            </a:extLst>
          </p:cNvPr>
          <p:cNvSpPr/>
          <p:nvPr/>
        </p:nvSpPr>
        <p:spPr>
          <a:xfrm>
            <a:off x="7084280" y="1872343"/>
            <a:ext cx="4583638" cy="97633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Kubernetes Control Plane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B94ABC4-156E-4375-BFEB-845E4D3A5EBD}"/>
              </a:ext>
            </a:extLst>
          </p:cNvPr>
          <p:cNvCxnSpPr>
            <a:cxnSpLocks/>
          </p:cNvCxnSpPr>
          <p:nvPr/>
        </p:nvCxnSpPr>
        <p:spPr>
          <a:xfrm flipH="1">
            <a:off x="4233202" y="2771355"/>
            <a:ext cx="3684108" cy="1105684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082B5E7-309E-499F-99CE-99FA05A5EEDF}"/>
              </a:ext>
            </a:extLst>
          </p:cNvPr>
          <p:cNvCxnSpPr>
            <a:cxnSpLocks/>
          </p:cNvCxnSpPr>
          <p:nvPr/>
        </p:nvCxnSpPr>
        <p:spPr>
          <a:xfrm flipH="1">
            <a:off x="7770844" y="2771355"/>
            <a:ext cx="187544" cy="1069340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829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1AE97F-4571-4EBE-85AA-FDB8ADBAF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4464A0-B0AC-4E59-98C0-E6B9BF598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ISTIO Sidecar (Option 3)</a:t>
            </a:r>
          </a:p>
        </p:txBody>
      </p:sp>
      <p:sp>
        <p:nvSpPr>
          <p:cNvPr id="45" name="Rounded Rectangle 4">
            <a:extLst>
              <a:ext uri="{FF2B5EF4-FFF2-40B4-BE49-F238E27FC236}">
                <a16:creationId xmlns:a16="http://schemas.microsoft.com/office/drawing/2014/main" id="{B0A893AE-4D21-4775-85FE-CE0268D41D07}"/>
              </a:ext>
            </a:extLst>
          </p:cNvPr>
          <p:cNvSpPr/>
          <p:nvPr/>
        </p:nvSpPr>
        <p:spPr>
          <a:xfrm>
            <a:off x="415865" y="3740639"/>
            <a:ext cx="4508964" cy="22988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ONAP KS Pod1</a:t>
            </a:r>
          </a:p>
        </p:txBody>
      </p:sp>
      <p:sp>
        <p:nvSpPr>
          <p:cNvPr id="46" name="Rounded Rectangle 3">
            <a:extLst>
              <a:ext uri="{FF2B5EF4-FFF2-40B4-BE49-F238E27FC236}">
                <a16:creationId xmlns:a16="http://schemas.microsoft.com/office/drawing/2014/main" id="{602DF1FD-6713-4120-8FC4-449A9BBE062D}"/>
              </a:ext>
            </a:extLst>
          </p:cNvPr>
          <p:cNvSpPr/>
          <p:nvPr/>
        </p:nvSpPr>
        <p:spPr>
          <a:xfrm>
            <a:off x="706376" y="4385068"/>
            <a:ext cx="1264457" cy="69619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1</a:t>
            </a:r>
          </a:p>
          <a:p>
            <a:pPr algn="ctr"/>
            <a:r>
              <a:rPr lang="en-US" dirty="0"/>
              <a:t>Instance1</a:t>
            </a:r>
          </a:p>
        </p:txBody>
      </p:sp>
      <p:sp>
        <p:nvSpPr>
          <p:cNvPr id="48" name="Rounded Rectangle 38">
            <a:extLst>
              <a:ext uri="{FF2B5EF4-FFF2-40B4-BE49-F238E27FC236}">
                <a16:creationId xmlns:a16="http://schemas.microsoft.com/office/drawing/2014/main" id="{00CCBD72-5783-4544-9789-4182C27BF0B8}"/>
              </a:ext>
            </a:extLst>
          </p:cNvPr>
          <p:cNvSpPr/>
          <p:nvPr/>
        </p:nvSpPr>
        <p:spPr>
          <a:xfrm>
            <a:off x="2716648" y="4367899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Envoy</a:t>
            </a:r>
          </a:p>
        </p:txBody>
      </p:sp>
      <p:sp>
        <p:nvSpPr>
          <p:cNvPr id="49" name="Rounded Rectangle 4">
            <a:extLst>
              <a:ext uri="{FF2B5EF4-FFF2-40B4-BE49-F238E27FC236}">
                <a16:creationId xmlns:a16="http://schemas.microsoft.com/office/drawing/2014/main" id="{3120A4CE-F851-4F84-A791-0DA9414D5D8A}"/>
              </a:ext>
            </a:extLst>
          </p:cNvPr>
          <p:cNvSpPr/>
          <p:nvPr/>
        </p:nvSpPr>
        <p:spPr>
          <a:xfrm>
            <a:off x="4924828" y="2021706"/>
            <a:ext cx="1548713" cy="78320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Mixer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F04E0299-CDAD-4B10-833A-3A391690A58C}"/>
              </a:ext>
            </a:extLst>
          </p:cNvPr>
          <p:cNvCxnSpPr>
            <a:cxnSpLocks/>
            <a:stCxn id="48" idx="3"/>
            <a:endCxn id="49" idx="2"/>
          </p:cNvCxnSpPr>
          <p:nvPr/>
        </p:nvCxnSpPr>
        <p:spPr>
          <a:xfrm flipV="1">
            <a:off x="3981105" y="2804911"/>
            <a:ext cx="1718080" cy="1911083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807E57-410D-4DBF-B3D0-77DE71C9FDDC}"/>
              </a:ext>
            </a:extLst>
          </p:cNvPr>
          <p:cNvCxnSpPr>
            <a:cxnSpLocks/>
            <a:stCxn id="48" idx="1"/>
            <a:endCxn id="46" idx="3"/>
          </p:cNvCxnSpPr>
          <p:nvPr/>
        </p:nvCxnSpPr>
        <p:spPr>
          <a:xfrm flipH="1">
            <a:off x="1970833" y="4715994"/>
            <a:ext cx="745815" cy="17169"/>
          </a:xfrm>
          <a:prstGeom prst="straightConnector1">
            <a:avLst/>
          </a:prstGeom>
          <a:ln w="412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ounded Rectangle 4">
            <a:extLst>
              <a:ext uri="{FF2B5EF4-FFF2-40B4-BE49-F238E27FC236}">
                <a16:creationId xmlns:a16="http://schemas.microsoft.com/office/drawing/2014/main" id="{CCB3F8A5-558B-448F-A665-D4A71CAB8833}"/>
              </a:ext>
            </a:extLst>
          </p:cNvPr>
          <p:cNvSpPr/>
          <p:nvPr/>
        </p:nvSpPr>
        <p:spPr>
          <a:xfrm>
            <a:off x="7143605" y="3473505"/>
            <a:ext cx="4508964" cy="24676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ONAP KS Pod2</a:t>
            </a:r>
          </a:p>
        </p:txBody>
      </p:sp>
      <p:sp>
        <p:nvSpPr>
          <p:cNvPr id="59" name="Rounded Rectangle 38">
            <a:extLst>
              <a:ext uri="{FF2B5EF4-FFF2-40B4-BE49-F238E27FC236}">
                <a16:creationId xmlns:a16="http://schemas.microsoft.com/office/drawing/2014/main" id="{CEE13CB1-FBE9-4B39-909F-8E4628B97FD9}"/>
              </a:ext>
            </a:extLst>
          </p:cNvPr>
          <p:cNvSpPr/>
          <p:nvPr/>
        </p:nvSpPr>
        <p:spPr>
          <a:xfrm>
            <a:off x="7395443" y="4369788"/>
            <a:ext cx="1264457" cy="696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Envoy</a:t>
            </a:r>
          </a:p>
        </p:txBody>
      </p:sp>
      <p:sp>
        <p:nvSpPr>
          <p:cNvPr id="65" name="Rounded Rectangle 3">
            <a:extLst>
              <a:ext uri="{FF2B5EF4-FFF2-40B4-BE49-F238E27FC236}">
                <a16:creationId xmlns:a16="http://schemas.microsoft.com/office/drawing/2014/main" id="{B074662A-1349-45CD-96D7-35A295E20952}"/>
              </a:ext>
            </a:extLst>
          </p:cNvPr>
          <p:cNvSpPr/>
          <p:nvPr/>
        </p:nvSpPr>
        <p:spPr>
          <a:xfrm>
            <a:off x="9521653" y="4348687"/>
            <a:ext cx="1264457" cy="696190"/>
          </a:xfrm>
          <a:prstGeom prst="round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MS 2</a:t>
            </a:r>
          </a:p>
          <a:p>
            <a:pPr algn="ctr"/>
            <a:r>
              <a:rPr lang="en-US" dirty="0"/>
              <a:t>Instance1</a:t>
            </a:r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72C79F3A-F5F4-4940-8EFF-1E7D61D89435}"/>
              </a:ext>
            </a:extLst>
          </p:cNvPr>
          <p:cNvCxnSpPr>
            <a:cxnSpLocks/>
            <a:stCxn id="59" idx="3"/>
            <a:endCxn id="65" idx="1"/>
          </p:cNvCxnSpPr>
          <p:nvPr/>
        </p:nvCxnSpPr>
        <p:spPr>
          <a:xfrm flipV="1">
            <a:off x="8659900" y="4696782"/>
            <a:ext cx="861753" cy="21101"/>
          </a:xfrm>
          <a:prstGeom prst="straightConnector1">
            <a:avLst/>
          </a:prstGeom>
          <a:ln w="412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5215A5FF-81D4-458E-8630-96979D1454DF}"/>
              </a:ext>
            </a:extLst>
          </p:cNvPr>
          <p:cNvCxnSpPr>
            <a:cxnSpLocks/>
            <a:endCxn id="49" idx="2"/>
          </p:cNvCxnSpPr>
          <p:nvPr/>
        </p:nvCxnSpPr>
        <p:spPr>
          <a:xfrm flipH="1" flipV="1">
            <a:off x="5699185" y="2804911"/>
            <a:ext cx="1696258" cy="1912972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FC4341E-034D-42BD-98EC-6E7B18DFF1F6}"/>
              </a:ext>
            </a:extLst>
          </p:cNvPr>
          <p:cNvCxnSpPr>
            <a:cxnSpLocks/>
            <a:stCxn id="59" idx="1"/>
          </p:cNvCxnSpPr>
          <p:nvPr/>
        </p:nvCxnSpPr>
        <p:spPr>
          <a:xfrm flipH="1">
            <a:off x="3925227" y="4717883"/>
            <a:ext cx="3470216" cy="53370"/>
          </a:xfrm>
          <a:prstGeom prst="straightConnector1">
            <a:avLst/>
          </a:prstGeom>
          <a:ln w="412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BF65672-A435-47BF-BCCE-E1015C8E1D9B}"/>
              </a:ext>
            </a:extLst>
          </p:cNvPr>
          <p:cNvSpPr txBox="1"/>
          <p:nvPr/>
        </p:nvSpPr>
        <p:spPr>
          <a:xfrm>
            <a:off x="5420592" y="4398511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6DF1A6-B2B1-499E-B0F4-0F0C07C0E540}"/>
              </a:ext>
            </a:extLst>
          </p:cNvPr>
          <p:cNvSpPr txBox="1"/>
          <p:nvPr/>
        </p:nvSpPr>
        <p:spPr>
          <a:xfrm>
            <a:off x="8775933" y="4238024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C064DE8-BB1A-418F-A9D2-13840F0090F9}"/>
              </a:ext>
            </a:extLst>
          </p:cNvPr>
          <p:cNvSpPr txBox="1"/>
          <p:nvPr/>
        </p:nvSpPr>
        <p:spPr>
          <a:xfrm>
            <a:off x="2121917" y="4249618"/>
            <a:ext cx="1370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</a:t>
            </a:r>
          </a:p>
        </p:txBody>
      </p:sp>
      <p:sp>
        <p:nvSpPr>
          <p:cNvPr id="41" name="Rounded Rectangle 4">
            <a:extLst>
              <a:ext uri="{FF2B5EF4-FFF2-40B4-BE49-F238E27FC236}">
                <a16:creationId xmlns:a16="http://schemas.microsoft.com/office/drawing/2014/main" id="{503F4EBD-2830-4664-AB34-0E153C57D935}"/>
              </a:ext>
            </a:extLst>
          </p:cNvPr>
          <p:cNvSpPr/>
          <p:nvPr/>
        </p:nvSpPr>
        <p:spPr>
          <a:xfrm>
            <a:off x="4924828" y="1113838"/>
            <a:ext cx="1548712" cy="783205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AAF RBAC </a:t>
            </a:r>
          </a:p>
        </p:txBody>
      </p:sp>
      <p:sp>
        <p:nvSpPr>
          <p:cNvPr id="26" name="Rounded Rectangle 4">
            <a:extLst>
              <a:ext uri="{FF2B5EF4-FFF2-40B4-BE49-F238E27FC236}">
                <a16:creationId xmlns:a16="http://schemas.microsoft.com/office/drawing/2014/main" id="{62235C1F-9A85-443F-97AF-0CBAF2CF9F04}"/>
              </a:ext>
            </a:extLst>
          </p:cNvPr>
          <p:cNvSpPr/>
          <p:nvPr/>
        </p:nvSpPr>
        <p:spPr>
          <a:xfrm>
            <a:off x="1970833" y="1980980"/>
            <a:ext cx="6888687" cy="976332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/>
                </a:solidFill>
              </a:rPr>
              <a:t>ISTIO Control plane</a:t>
            </a:r>
          </a:p>
        </p:txBody>
      </p:sp>
      <p:sp>
        <p:nvSpPr>
          <p:cNvPr id="27" name="Rounded Rectangle 4">
            <a:extLst>
              <a:ext uri="{FF2B5EF4-FFF2-40B4-BE49-F238E27FC236}">
                <a16:creationId xmlns:a16="http://schemas.microsoft.com/office/drawing/2014/main" id="{F31583A8-570D-4300-B4E9-1A82C663E991}"/>
              </a:ext>
            </a:extLst>
          </p:cNvPr>
          <p:cNvSpPr/>
          <p:nvPr/>
        </p:nvSpPr>
        <p:spPr>
          <a:xfrm>
            <a:off x="6893672" y="2040602"/>
            <a:ext cx="1548713" cy="76431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citadel</a:t>
            </a:r>
          </a:p>
        </p:txBody>
      </p:sp>
      <p:sp>
        <p:nvSpPr>
          <p:cNvPr id="28" name="Rounded Rectangle 4">
            <a:extLst>
              <a:ext uri="{FF2B5EF4-FFF2-40B4-BE49-F238E27FC236}">
                <a16:creationId xmlns:a16="http://schemas.microsoft.com/office/drawing/2014/main" id="{FCDD1A45-9FE2-4EDE-BE12-C97F62F57A96}"/>
              </a:ext>
            </a:extLst>
          </p:cNvPr>
          <p:cNvSpPr/>
          <p:nvPr/>
        </p:nvSpPr>
        <p:spPr>
          <a:xfrm>
            <a:off x="6893673" y="1092763"/>
            <a:ext cx="1548712" cy="783205"/>
          </a:xfrm>
          <a:prstGeom prst="round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External CA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9EA0E3-3C50-4C30-960F-782D8AB0D2DC}"/>
              </a:ext>
            </a:extLst>
          </p:cNvPr>
          <p:cNvCxnSpPr>
            <a:stCxn id="27" idx="2"/>
          </p:cNvCxnSpPr>
          <p:nvPr/>
        </p:nvCxnSpPr>
        <p:spPr>
          <a:xfrm flipH="1">
            <a:off x="3348876" y="2804912"/>
            <a:ext cx="4319153" cy="1543775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9B0E463-9C52-4B87-830E-EAB85DBBDD31}"/>
              </a:ext>
            </a:extLst>
          </p:cNvPr>
          <p:cNvCxnSpPr>
            <a:stCxn id="27" idx="2"/>
            <a:endCxn id="59" idx="0"/>
          </p:cNvCxnSpPr>
          <p:nvPr/>
        </p:nvCxnSpPr>
        <p:spPr>
          <a:xfrm>
            <a:off x="7668029" y="2804912"/>
            <a:ext cx="359643" cy="1564876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61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0477240-0BBB-42D3-8B49-9B601D640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C305B-1999-487E-A9CB-3CB77D83D5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Istio</a:t>
            </a:r>
            <a:r>
              <a:rPr lang="en-US" dirty="0"/>
              <a:t>/Cadi sidecar capabilities mapping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A0FBA3D-8AC3-4E88-AC8C-7F470F11AA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67747"/>
              </p:ext>
            </p:extLst>
          </p:nvPr>
        </p:nvGraphicFramePr>
        <p:xfrm>
          <a:off x="205104" y="1007632"/>
          <a:ext cx="11570336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056">
                  <a:extLst>
                    <a:ext uri="{9D8B030D-6E8A-4147-A177-3AD203B41FA5}">
                      <a16:colId xmlns:a16="http://schemas.microsoft.com/office/drawing/2014/main" val="3553396122"/>
                    </a:ext>
                  </a:extLst>
                </a:gridCol>
                <a:gridCol w="2509520">
                  <a:extLst>
                    <a:ext uri="{9D8B030D-6E8A-4147-A177-3AD203B41FA5}">
                      <a16:colId xmlns:a16="http://schemas.microsoft.com/office/drawing/2014/main" val="908603263"/>
                    </a:ext>
                  </a:extLst>
                </a:gridCol>
                <a:gridCol w="2824480">
                  <a:extLst>
                    <a:ext uri="{9D8B030D-6E8A-4147-A177-3AD203B41FA5}">
                      <a16:colId xmlns:a16="http://schemas.microsoft.com/office/drawing/2014/main" val="3680315247"/>
                    </a:ext>
                  </a:extLst>
                </a:gridCol>
                <a:gridCol w="1717040">
                  <a:extLst>
                    <a:ext uri="{9D8B030D-6E8A-4147-A177-3AD203B41FA5}">
                      <a16:colId xmlns:a16="http://schemas.microsoft.com/office/drawing/2014/main" val="2698717960"/>
                    </a:ext>
                  </a:extLst>
                </a:gridCol>
                <a:gridCol w="2682240">
                  <a:extLst>
                    <a:ext uri="{9D8B030D-6E8A-4147-A177-3AD203B41FA5}">
                      <a16:colId xmlns:a16="http://schemas.microsoft.com/office/drawing/2014/main" val="1397505365"/>
                    </a:ext>
                  </a:extLst>
                </a:gridCol>
              </a:tblGrid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Capability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CADI sidecar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ISTIO (option2)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ISTIO (option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952989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 err="1"/>
                        <a:t>mS</a:t>
                      </a:r>
                      <a:r>
                        <a:rPr lang="en-US" dirty="0"/>
                        <a:t> development productivity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Decupling security implementation from </a:t>
                      </a:r>
                      <a:r>
                        <a:rPr lang="en-US" dirty="0" err="1"/>
                        <a:t>mS</a:t>
                      </a:r>
                      <a:r>
                        <a:rPr lang="en-US" dirty="0"/>
                        <a:t> application logic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Partially decupled, </a:t>
                      </a:r>
                    </a:p>
                    <a:p>
                      <a:r>
                        <a:rPr lang="en-US" dirty="0" err="1"/>
                        <a:t>Authz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Auth</a:t>
                      </a:r>
                      <a:r>
                        <a:rPr lang="en-US" dirty="0"/>
                        <a:t> are deferred to Cadi via the sidecar.</a:t>
                      </a:r>
                    </a:p>
                    <a:p>
                      <a:r>
                        <a:rPr lang="en-US" dirty="0"/>
                        <a:t>Only TLS logic is left for </a:t>
                      </a:r>
                      <a:r>
                        <a:rPr lang="en-US" dirty="0" err="1"/>
                        <a:t>mS</a:t>
                      </a:r>
                      <a:endParaRPr lang="en-US" dirty="0"/>
                    </a:p>
                    <a:p>
                      <a:r>
                        <a:rPr lang="en-US" dirty="0"/>
                        <a:t>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Decupled , yet , as fine grained  RBAC is missing , application code will be eventually required.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Fully decupled </a:t>
                      </a:r>
                    </a:p>
                    <a:p>
                      <a:r>
                        <a:rPr lang="en-US" dirty="0"/>
                        <a:t>Both </a:t>
                      </a:r>
                      <a:r>
                        <a:rPr lang="en-US" dirty="0" err="1"/>
                        <a:t>Auth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Authz</a:t>
                      </a:r>
                      <a:r>
                        <a:rPr lang="en-US" dirty="0"/>
                        <a:t> and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logic is managed by </a:t>
                      </a:r>
                      <a:r>
                        <a:rPr lang="en-US" dirty="0" err="1"/>
                        <a:t>Istio</a:t>
                      </a:r>
                      <a:r>
                        <a:rPr lang="en-US" dirty="0"/>
                        <a:t>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329766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Pluggable </a:t>
                      </a:r>
                      <a:r>
                        <a:rPr lang="en-US" dirty="0" err="1"/>
                        <a:t>Auth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Authz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swap authentication/authorization mechanisms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Sidecar is integrated with Cadi which have pluggability 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 </a:t>
                      </a:r>
                    </a:p>
                    <a:p>
                      <a:r>
                        <a:rPr lang="en-US" dirty="0"/>
                        <a:t>As most of the </a:t>
                      </a:r>
                      <a:r>
                        <a:rPr lang="en-US" dirty="0" err="1"/>
                        <a:t>auth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authz</a:t>
                      </a:r>
                      <a:r>
                        <a:rPr lang="en-US" dirty="0"/>
                        <a:t> are available via Envoy which is disabled.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ISTIO mixer authorization template enable custom plugin development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902631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Service level </a:t>
                      </a:r>
                      <a:r>
                        <a:rPr lang="en-US" dirty="0" err="1"/>
                        <a:t>Auth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Authz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authorize access on the service identity level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Supported via CADI which use the x509 subject for service authorization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Supported using citadel  generated certificate.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Supported by enabling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and setting kubernetes service accounts identities.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74028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29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5431AC-4D7F-47A8-9D22-660C6C6A8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F609B18-ADBE-41AE-9688-446A7D914F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313427"/>
              </p:ext>
            </p:extLst>
          </p:nvPr>
        </p:nvGraphicFramePr>
        <p:xfrm>
          <a:off x="231140" y="991025"/>
          <a:ext cx="11729720" cy="5001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944">
                  <a:extLst>
                    <a:ext uri="{9D8B030D-6E8A-4147-A177-3AD203B41FA5}">
                      <a16:colId xmlns:a16="http://schemas.microsoft.com/office/drawing/2014/main" val="3553396122"/>
                    </a:ext>
                  </a:extLst>
                </a:gridCol>
                <a:gridCol w="2345944">
                  <a:extLst>
                    <a:ext uri="{9D8B030D-6E8A-4147-A177-3AD203B41FA5}">
                      <a16:colId xmlns:a16="http://schemas.microsoft.com/office/drawing/2014/main" val="908603263"/>
                    </a:ext>
                  </a:extLst>
                </a:gridCol>
                <a:gridCol w="2345944">
                  <a:extLst>
                    <a:ext uri="{9D8B030D-6E8A-4147-A177-3AD203B41FA5}">
                      <a16:colId xmlns:a16="http://schemas.microsoft.com/office/drawing/2014/main" val="3680315247"/>
                    </a:ext>
                  </a:extLst>
                </a:gridCol>
                <a:gridCol w="2345944">
                  <a:extLst>
                    <a:ext uri="{9D8B030D-6E8A-4147-A177-3AD203B41FA5}">
                      <a16:colId xmlns:a16="http://schemas.microsoft.com/office/drawing/2014/main" val="2630882732"/>
                    </a:ext>
                  </a:extLst>
                </a:gridCol>
                <a:gridCol w="2345944">
                  <a:extLst>
                    <a:ext uri="{9D8B030D-6E8A-4147-A177-3AD203B41FA5}">
                      <a16:colId xmlns:a16="http://schemas.microsoft.com/office/drawing/2014/main" val="1397505365"/>
                    </a:ext>
                  </a:extLst>
                </a:gridCol>
              </a:tblGrid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Capability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CADI sidecar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ISTIO (option 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ISTIO (option 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952989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User level </a:t>
                      </a:r>
                      <a:r>
                        <a:rPr lang="en-US" dirty="0" err="1"/>
                        <a:t>Auth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Authz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Ability to authenticate/authorize on the end user identity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Supported via Cadi. Basic authentication , oauth2 etc.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 .</a:t>
                      </a:r>
                    </a:p>
                    <a:p>
                      <a:r>
                        <a:rPr lang="en-US" dirty="0"/>
                        <a:t>Application code is required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Supports JWT with pluggable RBAC engines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855831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 err="1"/>
                        <a:t>mTLS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Transparent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communication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sidecar piggy back on the same TLS URL used by the calling </a:t>
                      </a:r>
                      <a:r>
                        <a:rPr lang="en-US" dirty="0" err="1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Managing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across </a:t>
                      </a:r>
                      <a:r>
                        <a:rPr lang="en-US" dirty="0" err="1"/>
                        <a:t>mS</a:t>
                      </a:r>
                      <a:r>
                        <a:rPr lang="en-US" dirty="0"/>
                        <a:t> containers.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Managing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across Envoy proxies.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2208655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Existing TLS BWC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Backward compatible with existing </a:t>
                      </a:r>
                      <a:r>
                        <a:rPr lang="en-US" dirty="0" err="1"/>
                        <a:t>mS</a:t>
                      </a:r>
                      <a:r>
                        <a:rPr lang="en-US" dirty="0"/>
                        <a:t> creating TLS connection to pier </a:t>
                      </a:r>
                      <a:r>
                        <a:rPr lang="en-US" dirty="0" err="1"/>
                        <a:t>mS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 handle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thus BWC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Require disabling of existing application based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so not BWC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 disabling of existing application based </a:t>
                      </a:r>
                      <a:r>
                        <a:rPr lang="en-US" dirty="0" err="1"/>
                        <a:t>mTLS</a:t>
                      </a:r>
                      <a:r>
                        <a:rPr lang="en-US" dirty="0"/>
                        <a:t> so not BWC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233087"/>
                  </a:ext>
                </a:extLst>
              </a:tr>
              <a:tr h="521263">
                <a:tc>
                  <a:txBody>
                    <a:bodyPr/>
                    <a:lstStyle/>
                    <a:p>
                      <a:r>
                        <a:rPr lang="en-US" dirty="0"/>
                        <a:t>Implementing sidecar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Is there effort to embed sidecar per </a:t>
                      </a:r>
                      <a:r>
                        <a:rPr lang="en-US" dirty="0" err="1"/>
                        <a:t>mS</a:t>
                      </a:r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Require effort per </a:t>
                      </a:r>
                      <a:r>
                        <a:rPr lang="en-US" dirty="0" err="1"/>
                        <a:t>mS</a:t>
                      </a:r>
                      <a:r>
                        <a:rPr lang="en-US" dirty="0"/>
                        <a:t> chart to embed sidecar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Sidecar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Automatic sidecar injection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0183709"/>
                  </a:ext>
                </a:extLst>
              </a:tr>
            </a:tbl>
          </a:graphicData>
        </a:graphic>
      </p:graphicFrame>
      <p:sp>
        <p:nvSpPr>
          <p:cNvPr id="6" name="Title 2">
            <a:extLst>
              <a:ext uri="{FF2B5EF4-FFF2-40B4-BE49-F238E27FC236}">
                <a16:creationId xmlns:a16="http://schemas.microsoft.com/office/drawing/2014/main" id="{1EF4722B-01DB-4C97-81F0-DE55BCD1E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Istio</a:t>
            </a:r>
            <a:r>
              <a:rPr lang="en-US" dirty="0"/>
              <a:t>/Cadi sidecar capabilities mapping</a:t>
            </a:r>
          </a:p>
        </p:txBody>
      </p:sp>
    </p:spTree>
    <p:extLst>
      <p:ext uri="{BB962C8B-B14F-4D97-AF65-F5344CB8AC3E}">
        <p14:creationId xmlns:p14="http://schemas.microsoft.com/office/powerpoint/2010/main" val="3367775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0025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19720</TotalTime>
  <Words>433</Words>
  <Application>Microsoft Office PowerPoint</Application>
  <PresentationFormat>Widescreen</PresentationFormat>
  <Paragraphs>114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Office Theme</vt:lpstr>
      <vt:lpstr>ISTIO /Cadi Sidecars Capabilities map </vt:lpstr>
      <vt:lpstr>Cadi Sidecar</vt:lpstr>
      <vt:lpstr>ISTIO Sidecar (option 2)</vt:lpstr>
      <vt:lpstr>ISTIO Sidecar (Option 3)</vt:lpstr>
      <vt:lpstr>Istio/Cadi sidecar capabilities mapping</vt:lpstr>
      <vt:lpstr>Istio/Cadi sidecar capabilities mapping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Avi Chapnick</cp:lastModifiedBy>
  <cp:revision>524</cp:revision>
  <cp:lastPrinted>2017-08-07T21:14:23Z</cp:lastPrinted>
  <dcterms:created xsi:type="dcterms:W3CDTF">2017-02-27T16:23:08Z</dcterms:created>
  <dcterms:modified xsi:type="dcterms:W3CDTF">2018-11-14T16:14:50Z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