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76" r:id="rId2"/>
    <p:sldId id="280" r:id="rId3"/>
    <p:sldId id="278" r:id="rId4"/>
    <p:sldId id="277" r:id="rId5"/>
    <p:sldId id="281" r:id="rId6"/>
    <p:sldId id="27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 varScale="1">
        <p:scale>
          <a:sx n="106" d="100"/>
          <a:sy n="106" d="100"/>
        </p:scale>
        <p:origin x="7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Terrill" userId="1a503661-408e-44dd-b008-82fa7994bcd3" providerId="ADAL" clId="{D39A3576-379A-4C39-94C5-5301D7771003}"/>
    <pc:docChg chg="undo custSel addSld modSld">
      <pc:chgData name="Stephen Terrill" userId="1a503661-408e-44dd-b008-82fa7994bcd3" providerId="ADAL" clId="{D39A3576-379A-4C39-94C5-5301D7771003}" dt="2018-08-01T13:20:37.229" v="386" actId="20577"/>
      <pc:docMkLst>
        <pc:docMk/>
      </pc:docMkLst>
      <pc:sldChg chg="modSp">
        <pc:chgData name="Stephen Terrill" userId="1a503661-408e-44dd-b008-82fa7994bcd3" providerId="ADAL" clId="{D39A3576-379A-4C39-94C5-5301D7771003}" dt="2018-08-01T06:46:32.521" v="154" actId="20577"/>
        <pc:sldMkLst>
          <pc:docMk/>
          <pc:sldMk cId="1567565267" sldId="272"/>
        </pc:sldMkLst>
        <pc:spChg chg="mod">
          <ac:chgData name="Stephen Terrill" userId="1a503661-408e-44dd-b008-82fa7994bcd3" providerId="ADAL" clId="{D39A3576-379A-4C39-94C5-5301D7771003}" dt="2018-08-01T06:46:32.521" v="154" actId="20577"/>
          <ac:spMkLst>
            <pc:docMk/>
            <pc:sldMk cId="1567565267" sldId="272"/>
            <ac:spMk id="4" creationId="{C51B6556-F4BA-4201-8F5E-C57BC7E8DDBA}"/>
          </ac:spMkLst>
        </pc:spChg>
      </pc:sldChg>
    </pc:docChg>
  </pc:docChgLst>
  <pc:docChgLst>
    <pc:chgData name="Stephen Terrill" userId="1a503661-408e-44dd-b008-82fa7994bcd3" providerId="ADAL" clId="{470B4322-A8D1-40F8-BC43-C8B6E40C381C}"/>
    <pc:docChg chg="modSld">
      <pc:chgData name="Stephen Terrill" userId="1a503661-408e-44dd-b008-82fa7994bcd3" providerId="ADAL" clId="{470B4322-A8D1-40F8-BC43-C8B6E40C381C}" dt="2018-08-08T09:25:35.021" v="12" actId="20577"/>
      <pc:docMkLst>
        <pc:docMk/>
      </pc:docMkLst>
      <pc:sldChg chg="modSp">
        <pc:chgData name="Stephen Terrill" userId="1a503661-408e-44dd-b008-82fa7994bcd3" providerId="ADAL" clId="{470B4322-A8D1-40F8-BC43-C8B6E40C381C}" dt="2018-08-08T09:25:35.021" v="12" actId="20577"/>
        <pc:sldMkLst>
          <pc:docMk/>
          <pc:sldMk cId="1977914666" sldId="286"/>
        </pc:sldMkLst>
        <pc:spChg chg="mod">
          <ac:chgData name="Stephen Terrill" userId="1a503661-408e-44dd-b008-82fa7994bcd3" providerId="ADAL" clId="{470B4322-A8D1-40F8-BC43-C8B6E40C381C}" dt="2018-08-08T09:25:35.021" v="12" actId="20577"/>
          <ac:spMkLst>
            <pc:docMk/>
            <pc:sldMk cId="1977914666" sldId="286"/>
            <ac:spMk id="4" creationId="{FBC313D1-B520-429C-A1D3-3C7EEFC24DF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27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ISTIO Security </a:t>
            </a:r>
            <a:r>
              <a:rPr lang="en-US" dirty="0" smtClean="0"/>
              <a:t>Requirements – Authentication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ISTIO MUST support HTTP Basic </a:t>
            </a:r>
            <a:r>
              <a:rPr lang="en-US" dirty="0" err="1" smtClean="0"/>
              <a:t>Auth</a:t>
            </a:r>
            <a:r>
              <a:rPr lang="en-US" dirty="0" smtClean="0"/>
              <a:t>, PKI authentication using X.509 certificates, OAuth using an operator Authorization </a:t>
            </a:r>
            <a:r>
              <a:rPr lang="en-US" dirty="0" smtClean="0"/>
              <a:t>Server</a:t>
            </a:r>
            <a:r>
              <a:rPr lang="en-US" dirty="0" smtClean="0"/>
              <a:t>, and integration with an Operator provided web SSO.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ISTIO MUST NOT identify the reason for an authentication failure to the user.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ISTIO </a:t>
            </a:r>
            <a:r>
              <a:rPr lang="en-US" dirty="0" smtClean="0"/>
              <a:t>MUST forward the identity of the requester (subject) to the microservice implementing the API once the requester has been authenticated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ISTIO MUST integrate with AAF for password-based authentication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16709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ISTIO Security </a:t>
            </a:r>
            <a:r>
              <a:rPr lang="en-US" dirty="0" smtClean="0"/>
              <a:t>Requirements – Authorization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ISTIO MUST enforce URL-level authorization.</a:t>
            </a:r>
            <a:endParaRPr lang="en-US" dirty="0" smtClean="0"/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ISTIO MUST integrate with AAF for authorization policy management.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ISTIO </a:t>
            </a:r>
            <a:r>
              <a:rPr lang="en-US" dirty="0" smtClean="0"/>
              <a:t>MUST cache authorization policies.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dirty="0" smtClean="0"/>
              <a:t>ISTIO MUST update the authorization cache when notified of a change to the authorization policies.</a:t>
            </a:r>
          </a:p>
        </p:txBody>
      </p:sp>
    </p:spTree>
    <p:extLst>
      <p:ext uri="{BB962C8B-B14F-4D97-AF65-F5344CB8AC3E}">
        <p14:creationId xmlns:p14="http://schemas.microsoft.com/office/powerpoint/2010/main" val="176365487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ISTIO Security </a:t>
            </a:r>
            <a:r>
              <a:rPr lang="en-US" dirty="0" smtClean="0"/>
              <a:t>Requirements – X.509 Certificates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smtClean="0"/>
              <a:t>ISTIO </a:t>
            </a:r>
            <a:r>
              <a:rPr lang="en-US" dirty="0"/>
              <a:t>MUST allow the Operator to configure the RFC5280 complaint Certificate Authority (CA) within ISTIO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/>
              <a:t>ISTIO MUST be capable of validating any X.509 certificates issued from any Certificate Authority (CA) that is compliant with RFC5280, e.g., a public CA such as </a:t>
            </a:r>
            <a:r>
              <a:rPr lang="en-US" dirty="0" err="1"/>
              <a:t>DigiCert</a:t>
            </a:r>
            <a:r>
              <a:rPr lang="en-US" dirty="0"/>
              <a:t> or Let's Encrypt, or an RFC5280  compliant Operator CA.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/>
              <a:t>ISTIO MUST be capable of acting as a Registration Authority (RA) when managing X.509 certificates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9"/>
            </a:pPr>
            <a:r>
              <a:rPr lang="en-US" dirty="0"/>
              <a:t>ISTIO SHOULD support an automated certificate management protocol such as CMPv2, Simple Certificate Enrollment Protocol (SCEP) or Automated Certificate Management Environment (ACME).</a:t>
            </a:r>
          </a:p>
          <a:p>
            <a:pPr marL="514350" indent="-514350">
              <a:buFont typeface="+mj-lt"/>
              <a:buAutoNum type="arabicPeriod" startAt="9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11485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ISTIO Security </a:t>
            </a:r>
            <a:r>
              <a:rPr lang="en-US" dirty="0" smtClean="0"/>
              <a:t>Requirements – X.509 Certificates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050202"/>
            <a:ext cx="11506200" cy="535059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ISTIO MUST provide the capability of testing the validity of a digital certificate by validating the CA signature on the certificate.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ISTIO MUST provide the capability of testing the validity of a digital certificate by validating the date the certificate is being used is within the validity period for the certificate.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 smtClean="0"/>
              <a:t>ISTIO </a:t>
            </a:r>
            <a:r>
              <a:rPr lang="en-US" dirty="0"/>
              <a:t>MUST provide the capability of testing the validity of a digital certificate by checking the Certificate Revocation List (CRL) for the certificates of that type to ensure that the certificate has not been revoked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13"/>
            </a:pPr>
            <a:r>
              <a:rPr lang="en-US" dirty="0"/>
              <a:t>ISTIO </a:t>
            </a:r>
            <a:r>
              <a:rPr lang="en-US" dirty="0" smtClean="0"/>
              <a:t>MUST </a:t>
            </a:r>
            <a:r>
              <a:rPr lang="en-US" dirty="0"/>
              <a:t>provide the capability of testing the validity of a digital certificate by recognizing the identity represented by the certificate — the “distinguished name</a:t>
            </a:r>
            <a:r>
              <a:rPr lang="en-US" dirty="0" smtClean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91616688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C70040A4-ED06-47FE-9819-3ED5AFEC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404ED365-2E32-4DF2-9E12-9B324143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ISTIO Security </a:t>
            </a:r>
            <a:r>
              <a:rPr lang="en-US" dirty="0" smtClean="0"/>
              <a:t>Requirements – Cryptography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6B95C6-4A16-4531-99C3-21D99B7F96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17"/>
            </a:pPr>
            <a:r>
              <a:rPr lang="en-US" dirty="0"/>
              <a:t>ISTIO MUST use NIST and industry standard cryptographic algorithms and standard modes of operations when implementing cryptography.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US" dirty="0" smtClean="0"/>
              <a:t>ISTIO </a:t>
            </a:r>
            <a:r>
              <a:rPr lang="en-US" dirty="0"/>
              <a:t>MUST NOT use keys generated or derived from predictable functions or values, e.g., values considered predictable include user identity information, time of day, stored/transmitted data.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US" dirty="0"/>
              <a:t>ISTIO MUST NOT use compromised encryption algorithms. For example, SHA, DSS, MD5, SHA-1 and Skipjack algorithms.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US" dirty="0" smtClean="0"/>
              <a:t>ISTIO </a:t>
            </a:r>
            <a:r>
              <a:rPr lang="en-US" dirty="0"/>
              <a:t>MUST use standard implementations of security applications, protocols, and format, e.g., S/MIME, TLS, SSH, </a:t>
            </a:r>
            <a:r>
              <a:rPr lang="en-US" dirty="0" err="1"/>
              <a:t>IPSec</a:t>
            </a:r>
            <a:r>
              <a:rPr lang="en-US" dirty="0"/>
              <a:t>, X.509 digital certificates for cryptographic implementations. These implementations must be purchased from reputable vendors or obtained from reputable open source </a:t>
            </a:r>
            <a:r>
              <a:rPr lang="en-US" dirty="0" smtClean="0"/>
              <a:t>communities.</a:t>
            </a:r>
            <a:endParaRPr lang="en-US" dirty="0"/>
          </a:p>
          <a:p>
            <a:pPr marL="514350" indent="-514350">
              <a:buFont typeface="+mj-lt"/>
              <a:buAutoNum type="arabicPeriod" startAt="17"/>
            </a:pPr>
            <a:r>
              <a:rPr lang="en-US" dirty="0"/>
              <a:t>ISTIO MUST support HTTP/S using TLS v1.2 or higher with strong cryptographic ciphers.</a:t>
            </a:r>
          </a:p>
          <a:p>
            <a:pPr marL="514350" indent="-514350">
              <a:buFont typeface="+mj-lt"/>
              <a:buAutoNum type="arabicPeriod" startAt="17"/>
            </a:pPr>
            <a:r>
              <a:rPr lang="en-US" dirty="0" smtClean="0"/>
              <a:t>ISTIO </a:t>
            </a:r>
            <a:r>
              <a:rPr lang="en-US" dirty="0"/>
              <a:t>MUST provide the ability to migrate to newer versions of cryptographic algorithms and protocols with minimal impact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17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70296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ISTIO Security </a:t>
            </a:r>
            <a:r>
              <a:rPr lang="en-US" dirty="0" smtClean="0"/>
              <a:t>Requirements – Logging &amp; Monitoring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generate security audit logs that can be sent to Security Analytics Tools for analysis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 smtClean="0"/>
              <a:t>ISTIO </a:t>
            </a:r>
            <a:r>
              <a:rPr lang="en-US" dirty="0"/>
              <a:t>MUST log successful and unsuccessful authentication </a:t>
            </a:r>
            <a:r>
              <a:rPr lang="en-US" dirty="0" smtClean="0"/>
              <a:t>attempts.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log the field “event type” in the security audit logs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log the field “date/time” in the security audit logs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log the field “protocol” in the security audit logs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log the field “service or program used for access” in the security audit logs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log the field “success/failure” in the security audit logs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log the field “Login ID” in the security audit logs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NOT include an authentication credential, e.g., password, in the security audit logs, even if encrypted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23"/>
            </a:pPr>
            <a:r>
              <a:rPr lang="en-US" dirty="0"/>
              <a:t>ISTIO MUST activate security alarms automatically when a configurable number of consecutive unsuccessful login attempts is </a:t>
            </a:r>
            <a:r>
              <a:rPr lang="en-US" dirty="0" smtClean="0"/>
              <a:t>reached.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73237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23338</TotalTime>
  <Words>685</Words>
  <Application>Microsoft Office PowerPoint</Application>
  <PresentationFormat>Widescreen</PresentationFormat>
  <Paragraphs>45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ISTIO Security Requirements – Authentication</vt:lpstr>
      <vt:lpstr>ISTIO Security Requirements – Authorization</vt:lpstr>
      <vt:lpstr>ISTIO Security Requirements – X.509 Certificates</vt:lpstr>
      <vt:lpstr>ISTIO Security Requirements – X.509 Certificates</vt:lpstr>
      <vt:lpstr>ISTIO Security Requirements – Cryptography</vt:lpstr>
      <vt:lpstr>ISTIO Security Requirements – Logging &amp; Monitoring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618</cp:revision>
  <cp:lastPrinted>2017-08-07T21:14:23Z</cp:lastPrinted>
  <dcterms:created xsi:type="dcterms:W3CDTF">2017-02-27T16:23:08Z</dcterms:created>
  <dcterms:modified xsi:type="dcterms:W3CDTF">2018-11-14T21:46:10Z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