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sldIdLst>
    <p:sldId id="258" r:id="rId2"/>
    <p:sldId id="259" r:id="rId3"/>
    <p:sldId id="272" r:id="rId4"/>
    <p:sldId id="276" r:id="rId5"/>
    <p:sldId id="277" r:id="rId6"/>
    <p:sldId id="273" r:id="rId7"/>
    <p:sldId id="278" r:id="rId8"/>
    <p:sldId id="27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0B4322-A8D1-40F8-BC43-C8B6E40C381C}" v="13" dt="2018-08-08T09:25:35.0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94" autoAdjust="0"/>
  </p:normalViewPr>
  <p:slideViewPr>
    <p:cSldViewPr snapToGrid="0" snapToObjects="1">
      <p:cViewPr varScale="1">
        <p:scale>
          <a:sx n="106" d="100"/>
          <a:sy n="106" d="100"/>
        </p:scale>
        <p:origin x="708"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 Terrill" userId="1a503661-408e-44dd-b008-82fa7994bcd3" providerId="ADAL" clId="{D39A3576-379A-4C39-94C5-5301D7771003}"/>
    <pc:docChg chg="undo custSel addSld modSld">
      <pc:chgData name="Stephen Terrill" userId="1a503661-408e-44dd-b008-82fa7994bcd3" providerId="ADAL" clId="{D39A3576-379A-4C39-94C5-5301D7771003}" dt="2018-08-01T13:20:37.229" v="386" actId="20577"/>
      <pc:docMkLst>
        <pc:docMk/>
      </pc:docMkLst>
      <pc:sldChg chg="modSp">
        <pc:chgData name="Stephen Terrill" userId="1a503661-408e-44dd-b008-82fa7994bcd3" providerId="ADAL" clId="{D39A3576-379A-4C39-94C5-5301D7771003}" dt="2018-08-01T06:46:32.521" v="154" actId="20577"/>
        <pc:sldMkLst>
          <pc:docMk/>
          <pc:sldMk cId="1567565267" sldId="272"/>
        </pc:sldMkLst>
        <pc:spChg chg="mod">
          <ac:chgData name="Stephen Terrill" userId="1a503661-408e-44dd-b008-82fa7994bcd3" providerId="ADAL" clId="{D39A3576-379A-4C39-94C5-5301D7771003}" dt="2018-08-01T06:46:32.521" v="154" actId="20577"/>
          <ac:spMkLst>
            <pc:docMk/>
            <pc:sldMk cId="1567565267" sldId="272"/>
            <ac:spMk id="4" creationId="{C51B6556-F4BA-4201-8F5E-C57BC7E8DDBA}"/>
          </ac:spMkLst>
        </pc:spChg>
      </pc:sldChg>
    </pc:docChg>
  </pc:docChgLst>
  <pc:docChgLst>
    <pc:chgData name="Stephen Terrill" userId="1a503661-408e-44dd-b008-82fa7994bcd3" providerId="ADAL" clId="{470B4322-A8D1-40F8-BC43-C8B6E40C381C}"/>
    <pc:docChg chg="modSld">
      <pc:chgData name="Stephen Terrill" userId="1a503661-408e-44dd-b008-82fa7994bcd3" providerId="ADAL" clId="{470B4322-A8D1-40F8-BC43-C8B6E40C381C}" dt="2018-08-08T09:25:35.021" v="12" actId="20577"/>
      <pc:docMkLst>
        <pc:docMk/>
      </pc:docMkLst>
      <pc:sldChg chg="modSp">
        <pc:chgData name="Stephen Terrill" userId="1a503661-408e-44dd-b008-82fa7994bcd3" providerId="ADAL" clId="{470B4322-A8D1-40F8-BC43-C8B6E40C381C}" dt="2018-08-08T09:25:35.021" v="12" actId="20577"/>
        <pc:sldMkLst>
          <pc:docMk/>
          <pc:sldMk cId="1977914666" sldId="286"/>
        </pc:sldMkLst>
        <pc:spChg chg="mod">
          <ac:chgData name="Stephen Terrill" userId="1a503661-408e-44dd-b008-82fa7994bcd3" providerId="ADAL" clId="{470B4322-A8D1-40F8-BC43-C8B6E40C381C}" dt="2018-08-08T09:25:35.021" v="12" actId="20577"/>
          <ac:spMkLst>
            <pc:docMk/>
            <pc:sldMk cId="1977914666" sldId="286"/>
            <ac:spMk id="4" creationId="{FBC313D1-B520-429C-A1D3-3C7EEFC24DF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11/21/2018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a:t>
            </a:fld>
            <a:endParaRPr lang="en-US"/>
          </a:p>
        </p:txBody>
      </p:sp>
    </p:spTree>
    <p:extLst>
      <p:ext uri="{BB962C8B-B14F-4D97-AF65-F5344CB8AC3E}">
        <p14:creationId xmlns:p14="http://schemas.microsoft.com/office/powerpoint/2010/main" val="20303278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ONAP+Security+coordination" TargetMode="External"/><Relationship Id="rId2" Type="http://schemas.openxmlformats.org/officeDocument/2006/relationships/hyperlink" Target="https://jira.onap.org/secure/RapidBoard.jspa?rapidView=10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jira.onap.org/browse/SECCOM-76" TargetMode="External"/><Relationship Id="rId2" Type="http://schemas.openxmlformats.org/officeDocument/2006/relationships/hyperlink" Target="https://jira.onap.org/secure/RapidBoard.jspa?rapidView=103&amp;view=detail&amp;selectedIssue=SECCOM-69"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iki.onap.org/display/DW/SECCOM+F2F+-+2018" TargetMode="External"/><Relationship Id="rId2" Type="http://schemas.openxmlformats.org/officeDocument/2006/relationships/hyperlink" Target="https://wiki.onap.org/display/DW/ONAP+Security+Subcommittee+Face+to+Face+Meeting+2018"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jira.onap.org/browse/TSC-32" TargetMode="External"/><Relationship Id="rId2" Type="http://schemas.openxmlformats.org/officeDocument/2006/relationships/hyperlink" Target="https://jira.onap.org/browse/SECCOM-7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jira.onap.org/browse/SECCOM-76"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ONAP Security Meeting</a:t>
            </a:r>
            <a:br>
              <a:rPr lang="en-US" dirty="0"/>
            </a:br>
            <a:endParaRPr lang="en-US" dirty="0"/>
          </a:p>
        </p:txBody>
      </p:sp>
      <p:sp>
        <p:nvSpPr>
          <p:cNvPr id="3" name="Subtitle 2"/>
          <p:cNvSpPr>
            <a:spLocks noGrp="1"/>
          </p:cNvSpPr>
          <p:nvPr>
            <p:ph type="subTitle" idx="1"/>
          </p:nvPr>
        </p:nvSpPr>
        <p:spPr/>
        <p:txBody>
          <a:bodyPr>
            <a:normAutofit/>
          </a:bodyPr>
          <a:lstStyle/>
          <a:p>
            <a:r>
              <a:rPr lang="en-US" dirty="0" smtClean="0"/>
              <a:t>2018-11-21</a:t>
            </a:r>
            <a:endParaRPr lang="en-US" dirty="0"/>
          </a:p>
        </p:txBody>
      </p:sp>
    </p:spTree>
    <p:extLst>
      <p:ext uri="{BB962C8B-B14F-4D97-AF65-F5344CB8AC3E}">
        <p14:creationId xmlns:p14="http://schemas.microsoft.com/office/powerpoint/2010/main" val="3303845637"/>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a:t>Agenda Topics General</a:t>
            </a:r>
          </a:p>
        </p:txBody>
      </p:sp>
      <p:sp>
        <p:nvSpPr>
          <p:cNvPr id="8" name="TextBox 7">
            <a:extLst>
              <a:ext uri="{FF2B5EF4-FFF2-40B4-BE49-F238E27FC236}">
                <a16:creationId xmlns="" xmlns:a16="http://schemas.microsoft.com/office/drawing/2014/main" id="{17127153-054D-4F36-BAF9-5638E931ECA4}"/>
              </a:ext>
            </a:extLst>
          </p:cNvPr>
          <p:cNvSpPr txBox="1"/>
          <p:nvPr/>
        </p:nvSpPr>
        <p:spPr>
          <a:xfrm>
            <a:off x="612512" y="1929459"/>
            <a:ext cx="10069936" cy="1200329"/>
          </a:xfrm>
          <a:prstGeom prst="rect">
            <a:avLst/>
          </a:prstGeom>
          <a:noFill/>
        </p:spPr>
        <p:txBody>
          <a:bodyPr wrap="none" rtlCol="0">
            <a:spAutoFit/>
          </a:bodyPr>
          <a:lstStyle/>
          <a:p>
            <a:r>
              <a:rPr lang="en-US" dirty="0"/>
              <a:t>Agenda topics are driven from Jira.</a:t>
            </a:r>
          </a:p>
          <a:p>
            <a:r>
              <a:rPr lang="en-US" dirty="0"/>
              <a:t>Security sub-committee Jira Kanban board: </a:t>
            </a:r>
            <a:r>
              <a:rPr lang="en-US" dirty="0">
                <a:hlinkClick r:id="rId2"/>
              </a:rPr>
              <a:t>https://jira.onap.org/secure/RapidBoard.jspa?rapidView=103</a:t>
            </a:r>
            <a:r>
              <a:rPr lang="en-US" dirty="0"/>
              <a:t> </a:t>
            </a:r>
          </a:p>
          <a:p>
            <a:r>
              <a:rPr lang="en-US" dirty="0"/>
              <a:t>As viewed in the security sub-committee coordination page: </a:t>
            </a:r>
          </a:p>
          <a:p>
            <a:r>
              <a:rPr lang="en-US" dirty="0">
                <a:hlinkClick r:id="rId3"/>
              </a:rPr>
              <a:t>https://wiki.onap.org/display/DW/ONAP+Security+coordination</a:t>
            </a:r>
            <a:r>
              <a:rPr lang="en-US" dirty="0"/>
              <a:t> </a:t>
            </a:r>
          </a:p>
        </p:txBody>
      </p:sp>
    </p:spTree>
    <p:extLst>
      <p:ext uri="{BB962C8B-B14F-4D97-AF65-F5344CB8AC3E}">
        <p14:creationId xmlns:p14="http://schemas.microsoft.com/office/powerpoint/2010/main" val="245184662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 xmlns:a16="http://schemas.microsoft.com/office/drawing/2014/main" id="{86FB66FF-28DE-4513-84B5-86CC2C2C16C9}"/>
              </a:ext>
            </a:extLst>
          </p:cNvPr>
          <p:cNvSpPr>
            <a:spLocks noGrp="1"/>
          </p:cNvSpPr>
          <p:nvPr>
            <p:ph type="title"/>
          </p:nvPr>
        </p:nvSpPr>
        <p:spPr/>
        <p:txBody>
          <a:bodyPr>
            <a:normAutofit fontScale="90000"/>
          </a:bodyPr>
          <a:lstStyle/>
          <a:p>
            <a:r>
              <a:rPr lang="en-US" dirty="0"/>
              <a:t>Agenda</a:t>
            </a:r>
          </a:p>
        </p:txBody>
      </p:sp>
      <p:sp>
        <p:nvSpPr>
          <p:cNvPr id="4" name="Text Placeholder 3">
            <a:extLst>
              <a:ext uri="{FF2B5EF4-FFF2-40B4-BE49-F238E27FC236}">
                <a16:creationId xmlns="" xmlns:a16="http://schemas.microsoft.com/office/drawing/2014/main" id="{C51B6556-F4BA-4201-8F5E-C57BC7E8DDBA}"/>
              </a:ext>
            </a:extLst>
          </p:cNvPr>
          <p:cNvSpPr>
            <a:spLocks noGrp="1"/>
          </p:cNvSpPr>
          <p:nvPr>
            <p:ph type="body" sz="quarter" idx="10"/>
          </p:nvPr>
        </p:nvSpPr>
        <p:spPr>
          <a:xfrm>
            <a:off x="314325" y="1138238"/>
            <a:ext cx="11506200" cy="5579433"/>
          </a:xfrm>
        </p:spPr>
        <p:txBody>
          <a:bodyPr>
            <a:normAutofit fontScale="92500" lnSpcReduction="20000"/>
          </a:bodyPr>
          <a:lstStyle/>
          <a:p>
            <a:pPr marL="457200" lvl="1" indent="0">
              <a:buNone/>
            </a:pPr>
            <a:endParaRPr lang="en-US" dirty="0"/>
          </a:p>
          <a:p>
            <a:r>
              <a:rPr lang="en-US" dirty="0"/>
              <a:t>Status Updates:</a:t>
            </a:r>
          </a:p>
          <a:p>
            <a:pPr lvl="1"/>
            <a:r>
              <a:rPr lang="en-US" dirty="0"/>
              <a:t>Risk Assessment (Samuli//Pawel)</a:t>
            </a:r>
          </a:p>
          <a:p>
            <a:pPr lvl="1"/>
            <a:r>
              <a:rPr lang="en-US" dirty="0" smtClean="0"/>
              <a:t>Casablanca S3P Status</a:t>
            </a:r>
            <a:endParaRPr lang="en-US" dirty="0"/>
          </a:p>
          <a:p>
            <a:pPr lvl="1"/>
            <a:r>
              <a:rPr lang="en-US" dirty="0" smtClean="0"/>
              <a:t>Vulnerability </a:t>
            </a:r>
            <a:r>
              <a:rPr lang="en-US" dirty="0"/>
              <a:t>management process – Review </a:t>
            </a:r>
            <a:r>
              <a:rPr lang="en-US" dirty="0" smtClean="0"/>
              <a:t>comments </a:t>
            </a:r>
            <a:r>
              <a:rPr lang="en-US" dirty="0"/>
              <a:t>(Pawel/Robert</a:t>
            </a:r>
            <a:r>
              <a:rPr lang="en-US" dirty="0" smtClean="0"/>
              <a:t>)</a:t>
            </a:r>
          </a:p>
          <a:p>
            <a:pPr lvl="1"/>
            <a:r>
              <a:rPr lang="en-US" dirty="0"/>
              <a:t>Crypto key length (</a:t>
            </a:r>
            <a:r>
              <a:rPr lang="en-US" dirty="0">
                <a:hlinkClick r:id="rId2"/>
              </a:rPr>
              <a:t>SECCOM-69</a:t>
            </a:r>
            <a:r>
              <a:rPr lang="en-US" dirty="0" smtClean="0"/>
              <a:t>) – Need volunteer to investigate and create recommendation</a:t>
            </a:r>
          </a:p>
          <a:p>
            <a:endParaRPr lang="en-US" dirty="0"/>
          </a:p>
          <a:p>
            <a:r>
              <a:rPr lang="en-US" dirty="0"/>
              <a:t>Topics</a:t>
            </a:r>
          </a:p>
          <a:p>
            <a:pPr lvl="1"/>
            <a:r>
              <a:rPr lang="en-US" dirty="0"/>
              <a:t>Security </a:t>
            </a:r>
            <a:r>
              <a:rPr lang="en-US" dirty="0" smtClean="0"/>
              <a:t>F2F</a:t>
            </a:r>
            <a:endParaRPr lang="en-US" dirty="0"/>
          </a:p>
          <a:p>
            <a:pPr lvl="1"/>
            <a:r>
              <a:rPr lang="en-US" dirty="0"/>
              <a:t>CADI/ISTIO Side Car – Discussion on definition</a:t>
            </a:r>
          </a:p>
          <a:p>
            <a:pPr lvl="1"/>
            <a:r>
              <a:rPr lang="en-US" dirty="0"/>
              <a:t>Vulnerability scanning </a:t>
            </a:r>
            <a:r>
              <a:rPr lang="en-US" dirty="0" smtClean="0"/>
              <a:t>tool (</a:t>
            </a:r>
            <a:r>
              <a:rPr lang="en-US" dirty="0" smtClean="0">
                <a:hlinkClick r:id="rId3"/>
              </a:rPr>
              <a:t>SECCOM-76</a:t>
            </a:r>
            <a:r>
              <a:rPr lang="en-US" dirty="0" smtClean="0"/>
              <a:t>)</a:t>
            </a:r>
            <a:endParaRPr lang="en-US" dirty="0"/>
          </a:p>
          <a:p>
            <a:pPr marL="0" indent="0">
              <a:buNone/>
            </a:pPr>
            <a:endParaRPr lang="en-US" dirty="0"/>
          </a:p>
          <a:p>
            <a:r>
              <a:rPr lang="en-US" dirty="0"/>
              <a:t>JIRA walkthrough and Update</a:t>
            </a:r>
          </a:p>
          <a:p>
            <a:r>
              <a:rPr lang="en-US" dirty="0"/>
              <a:t>A.O.B</a:t>
            </a:r>
          </a:p>
          <a:p>
            <a:endParaRPr lang="en-US" dirty="0"/>
          </a:p>
        </p:txBody>
      </p:sp>
    </p:spTree>
    <p:extLst>
      <p:ext uri="{BB962C8B-B14F-4D97-AF65-F5344CB8AC3E}">
        <p14:creationId xmlns:p14="http://schemas.microsoft.com/office/powerpoint/2010/main" val="156756526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err="1" smtClean="0"/>
              <a:t>Seccom</a:t>
            </a:r>
            <a:r>
              <a:rPr lang="en-US" dirty="0" smtClean="0"/>
              <a:t> F2F</a:t>
            </a:r>
            <a:endParaRPr lang="en-US" dirty="0"/>
          </a:p>
        </p:txBody>
      </p:sp>
      <p:sp>
        <p:nvSpPr>
          <p:cNvPr id="4" name="Text Placeholder 3"/>
          <p:cNvSpPr>
            <a:spLocks noGrp="1"/>
          </p:cNvSpPr>
          <p:nvPr>
            <p:ph type="body" sz="quarter" idx="10"/>
          </p:nvPr>
        </p:nvSpPr>
        <p:spPr/>
        <p:txBody>
          <a:bodyPr>
            <a:normAutofit fontScale="92500" lnSpcReduction="10000"/>
          </a:bodyPr>
          <a:lstStyle/>
          <a:p>
            <a:r>
              <a:rPr lang="en-US" dirty="0" smtClean="0">
                <a:hlinkClick r:id="rId2"/>
              </a:rPr>
              <a:t>Security Subcommittee Face to Face Meeting 2018</a:t>
            </a:r>
            <a:endParaRPr lang="en-US" dirty="0" smtClean="0"/>
          </a:p>
          <a:p>
            <a:r>
              <a:rPr lang="en-US" dirty="0" smtClean="0"/>
              <a:t>Logistics</a:t>
            </a:r>
          </a:p>
          <a:p>
            <a:pPr lvl="1"/>
            <a:r>
              <a:rPr lang="en-GB" dirty="0" smtClean="0"/>
              <a:t>Wednesday </a:t>
            </a:r>
            <a:r>
              <a:rPr lang="en-GB" dirty="0"/>
              <a:t>28</a:t>
            </a:r>
            <a:r>
              <a:rPr lang="en-GB" baseline="30000" dirty="0"/>
              <a:t>th</a:t>
            </a:r>
            <a:r>
              <a:rPr lang="en-GB" dirty="0"/>
              <a:t> Nov (full day) to Thursday 29</a:t>
            </a:r>
            <a:r>
              <a:rPr lang="en-GB" baseline="30000" dirty="0"/>
              <a:t>th</a:t>
            </a:r>
            <a:r>
              <a:rPr lang="en-GB" dirty="0"/>
              <a:t> Nov (1/2 day</a:t>
            </a:r>
            <a:r>
              <a:rPr lang="en-GB" dirty="0" smtClean="0"/>
              <a:t>)</a:t>
            </a:r>
          </a:p>
          <a:p>
            <a:pPr lvl="1"/>
            <a:r>
              <a:rPr lang="en-US" dirty="0"/>
              <a:t>Warsaw, </a:t>
            </a:r>
            <a:r>
              <a:rPr lang="en-US" dirty="0" smtClean="0"/>
              <a:t>Poland</a:t>
            </a:r>
          </a:p>
          <a:p>
            <a:pPr lvl="2"/>
            <a:r>
              <a:rPr lang="en-US" dirty="0"/>
              <a:t>day one (</a:t>
            </a:r>
            <a:r>
              <a:rPr lang="en-US" dirty="0" smtClean="0"/>
              <a:t>28.11) </a:t>
            </a:r>
            <a:r>
              <a:rPr lang="en-US" dirty="0"/>
              <a:t>location: </a:t>
            </a:r>
            <a:r>
              <a:rPr lang="en-US" dirty="0" smtClean="0"/>
              <a:t>in </a:t>
            </a:r>
            <a:r>
              <a:rPr lang="en-US" dirty="0"/>
              <a:t>Warsaw Spire building: </a:t>
            </a:r>
            <a:r>
              <a:rPr lang="en-US" dirty="0" err="1"/>
              <a:t>plac</a:t>
            </a:r>
            <a:r>
              <a:rPr lang="en-US" dirty="0"/>
              <a:t> </a:t>
            </a:r>
            <a:r>
              <a:rPr lang="en-US" dirty="0" err="1"/>
              <a:t>Europejski</a:t>
            </a:r>
            <a:r>
              <a:rPr lang="en-US" dirty="0"/>
              <a:t> 1 (in the city center, very nice modern building) – floor </a:t>
            </a:r>
            <a:r>
              <a:rPr lang="en-US" dirty="0" smtClean="0"/>
              <a:t>23 at Samsung</a:t>
            </a:r>
          </a:p>
          <a:p>
            <a:pPr lvl="2"/>
            <a:r>
              <a:rPr lang="en-US" dirty="0" smtClean="0"/>
              <a:t>day two (29,11) location: </a:t>
            </a:r>
            <a:r>
              <a:rPr lang="en-US" dirty="0"/>
              <a:t>Warsaw Orange Labs building at </a:t>
            </a:r>
            <a:r>
              <a:rPr lang="en-US" dirty="0" err="1"/>
              <a:t>Obrzezna</a:t>
            </a:r>
            <a:r>
              <a:rPr lang="en-US" dirty="0"/>
              <a:t> 7 (pretty close to the airport) – room to be confirmed</a:t>
            </a:r>
            <a:endParaRPr lang="en-US" dirty="0" smtClean="0"/>
          </a:p>
          <a:p>
            <a:pPr lvl="1"/>
            <a:r>
              <a:rPr lang="en-US" dirty="0" smtClean="0"/>
              <a:t>Hotel suggestions</a:t>
            </a:r>
          </a:p>
          <a:p>
            <a:pPr lvl="2"/>
            <a:r>
              <a:rPr lang="en-US" dirty="0"/>
              <a:t>Westin *****</a:t>
            </a:r>
          </a:p>
          <a:p>
            <a:pPr lvl="2"/>
            <a:r>
              <a:rPr lang="en-US" dirty="0"/>
              <a:t>Golden Tulip  Warsaw Centre **** </a:t>
            </a:r>
          </a:p>
          <a:p>
            <a:pPr lvl="2"/>
            <a:r>
              <a:rPr lang="en-US" dirty="0"/>
              <a:t>Hilton ***** and Intercontinental ***** </a:t>
            </a:r>
          </a:p>
          <a:p>
            <a:pPr lvl="2"/>
            <a:r>
              <a:rPr lang="en-US" dirty="0"/>
              <a:t>For people with limited </a:t>
            </a:r>
            <a:r>
              <a:rPr lang="en-US" dirty="0" smtClean="0"/>
              <a:t>budget: Hotel </a:t>
            </a:r>
            <a:r>
              <a:rPr lang="en-US" dirty="0"/>
              <a:t>Campanile Warszawa </a:t>
            </a:r>
            <a:r>
              <a:rPr lang="en-US" dirty="0" smtClean="0"/>
              <a:t>***</a:t>
            </a:r>
            <a:endParaRPr lang="en-GB" dirty="0" smtClean="0"/>
          </a:p>
          <a:p>
            <a:r>
              <a:rPr lang="en-GB" dirty="0" smtClean="0"/>
              <a:t>Visa information: TBD (Visas not needed for US citizens)</a:t>
            </a:r>
          </a:p>
          <a:p>
            <a:r>
              <a:rPr lang="en-GB" dirty="0" smtClean="0">
                <a:hlinkClick r:id="rId3"/>
              </a:rPr>
              <a:t>Agenda</a:t>
            </a:r>
            <a:endParaRPr lang="en-GB" dirty="0" smtClean="0"/>
          </a:p>
          <a:p>
            <a:pPr marL="0" indent="0">
              <a:buNone/>
            </a:pPr>
            <a:endParaRPr lang="en-US" dirty="0" smtClean="0"/>
          </a:p>
        </p:txBody>
      </p:sp>
    </p:spTree>
    <p:extLst>
      <p:ext uri="{BB962C8B-B14F-4D97-AF65-F5344CB8AC3E}">
        <p14:creationId xmlns:p14="http://schemas.microsoft.com/office/powerpoint/2010/main" val="401016709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err="1" smtClean="0"/>
              <a:t>Seccom</a:t>
            </a:r>
            <a:r>
              <a:rPr lang="en-US" dirty="0" smtClean="0"/>
              <a:t> F2F – Proposed Topics</a:t>
            </a:r>
            <a:endParaRPr lang="en-US" dirty="0"/>
          </a:p>
        </p:txBody>
      </p:sp>
      <p:sp>
        <p:nvSpPr>
          <p:cNvPr id="4" name="Text Placeholder 3"/>
          <p:cNvSpPr>
            <a:spLocks noGrp="1"/>
          </p:cNvSpPr>
          <p:nvPr>
            <p:ph type="body" sz="quarter" idx="10"/>
          </p:nvPr>
        </p:nvSpPr>
        <p:spPr>
          <a:xfrm>
            <a:off x="314325" y="1050202"/>
            <a:ext cx="11506200" cy="5350598"/>
          </a:xfrm>
        </p:spPr>
        <p:txBody>
          <a:bodyPr>
            <a:normAutofit fontScale="47500" lnSpcReduction="20000"/>
          </a:bodyPr>
          <a:lstStyle/>
          <a:p>
            <a:r>
              <a:rPr lang="en-US" b="1" dirty="0"/>
              <a:t>Relation between vulnerability and release passing the gates</a:t>
            </a:r>
            <a:endParaRPr lang="en-US" dirty="0"/>
          </a:p>
          <a:p>
            <a:pPr lvl="1"/>
            <a:r>
              <a:rPr lang="en-US" dirty="0"/>
              <a:t>To clarify the importance of vulnerability management and its impact on passing the project release management gates. To study the relevance to link the release management and the vulnerability management processes.</a:t>
            </a:r>
          </a:p>
          <a:p>
            <a:r>
              <a:rPr lang="en-US" b="1" dirty="0"/>
              <a:t>Vulnerability Management process review</a:t>
            </a:r>
            <a:endParaRPr lang="en-US" dirty="0"/>
          </a:p>
          <a:p>
            <a:pPr lvl="1"/>
            <a:r>
              <a:rPr lang="en-US" dirty="0"/>
              <a:t>The goal is to ensure that the process is completed (lack of TBD items, added workflow and other comments coming from Robert) and well known by security subcommittee members and other ONAP members (at least PTLs). A follow-up per project could be considered in order to encourage them to make progress, or at least a Dashboard in order to have a clear overview. </a:t>
            </a:r>
            <a:r>
              <a:rPr lang="en-US" dirty="0" smtClean="0"/>
              <a:t>Lessons learned.</a:t>
            </a:r>
            <a:endParaRPr lang="en-US" dirty="0"/>
          </a:p>
          <a:p>
            <a:r>
              <a:rPr lang="en-US" b="1" dirty="0"/>
              <a:t>Risk Assessment review</a:t>
            </a:r>
            <a:endParaRPr lang="en-US" dirty="0"/>
          </a:p>
          <a:p>
            <a:pPr lvl="1"/>
            <a:r>
              <a:rPr lang="en-US" dirty="0"/>
              <a:t>Review by community the table developed during series of risk assessment meetings and discussion on questionnaire proposed by Robert to identify risks from projects with closed questions types.</a:t>
            </a:r>
          </a:p>
          <a:p>
            <a:r>
              <a:rPr lang="en-US" b="1" dirty="0"/>
              <a:t>API security</a:t>
            </a:r>
            <a:endParaRPr lang="en-US" dirty="0"/>
          </a:p>
          <a:p>
            <a:pPr lvl="1"/>
            <a:r>
              <a:rPr lang="en-US" dirty="0"/>
              <a:t>To review existing recommendations and focus on missing part. ETSI has published recommendations on API security, and could be a useful contribution.</a:t>
            </a:r>
          </a:p>
          <a:p>
            <a:r>
              <a:rPr lang="en-US" b="1" dirty="0"/>
              <a:t>CII Badging silver </a:t>
            </a:r>
            <a:endParaRPr lang="en-US" dirty="0"/>
          </a:p>
          <a:p>
            <a:pPr lvl="1"/>
            <a:r>
              <a:rPr lang="en-US" dirty="0"/>
              <a:t>To handle and highlight updates for silver level. </a:t>
            </a:r>
          </a:p>
          <a:p>
            <a:r>
              <a:rPr lang="en-US" b="1" dirty="0"/>
              <a:t>CII Badging update proposal</a:t>
            </a:r>
            <a:endParaRPr lang="en-US" dirty="0"/>
          </a:p>
          <a:p>
            <a:pPr lvl="1"/>
            <a:r>
              <a:rPr lang="en-US" dirty="0"/>
              <a:t>To review proposals made for CII badging based on our risk assessment exercise. First step back of the ongoing risk assessment process, and then brainstorming regarding potential additional questions.</a:t>
            </a:r>
          </a:p>
          <a:p>
            <a:r>
              <a:rPr lang="en-US" b="1" dirty="0"/>
              <a:t>Review of Casablanca priorities and Dublin priorities</a:t>
            </a:r>
            <a:endParaRPr lang="en-US" dirty="0"/>
          </a:p>
          <a:p>
            <a:pPr lvl="1"/>
            <a:r>
              <a:rPr lang="en-US" dirty="0"/>
              <a:t>Review of the backlog for Casablanca and self-assessment of deliverables produced + focus on priorities for Dublin release- identification of tasks and their owners/leaders.</a:t>
            </a:r>
          </a:p>
          <a:p>
            <a:r>
              <a:rPr lang="en-US" b="1" dirty="0"/>
              <a:t>MSB security requirements</a:t>
            </a:r>
            <a:endParaRPr lang="en-US" dirty="0"/>
          </a:p>
          <a:p>
            <a:pPr lvl="1"/>
            <a:r>
              <a:rPr lang="en-US" dirty="0"/>
              <a:t>As MSB is crucial communication medium, it is very important to review its communication security aspects and to ensure that the transactions exchange between the different components are reliable</a:t>
            </a:r>
            <a:r>
              <a:rPr lang="en-US" dirty="0" smtClean="0"/>
              <a:t>.</a:t>
            </a:r>
          </a:p>
          <a:p>
            <a:r>
              <a:rPr lang="en-US" b="1" dirty="0" smtClean="0"/>
              <a:t>Security guidelines</a:t>
            </a:r>
          </a:p>
          <a:p>
            <a:pPr lvl="1"/>
            <a:r>
              <a:rPr lang="en-US" dirty="0" smtClean="0"/>
              <a:t>Document the security of ONAP</a:t>
            </a:r>
            <a:endParaRPr lang="en-US" dirty="0"/>
          </a:p>
          <a:p>
            <a:endParaRPr lang="en-US" dirty="0"/>
          </a:p>
        </p:txBody>
      </p:sp>
    </p:spTree>
    <p:extLst>
      <p:ext uri="{BB962C8B-B14F-4D97-AF65-F5344CB8AC3E}">
        <p14:creationId xmlns:p14="http://schemas.microsoft.com/office/powerpoint/2010/main" val="916166885"/>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C70040A4-ED06-47FE-9819-3ED5AFECA53B}"/>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 xmlns:a16="http://schemas.microsoft.com/office/drawing/2014/main" id="{404ED365-2E32-4DF2-9E12-9B324143E6C7}"/>
              </a:ext>
            </a:extLst>
          </p:cNvPr>
          <p:cNvSpPr>
            <a:spLocks noGrp="1"/>
          </p:cNvSpPr>
          <p:nvPr>
            <p:ph type="title"/>
          </p:nvPr>
        </p:nvSpPr>
        <p:spPr/>
        <p:txBody>
          <a:bodyPr>
            <a:normAutofit fontScale="90000"/>
          </a:bodyPr>
          <a:lstStyle/>
          <a:p>
            <a:r>
              <a:rPr lang="en-US" dirty="0"/>
              <a:t>Secure Communication</a:t>
            </a:r>
            <a:br>
              <a:rPr lang="en-US" dirty="0"/>
            </a:br>
            <a:r>
              <a:rPr lang="en-US" dirty="0"/>
              <a:t>CADI side </a:t>
            </a:r>
            <a:r>
              <a:rPr lang="en-US" dirty="0" smtClean="0"/>
              <a:t>car </a:t>
            </a:r>
            <a:r>
              <a:rPr lang="en-US" dirty="0"/>
              <a:t>and ISTIO</a:t>
            </a:r>
          </a:p>
        </p:txBody>
      </p:sp>
      <p:sp>
        <p:nvSpPr>
          <p:cNvPr id="4" name="Text Placeholder 3">
            <a:extLst>
              <a:ext uri="{FF2B5EF4-FFF2-40B4-BE49-F238E27FC236}">
                <a16:creationId xmlns="" xmlns:a16="http://schemas.microsoft.com/office/drawing/2014/main" id="{006B95C6-4A16-4531-99C3-21D99B7F9601}"/>
              </a:ext>
            </a:extLst>
          </p:cNvPr>
          <p:cNvSpPr>
            <a:spLocks noGrp="1"/>
          </p:cNvSpPr>
          <p:nvPr>
            <p:ph type="body" sz="quarter" idx="10"/>
          </p:nvPr>
        </p:nvSpPr>
        <p:spPr/>
        <p:txBody>
          <a:bodyPr>
            <a:normAutofit/>
          </a:bodyPr>
          <a:lstStyle/>
          <a:p>
            <a:r>
              <a:rPr lang="en-US" dirty="0" smtClean="0"/>
              <a:t>Problem </a:t>
            </a:r>
            <a:r>
              <a:rPr lang="en-US" dirty="0"/>
              <a:t>Description:</a:t>
            </a:r>
          </a:p>
          <a:p>
            <a:pPr lvl="1"/>
            <a:r>
              <a:rPr lang="en-US" dirty="0"/>
              <a:t>With ISTIO gaining traction, what is the directional recommendation for how to provide secure communication, authentication and role based authorization leveraging CADI/AAF.</a:t>
            </a:r>
          </a:p>
          <a:p>
            <a:endParaRPr lang="en-US" dirty="0"/>
          </a:p>
        </p:txBody>
      </p:sp>
    </p:spTree>
    <p:extLst>
      <p:ext uri="{BB962C8B-B14F-4D97-AF65-F5344CB8AC3E}">
        <p14:creationId xmlns:p14="http://schemas.microsoft.com/office/powerpoint/2010/main" val="247253885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smtClean="0"/>
              <a:t>Vulnerability Scanning Tool (SCA)</a:t>
            </a:r>
            <a:endParaRPr lang="en-US" dirty="0"/>
          </a:p>
        </p:txBody>
      </p:sp>
      <p:sp>
        <p:nvSpPr>
          <p:cNvPr id="4" name="Text Placeholder 3"/>
          <p:cNvSpPr>
            <a:spLocks noGrp="1"/>
          </p:cNvSpPr>
          <p:nvPr>
            <p:ph type="body" sz="quarter" idx="10"/>
          </p:nvPr>
        </p:nvSpPr>
        <p:spPr/>
        <p:txBody>
          <a:bodyPr>
            <a:normAutofit fontScale="92500" lnSpcReduction="20000"/>
          </a:bodyPr>
          <a:lstStyle/>
          <a:p>
            <a:r>
              <a:rPr lang="en-US" dirty="0" smtClean="0">
                <a:hlinkClick r:id="rId2"/>
              </a:rPr>
              <a:t>[SECCOM-76] Vulnerability scanning tool – ONAP</a:t>
            </a:r>
            <a:endParaRPr lang="en-US" dirty="0" smtClean="0"/>
          </a:p>
          <a:p>
            <a:r>
              <a:rPr lang="en-US" dirty="0" smtClean="0">
                <a:hlinkClick r:id="rId3"/>
              </a:rPr>
              <a:t>[TSC-32] </a:t>
            </a:r>
            <a:r>
              <a:rPr lang="en-US" smtClean="0">
                <a:hlinkClick r:id="rId3"/>
              </a:rPr>
              <a:t>CLM NexusIQ </a:t>
            </a:r>
            <a:r>
              <a:rPr lang="en-US" dirty="0" smtClean="0">
                <a:hlinkClick r:id="rId3"/>
              </a:rPr>
              <a:t>alternatives </a:t>
            </a:r>
            <a:endParaRPr lang="en-US" dirty="0" smtClean="0"/>
          </a:p>
          <a:p>
            <a:r>
              <a:rPr lang="en-US" dirty="0" smtClean="0"/>
              <a:t>Project teams are frustrated with the NexusIQ software composition analysis (SCA) tool</a:t>
            </a:r>
          </a:p>
          <a:p>
            <a:pPr lvl="1"/>
            <a:r>
              <a:rPr lang="en-US" dirty="0" smtClean="0"/>
              <a:t>Restrictive visibility of NexusIQ reports slows down remediation</a:t>
            </a:r>
          </a:p>
          <a:p>
            <a:pPr lvl="1"/>
            <a:r>
              <a:rPr lang="en-US" dirty="0" err="1" smtClean="0"/>
              <a:t>Sonatype</a:t>
            </a:r>
            <a:r>
              <a:rPr lang="en-US" dirty="0" smtClean="0"/>
              <a:t> findings are not very informative and require additional research</a:t>
            </a:r>
          </a:p>
          <a:p>
            <a:pPr lvl="1"/>
            <a:r>
              <a:rPr lang="en-US" dirty="0" smtClean="0"/>
              <a:t>License finding problems</a:t>
            </a:r>
          </a:p>
          <a:p>
            <a:pPr lvl="1"/>
            <a:r>
              <a:rPr lang="en-US" dirty="0" smtClean="0"/>
              <a:t>No practical way to run scans on both the release and master branches</a:t>
            </a:r>
          </a:p>
          <a:p>
            <a:r>
              <a:rPr lang="en-US" dirty="0" smtClean="0"/>
              <a:t>Request: find an open source tool that can replace NexusIQ</a:t>
            </a:r>
          </a:p>
          <a:p>
            <a:pPr lvl="1"/>
            <a:r>
              <a:rPr lang="en-US" dirty="0" smtClean="0">
                <a:hlinkClick r:id="rId3"/>
              </a:rPr>
              <a:t>Microsoft</a:t>
            </a:r>
            <a:endParaRPr lang="en-US" dirty="0" smtClean="0"/>
          </a:p>
          <a:p>
            <a:r>
              <a:rPr lang="en-US" dirty="0" smtClean="0"/>
              <a:t>Alternatives to replacement</a:t>
            </a:r>
          </a:p>
          <a:p>
            <a:pPr lvl="1"/>
            <a:r>
              <a:rPr lang="en-US" dirty="0" smtClean="0"/>
              <a:t>Research other LF projects use of NexusIQ</a:t>
            </a:r>
          </a:p>
          <a:p>
            <a:pPr lvl="1"/>
            <a:r>
              <a:rPr lang="en-US" dirty="0" smtClean="0"/>
              <a:t>Work with </a:t>
            </a:r>
            <a:r>
              <a:rPr lang="en-US" dirty="0" err="1" smtClean="0"/>
              <a:t>Sonatype</a:t>
            </a:r>
            <a:r>
              <a:rPr lang="en-US" dirty="0" smtClean="0"/>
              <a:t> to allow contributors access to the NexusIQ reports</a:t>
            </a:r>
          </a:p>
          <a:p>
            <a:pPr lvl="1"/>
            <a:r>
              <a:rPr lang="en-US" dirty="0" smtClean="0"/>
              <a:t>Develop process to enable PTLs to share reports</a:t>
            </a:r>
          </a:p>
          <a:p>
            <a:r>
              <a:rPr lang="en-US" dirty="0" smtClean="0"/>
              <a:t>Need volunteer to research and provide next steps</a:t>
            </a:r>
          </a:p>
          <a:p>
            <a:pPr lvl="1"/>
            <a:endParaRPr lang="en-US" dirty="0"/>
          </a:p>
        </p:txBody>
      </p:sp>
    </p:spTree>
    <p:extLst>
      <p:ext uri="{BB962C8B-B14F-4D97-AF65-F5344CB8AC3E}">
        <p14:creationId xmlns:p14="http://schemas.microsoft.com/office/powerpoint/2010/main" val="331849871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17CC7A7E-86B1-413F-8C0F-CE0BBF194CA5}"/>
              </a:ext>
            </a:extLst>
          </p:cNvPr>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a:extLst>
              <a:ext uri="{FF2B5EF4-FFF2-40B4-BE49-F238E27FC236}">
                <a16:creationId xmlns="" xmlns:a16="http://schemas.microsoft.com/office/drawing/2014/main" id="{FBCDA366-B290-4387-8291-6F9DB8CE0A38}"/>
              </a:ext>
            </a:extLst>
          </p:cNvPr>
          <p:cNvSpPr>
            <a:spLocks noGrp="1"/>
          </p:cNvSpPr>
          <p:nvPr>
            <p:ph type="title"/>
          </p:nvPr>
        </p:nvSpPr>
        <p:spPr/>
        <p:txBody>
          <a:bodyPr>
            <a:normAutofit fontScale="90000"/>
          </a:bodyPr>
          <a:lstStyle/>
          <a:p>
            <a:r>
              <a:rPr lang="en-US" dirty="0" smtClean="0"/>
              <a:t>Notes</a:t>
            </a:r>
            <a:endParaRPr lang="en-US" dirty="0"/>
          </a:p>
        </p:txBody>
      </p:sp>
      <p:sp>
        <p:nvSpPr>
          <p:cNvPr id="4" name="Text Placeholder 3">
            <a:extLst>
              <a:ext uri="{FF2B5EF4-FFF2-40B4-BE49-F238E27FC236}">
                <a16:creationId xmlns="" xmlns:a16="http://schemas.microsoft.com/office/drawing/2014/main" id="{780812D3-E0AA-4770-9D21-6E54A68AFB4A}"/>
              </a:ext>
            </a:extLst>
          </p:cNvPr>
          <p:cNvSpPr>
            <a:spLocks noGrp="1"/>
          </p:cNvSpPr>
          <p:nvPr>
            <p:ph type="body" sz="quarter" idx="10"/>
          </p:nvPr>
        </p:nvSpPr>
        <p:spPr/>
        <p:txBody>
          <a:bodyPr>
            <a:normAutofit fontScale="55000" lnSpcReduction="20000"/>
          </a:bodyPr>
          <a:lstStyle/>
          <a:p>
            <a:r>
              <a:rPr lang="en-US" dirty="0" smtClean="0"/>
              <a:t>Risk Assessment (Pawel)</a:t>
            </a:r>
          </a:p>
          <a:p>
            <a:pPr lvl="1"/>
            <a:r>
              <a:rPr lang="en-US" dirty="0" smtClean="0"/>
              <a:t>Will be discussed at F2F;</a:t>
            </a:r>
          </a:p>
          <a:p>
            <a:pPr lvl="1"/>
            <a:r>
              <a:rPr lang="en-US" dirty="0" smtClean="0"/>
              <a:t>Robert will present a methodology for evaluating an operational instance of ONAP</a:t>
            </a:r>
          </a:p>
          <a:p>
            <a:r>
              <a:rPr lang="en-US" dirty="0" smtClean="0"/>
              <a:t>S3P update</a:t>
            </a:r>
          </a:p>
          <a:p>
            <a:pPr lvl="1"/>
            <a:r>
              <a:rPr lang="en-US" dirty="0" smtClean="0"/>
              <a:t>A&amp;AI: Need feedback from ESR team</a:t>
            </a:r>
          </a:p>
          <a:p>
            <a:pPr lvl="1"/>
            <a:r>
              <a:rPr lang="en-US" dirty="0" smtClean="0"/>
              <a:t>Logging, MSB, SDC, SDNC: WIP</a:t>
            </a:r>
          </a:p>
          <a:p>
            <a:pPr lvl="1"/>
            <a:r>
              <a:rPr lang="en-US" dirty="0" smtClean="0"/>
              <a:t>Do the project have to address </a:t>
            </a:r>
            <a:r>
              <a:rPr lang="en-US" dirty="0" err="1" smtClean="0"/>
              <a:t>js</a:t>
            </a:r>
            <a:r>
              <a:rPr lang="en-US" dirty="0" smtClean="0"/>
              <a:t> vulnerabilities found by NexusIQ</a:t>
            </a:r>
          </a:p>
          <a:p>
            <a:pPr lvl="2"/>
            <a:r>
              <a:rPr lang="en-US" dirty="0" err="1"/>
              <a:t>j</a:t>
            </a:r>
            <a:r>
              <a:rPr lang="en-US" dirty="0" err="1" smtClean="0"/>
              <a:t>s</a:t>
            </a:r>
            <a:r>
              <a:rPr lang="en-US" dirty="0" smtClean="0"/>
              <a:t> code coverage – pilot only</a:t>
            </a:r>
          </a:p>
          <a:p>
            <a:pPr lvl="2"/>
            <a:r>
              <a:rPr lang="en-US" dirty="0" err="1"/>
              <a:t>j</a:t>
            </a:r>
            <a:r>
              <a:rPr lang="en-US" dirty="0" err="1" smtClean="0"/>
              <a:t>s</a:t>
            </a:r>
            <a:r>
              <a:rPr lang="en-US" dirty="0" smtClean="0"/>
              <a:t> vulnerabilities – need to be addressed</a:t>
            </a:r>
          </a:p>
          <a:p>
            <a:r>
              <a:rPr lang="en-US" dirty="0" smtClean="0"/>
              <a:t>NexusIQ </a:t>
            </a:r>
            <a:r>
              <a:rPr lang="en-US" dirty="0"/>
              <a:t>(</a:t>
            </a:r>
            <a:r>
              <a:rPr lang="en-US" dirty="0">
                <a:hlinkClick r:id="rId2"/>
              </a:rPr>
              <a:t>SECCOM-76</a:t>
            </a:r>
            <a:r>
              <a:rPr lang="en-US" dirty="0"/>
              <a:t>)</a:t>
            </a:r>
            <a:endParaRPr lang="en-US" dirty="0" smtClean="0"/>
          </a:p>
          <a:p>
            <a:pPr lvl="1"/>
            <a:r>
              <a:rPr lang="en-US" dirty="0" err="1" smtClean="0"/>
              <a:t>Sonatype</a:t>
            </a:r>
            <a:r>
              <a:rPr lang="en-US" dirty="0" smtClean="0"/>
              <a:t> references – should projects handle the findings that are not publicly known (</a:t>
            </a:r>
            <a:r>
              <a:rPr lang="en-US" dirty="0" err="1" smtClean="0"/>
              <a:t>sonatype</a:t>
            </a:r>
            <a:r>
              <a:rPr lang="en-US" dirty="0" smtClean="0"/>
              <a:t>-only report)</a:t>
            </a:r>
            <a:endParaRPr lang="en-US" dirty="0"/>
          </a:p>
          <a:p>
            <a:pPr lvl="1"/>
            <a:r>
              <a:rPr lang="en-US" dirty="0" smtClean="0"/>
              <a:t>Ask </a:t>
            </a:r>
            <a:r>
              <a:rPr lang="en-US" dirty="0" err="1" smtClean="0"/>
              <a:t>sonatype</a:t>
            </a:r>
            <a:r>
              <a:rPr lang="en-US" dirty="0" smtClean="0"/>
              <a:t> why their finding are not reported as CVEs:</a:t>
            </a:r>
          </a:p>
          <a:p>
            <a:pPr lvl="2"/>
            <a:r>
              <a:rPr lang="en-US" dirty="0" smtClean="0"/>
              <a:t>AI: Amy will send Kenny Paul email asking who to contact at </a:t>
            </a:r>
            <a:r>
              <a:rPr lang="en-US" dirty="0" err="1" smtClean="0"/>
              <a:t>sonatype</a:t>
            </a:r>
            <a:r>
              <a:rPr lang="en-US" dirty="0"/>
              <a:t> </a:t>
            </a:r>
            <a:r>
              <a:rPr lang="en-US" dirty="0" smtClean="0"/>
              <a:t>and what are other projects doing</a:t>
            </a:r>
          </a:p>
          <a:p>
            <a:pPr lvl="1"/>
            <a:r>
              <a:rPr lang="en-US" dirty="0" smtClean="0"/>
              <a:t>Replacement product – Microsoft </a:t>
            </a:r>
          </a:p>
          <a:p>
            <a:pPr lvl="2"/>
            <a:r>
              <a:rPr lang="en-US" dirty="0" smtClean="0"/>
              <a:t>“pilot” in place on a mirrored Github (TSC-32)</a:t>
            </a:r>
          </a:p>
          <a:p>
            <a:pPr lvl="2"/>
            <a:r>
              <a:rPr lang="en-US" dirty="0" smtClean="0"/>
              <a:t>Evaluate the MS product</a:t>
            </a:r>
          </a:p>
          <a:p>
            <a:pPr lvl="2"/>
            <a:r>
              <a:rPr lang="en-US" dirty="0" smtClean="0"/>
              <a:t>What are the contractual limitations</a:t>
            </a:r>
          </a:p>
          <a:p>
            <a:pPr lvl="1"/>
            <a:r>
              <a:rPr lang="en-US" dirty="0" smtClean="0"/>
              <a:t>Confirm if NexusIQ can be run against both the master branch and the release branch</a:t>
            </a:r>
          </a:p>
          <a:p>
            <a:pPr lvl="1"/>
            <a:r>
              <a:rPr lang="en-US" dirty="0" smtClean="0"/>
              <a:t>Developers have to be able to access the reports</a:t>
            </a:r>
          </a:p>
          <a:p>
            <a:r>
              <a:rPr lang="en-US" dirty="0" smtClean="0"/>
              <a:t>Vulnerability Management Process – review at F2F</a:t>
            </a:r>
          </a:p>
          <a:p>
            <a:r>
              <a:rPr lang="en-US" dirty="0" smtClean="0"/>
              <a:t>F2F</a:t>
            </a:r>
          </a:p>
          <a:p>
            <a:pPr lvl="1"/>
            <a:r>
              <a:rPr lang="en-US" dirty="0" smtClean="0"/>
              <a:t>Need a list of attendees for Samsung and Orange (Pawel will create)</a:t>
            </a:r>
          </a:p>
          <a:p>
            <a:pPr lvl="1"/>
            <a:r>
              <a:rPr lang="en-US" dirty="0" smtClean="0"/>
              <a:t>Calendar invite for zoom bridge sent by Kenny Paul</a:t>
            </a:r>
          </a:p>
        </p:txBody>
      </p:sp>
    </p:spTree>
    <p:extLst>
      <p:ext uri="{BB962C8B-B14F-4D97-AF65-F5344CB8AC3E}">
        <p14:creationId xmlns:p14="http://schemas.microsoft.com/office/powerpoint/2010/main" val="3430812971"/>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22961</TotalTime>
  <Words>659</Words>
  <Application>Microsoft Office PowerPoint</Application>
  <PresentationFormat>Widescreen</PresentationFormat>
  <Paragraphs>105</Paragraphs>
  <Slides>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.AppleSystemUIFont</vt:lpstr>
      <vt:lpstr>Arial</vt:lpstr>
      <vt:lpstr>Calibri</vt:lpstr>
      <vt:lpstr>Office Theme</vt:lpstr>
      <vt:lpstr>ONAP Security Meeting </vt:lpstr>
      <vt:lpstr>Agenda Topics General</vt:lpstr>
      <vt:lpstr>Agenda</vt:lpstr>
      <vt:lpstr>Seccom F2F</vt:lpstr>
      <vt:lpstr>Seccom F2F – Proposed Topics</vt:lpstr>
      <vt:lpstr>Secure Communication CADI side car and ISTIO</vt:lpstr>
      <vt:lpstr>Vulnerability Scanning Tool (SCA)</vt:lpstr>
      <vt:lpstr>Notes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ZWARICO, AMY</cp:lastModifiedBy>
  <cp:revision>618</cp:revision>
  <cp:lastPrinted>2017-08-07T21:14:23Z</cp:lastPrinted>
  <dcterms:created xsi:type="dcterms:W3CDTF">2017-02-27T16:23:08Z</dcterms:created>
  <dcterms:modified xsi:type="dcterms:W3CDTF">2018-11-21T15:04:44Z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1501682128</vt:lpwstr>
  </property>
</Properties>
</file>