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13" autoAdjust="0"/>
    <p:restoredTop sz="77052"/>
  </p:normalViewPr>
  <p:slideViewPr>
    <p:cSldViewPr snapToGrid="0" snapToObjects="1">
      <p:cViewPr varScale="1">
        <p:scale>
          <a:sx n="58" d="100"/>
          <a:sy n="58" d="100"/>
        </p:scale>
        <p:origin x="86" y="26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017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4594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728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991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bestpractices.coreinfrastructure.org/projects/1197" TargetMode="External"/><Relationship Id="rId2" Type="http://schemas.openxmlformats.org/officeDocument/2006/relationships/hyperlink" Target="https://bestpractices.coreinfrastructure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/>
              <a:t>CII Badging Program for CLAMP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Xue Gao, Pierre Close, Anael Closson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 smtClean="0"/>
              <a:t>September 20, </a:t>
            </a:r>
            <a:r>
              <a:rPr lang="en-US" dirty="0"/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CII Badging Program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Core Infrastructure </a:t>
            </a:r>
            <a:r>
              <a:rPr lang="en-US" dirty="0" smtClean="0"/>
              <a:t>Initiative Website:</a:t>
            </a:r>
            <a:endParaRPr lang="en-US" dirty="0"/>
          </a:p>
          <a:p>
            <a:pPr lvl="1"/>
            <a:r>
              <a:rPr lang="en-US" dirty="0">
                <a:hlinkClick r:id="rId2"/>
              </a:rPr>
              <a:t>https://bestpractices.coreinfrastructure.org/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Evaluate how projects follow best practices using voluntary self-certification</a:t>
            </a:r>
          </a:p>
          <a:p>
            <a:endParaRPr lang="en-US" dirty="0" smtClean="0"/>
          </a:p>
          <a:p>
            <a:r>
              <a:rPr lang="en-US" dirty="0" smtClean="0"/>
              <a:t>Three </a:t>
            </a:r>
            <a:r>
              <a:rPr lang="en-US" dirty="0"/>
              <a:t>levels: Passing, Silver and Gold</a:t>
            </a:r>
          </a:p>
          <a:p>
            <a:pPr lvl="1"/>
            <a:r>
              <a:rPr lang="en-US" dirty="0"/>
              <a:t>LF target level recommendation is Gold</a:t>
            </a:r>
          </a:p>
          <a:p>
            <a:endParaRPr lang="en-US" dirty="0" smtClean="0"/>
          </a:p>
          <a:p>
            <a:r>
              <a:rPr lang="en-US" dirty="0" smtClean="0"/>
              <a:t>ONAP Pilot Project: CLAMP</a:t>
            </a:r>
          </a:p>
          <a:p>
            <a:pPr lvl="1"/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bestpractices.coreinfrastructure.org/projects/1197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256911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Questionnaire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Edition is limited to a subset of users</a:t>
            </a:r>
          </a:p>
          <a:p>
            <a:pPr lvl="1"/>
            <a:r>
              <a:rPr lang="en-US" dirty="0" smtClean="0"/>
              <a:t>Main editor can nominate other users as editors</a:t>
            </a:r>
          </a:p>
          <a:p>
            <a:endParaRPr lang="en-US" dirty="0" smtClean="0"/>
          </a:p>
          <a:p>
            <a:r>
              <a:rPr lang="en-US" dirty="0" smtClean="0"/>
              <a:t>Divided into clear sections</a:t>
            </a:r>
          </a:p>
          <a:p>
            <a:pPr lvl="1"/>
            <a:r>
              <a:rPr lang="en-US" dirty="0" smtClean="0"/>
              <a:t>For each section, a set of questions is provided, addressing best practices relating to the parent section</a:t>
            </a:r>
          </a:p>
          <a:p>
            <a:pPr lvl="1"/>
            <a:endParaRPr lang="en-US" dirty="0"/>
          </a:p>
          <a:p>
            <a:r>
              <a:rPr lang="en-US" dirty="0" smtClean="0"/>
              <a:t>Each question asks if a criterion is</a:t>
            </a:r>
          </a:p>
          <a:p>
            <a:pPr lvl="1"/>
            <a:r>
              <a:rPr lang="en-US" dirty="0" smtClean="0"/>
              <a:t>Met, unmet, not applicable, or unknown</a:t>
            </a:r>
          </a:p>
          <a:p>
            <a:endParaRPr lang="en-US" dirty="0" smtClean="0"/>
          </a:p>
          <a:p>
            <a:r>
              <a:rPr lang="en-US" dirty="0" smtClean="0"/>
              <a:t>Criteria are generally high-level as targeted to best practices, e.g.</a:t>
            </a:r>
          </a:p>
          <a:p>
            <a:pPr lvl="1"/>
            <a:r>
              <a:rPr lang="en-US" dirty="0" smtClean="0"/>
              <a:t>“</a:t>
            </a:r>
            <a:r>
              <a:rPr lang="en-US" dirty="0"/>
              <a:t>The project MUST have one or more mechanisms for discussion</a:t>
            </a:r>
            <a:r>
              <a:rPr lang="en-US" dirty="0" smtClean="0"/>
              <a:t>”</a:t>
            </a:r>
          </a:p>
          <a:p>
            <a:pPr lvl="1"/>
            <a:r>
              <a:rPr lang="en-US" dirty="0"/>
              <a:t>“The project SHOULD provide documentation in </a:t>
            </a:r>
            <a:r>
              <a:rPr lang="en-US" dirty="0" smtClean="0"/>
              <a:t>English”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183312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Goals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Give confidence in the project being delivered</a:t>
            </a:r>
          </a:p>
          <a:p>
            <a:pPr lvl="1"/>
            <a:r>
              <a:rPr lang="en-US" dirty="0" smtClean="0"/>
              <a:t>By quickly knowing what the project supports</a:t>
            </a:r>
          </a:p>
          <a:p>
            <a:endParaRPr lang="en-US" dirty="0"/>
          </a:p>
          <a:p>
            <a:r>
              <a:rPr lang="en-US" dirty="0" smtClean="0"/>
              <a:t>See what should be improved</a:t>
            </a:r>
          </a:p>
          <a:p>
            <a:pPr lvl="1"/>
            <a:r>
              <a:rPr lang="en-US" dirty="0" smtClean="0"/>
              <a:t>Self-questioning helps project stakeholders identifying strengths and weaknesses, do’s and don'ts</a:t>
            </a:r>
          </a:p>
          <a:p>
            <a:endParaRPr lang="en-US" dirty="0"/>
          </a:p>
          <a:p>
            <a:r>
              <a:rPr lang="en-US" dirty="0" smtClean="0"/>
              <a:t>Align all projects using the same ratings</a:t>
            </a:r>
          </a:p>
          <a:p>
            <a:pPr lvl="1"/>
            <a:r>
              <a:rPr lang="en-US" dirty="0" smtClean="0"/>
              <a:t>Makes projects connected together to follow the same practices</a:t>
            </a:r>
          </a:p>
          <a:p>
            <a:endParaRPr lang="en-US" dirty="0"/>
          </a:p>
          <a:p>
            <a:r>
              <a:rPr lang="en-US" dirty="0" smtClean="0"/>
              <a:t>Call for continuous improvement</a:t>
            </a:r>
          </a:p>
          <a:p>
            <a:pPr lvl="1"/>
            <a:r>
              <a:rPr lang="en-US" dirty="0" smtClean="0"/>
              <a:t>Increase self </a:t>
            </a:r>
            <a:r>
              <a:rPr lang="en-US" smtClean="0"/>
              <a:t>rating and reach </a:t>
            </a:r>
            <a:r>
              <a:rPr lang="en-US" dirty="0" smtClean="0"/>
              <a:t>better software quality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306742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 Be Discussed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endParaRPr lang="en-US" sz="2000" dirty="0" smtClean="0"/>
          </a:p>
          <a:p>
            <a:r>
              <a:rPr lang="en-US" sz="2000" dirty="0" smtClean="0"/>
              <a:t>Introduce test coverage rules: </a:t>
            </a:r>
            <a:r>
              <a:rPr lang="en-US" sz="2000" dirty="0" smtClean="0"/>
              <a:t>how </a:t>
            </a:r>
            <a:r>
              <a:rPr lang="en-US" sz="2000" dirty="0"/>
              <a:t>many tests should be added for each code </a:t>
            </a:r>
            <a:r>
              <a:rPr lang="en-US" sz="2000" dirty="0" smtClean="0"/>
              <a:t>changes</a:t>
            </a:r>
            <a:endParaRPr lang="en-US" sz="2000" dirty="0" smtClean="0"/>
          </a:p>
          <a:p>
            <a:r>
              <a:rPr lang="en-US" sz="2000" dirty="0"/>
              <a:t>Digital </a:t>
            </a:r>
            <a:r>
              <a:rPr lang="en-US" sz="2000" dirty="0"/>
              <a:t>signature: use </a:t>
            </a:r>
            <a:r>
              <a:rPr lang="en-US" sz="2000" dirty="0"/>
              <a:t>digital signature in delivered packages (already in the plan</a:t>
            </a:r>
            <a:r>
              <a:rPr lang="en-US" sz="2000" dirty="0" smtClean="0"/>
              <a:t>?)</a:t>
            </a:r>
            <a:endParaRPr lang="en-US" sz="2000" dirty="0" smtClean="0"/>
          </a:p>
          <a:p>
            <a:pPr marL="228600" lvl="1">
              <a:spcBef>
                <a:spcPts val="1000"/>
              </a:spcBef>
              <a:buFont typeface="Arial" charset="0"/>
              <a:buChar char="•"/>
            </a:pPr>
            <a:r>
              <a:rPr lang="en-US" sz="2000" dirty="0" smtClean="0"/>
              <a:t>Vulnerability fixing SLA: vulnerabilities should be fixed within 60 days</a:t>
            </a:r>
            <a:endParaRPr lang="en-US" sz="2000" dirty="0" smtClean="0"/>
          </a:p>
          <a:p>
            <a:pPr marL="228600" lvl="1">
              <a:spcBef>
                <a:spcPts val="1000"/>
              </a:spcBef>
              <a:buFont typeface="Arial" charset="0"/>
              <a:buChar char="•"/>
            </a:pPr>
            <a:r>
              <a:rPr lang="en-US" sz="2000" dirty="0"/>
              <a:t>Security </a:t>
            </a:r>
            <a:r>
              <a:rPr lang="en-US" sz="2000" dirty="0" smtClean="0"/>
              <a:t>mechanisms</a:t>
            </a:r>
            <a:endParaRPr lang="en-US" sz="2000" dirty="0"/>
          </a:p>
          <a:p>
            <a:pPr marL="742950" lvl="2" indent="-285750">
              <a:spcBef>
                <a:spcPts val="1000"/>
              </a:spcBef>
              <a:buFontTx/>
              <a:buChar char="-"/>
            </a:pPr>
            <a:r>
              <a:rPr lang="en-US" sz="1600" dirty="0"/>
              <a:t>Which cryptographic </a:t>
            </a:r>
            <a:r>
              <a:rPr lang="en-US" sz="1600" dirty="0" smtClean="0"/>
              <a:t>algorithms to use to encrypt password</a:t>
            </a:r>
          </a:p>
          <a:p>
            <a:pPr marL="742950" lvl="2" indent="-285750">
              <a:spcBef>
                <a:spcPts val="1000"/>
              </a:spcBef>
              <a:buFontTx/>
              <a:buChar char="-"/>
            </a:pPr>
            <a:r>
              <a:rPr lang="en-US" sz="1600" dirty="0"/>
              <a:t>The security mechanisms within the software produced by the project SHOULD implement perfect forward secrecy for key agreement protocols so a session key derived from a set of long-term keys cannot be compromised if one of the long-term keys is compromised in the future.</a:t>
            </a:r>
            <a:endParaRPr lang="en-US" sz="1600" dirty="0" smtClean="0"/>
          </a:p>
          <a:p>
            <a:pPr marL="742950" lvl="2" indent="-285750">
              <a:spcBef>
                <a:spcPts val="1000"/>
              </a:spcBef>
              <a:buFontTx/>
              <a:buChar char="-"/>
            </a:pPr>
            <a:r>
              <a:rPr lang="en-US" sz="1600" dirty="0"/>
              <a:t>If the software produced by the project causes the storing of passwords for authentication of external users, the passwords MUST be stored as iterated hashes with a per-user salt by using a key stretching (iterated) algorithm (e.g., PBKDF2, </a:t>
            </a:r>
            <a:r>
              <a:rPr lang="en-US" sz="1600" dirty="0" err="1"/>
              <a:t>Bcrypt</a:t>
            </a:r>
            <a:r>
              <a:rPr lang="en-US" sz="1600" dirty="0"/>
              <a:t> or </a:t>
            </a:r>
            <a:r>
              <a:rPr lang="en-US" sz="1600" dirty="0" err="1"/>
              <a:t>Scrypt</a:t>
            </a:r>
            <a:r>
              <a:rPr lang="en-US" sz="1600" dirty="0"/>
              <a:t>).</a:t>
            </a:r>
            <a:endParaRPr lang="en-US" sz="1600" dirty="0" smtClean="0"/>
          </a:p>
          <a:p>
            <a:pPr marL="742950" lvl="2" indent="-285750">
              <a:spcBef>
                <a:spcPts val="1000"/>
              </a:spcBef>
              <a:buFontTx/>
              <a:buChar char="-"/>
            </a:pPr>
            <a:r>
              <a:rPr lang="en-US" sz="1600" dirty="0" smtClean="0"/>
              <a:t>The </a:t>
            </a:r>
            <a:r>
              <a:rPr lang="en-US" sz="1600" dirty="0"/>
              <a:t>security mechanisms within the software produced by the project MUST generate all cryptographic keys and </a:t>
            </a:r>
            <a:r>
              <a:rPr lang="en-US" sz="1600" dirty="0" err="1"/>
              <a:t>nonces</a:t>
            </a:r>
            <a:r>
              <a:rPr lang="en-US" sz="1600" dirty="0"/>
              <a:t> using a cryptographically secure random number generator, and MUST NOT do so using generators that are cryptographically </a:t>
            </a:r>
            <a:r>
              <a:rPr lang="en-US" sz="1600" dirty="0" smtClean="0"/>
              <a:t>insecure</a:t>
            </a:r>
          </a:p>
          <a:p>
            <a:pPr marL="742950" lvl="2" indent="-285750">
              <a:spcBef>
                <a:spcPts val="1000"/>
              </a:spcBef>
              <a:buFontTx/>
              <a:buChar char="-"/>
            </a:pPr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189848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7066281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1528</TotalTime>
  <Words>395</Words>
  <Application>Microsoft Office PowerPoint</Application>
  <PresentationFormat>Widescreen</PresentationFormat>
  <Paragraphs>56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.AppleSystemUIFont</vt:lpstr>
      <vt:lpstr>Helvetica Neue Light</vt:lpstr>
      <vt:lpstr>Arial</vt:lpstr>
      <vt:lpstr>Calibri</vt:lpstr>
      <vt:lpstr>Office Theme</vt:lpstr>
      <vt:lpstr>CII Badging Program for CLAMP  Xue Gao, Pierre Close, Anael Closson</vt:lpstr>
      <vt:lpstr>The CII Badging Program</vt:lpstr>
      <vt:lpstr>The Questionnaire</vt:lpstr>
      <vt:lpstr>The Goals</vt:lpstr>
      <vt:lpstr>To Be Discussed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Gao, Xue</cp:lastModifiedBy>
  <cp:revision>103</cp:revision>
  <dcterms:created xsi:type="dcterms:W3CDTF">2017-02-27T16:23:08Z</dcterms:created>
  <dcterms:modified xsi:type="dcterms:W3CDTF">2017-09-26T13:41:27Z</dcterms:modified>
</cp:coreProperties>
</file>