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83" r:id="rId2"/>
    <p:sldId id="333" r:id="rId3"/>
    <p:sldId id="334" r:id="rId4"/>
    <p:sldId id="331" r:id="rId5"/>
    <p:sldId id="336" r:id="rId6"/>
    <p:sldId id="339" r:id="rId7"/>
    <p:sldId id="342" r:id="rId8"/>
    <p:sldId id="330" r:id="rId9"/>
    <p:sldId id="270" r:id="rId10"/>
    <p:sldId id="277" r:id="rId11"/>
    <p:sldId id="279" r:id="rId12"/>
    <p:sldId id="258" r:id="rId13"/>
    <p:sldId id="273" r:id="rId14"/>
    <p:sldId id="260" r:id="rId15"/>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C9FF"/>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345" autoAdjust="0"/>
  </p:normalViewPr>
  <p:slideViewPr>
    <p:cSldViewPr snapToGrid="0">
      <p:cViewPr varScale="1">
        <p:scale>
          <a:sx n="63" d="100"/>
          <a:sy n="63" d="100"/>
        </p:scale>
        <p:origin x="1542" y="9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5/2/2018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5/2/2018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CASABLANCA 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780303" y="8683046"/>
            <a:ext cx="1298625" cy="307777"/>
          </a:xfrm>
          <a:prstGeom prst="rect">
            <a:avLst/>
          </a:prstGeom>
          <a:noFill/>
        </p:spPr>
        <p:txBody>
          <a:bodyPr wrap="none" rtlCol="0">
            <a:spAutoFit/>
          </a:bodyPr>
          <a:lstStyle/>
          <a:p>
            <a:r>
              <a:rPr lang="en-US" sz="1400" dirty="0">
                <a:solidFill>
                  <a:schemeClr val="bg1"/>
                </a:solidFill>
              </a:rPr>
              <a:t>May 2, 2018 v1</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B8F8149-0E5D-4CE7-B2DA-D2ADDC4F507F}"/>
              </a:ext>
            </a:extLst>
          </p:cNvPr>
          <p:cNvGrpSpPr/>
          <p:nvPr/>
        </p:nvGrpSpPr>
        <p:grpSpPr>
          <a:xfrm>
            <a:off x="132348" y="0"/>
            <a:ext cx="5710990" cy="9157353"/>
            <a:chOff x="-2229853" y="-29395"/>
            <a:chExt cx="5710990" cy="9157353"/>
          </a:xfrm>
        </p:grpSpPr>
        <p:grpSp>
          <p:nvGrpSpPr>
            <p:cNvPr id="2" name="Group 1">
              <a:extLst>
                <a:ext uri="{FF2B5EF4-FFF2-40B4-BE49-F238E27FC236}">
                  <a16:creationId xmlns:a16="http://schemas.microsoft.com/office/drawing/2014/main" id="{5BBA67C0-88D0-4650-B89C-F3FE5EE9C95D}"/>
                </a:ext>
              </a:extLst>
            </p:cNvPr>
            <p:cNvGrpSpPr/>
            <p:nvPr/>
          </p:nvGrpSpPr>
          <p:grpSpPr>
            <a:xfrm>
              <a:off x="-1230886" y="932549"/>
              <a:ext cx="4165927"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506052" y="560555"/>
              <a:ext cx="728849"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824" y="1107264"/>
              <a:ext cx="594675"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63322" y="560555"/>
              <a:ext cx="847751" cy="560347"/>
              <a:chOff x="1774513" y="588837"/>
              <a:chExt cx="829010"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774513" y="718517"/>
                <a:ext cx="829010" cy="276999"/>
              </a:xfrm>
              <a:prstGeom prst="rect">
                <a:avLst/>
              </a:prstGeom>
              <a:noFill/>
            </p:spPr>
            <p:txBody>
              <a:bodyPr wrap="none" rtlCol="0">
                <a:spAutoFit/>
              </a:bodyPr>
              <a:lstStyle/>
              <a:p>
                <a:r>
                  <a:rPr lang="en-US" sz="1200" b="1" dirty="0">
                    <a:solidFill>
                      <a:schemeClr val="bg1"/>
                    </a:solidFill>
                  </a:rPr>
                  <a:t>Controller</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0367" y="1107264"/>
              <a:ext cx="594675"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452349" y="561309"/>
              <a:ext cx="728849"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5488" y="1107264"/>
              <a:ext cx="594675"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2229853" y="-29395"/>
              <a:ext cx="5710990"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A : PNF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1366426" y="560555"/>
              <a:ext cx="728849"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096" y="1107264"/>
              <a:ext cx="594675"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2406950" y="560555"/>
              <a:ext cx="728849"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9944" y="1113846"/>
              <a:ext cx="594675"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396894" y="1738987"/>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670173" y="1999798"/>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1646" y="1864924"/>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709262" y="3544374"/>
              <a:ext cx="1296810" cy="697170"/>
              <a:chOff x="1632167" y="4188589"/>
              <a:chExt cx="1268142" cy="697170"/>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902761" y="4014634"/>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676660" y="4238911"/>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25077" y="4188589"/>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213916" y="2191728"/>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564373" y="2630257"/>
              <a:ext cx="764214" cy="276999"/>
            </a:xfrm>
            <a:prstGeom prst="rect">
              <a:avLst/>
            </a:prstGeom>
            <a:noFill/>
          </p:spPr>
          <p:txBody>
            <a:bodyPr wrap="none" rtlCol="0">
              <a:spAutoFit/>
            </a:bodyPr>
            <a:lstStyle/>
            <a:p>
              <a:r>
                <a:rPr lang="en-US" sz="1200" dirty="0">
                  <a:solidFill>
                    <a:schemeClr val="bg1"/>
                  </a:solidFill>
                </a:rPr>
                <a:t>PNF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406236" y="3488449"/>
              <a:ext cx="600531" cy="496033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37780" y="5604348"/>
              <a:ext cx="179193"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728489" y="5792202"/>
              <a:ext cx="4342887" cy="369332"/>
            </a:xfrm>
            <a:prstGeom prst="rect">
              <a:avLst/>
            </a:prstGeom>
            <a:noFill/>
          </p:spPr>
          <p:txBody>
            <a:bodyPr wrap="square" rtlCol="0">
              <a:spAutoFit/>
            </a:bodyPr>
            <a:lstStyle/>
            <a:p>
              <a:r>
                <a:rPr lang="en-US" dirty="0">
                  <a:solidFill>
                    <a:srgbClr val="0000CC"/>
                  </a:solidFill>
                </a:rPr>
                <a:t>Artifacts Distribution</a:t>
              </a:r>
            </a:p>
          </p:txBody>
        </p:sp>
        <p:grpSp>
          <p:nvGrpSpPr>
            <p:cNvPr id="86" name="Group 85">
              <a:extLst>
                <a:ext uri="{FF2B5EF4-FFF2-40B4-BE49-F238E27FC236}">
                  <a16:creationId xmlns:a16="http://schemas.microsoft.com/office/drawing/2014/main" id="{6A338418-5DD5-484F-9814-DA21ADB8DCA3}"/>
                </a:ext>
              </a:extLst>
            </p:cNvPr>
            <p:cNvGrpSpPr/>
            <p:nvPr/>
          </p:nvGrpSpPr>
          <p:grpSpPr>
            <a:xfrm>
              <a:off x="-1239906" y="1515906"/>
              <a:ext cx="339198"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309147" y="1515906"/>
              <a:ext cx="339198"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658345" y="1515906"/>
              <a:ext cx="339198"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1579084" y="1515906"/>
              <a:ext cx="339198"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2603349" y="1515906"/>
              <a:ext cx="339198"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904979" y="5612732"/>
              <a:ext cx="356710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926863" y="5391565"/>
              <a:ext cx="247002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892496" y="5122274"/>
              <a:ext cx="156332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904979" y="4897787"/>
              <a:ext cx="68991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6" name="TextBox 125">
            <a:extLst>
              <a:ext uri="{FF2B5EF4-FFF2-40B4-BE49-F238E27FC236}">
                <a16:creationId xmlns:a16="http://schemas.microsoft.com/office/drawing/2014/main" id="{FB2F876F-298D-4C84-AADF-F71E775149BE}"/>
              </a:ext>
            </a:extLst>
          </p:cNvPr>
          <p:cNvSpPr txBox="1"/>
          <p:nvPr/>
        </p:nvSpPr>
        <p:spPr>
          <a:xfrm>
            <a:off x="6480343" y="169765"/>
            <a:ext cx="5485648" cy="8547706"/>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Design Time</a:t>
            </a:r>
          </a:p>
          <a:p>
            <a:pPr>
              <a:spcAft>
                <a:spcPts val="600"/>
              </a:spcAft>
            </a:pPr>
            <a:r>
              <a:rPr lang="en-US" b="1" dirty="0">
                <a:ea typeface="Nokia Pure Text Light" panose="020B0304040602060303" pitchFamily="34" charset="0"/>
                <a:cs typeface="Nokia Pure Text Light" panose="020B0304040602060303" pitchFamily="34" charset="0"/>
              </a:rPr>
              <a:t>RESOURCE DEFINITION - </a:t>
            </a:r>
            <a:r>
              <a:rPr lang="en-US" dirty="0">
                <a:ea typeface="Nokia Pure Text Light" panose="020B0304040602060303" pitchFamily="34" charset="0"/>
                <a:cs typeface="Nokia Pure Text Light" panose="020B0304040602060303" pitchFamily="34" charset="0"/>
              </a:rPr>
              <a:t>VID User can provide the following information about a PNF:</a:t>
            </a:r>
            <a:endParaRPr lang="en-US" b="1" dirty="0">
              <a:ea typeface="Nokia Pure Text Light" panose="020B0304040602060303" pitchFamily="34" charset="0"/>
              <a:cs typeface="Nokia Pure Text Light" panose="020B0304040602060303" pitchFamily="34" charset="0"/>
            </a:endParaRP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RESOURCE TYPE</a:t>
            </a:r>
            <a:r>
              <a:rPr lang="en-US" dirty="0">
                <a:ea typeface="Nokia Pure Text Light" panose="020B0304040602060303" pitchFamily="34" charset="0"/>
                <a:cs typeface="Nokia Pure Text Light" panose="020B0304040602060303" pitchFamily="34" charset="0"/>
              </a:rPr>
              <a:t>– Type of resource; PNF in this case</a:t>
            </a:r>
            <a:r>
              <a:rPr lang="en-US" b="1" dirty="0">
                <a:ea typeface="Nokia Pure Text Light" panose="020B0304040602060303" pitchFamily="34" charset="0"/>
                <a:cs typeface="Nokia Pure Text Light" panose="020B0304040602060303" pitchFamily="34" charset="0"/>
              </a:rPr>
              <a:t>	</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NAME</a:t>
            </a:r>
            <a:r>
              <a:rPr lang="en-US" dirty="0">
                <a:ea typeface="Nokia Pure Text Light" panose="020B0304040602060303" pitchFamily="34" charset="0"/>
                <a:cs typeface="Nokia Pure Text Light" panose="020B0304040602060303" pitchFamily="34" charset="0"/>
              </a:rPr>
              <a:t> – Name of the PNF type</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CATEGORY</a:t>
            </a:r>
            <a:r>
              <a:rPr lang="en-US" dirty="0">
                <a:ea typeface="Nokia Pure Text Light" panose="020B0304040602060303" pitchFamily="34" charset="0"/>
                <a:cs typeface="Nokia Pure Text Light" panose="020B0304040602060303" pitchFamily="34" charset="0"/>
              </a:rPr>
              <a:t> – PNF category; e.g. Mobility</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TAGS</a:t>
            </a:r>
            <a:r>
              <a:rPr lang="en-US" dirty="0">
                <a:ea typeface="Nokia Pure Text Light" panose="020B0304040602060303" pitchFamily="34" charset="0"/>
                <a:cs typeface="Nokia Pure Text Light" panose="020B0304040602060303" pitchFamily="34" charset="0"/>
              </a:rPr>
              <a:t> – User-defined tags </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DESCRIPTION </a:t>
            </a:r>
            <a:r>
              <a:rPr lang="en-US" dirty="0">
                <a:ea typeface="Nokia Pure Text Light" panose="020B0304040602060303" pitchFamily="34" charset="0"/>
                <a:cs typeface="Nokia Pure Text Light" panose="020B0304040602060303" pitchFamily="34" charset="0"/>
              </a:rPr>
              <a:t>– Text description</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CONTACT ID </a:t>
            </a:r>
            <a:r>
              <a:rPr lang="en-US" dirty="0">
                <a:ea typeface="Nokia Pure Text Light" panose="020B0304040602060303" pitchFamily="34" charset="0"/>
                <a:cs typeface="Nokia Pure Text Light" panose="020B0304040602060303" pitchFamily="34" charset="0"/>
              </a:rPr>
              <a:t>– Designer of the resource; i.e. user of ONAP</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VENDOR</a:t>
            </a:r>
            <a:r>
              <a:rPr lang="en-US" dirty="0">
                <a:ea typeface="Nokia Pure Text Light" panose="020B0304040602060303" pitchFamily="34" charset="0"/>
                <a:cs typeface="Nokia Pure Text Light" panose="020B0304040602060303" pitchFamily="34" charset="0"/>
              </a:rPr>
              <a:t> – PNF vendor; e.g. Nokia</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VENDOR RELEASE </a:t>
            </a:r>
            <a:r>
              <a:rPr lang="en-US" dirty="0">
                <a:ea typeface="Nokia Pure Text Light" panose="020B0304040602060303" pitchFamily="34" charset="0"/>
                <a:cs typeface="Nokia Pure Text Light" panose="020B0304040602060303" pitchFamily="34" charset="0"/>
              </a:rPr>
              <a:t>– Vendor release</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VENDOR MODEL NUMBER </a:t>
            </a:r>
            <a:r>
              <a:rPr lang="en-US" dirty="0">
                <a:ea typeface="Nokia Pure Text Light" panose="020B0304040602060303" pitchFamily="34" charset="0"/>
                <a:cs typeface="Nokia Pure Text Light" panose="020B0304040602060303" pitchFamily="34" charset="0"/>
              </a:rPr>
              <a:t>– PNF model </a:t>
            </a:r>
          </a:p>
          <a:p>
            <a:pPr marL="171450" indent="-171450">
              <a:spcAft>
                <a:spcPts val="300"/>
              </a:spcAft>
              <a:buFont typeface="Arial" panose="020B0604020202020204" pitchFamily="34" charset="0"/>
              <a:buChar char="•"/>
            </a:pPr>
            <a:r>
              <a:rPr lang="en-US" b="1" dirty="0">
                <a:ea typeface="Nokia Pure Text Light" panose="020B0304040602060303" pitchFamily="34" charset="0"/>
                <a:cs typeface="Nokia Pure Text Light" panose="020B0304040602060303" pitchFamily="34" charset="0"/>
              </a:rPr>
              <a:t>EVENTS </a:t>
            </a:r>
            <a:r>
              <a:rPr lang="en-US" dirty="0">
                <a:ea typeface="Nokia Pure Text Light" panose="020B0304040602060303" pitchFamily="34" charset="0"/>
                <a:cs typeface="Nokia Pure Text Light" panose="020B0304040602060303" pitchFamily="34" charset="0"/>
              </a:rPr>
              <a:t>– Monitoring event definitions </a:t>
            </a:r>
          </a:p>
          <a:p>
            <a:pPr>
              <a:spcAft>
                <a:spcPts val="600"/>
              </a:spcAft>
            </a:pPr>
            <a:endParaRPr lang="en-US"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PNF type.  For VNF, VNF package is onboarded which moves the VNF type into the SDC Catalog.  From there, VNF can be used to build services.  </a:t>
            </a:r>
            <a:r>
              <a:rPr lang="en-US" b="1" dirty="0">
                <a:ea typeface="Nokia Pure Text Light" panose="020B0304040602060303" pitchFamily="34" charset="0"/>
                <a:cs typeface="Nokia Pure Text Light" panose="020B0304040602060303" pitchFamily="34" charset="0"/>
              </a:rPr>
              <a:t>Note</a:t>
            </a:r>
            <a:r>
              <a:rPr lang="en-US" dirty="0">
                <a:ea typeface="Nokia Pure Text Light" panose="020B0304040602060303" pitchFamily="34" charset="0"/>
                <a:cs typeface="Nokia Pure Text Light" panose="020B0304040602060303" pitchFamily="34" charset="0"/>
              </a:rPr>
              <a:t> that SDC does not currently support PNF onboarding but this is a desired enhancement. </a:t>
            </a:r>
          </a:p>
          <a:p>
            <a:pPr>
              <a:spcAft>
                <a:spcPts val="600"/>
              </a:spcAft>
            </a:pPr>
            <a:endParaRPr lang="en-US"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a:t>
            </a:r>
            <a:r>
              <a:rPr lang="en-US" b="1" dirty="0">
                <a:ea typeface="Nokia Pure Text Light" panose="020B0304040602060303" pitchFamily="34" charset="0"/>
                <a:cs typeface="Nokia Pure Text Light" panose="020B0304040602060303" pitchFamily="34" charset="0"/>
              </a:rPr>
              <a:t>Note</a:t>
            </a:r>
            <a:r>
              <a:rPr lang="en-US" dirty="0">
                <a:ea typeface="Nokia Pure Text Light" panose="020B0304040602060303" pitchFamily="34" charset="0"/>
                <a:cs typeface="Nokia Pure Text Light" panose="020B0304040602060303" pitchFamily="34" charset="0"/>
              </a:rPr>
              <a:t> that SDC does not currently support artifacts for PNFs but this is a desired enhancement.</a:t>
            </a:r>
          </a:p>
        </p:txBody>
      </p:sp>
      <p:sp>
        <p:nvSpPr>
          <p:cNvPr id="207" name="Oval 206">
            <a:extLst>
              <a:ext uri="{FF2B5EF4-FFF2-40B4-BE49-F238E27FC236}">
                <a16:creationId xmlns:a16="http://schemas.microsoft.com/office/drawing/2014/main" id="{A56B77AA-A626-4126-92CE-97972CA41D4E}"/>
              </a:ext>
            </a:extLst>
          </p:cNvPr>
          <p:cNvSpPr/>
          <p:nvPr/>
        </p:nvSpPr>
        <p:spPr>
          <a:xfrm>
            <a:off x="289562" y="19370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66723" y="3631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45822" y="571425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023081" y="7259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026070" y="51430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024979" y="71908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Tree>
    <p:extLst>
      <p:ext uri="{BB962C8B-B14F-4D97-AF65-F5344CB8AC3E}">
        <p14:creationId xmlns:p14="http://schemas.microsoft.com/office/powerpoint/2010/main" val="1520079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110675" y="29688"/>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62564" y="-17858"/>
              <a:ext cx="6690664"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PNF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2" name="Group 11">
            <a:extLst>
              <a:ext uri="{FF2B5EF4-FFF2-40B4-BE49-F238E27FC236}">
                <a16:creationId xmlns:a16="http://schemas.microsoft.com/office/drawing/2014/main" id="{4D6F28A3-55E1-4636-9329-1115B39BBAD4}"/>
              </a:ext>
            </a:extLst>
          </p:cNvPr>
          <p:cNvGrpSpPr/>
          <p:nvPr/>
        </p:nvGrpSpPr>
        <p:grpSpPr>
          <a:xfrm>
            <a:off x="278507" y="631549"/>
            <a:ext cx="6495510" cy="8331779"/>
            <a:chOff x="2764605" y="562840"/>
            <a:chExt cx="6495510" cy="8331779"/>
          </a:xfrm>
        </p:grpSpPr>
        <p:grpSp>
          <p:nvGrpSpPr>
            <p:cNvPr id="9" name="Group 8">
              <a:extLst>
                <a:ext uri="{FF2B5EF4-FFF2-40B4-BE49-F238E27FC236}">
                  <a16:creationId xmlns:a16="http://schemas.microsoft.com/office/drawing/2014/main" id="{98DB0EC6-DAEF-463E-B44D-637B0EAC9B25}"/>
                </a:ext>
              </a:extLst>
            </p:cNvPr>
            <p:cNvGrpSpPr/>
            <p:nvPr/>
          </p:nvGrpSpPr>
          <p:grpSpPr>
            <a:xfrm>
              <a:off x="4902746" y="577352"/>
              <a:ext cx="712737" cy="8317267"/>
              <a:chOff x="2235745" y="577351"/>
              <a:chExt cx="712737" cy="8317267"/>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244528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2235745"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2019677" y="819453"/>
                  <a:ext cx="360996" cy="254425"/>
                </a:xfrm>
                <a:prstGeom prst="rect">
                  <a:avLst/>
                </a:prstGeom>
                <a:noFill/>
              </p:spPr>
              <p:txBody>
                <a:bodyPr wrap="none" rtlCol="0">
                  <a:spAutoFit/>
                </a:bodyPr>
                <a:lstStyle/>
                <a:p>
                  <a:r>
                    <a:rPr lang="en-US" sz="1200" b="1" dirty="0">
                      <a:solidFill>
                        <a:schemeClr val="bg1"/>
                      </a:solidFill>
                    </a:rPr>
                    <a:t>SO</a:t>
                  </a:r>
                </a:p>
              </p:txBody>
            </p:sp>
          </p:grpSp>
          <p:grpSp>
            <p:nvGrpSpPr>
              <p:cNvPr id="71" name="Group 70">
                <a:extLst>
                  <a:ext uri="{FF2B5EF4-FFF2-40B4-BE49-F238E27FC236}">
                    <a16:creationId xmlns:a16="http://schemas.microsoft.com/office/drawing/2014/main" id="{888C499D-C793-4F2E-B368-34C3ED4C3229}"/>
                  </a:ext>
                </a:extLst>
              </p:cNvPr>
              <p:cNvGrpSpPr/>
              <p:nvPr/>
            </p:nvGrpSpPr>
            <p:grpSpPr>
              <a:xfrm>
                <a:off x="2321597" y="1123416"/>
                <a:ext cx="581529" cy="581529"/>
                <a:chOff x="4055304" y="1123306"/>
                <a:chExt cx="581529" cy="581529"/>
              </a:xfrm>
            </p:grpSpPr>
            <p:pic>
              <p:nvPicPr>
                <p:cNvPr id="72" name="Picture 71">
                  <a:extLst>
                    <a:ext uri="{FF2B5EF4-FFF2-40B4-BE49-F238E27FC236}">
                      <a16:creationId xmlns:a16="http://schemas.microsoft.com/office/drawing/2014/main" id="{757C0F65-9CFE-4BE7-9240-9B3E8AE089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3" name="Group 72">
                  <a:extLst>
                    <a:ext uri="{FF2B5EF4-FFF2-40B4-BE49-F238E27FC236}">
                      <a16:creationId xmlns:a16="http://schemas.microsoft.com/office/drawing/2014/main" id="{572DDEB0-D819-4930-8F83-70DF23048174}"/>
                    </a:ext>
                  </a:extLst>
                </p:cNvPr>
                <p:cNvGrpSpPr/>
                <p:nvPr/>
              </p:nvGrpSpPr>
              <p:grpSpPr>
                <a:xfrm>
                  <a:off x="4185586" y="1536711"/>
                  <a:ext cx="331700" cy="90532"/>
                  <a:chOff x="1524814" y="5809921"/>
                  <a:chExt cx="945329" cy="225343"/>
                </a:xfrm>
              </p:grpSpPr>
              <p:pic>
                <p:nvPicPr>
                  <p:cNvPr id="74" name="Picture 73">
                    <a:extLst>
                      <a:ext uri="{FF2B5EF4-FFF2-40B4-BE49-F238E27FC236}">
                        <a16:creationId xmlns:a16="http://schemas.microsoft.com/office/drawing/2014/main" id="{34DDCC53-F7A3-44B9-AE43-ECBD7C040854}"/>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5" name="Picture 74">
                    <a:extLst>
                      <a:ext uri="{FF2B5EF4-FFF2-40B4-BE49-F238E27FC236}">
                        <a16:creationId xmlns:a16="http://schemas.microsoft.com/office/drawing/2014/main" id="{EF98238C-590E-4901-9AE3-74A614F2C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6472951" y="576598"/>
              <a:ext cx="712737" cy="8318021"/>
              <a:chOff x="3805950" y="576597"/>
              <a:chExt cx="712737" cy="831802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401526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3805950"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64870" y="730814"/>
                  <a:ext cx="463588" cy="276999"/>
                </a:xfrm>
                <a:prstGeom prst="rect">
                  <a:avLst/>
                </a:prstGeom>
                <a:noFill/>
              </p:spPr>
              <p:txBody>
                <a:bodyPr wrap="none" rtlCol="0">
                  <a:spAutoFit/>
                </a:bodyPr>
                <a:lstStyle/>
                <a:p>
                  <a:r>
                    <a:rPr lang="en-US" sz="1200" b="1" dirty="0">
                      <a:solidFill>
                        <a:schemeClr val="bg1"/>
                      </a:solidFill>
                    </a:rPr>
                    <a:t>OOF</a:t>
                  </a:r>
                </a:p>
              </p:txBody>
            </p:sp>
          </p:grpSp>
          <p:grpSp>
            <p:nvGrpSpPr>
              <p:cNvPr id="76" name="Group 75">
                <a:extLst>
                  <a:ext uri="{FF2B5EF4-FFF2-40B4-BE49-F238E27FC236}">
                    <a16:creationId xmlns:a16="http://schemas.microsoft.com/office/drawing/2014/main" id="{2E44306D-4175-4D0A-974C-FB91A22D033F}"/>
                  </a:ext>
                </a:extLst>
              </p:cNvPr>
              <p:cNvGrpSpPr/>
              <p:nvPr/>
            </p:nvGrpSpPr>
            <p:grpSpPr>
              <a:xfrm>
                <a:off x="3874261" y="1152231"/>
                <a:ext cx="581529" cy="581529"/>
                <a:chOff x="4055304" y="1123306"/>
                <a:chExt cx="581529" cy="581529"/>
              </a:xfrm>
            </p:grpSpPr>
            <p:pic>
              <p:nvPicPr>
                <p:cNvPr id="78" name="Picture 77">
                  <a:extLst>
                    <a:ext uri="{FF2B5EF4-FFF2-40B4-BE49-F238E27FC236}">
                      <a16:creationId xmlns:a16="http://schemas.microsoft.com/office/drawing/2014/main" id="{F8A50837-D983-4C3C-A270-37FB647CA8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9" name="Group 78">
                  <a:extLst>
                    <a:ext uri="{FF2B5EF4-FFF2-40B4-BE49-F238E27FC236}">
                      <a16:creationId xmlns:a16="http://schemas.microsoft.com/office/drawing/2014/main" id="{0CF83BEE-005A-4B8D-AF6E-4C0DBFEDE9FB}"/>
                    </a:ext>
                  </a:extLst>
                </p:cNvPr>
                <p:cNvGrpSpPr/>
                <p:nvPr/>
              </p:nvGrpSpPr>
              <p:grpSpPr>
                <a:xfrm>
                  <a:off x="4185586" y="1536711"/>
                  <a:ext cx="331700" cy="90532"/>
                  <a:chOff x="1524814" y="5809921"/>
                  <a:chExt cx="945329" cy="225343"/>
                </a:xfrm>
              </p:grpSpPr>
              <p:pic>
                <p:nvPicPr>
                  <p:cNvPr id="80" name="Picture 79">
                    <a:extLst>
                      <a:ext uri="{FF2B5EF4-FFF2-40B4-BE49-F238E27FC236}">
                        <a16:creationId xmlns:a16="http://schemas.microsoft.com/office/drawing/2014/main" id="{9CF69C95-236B-40A5-9251-167B277E70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1" name="Picture 80">
                    <a:extLst>
                      <a:ext uri="{FF2B5EF4-FFF2-40B4-BE49-F238E27FC236}">
                        <a16:creationId xmlns:a16="http://schemas.microsoft.com/office/drawing/2014/main" id="{BD94FBAF-253A-4AE2-AE11-F8A20D1818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354231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8252236" y="10665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257193" y="562840"/>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8043155" y="576598"/>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4347287" y="1003451"/>
              <a:ext cx="366504" cy="2807708"/>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136581" y="2252003"/>
              <a:ext cx="2797811" cy="338554"/>
            </a:xfrm>
            <a:prstGeom prst="rect">
              <a:avLst/>
            </a:prstGeom>
            <a:noFill/>
          </p:spPr>
          <p:txBody>
            <a:bodyPr wrap="square" rtlCol="0">
              <a:spAutoFit/>
            </a:bodyPr>
            <a:lstStyle/>
            <a:p>
              <a:r>
                <a:rPr lang="en-US" sz="1600" dirty="0">
                  <a:solidFill>
                    <a:srgbClr val="0000CC"/>
                  </a:solidFill>
                </a:rPr>
                <a:t>Service Instantiation for PNF ID</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3457957" y="1256746"/>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3122751" y="1596833"/>
              <a:ext cx="1251457" cy="507831"/>
            </a:xfrm>
            <a:prstGeom prst="rect">
              <a:avLst/>
            </a:prstGeom>
            <a:noFill/>
          </p:spPr>
          <p:txBody>
            <a:bodyPr wrap="square" rtlCol="0">
              <a:spAutoFit/>
            </a:bodyPr>
            <a:lstStyle/>
            <a:p>
              <a:r>
                <a:rPr lang="en-US" sz="1600" dirty="0">
                  <a:solidFill>
                    <a:srgbClr val="0000CC"/>
                  </a:solidFill>
                </a:rPr>
                <a:t>Work Order</a:t>
              </a:r>
            </a:p>
            <a:p>
              <a:r>
                <a:rPr lang="en-US" sz="1100" dirty="0">
                  <a:solidFill>
                    <a:srgbClr val="0000CC"/>
                  </a:solidFill>
                </a:rPr>
                <a:t>(PNF ID)</a:t>
              </a: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5796382" y="1607116"/>
              <a:ext cx="489884" cy="26707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4741169" y="2669744"/>
              <a:ext cx="1941321" cy="507831"/>
            </a:xfrm>
            <a:prstGeom prst="rect">
              <a:avLst/>
            </a:prstGeom>
            <a:noFill/>
          </p:spPr>
          <p:txBody>
            <a:bodyPr wrap="square" rtlCol="0">
              <a:spAutoFit/>
            </a:bodyPr>
            <a:lstStyle/>
            <a:p>
              <a:r>
                <a:rPr lang="en-US" sz="1600" dirty="0">
                  <a:solidFill>
                    <a:srgbClr val="0000CC"/>
                  </a:solidFill>
                </a:rPr>
                <a:t>Homing </a:t>
              </a:r>
            </a:p>
            <a:p>
              <a:r>
                <a:rPr lang="en-US" sz="1100" dirty="0">
                  <a:solidFill>
                    <a:srgbClr val="0000CC"/>
                  </a:solidFill>
                </a:rPr>
                <a:t>(N/A for Casablanca) </a:t>
              </a:r>
            </a:p>
          </p:txBody>
        </p:sp>
        <p:sp>
          <p:nvSpPr>
            <p:cNvPr id="168" name="Rectangle: Rounded Corners 167">
              <a:extLst>
                <a:ext uri="{FF2B5EF4-FFF2-40B4-BE49-F238E27FC236}">
                  <a16:creationId xmlns:a16="http://schemas.microsoft.com/office/drawing/2014/main" id="{A5E86F8F-32B2-4927-9FAF-E631C156720E}"/>
                </a:ext>
              </a:extLst>
            </p:cNvPr>
            <p:cNvSpPr/>
            <p:nvPr/>
          </p:nvSpPr>
          <p:spPr>
            <a:xfrm rot="16200000">
              <a:off x="5053861" y="3016458"/>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TextBox 168">
              <a:extLst>
                <a:ext uri="{FF2B5EF4-FFF2-40B4-BE49-F238E27FC236}">
                  <a16:creationId xmlns:a16="http://schemas.microsoft.com/office/drawing/2014/main" id="{005533CD-A747-4F10-B5A9-EC580CAF483E}"/>
                </a:ext>
              </a:extLst>
            </p:cNvPr>
            <p:cNvSpPr txBox="1"/>
            <p:nvPr/>
          </p:nvSpPr>
          <p:spPr>
            <a:xfrm>
              <a:off x="4753752" y="3322562"/>
              <a:ext cx="1207013" cy="523220"/>
            </a:xfrm>
            <a:prstGeom prst="rect">
              <a:avLst/>
            </a:prstGeom>
            <a:noFill/>
          </p:spPr>
          <p:txBody>
            <a:bodyPr wrap="square" rtlCol="0">
              <a:spAutoFit/>
            </a:bodyPr>
            <a:lstStyle/>
            <a:p>
              <a:r>
                <a:rPr lang="en-US" sz="1400" dirty="0">
                  <a:solidFill>
                    <a:srgbClr val="0000CC"/>
                  </a:solidFill>
                </a:rPr>
                <a:t>Resource level flow RLF</a:t>
              </a:r>
            </a:p>
          </p:txBody>
        </p:sp>
        <p:sp>
          <p:nvSpPr>
            <p:cNvPr id="173" name="Rectangle: Rounded Corners 172">
              <a:extLst>
                <a:ext uri="{FF2B5EF4-FFF2-40B4-BE49-F238E27FC236}">
                  <a16:creationId xmlns:a16="http://schemas.microsoft.com/office/drawing/2014/main" id="{4A7E3634-A523-413B-8B9D-3108C7738EDA}"/>
                </a:ext>
              </a:extLst>
            </p:cNvPr>
            <p:cNvSpPr/>
            <p:nvPr/>
          </p:nvSpPr>
          <p:spPr>
            <a:xfrm rot="16200000">
              <a:off x="6561943" y="3217190"/>
              <a:ext cx="341527" cy="42715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TextBox 173">
              <a:extLst>
                <a:ext uri="{FF2B5EF4-FFF2-40B4-BE49-F238E27FC236}">
                  <a16:creationId xmlns:a16="http://schemas.microsoft.com/office/drawing/2014/main" id="{F82B50F5-F6B9-492A-8E7A-896058EFB738}"/>
                </a:ext>
              </a:extLst>
            </p:cNvPr>
            <p:cNvSpPr txBox="1"/>
            <p:nvPr/>
          </p:nvSpPr>
          <p:spPr>
            <a:xfrm>
              <a:off x="4642264" y="5137309"/>
              <a:ext cx="4331550" cy="338554"/>
            </a:xfrm>
            <a:prstGeom prst="rect">
              <a:avLst/>
            </a:prstGeom>
            <a:noFill/>
          </p:spPr>
          <p:txBody>
            <a:bodyPr wrap="square" rtlCol="0">
              <a:spAutoFit/>
            </a:bodyPr>
            <a:lstStyle/>
            <a:p>
              <a:r>
                <a:rPr lang="en-US" sz="1600" dirty="0">
                  <a:solidFill>
                    <a:srgbClr val="0000CC"/>
                  </a:solidFill>
                </a:rPr>
                <a:t>Update AAI entry &amp; continue service instantiation</a:t>
              </a:r>
              <a:endParaRPr lang="en-US" sz="1050" dirty="0">
                <a:solidFill>
                  <a:srgbClr val="0000CC"/>
                </a:solidFill>
              </a:endParaRPr>
            </a:p>
          </p:txBody>
        </p:sp>
        <p:sp>
          <p:nvSpPr>
            <p:cNvPr id="176" name="Rectangle: Rounded Corners 175">
              <a:extLst>
                <a:ext uri="{FF2B5EF4-FFF2-40B4-BE49-F238E27FC236}">
                  <a16:creationId xmlns:a16="http://schemas.microsoft.com/office/drawing/2014/main" id="{9403602E-542F-4FB9-8BB4-4A94A73D8BF4}"/>
                </a:ext>
              </a:extLst>
            </p:cNvPr>
            <p:cNvSpPr/>
            <p:nvPr/>
          </p:nvSpPr>
          <p:spPr>
            <a:xfrm rot="16200000">
              <a:off x="4952226" y="6995111"/>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a:extLst>
                <a:ext uri="{FF2B5EF4-FFF2-40B4-BE49-F238E27FC236}">
                  <a16:creationId xmlns:a16="http://schemas.microsoft.com/office/drawing/2014/main" id="{E681C275-133D-4530-83F1-54B4CBE8218D}"/>
                </a:ext>
              </a:extLst>
            </p:cNvPr>
            <p:cNvSpPr txBox="1"/>
            <p:nvPr/>
          </p:nvSpPr>
          <p:spPr>
            <a:xfrm>
              <a:off x="4614995" y="7284253"/>
              <a:ext cx="1232040" cy="523220"/>
            </a:xfrm>
            <a:prstGeom prst="rect">
              <a:avLst/>
            </a:prstGeom>
            <a:noFill/>
          </p:spPr>
          <p:txBody>
            <a:bodyPr wrap="square" rtlCol="0">
              <a:spAutoFit/>
            </a:bodyPr>
            <a:lstStyle/>
            <a:p>
              <a:r>
                <a:rPr lang="en-US" sz="1400" dirty="0">
                  <a:solidFill>
                    <a:srgbClr val="0000CC"/>
                  </a:solidFill>
                </a:rPr>
                <a:t>RLF thread terminates</a:t>
              </a:r>
            </a:p>
          </p:txBody>
        </p:sp>
        <p:sp>
          <p:nvSpPr>
            <p:cNvPr id="179" name="Rectangle: Rounded Corners 178">
              <a:extLst>
                <a:ext uri="{FF2B5EF4-FFF2-40B4-BE49-F238E27FC236}">
                  <a16:creationId xmlns:a16="http://schemas.microsoft.com/office/drawing/2014/main" id="{D39506CE-5D78-4D35-88E8-F0145F36F894}"/>
                </a:ext>
              </a:extLst>
            </p:cNvPr>
            <p:cNvSpPr/>
            <p:nvPr/>
          </p:nvSpPr>
          <p:spPr>
            <a:xfrm rot="16200000">
              <a:off x="5365466" y="7080480"/>
              <a:ext cx="447682" cy="194671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0" name="TextBox 179">
              <a:extLst>
                <a:ext uri="{FF2B5EF4-FFF2-40B4-BE49-F238E27FC236}">
                  <a16:creationId xmlns:a16="http://schemas.microsoft.com/office/drawing/2014/main" id="{1F4CC13E-9555-4718-A521-F29EEF5D4E28}"/>
                </a:ext>
              </a:extLst>
            </p:cNvPr>
            <p:cNvSpPr txBox="1"/>
            <p:nvPr/>
          </p:nvSpPr>
          <p:spPr>
            <a:xfrm>
              <a:off x="4596914" y="7827488"/>
              <a:ext cx="1943846" cy="646331"/>
            </a:xfrm>
            <a:prstGeom prst="rect">
              <a:avLst/>
            </a:prstGeom>
            <a:noFill/>
          </p:spPr>
          <p:txBody>
            <a:bodyPr wrap="square" rtlCol="0">
              <a:spAutoFit/>
            </a:bodyPr>
            <a:lstStyle/>
            <a:p>
              <a:r>
                <a:rPr lang="en-US" sz="1200" dirty="0">
                  <a:solidFill>
                    <a:schemeClr val="bg1"/>
                  </a:solidFill>
                </a:rPr>
                <a:t>Pending on Stage D PNF Registration event with PNF ID</a:t>
              </a:r>
            </a:p>
          </p:txBody>
        </p:sp>
        <p:sp>
          <p:nvSpPr>
            <p:cNvPr id="183" name="Rectangle: Rounded Corners 182">
              <a:extLst>
                <a:ext uri="{FF2B5EF4-FFF2-40B4-BE49-F238E27FC236}">
                  <a16:creationId xmlns:a16="http://schemas.microsoft.com/office/drawing/2014/main" id="{89A0D667-2D5D-4625-BEC7-71CF715AADB9}"/>
                </a:ext>
              </a:extLst>
            </p:cNvPr>
            <p:cNvSpPr/>
            <p:nvPr/>
          </p:nvSpPr>
          <p:spPr>
            <a:xfrm rot="16200000">
              <a:off x="6527241" y="4142759"/>
              <a:ext cx="416025" cy="427158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47CE20F-28E2-412E-801B-A8069255AE4C}"/>
                </a:ext>
              </a:extLst>
            </p:cNvPr>
            <p:cNvSpPr txBox="1"/>
            <p:nvPr/>
          </p:nvSpPr>
          <p:spPr>
            <a:xfrm>
              <a:off x="4630897" y="6123979"/>
              <a:ext cx="2920794" cy="338554"/>
            </a:xfrm>
            <a:prstGeom prst="rect">
              <a:avLst/>
            </a:prstGeom>
            <a:noFill/>
          </p:spPr>
          <p:txBody>
            <a:bodyPr wrap="square" rtlCol="0">
              <a:spAutoFit/>
            </a:bodyPr>
            <a:lstStyle/>
            <a:p>
              <a:r>
                <a:rPr lang="en-US" sz="1600" dirty="0">
                  <a:solidFill>
                    <a:srgbClr val="0000CC"/>
                  </a:solidFill>
                </a:rPr>
                <a:t>Create AAI Entry with PNF ID</a:t>
              </a:r>
            </a:p>
          </p:txBody>
        </p:sp>
        <p:sp>
          <p:nvSpPr>
            <p:cNvPr id="193" name="Rectangle: Rounded Corners 192">
              <a:extLst>
                <a:ext uri="{FF2B5EF4-FFF2-40B4-BE49-F238E27FC236}">
                  <a16:creationId xmlns:a16="http://schemas.microsoft.com/office/drawing/2014/main" id="{1BD14737-2D1A-4A70-83F7-4E284B13D5A8}"/>
                </a:ext>
              </a:extLst>
            </p:cNvPr>
            <p:cNvSpPr/>
            <p:nvPr/>
          </p:nvSpPr>
          <p:spPr>
            <a:xfrm rot="16200000">
              <a:off x="4952226" y="6340312"/>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8F23E6B0-819B-43B9-9536-64D1ACCA0508}"/>
                </a:ext>
              </a:extLst>
            </p:cNvPr>
            <p:cNvSpPr txBox="1"/>
            <p:nvPr/>
          </p:nvSpPr>
          <p:spPr>
            <a:xfrm>
              <a:off x="4646548" y="6643321"/>
              <a:ext cx="1123510" cy="523220"/>
            </a:xfrm>
            <a:prstGeom prst="rect">
              <a:avLst/>
            </a:prstGeom>
            <a:noFill/>
          </p:spPr>
          <p:txBody>
            <a:bodyPr wrap="square" rtlCol="0">
              <a:spAutoFit/>
            </a:bodyPr>
            <a:lstStyle/>
            <a:p>
              <a:r>
                <a:rPr lang="en-US" sz="1400" dirty="0">
                  <a:solidFill>
                    <a:srgbClr val="0000CC"/>
                  </a:solidFill>
                </a:rPr>
                <a:t>Subscribe </a:t>
              </a:r>
            </a:p>
            <a:p>
              <a:r>
                <a:rPr lang="en-US" sz="1400" dirty="0">
                  <a:solidFill>
                    <a:srgbClr val="0000CC"/>
                  </a:solidFill>
                </a:rPr>
                <a:t>VES event</a:t>
              </a:r>
            </a:p>
          </p:txBody>
        </p:sp>
        <p:grpSp>
          <p:nvGrpSpPr>
            <p:cNvPr id="68" name="Group 67">
              <a:extLst>
                <a:ext uri="{FF2B5EF4-FFF2-40B4-BE49-F238E27FC236}">
                  <a16:creationId xmlns:a16="http://schemas.microsoft.com/office/drawing/2014/main" id="{3DC84D26-49F0-45AD-9F61-624312E93441}"/>
                </a:ext>
              </a:extLst>
            </p:cNvPr>
            <p:cNvGrpSpPr/>
            <p:nvPr/>
          </p:nvGrpSpPr>
          <p:grpSpPr>
            <a:xfrm>
              <a:off x="3427051" y="850713"/>
              <a:ext cx="612104" cy="737157"/>
              <a:chOff x="1321162" y="1011891"/>
              <a:chExt cx="612104" cy="737157"/>
            </a:xfrm>
          </p:grpSpPr>
          <p:pic>
            <p:nvPicPr>
              <p:cNvPr id="69" name="Picture 2" descr="Computer Basics : What is Computer? - BlazeTechTeam - A Daily Dose ">
                <a:extLst>
                  <a:ext uri="{FF2B5EF4-FFF2-40B4-BE49-F238E27FC236}">
                    <a16:creationId xmlns:a16="http://schemas.microsoft.com/office/drawing/2014/main" id="{1B00AB24-E985-4EC3-8822-8E3E48621C60}"/>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04033FC2-EFEB-4BAB-AAB4-5C237B92540B}"/>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grpSp>
          <p:nvGrpSpPr>
            <p:cNvPr id="10" name="Group 9">
              <a:extLst>
                <a:ext uri="{FF2B5EF4-FFF2-40B4-BE49-F238E27FC236}">
                  <a16:creationId xmlns:a16="http://schemas.microsoft.com/office/drawing/2014/main" id="{5ED44C12-9B35-4B21-BD76-CD3E8ED56731}"/>
                </a:ext>
              </a:extLst>
            </p:cNvPr>
            <p:cNvGrpSpPr/>
            <p:nvPr/>
          </p:nvGrpSpPr>
          <p:grpSpPr>
            <a:xfrm>
              <a:off x="5057788" y="8313197"/>
              <a:ext cx="449943" cy="422046"/>
              <a:chOff x="2390787" y="8313197"/>
              <a:chExt cx="449943" cy="422046"/>
            </a:xfrm>
          </p:grpSpPr>
          <p:sp>
            <p:nvSpPr>
              <p:cNvPr id="181" name="Hexagon 180">
                <a:extLst>
                  <a:ext uri="{FF2B5EF4-FFF2-40B4-BE49-F238E27FC236}">
                    <a16:creationId xmlns:a16="http://schemas.microsoft.com/office/drawing/2014/main" id="{2E2E27F1-0D0D-44A8-AAA3-91A17931FA08}"/>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 name="Picture 81">
                <a:extLst>
                  <a:ext uri="{FF2B5EF4-FFF2-40B4-BE49-F238E27FC236}">
                    <a16:creationId xmlns:a16="http://schemas.microsoft.com/office/drawing/2014/main" id="{38A8DC89-6AB9-436C-BB08-7A72AD8298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cxnSp>
          <p:nvCxnSpPr>
            <p:cNvPr id="104" name="Straight Arrow Connector 103">
              <a:extLst>
                <a:ext uri="{FF2B5EF4-FFF2-40B4-BE49-F238E27FC236}">
                  <a16:creationId xmlns:a16="http://schemas.microsoft.com/office/drawing/2014/main" id="{6CC37E07-4401-410A-ADF9-676D49197367}"/>
                </a:ext>
              </a:extLst>
            </p:cNvPr>
            <p:cNvCxnSpPr>
              <a:cxnSpLocks/>
            </p:cNvCxnSpPr>
            <p:nvPr/>
          </p:nvCxnSpPr>
          <p:spPr>
            <a:xfrm flipH="1">
              <a:off x="5438559" y="5127986"/>
              <a:ext cx="281254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36F15DE0-C0F9-476E-9612-579EE89E7DB7}"/>
                </a:ext>
              </a:extLst>
            </p:cNvPr>
            <p:cNvCxnSpPr>
              <a:cxnSpLocks/>
            </p:cNvCxnSpPr>
            <p:nvPr/>
          </p:nvCxnSpPr>
          <p:spPr>
            <a:xfrm flipH="1">
              <a:off x="5422032" y="6054015"/>
              <a:ext cx="281254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5436778" y="2691191"/>
              <a:ext cx="124548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3869060" y="2193503"/>
              <a:ext cx="121771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DE1A59E3-2D41-46ED-86CE-31BED2544D3D}"/>
                </a:ext>
              </a:extLst>
            </p:cNvPr>
            <p:cNvSpPr txBox="1"/>
            <p:nvPr/>
          </p:nvSpPr>
          <p:spPr>
            <a:xfrm>
              <a:off x="3077451" y="2084625"/>
              <a:ext cx="566181" cy="261610"/>
            </a:xfrm>
            <a:prstGeom prst="rect">
              <a:avLst/>
            </a:prstGeom>
            <a:noFill/>
          </p:spPr>
          <p:txBody>
            <a:bodyPr wrap="none" rtlCol="0">
              <a:spAutoFit/>
            </a:bodyPr>
            <a:lstStyle/>
            <a:p>
              <a:r>
                <a:rPr lang="en-US" sz="1100" dirty="0">
                  <a:solidFill>
                    <a:schemeClr val="bg1"/>
                  </a:solidFill>
                </a:rPr>
                <a:t>PNF ID</a:t>
              </a:r>
            </a:p>
          </p:txBody>
        </p:sp>
        <p:sp>
          <p:nvSpPr>
            <p:cNvPr id="3" name="Left Bracket 2">
              <a:extLst>
                <a:ext uri="{FF2B5EF4-FFF2-40B4-BE49-F238E27FC236}">
                  <a16:creationId xmlns:a16="http://schemas.microsoft.com/office/drawing/2014/main" id="{2362D6DE-F71A-4A52-85E1-12EA5B806DA3}"/>
                </a:ext>
              </a:extLst>
            </p:cNvPr>
            <p:cNvSpPr/>
            <p:nvPr/>
          </p:nvSpPr>
          <p:spPr>
            <a:xfrm>
              <a:off x="4032552" y="4765459"/>
              <a:ext cx="588567" cy="3378417"/>
            </a:xfrm>
            <a:prstGeom prst="leftBracket">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114" name="Group 113">
              <a:extLst>
                <a:ext uri="{FF2B5EF4-FFF2-40B4-BE49-F238E27FC236}">
                  <a16:creationId xmlns:a16="http://schemas.microsoft.com/office/drawing/2014/main" id="{85A82B6D-1F07-442A-868F-6E7A683D2D80}"/>
                </a:ext>
              </a:extLst>
            </p:cNvPr>
            <p:cNvGrpSpPr/>
            <p:nvPr/>
          </p:nvGrpSpPr>
          <p:grpSpPr>
            <a:xfrm>
              <a:off x="8108758" y="1143610"/>
              <a:ext cx="581529" cy="581529"/>
              <a:chOff x="4055304" y="1123306"/>
              <a:chExt cx="581529" cy="581529"/>
            </a:xfrm>
          </p:grpSpPr>
          <p:pic>
            <p:nvPicPr>
              <p:cNvPr id="115" name="Picture 114">
                <a:extLst>
                  <a:ext uri="{FF2B5EF4-FFF2-40B4-BE49-F238E27FC236}">
                    <a16:creationId xmlns:a16="http://schemas.microsoft.com/office/drawing/2014/main" id="{AFA8F827-C403-4128-81CD-8C90B3BE87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16" name="Group 115">
                <a:extLst>
                  <a:ext uri="{FF2B5EF4-FFF2-40B4-BE49-F238E27FC236}">
                    <a16:creationId xmlns:a16="http://schemas.microsoft.com/office/drawing/2014/main" id="{DE15D20F-29BE-44D2-B87E-B0E57BC8F0FA}"/>
                  </a:ext>
                </a:extLst>
              </p:cNvPr>
              <p:cNvGrpSpPr/>
              <p:nvPr/>
            </p:nvGrpSpPr>
            <p:grpSpPr>
              <a:xfrm>
                <a:off x="4185586" y="1536711"/>
                <a:ext cx="331700" cy="90532"/>
                <a:chOff x="1524814" y="5809921"/>
                <a:chExt cx="945329" cy="225343"/>
              </a:xfrm>
            </p:grpSpPr>
            <p:pic>
              <p:nvPicPr>
                <p:cNvPr id="117" name="Picture 116">
                  <a:extLst>
                    <a:ext uri="{FF2B5EF4-FFF2-40B4-BE49-F238E27FC236}">
                      <a16:creationId xmlns:a16="http://schemas.microsoft.com/office/drawing/2014/main" id="{D3EB3D24-6492-4C34-9507-C015A4EB4FA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8" name="Picture 117">
                  <a:extLst>
                    <a:ext uri="{FF2B5EF4-FFF2-40B4-BE49-F238E27FC236}">
                      <a16:creationId xmlns:a16="http://schemas.microsoft.com/office/drawing/2014/main" id="{46DC1C95-A2A9-40E5-BCCD-41ED00A7E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sp>
          <p:nvSpPr>
            <p:cNvPr id="4" name="Rectangle 3">
              <a:extLst>
                <a:ext uri="{FF2B5EF4-FFF2-40B4-BE49-F238E27FC236}">
                  <a16:creationId xmlns:a16="http://schemas.microsoft.com/office/drawing/2014/main" id="{377E9CB9-463B-4DEF-BD12-ACF37271FA0D}"/>
                </a:ext>
              </a:extLst>
            </p:cNvPr>
            <p:cNvSpPr/>
            <p:nvPr/>
          </p:nvSpPr>
          <p:spPr>
            <a:xfrm>
              <a:off x="4281388" y="4923972"/>
              <a:ext cx="4978727" cy="819557"/>
            </a:xfrm>
            <a:prstGeom prst="rect">
              <a:avLst/>
            </a:prstGeom>
            <a:no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6F5F016D-69A6-460B-99BF-7BA9F37044A9}"/>
                </a:ext>
              </a:extLst>
            </p:cNvPr>
            <p:cNvSpPr/>
            <p:nvPr/>
          </p:nvSpPr>
          <p:spPr>
            <a:xfrm>
              <a:off x="4281388" y="5818811"/>
              <a:ext cx="4978727" cy="2494386"/>
            </a:xfrm>
            <a:prstGeom prst="rect">
              <a:avLst/>
            </a:prstGeom>
            <a:no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04214B0C-2E75-444D-A7A4-419410A54DB2}"/>
                </a:ext>
              </a:extLst>
            </p:cNvPr>
            <p:cNvGrpSpPr/>
            <p:nvPr/>
          </p:nvGrpSpPr>
          <p:grpSpPr>
            <a:xfrm>
              <a:off x="4251584" y="4881176"/>
              <a:ext cx="1201771" cy="276999"/>
              <a:chOff x="1584583" y="4881175"/>
              <a:chExt cx="1201771" cy="276999"/>
            </a:xfrm>
          </p:grpSpPr>
          <p:sp>
            <p:nvSpPr>
              <p:cNvPr id="5" name="Rectangle 4">
                <a:extLst>
                  <a:ext uri="{FF2B5EF4-FFF2-40B4-BE49-F238E27FC236}">
                    <a16:creationId xmlns:a16="http://schemas.microsoft.com/office/drawing/2014/main" id="{DD39BB40-FFAD-48D8-9FBC-01CF6729D7F8}"/>
                  </a:ext>
                </a:extLst>
              </p:cNvPr>
              <p:cNvSpPr/>
              <p:nvPr/>
            </p:nvSpPr>
            <p:spPr>
              <a:xfrm>
                <a:off x="1602424" y="4920045"/>
                <a:ext cx="1183930" cy="18283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5ACAEFD-6AE1-4E58-8EBA-C9C9FA3840E4}"/>
                  </a:ext>
                </a:extLst>
              </p:cNvPr>
              <p:cNvSpPr txBox="1"/>
              <p:nvPr/>
            </p:nvSpPr>
            <p:spPr>
              <a:xfrm>
                <a:off x="1584583" y="4881175"/>
                <a:ext cx="1012206" cy="276999"/>
              </a:xfrm>
              <a:prstGeom prst="rect">
                <a:avLst/>
              </a:prstGeom>
              <a:noFill/>
            </p:spPr>
            <p:txBody>
              <a:bodyPr wrap="square" rtlCol="0">
                <a:spAutoFit/>
              </a:bodyPr>
              <a:lstStyle/>
              <a:p>
                <a:r>
                  <a:rPr lang="en-US" sz="1200" dirty="0">
                    <a:solidFill>
                      <a:schemeClr val="bg1"/>
                    </a:solidFill>
                  </a:rPr>
                  <a:t>ALT If Found</a:t>
                </a:r>
              </a:p>
            </p:txBody>
          </p:sp>
        </p:grpSp>
        <p:sp>
          <p:nvSpPr>
            <p:cNvPr id="123" name="Rectangle 122">
              <a:extLst>
                <a:ext uri="{FF2B5EF4-FFF2-40B4-BE49-F238E27FC236}">
                  <a16:creationId xmlns:a16="http://schemas.microsoft.com/office/drawing/2014/main" id="{50D1212B-7030-4C1F-A10D-9B8725786199}"/>
                </a:ext>
              </a:extLst>
            </p:cNvPr>
            <p:cNvSpPr/>
            <p:nvPr/>
          </p:nvSpPr>
          <p:spPr>
            <a:xfrm>
              <a:off x="4280279" y="5821971"/>
              <a:ext cx="1216384" cy="184296"/>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9" name="Group 128">
              <a:extLst>
                <a:ext uri="{FF2B5EF4-FFF2-40B4-BE49-F238E27FC236}">
                  <a16:creationId xmlns:a16="http://schemas.microsoft.com/office/drawing/2014/main" id="{E04C87EF-875D-4E73-9EDF-7E8A955A9D2B}"/>
                </a:ext>
              </a:extLst>
            </p:cNvPr>
            <p:cNvGrpSpPr/>
            <p:nvPr/>
          </p:nvGrpSpPr>
          <p:grpSpPr>
            <a:xfrm>
              <a:off x="8221890" y="6376938"/>
              <a:ext cx="426535" cy="544200"/>
              <a:chOff x="293654" y="3250954"/>
              <a:chExt cx="441930" cy="563842"/>
            </a:xfrm>
          </p:grpSpPr>
          <p:sp>
            <p:nvSpPr>
              <p:cNvPr id="133" name="Rectangle: Rounded Corners 132">
                <a:extLst>
                  <a:ext uri="{FF2B5EF4-FFF2-40B4-BE49-F238E27FC236}">
                    <a16:creationId xmlns:a16="http://schemas.microsoft.com/office/drawing/2014/main" id="{97097A30-F6AC-4A1E-B7EF-0FBF88CEC805}"/>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133">
                <a:extLst>
                  <a:ext uri="{FF2B5EF4-FFF2-40B4-BE49-F238E27FC236}">
                    <a16:creationId xmlns:a16="http://schemas.microsoft.com/office/drawing/2014/main" id="{10AA7DA8-CF36-43BB-B782-A437B013B84C}"/>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5" name="Picture 2">
                <a:extLst>
                  <a:ext uri="{FF2B5EF4-FFF2-40B4-BE49-F238E27FC236}">
                    <a16:creationId xmlns:a16="http://schemas.microsoft.com/office/drawing/2014/main" id="{79783422-A2B7-40E6-A5BE-0609F4990BA5}"/>
                  </a:ext>
                </a:extLst>
              </p:cNvPr>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grpSp>
          <p:nvGrpSpPr>
            <p:cNvPr id="136" name="Group 135">
              <a:extLst>
                <a:ext uri="{FF2B5EF4-FFF2-40B4-BE49-F238E27FC236}">
                  <a16:creationId xmlns:a16="http://schemas.microsoft.com/office/drawing/2014/main" id="{A1A4D513-D011-42B8-9F92-0707D5DFDAD1}"/>
                </a:ext>
              </a:extLst>
            </p:cNvPr>
            <p:cNvGrpSpPr/>
            <p:nvPr/>
          </p:nvGrpSpPr>
          <p:grpSpPr>
            <a:xfrm>
              <a:off x="7961588" y="6798349"/>
              <a:ext cx="995891" cy="461665"/>
              <a:chOff x="5247748" y="5639745"/>
              <a:chExt cx="995891" cy="461665"/>
            </a:xfrm>
          </p:grpSpPr>
          <p:sp>
            <p:nvSpPr>
              <p:cNvPr id="139" name="Rectangle: Rounded Corners 138">
                <a:extLst>
                  <a:ext uri="{FF2B5EF4-FFF2-40B4-BE49-F238E27FC236}">
                    <a16:creationId xmlns:a16="http://schemas.microsoft.com/office/drawing/2014/main" id="{9A5ADDEE-0182-4A48-9E71-E397C8AE3B92}"/>
                  </a:ext>
                </a:extLst>
              </p:cNvPr>
              <p:cNvSpPr/>
              <p:nvPr/>
            </p:nvSpPr>
            <p:spPr>
              <a:xfrm rot="16200000">
                <a:off x="5527990" y="5434605"/>
                <a:ext cx="395967" cy="898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14CDE96D-4E4E-47D1-8C91-9DF548A2476A}"/>
                  </a:ext>
                </a:extLst>
              </p:cNvPr>
              <p:cNvSpPr txBox="1"/>
              <p:nvPr/>
            </p:nvSpPr>
            <p:spPr>
              <a:xfrm>
                <a:off x="5247748" y="5639745"/>
                <a:ext cx="995891" cy="461665"/>
              </a:xfrm>
              <a:prstGeom prst="rect">
                <a:avLst/>
              </a:prstGeom>
              <a:noFill/>
            </p:spPr>
            <p:txBody>
              <a:bodyPr wrap="square" rtlCol="0">
                <a:spAutoFit/>
              </a:bodyPr>
              <a:lstStyle/>
              <a:p>
                <a:r>
                  <a:rPr lang="en-US" sz="1200" dirty="0">
                    <a:solidFill>
                      <a:schemeClr val="bg1"/>
                    </a:solidFill>
                  </a:rPr>
                  <a:t>Inactive PNF AAI entry</a:t>
                </a:r>
              </a:p>
            </p:txBody>
          </p:sp>
        </p:grpSp>
        <p:sp>
          <p:nvSpPr>
            <p:cNvPr id="141" name="Rectangle: Rounded Corners 140">
              <a:extLst>
                <a:ext uri="{FF2B5EF4-FFF2-40B4-BE49-F238E27FC236}">
                  <a16:creationId xmlns:a16="http://schemas.microsoft.com/office/drawing/2014/main" id="{CCEAAF5F-DC4A-45F8-AB5F-2F6EC8BA6494}"/>
                </a:ext>
              </a:extLst>
            </p:cNvPr>
            <p:cNvSpPr/>
            <p:nvPr/>
          </p:nvSpPr>
          <p:spPr>
            <a:xfrm rot="16200000">
              <a:off x="2831365" y="6398337"/>
              <a:ext cx="2395755" cy="185117"/>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Resource Level Flow</a:t>
              </a:r>
            </a:p>
          </p:txBody>
        </p:sp>
        <p:sp>
          <p:nvSpPr>
            <p:cNvPr id="121" name="Oval 120">
              <a:extLst>
                <a:ext uri="{FF2B5EF4-FFF2-40B4-BE49-F238E27FC236}">
                  <a16:creationId xmlns:a16="http://schemas.microsoft.com/office/drawing/2014/main" id="{FD298F7D-1EF9-4884-905D-5BF367309B2C}"/>
                </a:ext>
              </a:extLst>
            </p:cNvPr>
            <p:cNvSpPr/>
            <p:nvPr/>
          </p:nvSpPr>
          <p:spPr>
            <a:xfrm>
              <a:off x="2796698" y="164163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2764605" y="22240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4340417" y="27774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4356364" y="337387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4145942" y="41111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a:t>
              </a: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4240340" y="52022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4240340" y="61160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4257702" y="674380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B8</a:t>
              </a:r>
            </a:p>
          </p:txBody>
        </p:sp>
      </p:grpSp>
      <p:sp>
        <p:nvSpPr>
          <p:cNvPr id="147" name="TextBox 146">
            <a:extLst>
              <a:ext uri="{FF2B5EF4-FFF2-40B4-BE49-F238E27FC236}">
                <a16:creationId xmlns:a16="http://schemas.microsoft.com/office/drawing/2014/main" id="{FF0EB490-D475-4940-988D-CBF9E0DE0144}"/>
              </a:ext>
            </a:extLst>
          </p:cNvPr>
          <p:cNvSpPr txBox="1"/>
          <p:nvPr/>
        </p:nvSpPr>
        <p:spPr>
          <a:xfrm>
            <a:off x="7606879" y="73075"/>
            <a:ext cx="4472351" cy="8778539"/>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PNF Service Instantiation Part 1</a:t>
            </a:r>
          </a:p>
          <a:p>
            <a:pPr defTabSz="360000">
              <a:spcAft>
                <a:spcPts val="600"/>
              </a:spcAft>
              <a:tabLst>
                <a:tab pos="360000" algn="l"/>
              </a:tabLst>
            </a:pPr>
            <a:r>
              <a:rPr lang="en-US" dirty="0">
                <a:ea typeface="Nokia Pure Text Light" panose="020B0403020202020204" pitchFamily="34" charset="0"/>
              </a:rPr>
              <a:t>A Work Order is created for this PNF ID.</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for PNF ID.</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assignment.  For 5G PNF in Casablanca, this step is not applicable and can be skipped.</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starts Resource Level Flow (RLF) for this service.</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queries AAI for an entry for this PNF ID.</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Alternative 1:  If AAI Entry is Found</a:t>
            </a:r>
          </a:p>
          <a:p>
            <a:pPr lvl="1" defTabSz="360000">
              <a:spcAft>
                <a:spcPts val="600"/>
              </a:spcAft>
              <a:tabLst>
                <a:tab pos="360000" algn="l"/>
              </a:tabLst>
            </a:pPr>
            <a:r>
              <a:rPr lang="en-US" dirty="0">
                <a:ea typeface="Nokia Pure Text Light" panose="020B0403020202020204" pitchFamily="34" charset="0"/>
              </a:rPr>
              <a:t>SO updates AAI entry with service instance and continues with the service instantiation.</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Alternative 2:  If AAI Entry is Not Found</a:t>
            </a:r>
          </a:p>
          <a:p>
            <a:pPr lvl="1" defTabSz="360000">
              <a:spcAft>
                <a:spcPts val="600"/>
              </a:spcAft>
              <a:tabLst>
                <a:tab pos="360000" algn="l"/>
              </a:tabLst>
            </a:pPr>
            <a:r>
              <a:rPr lang="en-US" dirty="0">
                <a:ea typeface="Nokia Pure Text Light" panose="020B0403020202020204" pitchFamily="34" charset="0"/>
              </a:rPr>
              <a:t>SO creates AAI entry with service instance for PNF ID.</a:t>
            </a:r>
          </a:p>
          <a:p>
            <a:pPr lvl="1" defTabSz="360000">
              <a:spcAft>
                <a:spcPts val="600"/>
              </a:spcAft>
              <a:tabLst>
                <a:tab pos="360000" algn="l"/>
              </a:tabLst>
            </a:pPr>
            <a:endParaRPr lang="en-US" sz="800" dirty="0">
              <a:ea typeface="Nokia Pure Text Light" panose="020B0403020202020204" pitchFamily="34" charset="0"/>
            </a:endParaRPr>
          </a:p>
          <a:p>
            <a:pPr lvl="1" defTabSz="360000">
              <a:spcAft>
                <a:spcPts val="600"/>
              </a:spcAft>
              <a:tabLst>
                <a:tab pos="360000" algn="l"/>
              </a:tabLst>
            </a:pPr>
            <a:r>
              <a:rPr lang="en-US" dirty="0">
                <a:ea typeface="Nokia Pure Text Light" panose="020B0403020202020204" pitchFamily="34" charset="0"/>
              </a:rPr>
              <a:t>SO subscribes for the PNF Ready event for this PNF ID.</a:t>
            </a:r>
          </a:p>
          <a:p>
            <a:pPr defTabSz="360000">
              <a:spcAft>
                <a:spcPts val="600"/>
              </a:spcAft>
              <a:tabLst>
                <a:tab pos="360000" algn="l"/>
              </a:tabLst>
            </a:pPr>
            <a:endParaRPr lang="en-US" sz="800" dirty="0">
              <a:ea typeface="Nokia Pure Text Light" panose="020B0403020202020204" pitchFamily="34" charset="0"/>
            </a:endParaRPr>
          </a:p>
          <a:p>
            <a:pPr lvl="1" defTabSz="360000">
              <a:spcAft>
                <a:spcPts val="600"/>
              </a:spcAft>
              <a:tabLst>
                <a:tab pos="360000" algn="l"/>
              </a:tabLst>
            </a:pPr>
            <a:r>
              <a:rPr lang="en-US" dirty="0">
                <a:ea typeface="Nokia Pure Text Light" panose="020B0403020202020204" pitchFamily="34" charset="0"/>
              </a:rPr>
              <a:t>SO stops the RLF and waits for PNF Registration Handler to trigger the completion of the service instantiation.</a:t>
            </a:r>
          </a:p>
        </p:txBody>
      </p:sp>
      <p:pic>
        <p:nvPicPr>
          <p:cNvPr id="14" name="Picture 13">
            <a:extLst>
              <a:ext uri="{FF2B5EF4-FFF2-40B4-BE49-F238E27FC236}">
                <a16:creationId xmlns:a16="http://schemas.microsoft.com/office/drawing/2014/main" id="{7EE87C9A-8FD3-40F9-84EE-66F489301DDB}"/>
              </a:ext>
            </a:extLst>
          </p:cNvPr>
          <p:cNvPicPr>
            <a:picLocks noChangeAspect="1"/>
          </p:cNvPicPr>
          <p:nvPr/>
        </p:nvPicPr>
        <p:blipFill>
          <a:blip r:embed="rId8"/>
          <a:stretch>
            <a:fillRect/>
          </a:stretch>
        </p:blipFill>
        <p:spPr>
          <a:xfrm>
            <a:off x="7074647" y="524322"/>
            <a:ext cx="426757" cy="384081"/>
          </a:xfrm>
          <a:prstGeom prst="rect">
            <a:avLst/>
          </a:prstGeom>
        </p:spPr>
      </p:pic>
      <p:sp>
        <p:nvSpPr>
          <p:cNvPr id="148" name="Oval 147">
            <a:extLst>
              <a:ext uri="{FF2B5EF4-FFF2-40B4-BE49-F238E27FC236}">
                <a16:creationId xmlns:a16="http://schemas.microsoft.com/office/drawing/2014/main" id="{5D60ADCA-CD31-4D18-8FB8-363EBE315B39}"/>
              </a:ext>
            </a:extLst>
          </p:cNvPr>
          <p:cNvSpPr/>
          <p:nvPr/>
        </p:nvSpPr>
        <p:spPr>
          <a:xfrm>
            <a:off x="7115445" y="12209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128479" y="204084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158888" y="306930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rot="16200000">
            <a:off x="3960853" y="2259910"/>
            <a:ext cx="489884" cy="42715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a:off x="2950680" y="4159727"/>
            <a:ext cx="281254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BCCEDBC9-3049-420C-A4C7-E034C6F9CC18}"/>
              </a:ext>
            </a:extLst>
          </p:cNvPr>
          <p:cNvSpPr txBox="1"/>
          <p:nvPr/>
        </p:nvSpPr>
        <p:spPr>
          <a:xfrm>
            <a:off x="2110816" y="4205453"/>
            <a:ext cx="3097195" cy="338554"/>
          </a:xfrm>
          <a:prstGeom prst="rect">
            <a:avLst/>
          </a:prstGeom>
          <a:noFill/>
        </p:spPr>
        <p:txBody>
          <a:bodyPr wrap="square" rtlCol="0">
            <a:spAutoFit/>
          </a:bodyPr>
          <a:lstStyle/>
          <a:p>
            <a:r>
              <a:rPr lang="en-US" sz="1600" dirty="0">
                <a:solidFill>
                  <a:srgbClr val="0000CC"/>
                </a:solidFill>
              </a:rPr>
              <a:t>Query AAI Entry for PNF ID</a:t>
            </a:r>
          </a:p>
        </p:txBody>
      </p:sp>
      <p:sp>
        <p:nvSpPr>
          <p:cNvPr id="260" name="Oval 259">
            <a:extLst>
              <a:ext uri="{FF2B5EF4-FFF2-40B4-BE49-F238E27FC236}">
                <a16:creationId xmlns:a16="http://schemas.microsoft.com/office/drawing/2014/main" id="{F337D02A-8653-4EF2-B10C-6FEAE873453F}"/>
              </a:ext>
            </a:extLst>
          </p:cNvPr>
          <p:cNvSpPr/>
          <p:nvPr/>
        </p:nvSpPr>
        <p:spPr>
          <a:xfrm>
            <a:off x="1779664" y="746221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a:t>
            </a:r>
            <a:r>
              <a:rPr lang="en-US" sz="900" b="1" kern="0" dirty="0">
                <a:solidFill>
                  <a:srgbClr val="FFFFFF"/>
                </a:solidFill>
                <a:latin typeface="Nokia Pure Text Light"/>
              </a:rPr>
              <a:t>9</a:t>
            </a:r>
            <a:endParaRPr lang="en-US" sz="900" b="1" kern="0" dirty="0">
              <a:solidFill>
                <a:srgbClr val="FFFFFF"/>
              </a:solidFill>
              <a:latin typeface="Nokia Pure Text Light"/>
              <a:ea typeface="+mn-ea"/>
              <a:cs typeface="+mn-cs"/>
            </a:endParaRPr>
          </a:p>
        </p:txBody>
      </p:sp>
      <p:sp>
        <p:nvSpPr>
          <p:cNvPr id="261" name="Oval 260">
            <a:extLst>
              <a:ext uri="{FF2B5EF4-FFF2-40B4-BE49-F238E27FC236}">
                <a16:creationId xmlns:a16="http://schemas.microsoft.com/office/drawing/2014/main" id="{F08E4A1C-8519-4166-A634-61FE4BBEE806}"/>
              </a:ext>
            </a:extLst>
          </p:cNvPr>
          <p:cNvSpPr/>
          <p:nvPr/>
        </p:nvSpPr>
        <p:spPr>
          <a:xfrm>
            <a:off x="7649561" y="709789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B8</a:t>
            </a:r>
          </a:p>
        </p:txBody>
      </p:sp>
      <p:sp>
        <p:nvSpPr>
          <p:cNvPr id="262" name="Oval 261">
            <a:extLst>
              <a:ext uri="{FF2B5EF4-FFF2-40B4-BE49-F238E27FC236}">
                <a16:creationId xmlns:a16="http://schemas.microsoft.com/office/drawing/2014/main" id="{D2EBC1FB-008B-4CF2-9CC7-AE576F615308}"/>
              </a:ext>
            </a:extLst>
          </p:cNvPr>
          <p:cNvSpPr/>
          <p:nvPr/>
        </p:nvSpPr>
        <p:spPr>
          <a:xfrm>
            <a:off x="7673612" y="78547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a:t>
            </a:r>
            <a:r>
              <a:rPr lang="en-US" sz="900" b="1" kern="0" dirty="0">
                <a:solidFill>
                  <a:srgbClr val="FFFFFF"/>
                </a:solidFill>
                <a:latin typeface="Nokia Pure Text Light"/>
              </a:rPr>
              <a:t>9</a:t>
            </a:r>
            <a:endParaRPr lang="en-US" sz="900" b="1" kern="0" dirty="0">
              <a:solidFill>
                <a:srgbClr val="FFFFFF"/>
              </a:solidFill>
              <a:latin typeface="Nokia Pure Text Light"/>
              <a:ea typeface="+mn-ea"/>
              <a:cs typeface="+mn-cs"/>
            </a:endParaRPr>
          </a:p>
        </p:txBody>
      </p:sp>
      <p:sp>
        <p:nvSpPr>
          <p:cNvPr id="351" name="Oval 350">
            <a:extLst>
              <a:ext uri="{FF2B5EF4-FFF2-40B4-BE49-F238E27FC236}">
                <a16:creationId xmlns:a16="http://schemas.microsoft.com/office/drawing/2014/main" id="{032D556A-B500-4877-A2C5-EB8F7435D29A}"/>
              </a:ext>
            </a:extLst>
          </p:cNvPr>
          <p:cNvSpPr/>
          <p:nvPr/>
        </p:nvSpPr>
        <p:spPr>
          <a:xfrm>
            <a:off x="7644949" y="620131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B7</a:t>
            </a:r>
          </a:p>
        </p:txBody>
      </p:sp>
      <p:sp>
        <p:nvSpPr>
          <p:cNvPr id="352" name="TextBox 351">
            <a:extLst>
              <a:ext uri="{FF2B5EF4-FFF2-40B4-BE49-F238E27FC236}">
                <a16:creationId xmlns:a16="http://schemas.microsoft.com/office/drawing/2014/main" id="{C4E15C9F-3D78-44F4-8E73-8B2B54726892}"/>
              </a:ext>
            </a:extLst>
          </p:cNvPr>
          <p:cNvSpPr txBox="1"/>
          <p:nvPr/>
        </p:nvSpPr>
        <p:spPr>
          <a:xfrm>
            <a:off x="1772673" y="5856362"/>
            <a:ext cx="1288945" cy="276999"/>
          </a:xfrm>
          <a:prstGeom prst="rect">
            <a:avLst/>
          </a:prstGeom>
          <a:noFill/>
        </p:spPr>
        <p:txBody>
          <a:bodyPr wrap="square" rtlCol="0">
            <a:spAutoFit/>
          </a:bodyPr>
          <a:lstStyle/>
          <a:p>
            <a:r>
              <a:rPr lang="en-US" sz="1200" dirty="0">
                <a:solidFill>
                  <a:schemeClr val="bg1"/>
                </a:solidFill>
              </a:rPr>
              <a:t>ALT If Not Found</a:t>
            </a:r>
          </a:p>
        </p:txBody>
      </p:sp>
      <p:sp>
        <p:nvSpPr>
          <p:cNvPr id="353" name="Oval 352">
            <a:extLst>
              <a:ext uri="{FF2B5EF4-FFF2-40B4-BE49-F238E27FC236}">
                <a16:creationId xmlns:a16="http://schemas.microsoft.com/office/drawing/2014/main" id="{1D7D98D8-EC49-4D13-B0D4-AA2C4424FE1F}"/>
              </a:ext>
            </a:extLst>
          </p:cNvPr>
          <p:cNvSpPr/>
          <p:nvPr/>
        </p:nvSpPr>
        <p:spPr>
          <a:xfrm>
            <a:off x="7673612" y="472621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170092" y="385149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B</a:t>
            </a: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2116319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0" y="8872"/>
            <a:ext cx="6481012"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186115" y="-17858"/>
              <a:ext cx="449205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C : PNF Plug and Play</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4" name="Group 3">
            <a:extLst>
              <a:ext uri="{FF2B5EF4-FFF2-40B4-BE49-F238E27FC236}">
                <a16:creationId xmlns:a16="http://schemas.microsoft.com/office/drawing/2014/main" id="{41115084-578A-43E9-96D8-18C82AC72200}"/>
              </a:ext>
            </a:extLst>
          </p:cNvPr>
          <p:cNvGrpSpPr/>
          <p:nvPr/>
        </p:nvGrpSpPr>
        <p:grpSpPr>
          <a:xfrm>
            <a:off x="370265" y="710383"/>
            <a:ext cx="5791894" cy="8329389"/>
            <a:chOff x="3065338" y="565230"/>
            <a:chExt cx="5791894" cy="8329389"/>
          </a:xfrm>
        </p:grpSpPr>
        <p:sp>
          <p:nvSpPr>
            <p:cNvPr id="127" name="Rectangle: Rounded Corners 126">
              <a:extLst>
                <a:ext uri="{FF2B5EF4-FFF2-40B4-BE49-F238E27FC236}">
                  <a16:creationId xmlns:a16="http://schemas.microsoft.com/office/drawing/2014/main" id="{19134839-67AD-4537-A64D-4B3A9910C883}"/>
                </a:ext>
              </a:extLst>
            </p:cNvPr>
            <p:cNvSpPr/>
            <p:nvPr/>
          </p:nvSpPr>
          <p:spPr>
            <a:xfrm>
              <a:off x="3571340" y="94859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BCA22933-61EE-4588-814A-99159C878A85}"/>
                </a:ext>
              </a:extLst>
            </p:cNvPr>
            <p:cNvSpPr/>
            <p:nvPr/>
          </p:nvSpPr>
          <p:spPr>
            <a:xfrm>
              <a:off x="4741564" y="10665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125">
              <a:extLst>
                <a:ext uri="{FF2B5EF4-FFF2-40B4-BE49-F238E27FC236}">
                  <a16:creationId xmlns:a16="http://schemas.microsoft.com/office/drawing/2014/main" id="{6EA7BF3F-89B2-4A3C-9D0D-236F3A6DD65A}"/>
                </a:ext>
              </a:extLst>
            </p:cNvPr>
            <p:cNvSpPr/>
            <p:nvPr/>
          </p:nvSpPr>
          <p:spPr>
            <a:xfrm>
              <a:off x="5847687" y="10665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Rectangle: Rounded Corners 134">
              <a:extLst>
                <a:ext uri="{FF2B5EF4-FFF2-40B4-BE49-F238E27FC236}">
                  <a16:creationId xmlns:a16="http://schemas.microsoft.com/office/drawing/2014/main" id="{21EF3EDE-396B-4C80-ADB6-0488097E4676}"/>
                </a:ext>
              </a:extLst>
            </p:cNvPr>
            <p:cNvSpPr/>
            <p:nvPr/>
          </p:nvSpPr>
          <p:spPr>
            <a:xfrm>
              <a:off x="8252236" y="10665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Rectangle: Rounded Corners 135">
              <a:extLst>
                <a:ext uri="{FF2B5EF4-FFF2-40B4-BE49-F238E27FC236}">
                  <a16:creationId xmlns:a16="http://schemas.microsoft.com/office/drawing/2014/main" id="{39E4A27C-3E27-4610-9600-75CBC276A902}"/>
                </a:ext>
              </a:extLst>
            </p:cNvPr>
            <p:cNvSpPr/>
            <p:nvPr/>
          </p:nvSpPr>
          <p:spPr>
            <a:xfrm>
              <a:off x="7017453" y="10484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3342311" y="565230"/>
              <a:ext cx="759952" cy="560347"/>
              <a:chOff x="907540" y="593233"/>
              <a:chExt cx="759952" cy="560347"/>
            </a:xfrm>
            <a:solidFill>
              <a:srgbClr val="124191"/>
            </a:solidFill>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07540" y="614199"/>
                <a:ext cx="759952" cy="461665"/>
              </a:xfrm>
              <a:prstGeom prst="rect">
                <a:avLst/>
              </a:prstGeom>
              <a:noFill/>
            </p:spPr>
            <p:txBody>
              <a:bodyPr wrap="none" rtlCol="0">
                <a:spAutoFit/>
              </a:bodyPr>
              <a:lstStyle/>
              <a:p>
                <a:pPr algn="ctr"/>
                <a:r>
                  <a:rPr lang="en-US" sz="1200" b="1" dirty="0">
                    <a:solidFill>
                      <a:schemeClr val="bg1"/>
                    </a:solidFill>
                  </a:rPr>
                  <a:t>Factory</a:t>
                </a:r>
              </a:p>
              <a:p>
                <a:pPr algn="ctr"/>
                <a:r>
                  <a:rPr lang="en-US" sz="1200" b="1" dirty="0">
                    <a:solidFill>
                      <a:schemeClr val="bg1"/>
                    </a:solidFill>
                  </a:rPr>
                  <a:t>Software</a:t>
                </a:r>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5700765" y="565230"/>
              <a:ext cx="712737" cy="560347"/>
              <a:chOff x="3024976" y="533187"/>
              <a:chExt cx="712737" cy="560347"/>
            </a:xfrm>
            <a:solidFill>
              <a:srgbClr val="124191"/>
            </a:solidFill>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3101171" y="45699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3088027" y="668017"/>
                <a:ext cx="566565" cy="276999"/>
              </a:xfrm>
              <a:prstGeom prst="rect">
                <a:avLst/>
              </a:prstGeom>
              <a:grpFill/>
            </p:spPr>
            <p:txBody>
              <a:bodyPr wrap="none" rtlCol="0">
                <a:spAutoFit/>
              </a:bodyPr>
              <a:lstStyle/>
              <a:p>
                <a:r>
                  <a:rPr lang="en-US" sz="1200" b="1" dirty="0">
                    <a:solidFill>
                      <a:schemeClr val="bg1"/>
                    </a:solidFill>
                  </a:rPr>
                  <a:t>SEGW</a:t>
                </a:r>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8038065" y="565230"/>
              <a:ext cx="712737" cy="560347"/>
              <a:chOff x="3832410" y="576597"/>
              <a:chExt cx="712737" cy="560347"/>
            </a:xfrm>
            <a:solidFill>
              <a:srgbClr val="124191"/>
            </a:solidFill>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5265" y="624484"/>
                <a:ext cx="553357" cy="461665"/>
              </a:xfrm>
              <a:prstGeom prst="rect">
                <a:avLst/>
              </a:prstGeom>
              <a:grpFill/>
            </p:spPr>
            <p:txBody>
              <a:bodyPr wrap="none" rtlCol="0">
                <a:spAutoFit/>
              </a:bodyPr>
              <a:lstStyle/>
              <a:p>
                <a:pPr algn="ctr"/>
                <a:r>
                  <a:rPr lang="en-US" sz="1200" b="1" dirty="0">
                    <a:solidFill>
                      <a:schemeClr val="bg1"/>
                    </a:solidFill>
                  </a:rPr>
                  <a:t>Initial</a:t>
                </a:r>
              </a:p>
              <a:p>
                <a:pPr algn="ctr"/>
                <a:r>
                  <a:rPr lang="en-US" sz="1200" b="1" dirty="0">
                    <a:solidFill>
                      <a:schemeClr val="bg1"/>
                    </a:solidFill>
                  </a:rPr>
                  <a:t>EM</a:t>
                </a:r>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4532115" y="565230"/>
              <a:ext cx="712737" cy="560347"/>
              <a:chOff x="1839900" y="588837"/>
              <a:chExt cx="712737" cy="560347"/>
            </a:xfrm>
            <a:solidFill>
              <a:srgbClr val="124191"/>
            </a:solidFill>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22612" y="634123"/>
                <a:ext cx="546047" cy="461665"/>
              </a:xfrm>
              <a:prstGeom prst="rect">
                <a:avLst/>
              </a:prstGeom>
              <a:grpFill/>
            </p:spPr>
            <p:txBody>
              <a:bodyPr wrap="none" rtlCol="0">
                <a:spAutoFit/>
              </a:bodyPr>
              <a:lstStyle/>
              <a:p>
                <a:pPr algn="ctr"/>
                <a:r>
                  <a:rPr lang="en-US" sz="1200" b="1" dirty="0">
                    <a:solidFill>
                      <a:schemeClr val="bg1"/>
                    </a:solidFill>
                  </a:rPr>
                  <a:t>Local </a:t>
                </a:r>
              </a:p>
              <a:p>
                <a:pPr algn="ctr"/>
                <a:r>
                  <a:rPr lang="en-US" sz="1200" b="1" dirty="0">
                    <a:solidFill>
                      <a:schemeClr val="bg1"/>
                    </a:solidFill>
                  </a:rPr>
                  <a:t>DHCP</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39920" y="1122529"/>
              <a:ext cx="581529" cy="581529"/>
            </a:xfrm>
            <a:prstGeom prst="rect">
              <a:avLst/>
            </a:prstGeom>
          </p:spPr>
        </p:pic>
        <p:sp>
          <p:nvSpPr>
            <p:cNvPr id="71" name="Oval 70">
              <a:extLst>
                <a:ext uri="{FF2B5EF4-FFF2-40B4-BE49-F238E27FC236}">
                  <a16:creationId xmlns:a16="http://schemas.microsoft.com/office/drawing/2014/main" id="{E3F9FBBB-F6FB-4354-A57B-8AEC65F94950}"/>
                </a:ext>
              </a:extLst>
            </p:cNvPr>
            <p:cNvSpPr/>
            <p:nvPr/>
          </p:nvSpPr>
          <p:spPr>
            <a:xfrm>
              <a:off x="4624271" y="111140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63E5990C-D2C8-4AC6-B011-37C718B4D6A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740346" y="1114563"/>
              <a:ext cx="293680" cy="551222"/>
            </a:xfrm>
            <a:prstGeom prst="rect">
              <a:avLst/>
            </a:prstGeom>
          </p:spPr>
        </p:pic>
        <p:sp>
          <p:nvSpPr>
            <p:cNvPr id="72" name="Oval 71">
              <a:extLst>
                <a:ext uri="{FF2B5EF4-FFF2-40B4-BE49-F238E27FC236}">
                  <a16:creationId xmlns:a16="http://schemas.microsoft.com/office/drawing/2014/main" id="{710E6966-4DA8-4E19-9669-EA43887EB9BA}"/>
                </a:ext>
              </a:extLst>
            </p:cNvPr>
            <p:cNvSpPr/>
            <p:nvPr/>
          </p:nvSpPr>
          <p:spPr>
            <a:xfrm>
              <a:off x="3446129"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36367" y="1263617"/>
              <a:ext cx="548493" cy="251841"/>
            </a:xfrm>
            <a:prstGeom prst="rect">
              <a:avLst/>
            </a:prstGeom>
            <a:noFill/>
            <a:ln w="9525">
              <a:noFill/>
              <a:miter lim="800000"/>
              <a:headEnd/>
              <a:tailEnd/>
            </a:ln>
          </p:spPr>
        </p:pic>
        <p:sp>
          <p:nvSpPr>
            <p:cNvPr id="73" name="Oval 72">
              <a:extLst>
                <a:ext uri="{FF2B5EF4-FFF2-40B4-BE49-F238E27FC236}">
                  <a16:creationId xmlns:a16="http://schemas.microsoft.com/office/drawing/2014/main" id="{03139C84-76EF-4B7C-BAC8-0A317E8AFF83}"/>
                </a:ext>
              </a:extLst>
            </p:cNvPr>
            <p:cNvSpPr/>
            <p:nvPr/>
          </p:nvSpPr>
          <p:spPr>
            <a:xfrm>
              <a:off x="5790806" y="113363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Picture 14" descr="\\DML-NAS\DML_Data\1 Live Jobs\Nokia\19044 - Nokia brand Site\MASTER TEMPLATES\Network graphics\PNGs\Network Graphic Final PNGs\O symbol-100x100mm_RGB_4.png">
              <a:extLst>
                <a:ext uri="{FF2B5EF4-FFF2-40B4-BE49-F238E27FC236}">
                  <a16:creationId xmlns:a16="http://schemas.microsoft.com/office/drawing/2014/main" id="{DB5DA4CB-687A-4D1D-81D1-C91AF26431FC}"/>
                </a:ext>
              </a:extLst>
            </p:cNvPr>
            <p:cNvPicPr>
              <a:picLocks noChangeAspect="1" noChangeArrowheads="1"/>
            </p:cNvPicPr>
            <p:nvPr/>
          </p:nvPicPr>
          <p:blipFill>
            <a:blip r:embed="rId5" cstate="print">
              <a:clrChange>
                <a:clrFrom>
                  <a:srgbClr val="124191"/>
                </a:clrFrom>
                <a:clrTo>
                  <a:srgbClr val="124191">
                    <a:alpha val="0"/>
                  </a:srgbClr>
                </a:clrTo>
              </a:clrChange>
              <a:extLst>
                <a:ext uri="{28A0092B-C50C-407E-A947-70E740481C1C}">
                  <a14:useLocalDpi xmlns:a14="http://schemas.microsoft.com/office/drawing/2010/main" val="0"/>
                </a:ext>
              </a:extLst>
            </a:blip>
            <a:srcRect/>
            <a:stretch>
              <a:fillRect/>
            </a:stretch>
          </p:blipFill>
          <p:spPr bwMode="auto">
            <a:xfrm>
              <a:off x="5837172" y="1178601"/>
              <a:ext cx="451828" cy="45182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0404DC50-61F6-4767-B38D-59AC3E8B379D}"/>
                </a:ext>
              </a:extLst>
            </p:cNvPr>
            <p:cNvSpPr/>
            <p:nvPr/>
          </p:nvSpPr>
          <p:spPr>
            <a:xfrm rot="16200000">
              <a:off x="3872162" y="2478710"/>
              <a:ext cx="886220" cy="23668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4">
              <a:extLst>
                <a:ext uri="{FF2B5EF4-FFF2-40B4-BE49-F238E27FC236}">
                  <a16:creationId xmlns:a16="http://schemas.microsoft.com/office/drawing/2014/main" id="{67D4BCCF-4725-4F8B-9FB9-FD7B8E306B77}"/>
                </a:ext>
              </a:extLst>
            </p:cNvPr>
            <p:cNvSpPr/>
            <p:nvPr/>
          </p:nvSpPr>
          <p:spPr>
            <a:xfrm rot="16200000">
              <a:off x="3841245" y="3688577"/>
              <a:ext cx="911569" cy="240332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id="{88622D76-CE77-4F26-8C8D-5A81BE5B5401}"/>
                </a:ext>
              </a:extLst>
            </p:cNvPr>
            <p:cNvSpPr/>
            <p:nvPr/>
          </p:nvSpPr>
          <p:spPr>
            <a:xfrm rot="16200000">
              <a:off x="6359322" y="-232010"/>
              <a:ext cx="409116" cy="45337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F06F27C-7E7D-4D65-A7E7-80212E1024A6}"/>
                </a:ext>
              </a:extLst>
            </p:cNvPr>
            <p:cNvSpPr txBox="1"/>
            <p:nvPr/>
          </p:nvSpPr>
          <p:spPr>
            <a:xfrm>
              <a:off x="3184791" y="3243909"/>
              <a:ext cx="2006447" cy="923330"/>
            </a:xfrm>
            <a:prstGeom prst="rect">
              <a:avLst/>
            </a:prstGeom>
            <a:noFill/>
          </p:spPr>
          <p:txBody>
            <a:bodyPr wrap="none" rtlCol="0">
              <a:spAutoFit/>
            </a:bodyPr>
            <a:lstStyle/>
            <a:p>
              <a:r>
                <a:rPr lang="en-US" dirty="0">
                  <a:solidFill>
                    <a:srgbClr val="0000CC"/>
                  </a:solidFill>
                </a:rPr>
                <a:t>DHCP Discover</a:t>
              </a:r>
            </a:p>
            <a:p>
              <a:r>
                <a:rPr lang="en-US" dirty="0">
                  <a:solidFill>
                    <a:srgbClr val="0000CC"/>
                  </a:solidFill>
                </a:rPr>
                <a:t>VLAN Scanning</a:t>
              </a:r>
            </a:p>
            <a:p>
              <a:r>
                <a:rPr lang="en-US" dirty="0">
                  <a:solidFill>
                    <a:srgbClr val="0000CC"/>
                  </a:solidFill>
                </a:rPr>
                <a:t>IPv4/IPv6 discovery</a:t>
              </a:r>
            </a:p>
          </p:txBody>
        </p:sp>
        <p:sp>
          <p:nvSpPr>
            <p:cNvPr id="66" name="TextBox 65">
              <a:extLst>
                <a:ext uri="{FF2B5EF4-FFF2-40B4-BE49-F238E27FC236}">
                  <a16:creationId xmlns:a16="http://schemas.microsoft.com/office/drawing/2014/main" id="{E7B35DC3-F1EF-42C1-A1A4-BDEF3D2796B1}"/>
                </a:ext>
              </a:extLst>
            </p:cNvPr>
            <p:cNvSpPr txBox="1"/>
            <p:nvPr/>
          </p:nvSpPr>
          <p:spPr>
            <a:xfrm>
              <a:off x="3116675" y="4442396"/>
              <a:ext cx="2591692" cy="861774"/>
            </a:xfrm>
            <a:prstGeom prst="rect">
              <a:avLst/>
            </a:prstGeom>
            <a:noFill/>
          </p:spPr>
          <p:txBody>
            <a:bodyPr wrap="square" rtlCol="0">
              <a:spAutoFit/>
            </a:bodyPr>
            <a:lstStyle/>
            <a:p>
              <a:r>
                <a:rPr lang="en-US" dirty="0">
                  <a:solidFill>
                    <a:srgbClr val="0000CC"/>
                  </a:solidFill>
                </a:rPr>
                <a:t>DHCP Response</a:t>
              </a:r>
              <a:endParaRPr lang="en-US" sz="1400" dirty="0">
                <a:solidFill>
                  <a:srgbClr val="0000CC"/>
                </a:solidFill>
              </a:endParaRPr>
            </a:p>
            <a:p>
              <a:r>
                <a:rPr lang="en-US" sz="1400" dirty="0">
                  <a:solidFill>
                    <a:srgbClr val="0000CC"/>
                  </a:solidFill>
                </a:rPr>
                <a:t>PNF IP@(m)*, Initial EM IP@(m), SEGW IP@(o), CA IP@(o)</a:t>
              </a:r>
              <a:r>
                <a:rPr lang="en-US" dirty="0">
                  <a:solidFill>
                    <a:srgbClr val="0000CC"/>
                  </a:solidFill>
                </a:rPr>
                <a:t> </a:t>
              </a:r>
            </a:p>
          </p:txBody>
        </p:sp>
        <p:sp>
          <p:nvSpPr>
            <p:cNvPr id="58" name="Rectangle: Rounded Corners 57">
              <a:extLst>
                <a:ext uri="{FF2B5EF4-FFF2-40B4-BE49-F238E27FC236}">
                  <a16:creationId xmlns:a16="http://schemas.microsoft.com/office/drawing/2014/main" id="{7090E028-6BAC-4A04-BF06-57118AA2AF45}"/>
                </a:ext>
              </a:extLst>
            </p:cNvPr>
            <p:cNvSpPr/>
            <p:nvPr/>
          </p:nvSpPr>
          <p:spPr>
            <a:xfrm rot="16200000">
              <a:off x="3410074" y="2160471"/>
              <a:ext cx="474973"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FCAB7E6B-7D1D-467C-832A-CA29B915AA40}"/>
                </a:ext>
              </a:extLst>
            </p:cNvPr>
            <p:cNvSpPr txBox="1"/>
            <p:nvPr/>
          </p:nvSpPr>
          <p:spPr>
            <a:xfrm>
              <a:off x="3069346" y="2555508"/>
              <a:ext cx="1144288" cy="369332"/>
            </a:xfrm>
            <a:prstGeom prst="rect">
              <a:avLst/>
            </a:prstGeom>
            <a:noFill/>
          </p:spPr>
          <p:txBody>
            <a:bodyPr wrap="none" rtlCol="0">
              <a:spAutoFit/>
            </a:bodyPr>
            <a:lstStyle/>
            <a:p>
              <a:r>
                <a:rPr lang="en-US" dirty="0">
                  <a:solidFill>
                    <a:srgbClr val="0000CC"/>
                  </a:solidFill>
                </a:rPr>
                <a:t>HW Install</a:t>
              </a:r>
            </a:p>
          </p:txBody>
        </p:sp>
        <p:cxnSp>
          <p:nvCxnSpPr>
            <p:cNvPr id="69" name="Straight Arrow Connector 68">
              <a:extLst>
                <a:ext uri="{FF2B5EF4-FFF2-40B4-BE49-F238E27FC236}">
                  <a16:creationId xmlns:a16="http://schemas.microsoft.com/office/drawing/2014/main" id="{A2F8D4C2-4E7F-449B-A954-23455EE3DABA}"/>
                </a:ext>
              </a:extLst>
            </p:cNvPr>
            <p:cNvCxnSpPr>
              <a:cxnSpLocks/>
            </p:cNvCxnSpPr>
            <p:nvPr/>
          </p:nvCxnSpPr>
          <p:spPr>
            <a:xfrm flipH="1">
              <a:off x="3878674" y="4400959"/>
              <a:ext cx="81855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0527804-9C4C-415A-BCED-3879F8530949}"/>
                </a:ext>
              </a:extLst>
            </p:cNvPr>
            <p:cNvCxnSpPr>
              <a:cxnSpLocks/>
            </p:cNvCxnSpPr>
            <p:nvPr/>
          </p:nvCxnSpPr>
          <p:spPr>
            <a:xfrm flipH="1">
              <a:off x="3905997" y="3209792"/>
              <a:ext cx="81855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32394EDF-B81E-44D6-BBD7-68530BFE782D}"/>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74901" y="1944716"/>
              <a:ext cx="214111" cy="297065"/>
            </a:xfrm>
            <a:prstGeom prst="rect">
              <a:avLst/>
            </a:prstGeom>
          </p:spPr>
        </p:pic>
        <p:pic>
          <p:nvPicPr>
            <p:cNvPr id="83" name="Picture 82">
              <a:extLst>
                <a:ext uri="{FF2B5EF4-FFF2-40B4-BE49-F238E27FC236}">
                  <a16:creationId xmlns:a16="http://schemas.microsoft.com/office/drawing/2014/main" id="{7161D807-CDCF-46AD-A2C5-85AD72B3E1F1}"/>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31652" y="2601823"/>
              <a:ext cx="233087" cy="303686"/>
            </a:xfrm>
            <a:prstGeom prst="rect">
              <a:avLst/>
            </a:prstGeom>
          </p:spPr>
        </p:pic>
        <p:sp>
          <p:nvSpPr>
            <p:cNvPr id="120" name="Rectangle: Rounded Corners 119">
              <a:extLst>
                <a:ext uri="{FF2B5EF4-FFF2-40B4-BE49-F238E27FC236}">
                  <a16:creationId xmlns:a16="http://schemas.microsoft.com/office/drawing/2014/main" id="{182764AA-538B-4277-90D3-1A6CAB3E8ECE}"/>
                </a:ext>
              </a:extLst>
            </p:cNvPr>
            <p:cNvSpPr/>
            <p:nvPr/>
          </p:nvSpPr>
          <p:spPr>
            <a:xfrm rot="16200000">
              <a:off x="3485333" y="7814415"/>
              <a:ext cx="514645"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757EA647-3BB6-4B43-9122-9596F7FFE113}"/>
                </a:ext>
              </a:extLst>
            </p:cNvPr>
            <p:cNvSpPr txBox="1"/>
            <p:nvPr/>
          </p:nvSpPr>
          <p:spPr>
            <a:xfrm>
              <a:off x="3065338" y="8143346"/>
              <a:ext cx="1276503" cy="584775"/>
            </a:xfrm>
            <a:prstGeom prst="rect">
              <a:avLst/>
            </a:prstGeom>
            <a:noFill/>
          </p:spPr>
          <p:txBody>
            <a:bodyPr wrap="none" rtlCol="0">
              <a:spAutoFit/>
            </a:bodyPr>
            <a:lstStyle/>
            <a:p>
              <a:r>
                <a:rPr lang="en-US" dirty="0">
                  <a:solidFill>
                    <a:srgbClr val="0000CC"/>
                  </a:solidFill>
                </a:rPr>
                <a:t>PNF Restart</a:t>
              </a:r>
            </a:p>
            <a:p>
              <a:r>
                <a:rPr lang="en-US" sz="1400" dirty="0">
                  <a:solidFill>
                    <a:srgbClr val="0000CC"/>
                  </a:solidFill>
                </a:rPr>
                <a:t>Activates SW</a:t>
              </a:r>
            </a:p>
          </p:txBody>
        </p:sp>
        <p:sp>
          <p:nvSpPr>
            <p:cNvPr id="25" name="Rectangle: Rounded Corners 24">
              <a:extLst>
                <a:ext uri="{FF2B5EF4-FFF2-40B4-BE49-F238E27FC236}">
                  <a16:creationId xmlns:a16="http://schemas.microsoft.com/office/drawing/2014/main" id="{229E9E75-C1FC-4DCD-B378-BF08C067BEEA}"/>
                </a:ext>
              </a:extLst>
            </p:cNvPr>
            <p:cNvSpPr/>
            <p:nvPr/>
          </p:nvSpPr>
          <p:spPr>
            <a:xfrm rot="16200000">
              <a:off x="4593160" y="4099201"/>
              <a:ext cx="474973" cy="34580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ectangle: Rounded Corners 83">
              <a:extLst>
                <a:ext uri="{FF2B5EF4-FFF2-40B4-BE49-F238E27FC236}">
                  <a16:creationId xmlns:a16="http://schemas.microsoft.com/office/drawing/2014/main" id="{A0892D84-B909-4FAF-B7FE-F0E7781B0D1F}"/>
                </a:ext>
              </a:extLst>
            </p:cNvPr>
            <p:cNvSpPr/>
            <p:nvPr/>
          </p:nvSpPr>
          <p:spPr>
            <a:xfrm rot="16200000">
              <a:off x="5742916" y="4861468"/>
              <a:ext cx="474973" cy="57536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F8A4A45-9528-4ABE-AC16-3F4D2CEA3A3A}"/>
                </a:ext>
              </a:extLst>
            </p:cNvPr>
            <p:cNvSpPr txBox="1"/>
            <p:nvPr/>
          </p:nvSpPr>
          <p:spPr>
            <a:xfrm>
              <a:off x="3141517" y="7454058"/>
              <a:ext cx="3825789" cy="584775"/>
            </a:xfrm>
            <a:prstGeom prst="rect">
              <a:avLst/>
            </a:prstGeom>
            <a:noFill/>
          </p:spPr>
          <p:txBody>
            <a:bodyPr wrap="square" rtlCol="0">
              <a:spAutoFit/>
            </a:bodyPr>
            <a:lstStyle/>
            <a:p>
              <a:pPr marL="230188" indent="-230188" fontAlgn="base">
                <a:defRPr/>
              </a:pPr>
              <a:r>
                <a:rPr lang="en-US" dirty="0">
                  <a:solidFill>
                    <a:srgbClr val="0000CC"/>
                  </a:solidFill>
                </a:rPr>
                <a:t>ONAP Compatible Software Download</a:t>
              </a:r>
            </a:p>
            <a:p>
              <a:pPr marL="230188" indent="-230188" fontAlgn="base">
                <a:defRPr/>
              </a:pPr>
              <a:r>
                <a:rPr lang="en-US" sz="1400" dirty="0">
                  <a:solidFill>
                    <a:srgbClr val="0000CC"/>
                  </a:solidFill>
                </a:rPr>
                <a:t>Bootstrap or Operational SW</a:t>
              </a:r>
            </a:p>
          </p:txBody>
        </p:sp>
        <p:sp>
          <p:nvSpPr>
            <p:cNvPr id="26" name="TextBox 25">
              <a:extLst>
                <a:ext uri="{FF2B5EF4-FFF2-40B4-BE49-F238E27FC236}">
                  <a16:creationId xmlns:a16="http://schemas.microsoft.com/office/drawing/2014/main" id="{ABBC8CAA-B895-4B3E-8649-282F8EDDC629}"/>
                </a:ext>
              </a:extLst>
            </p:cNvPr>
            <p:cNvSpPr txBox="1"/>
            <p:nvPr/>
          </p:nvSpPr>
          <p:spPr>
            <a:xfrm>
              <a:off x="3072551" y="5695190"/>
              <a:ext cx="3296124" cy="369332"/>
            </a:xfrm>
            <a:prstGeom prst="rect">
              <a:avLst/>
            </a:prstGeom>
            <a:noFill/>
          </p:spPr>
          <p:txBody>
            <a:bodyPr wrap="square" rtlCol="0">
              <a:spAutoFit/>
            </a:bodyPr>
            <a:lstStyle/>
            <a:p>
              <a:r>
                <a:rPr lang="en-US" dirty="0">
                  <a:solidFill>
                    <a:srgbClr val="0000CC"/>
                  </a:solidFill>
                </a:rPr>
                <a:t>IPSec Tunnel Setup (optional)</a:t>
              </a:r>
            </a:p>
          </p:txBody>
        </p:sp>
        <p:cxnSp>
          <p:nvCxnSpPr>
            <p:cNvPr id="76" name="Straight Arrow Connector 75">
              <a:extLst>
                <a:ext uri="{FF2B5EF4-FFF2-40B4-BE49-F238E27FC236}">
                  <a16:creationId xmlns:a16="http://schemas.microsoft.com/office/drawing/2014/main" id="{100D5146-24EA-4C25-B684-C2B674A66FB7}"/>
                </a:ext>
              </a:extLst>
            </p:cNvPr>
            <p:cNvCxnSpPr>
              <a:cxnSpLocks/>
            </p:cNvCxnSpPr>
            <p:nvPr/>
          </p:nvCxnSpPr>
          <p:spPr>
            <a:xfrm flipH="1">
              <a:off x="3864202" y="5587755"/>
              <a:ext cx="2032256" cy="11222"/>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6" name="Rectangle: Rounded Corners 105">
              <a:extLst>
                <a:ext uri="{FF2B5EF4-FFF2-40B4-BE49-F238E27FC236}">
                  <a16:creationId xmlns:a16="http://schemas.microsoft.com/office/drawing/2014/main" id="{CF9555C4-64FD-46B1-B5C5-DBFCD00891BE}"/>
                </a:ext>
              </a:extLst>
            </p:cNvPr>
            <p:cNvSpPr/>
            <p:nvPr/>
          </p:nvSpPr>
          <p:spPr>
            <a:xfrm rot="16200000">
              <a:off x="5754105" y="4275223"/>
              <a:ext cx="474973" cy="573127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9DEDCCA-DA12-4C97-91A8-883F0E5872B9}"/>
                </a:ext>
              </a:extLst>
            </p:cNvPr>
            <p:cNvSpPr txBox="1"/>
            <p:nvPr/>
          </p:nvSpPr>
          <p:spPr>
            <a:xfrm>
              <a:off x="3101603" y="6932929"/>
              <a:ext cx="5381997" cy="369332"/>
            </a:xfrm>
            <a:prstGeom prst="rect">
              <a:avLst/>
            </a:prstGeom>
            <a:noFill/>
          </p:spPr>
          <p:txBody>
            <a:bodyPr wrap="square" rtlCol="0">
              <a:spAutoFit/>
            </a:bodyPr>
            <a:lstStyle/>
            <a:p>
              <a:r>
                <a:rPr lang="en-US" dirty="0">
                  <a:solidFill>
                    <a:srgbClr val="0000CC"/>
                  </a:solidFill>
                </a:rPr>
                <a:t> Identity Service (Identifies NE), Gives DCAE IP@</a:t>
              </a:r>
            </a:p>
          </p:txBody>
        </p:sp>
        <p:cxnSp>
          <p:nvCxnSpPr>
            <p:cNvPr id="87" name="Straight Arrow Connector 86">
              <a:extLst>
                <a:ext uri="{FF2B5EF4-FFF2-40B4-BE49-F238E27FC236}">
                  <a16:creationId xmlns:a16="http://schemas.microsoft.com/office/drawing/2014/main" id="{4E8DBB2E-7010-4EC1-BB1C-2A3E1507BCCF}"/>
                </a:ext>
              </a:extLst>
            </p:cNvPr>
            <p:cNvCxnSpPr>
              <a:cxnSpLocks/>
            </p:cNvCxnSpPr>
            <p:nvPr/>
          </p:nvCxnSpPr>
          <p:spPr>
            <a:xfrm flipH="1">
              <a:off x="3861753" y="7511542"/>
              <a:ext cx="4390479"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0C57BA9D-A3B8-4FAD-AE75-CA6138FBBDC1}"/>
                </a:ext>
              </a:extLst>
            </p:cNvPr>
            <p:cNvCxnSpPr>
              <a:cxnSpLocks/>
            </p:cNvCxnSpPr>
            <p:nvPr/>
          </p:nvCxnSpPr>
          <p:spPr>
            <a:xfrm flipH="1">
              <a:off x="3861753" y="6898152"/>
              <a:ext cx="439048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Rounded Corners 116">
              <a:extLst>
                <a:ext uri="{FF2B5EF4-FFF2-40B4-BE49-F238E27FC236}">
                  <a16:creationId xmlns:a16="http://schemas.microsoft.com/office/drawing/2014/main" id="{165B7ED5-C6D9-4116-AB97-E741B5426A5D}"/>
                </a:ext>
              </a:extLst>
            </p:cNvPr>
            <p:cNvSpPr/>
            <p:nvPr/>
          </p:nvSpPr>
          <p:spPr>
            <a:xfrm rot="16200000">
              <a:off x="5194726" y="4205571"/>
              <a:ext cx="474973" cy="46736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3803CB4C-D1FA-4F5F-B7DA-E301BE55F4F8}"/>
                </a:ext>
              </a:extLst>
            </p:cNvPr>
            <p:cNvSpPr txBox="1"/>
            <p:nvPr/>
          </p:nvSpPr>
          <p:spPr>
            <a:xfrm>
              <a:off x="3108661" y="6359650"/>
              <a:ext cx="4660396" cy="369332"/>
            </a:xfrm>
            <a:prstGeom prst="rect">
              <a:avLst/>
            </a:prstGeom>
            <a:noFill/>
          </p:spPr>
          <p:txBody>
            <a:bodyPr wrap="square" rtlCol="0">
              <a:spAutoFit/>
            </a:bodyPr>
            <a:lstStyle/>
            <a:p>
              <a:r>
                <a:rPr lang="en-US" dirty="0">
                  <a:solidFill>
                    <a:srgbClr val="0000CC"/>
                  </a:solidFill>
                </a:rPr>
                <a:t>Certificate Enrollment (optional)</a:t>
              </a:r>
            </a:p>
          </p:txBody>
        </p:sp>
        <p:cxnSp>
          <p:nvCxnSpPr>
            <p:cNvPr id="119" name="Straight Arrow Connector 118">
              <a:extLst>
                <a:ext uri="{FF2B5EF4-FFF2-40B4-BE49-F238E27FC236}">
                  <a16:creationId xmlns:a16="http://schemas.microsoft.com/office/drawing/2014/main" id="{A018B227-D37A-42D0-BC03-E9C59646D3C4}"/>
                </a:ext>
              </a:extLst>
            </p:cNvPr>
            <p:cNvCxnSpPr>
              <a:cxnSpLocks/>
            </p:cNvCxnSpPr>
            <p:nvPr/>
          </p:nvCxnSpPr>
          <p:spPr>
            <a:xfrm flipH="1">
              <a:off x="3861754" y="6304749"/>
              <a:ext cx="3220259"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8CD8A9D-2ADB-4ED6-A3C5-321722DE9C34}"/>
                </a:ext>
              </a:extLst>
            </p:cNvPr>
            <p:cNvSpPr txBox="1"/>
            <p:nvPr/>
          </p:nvSpPr>
          <p:spPr>
            <a:xfrm>
              <a:off x="4441683" y="1870068"/>
              <a:ext cx="3327374" cy="369332"/>
            </a:xfrm>
            <a:prstGeom prst="rect">
              <a:avLst/>
            </a:prstGeom>
            <a:noFill/>
          </p:spPr>
          <p:txBody>
            <a:bodyPr wrap="square" rtlCol="0">
              <a:spAutoFit/>
            </a:bodyPr>
            <a:lstStyle/>
            <a:p>
              <a:r>
                <a:rPr lang="en-US" dirty="0">
                  <a:solidFill>
                    <a:srgbClr val="0000CC"/>
                  </a:solidFill>
                </a:rPr>
                <a:t>Preplanning, Pre-provisioning</a:t>
              </a:r>
            </a:p>
          </p:txBody>
        </p:sp>
        <p:pic>
          <p:nvPicPr>
            <p:cNvPr id="70" name="Picture 69">
              <a:extLst>
                <a:ext uri="{FF2B5EF4-FFF2-40B4-BE49-F238E27FC236}">
                  <a16:creationId xmlns:a16="http://schemas.microsoft.com/office/drawing/2014/main" id="{137246A2-93B7-4684-B700-ECA072B4B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05568" y="1122529"/>
              <a:ext cx="581529" cy="581529"/>
            </a:xfrm>
            <a:prstGeom prst="rect">
              <a:avLst/>
            </a:prstGeom>
          </p:spPr>
        </p:pic>
        <p:grpSp>
          <p:nvGrpSpPr>
            <p:cNvPr id="75" name="Group 74">
              <a:extLst>
                <a:ext uri="{FF2B5EF4-FFF2-40B4-BE49-F238E27FC236}">
                  <a16:creationId xmlns:a16="http://schemas.microsoft.com/office/drawing/2014/main" id="{998255C4-1DB8-47B7-B148-E0A3B008AAD2}"/>
                </a:ext>
              </a:extLst>
            </p:cNvPr>
            <p:cNvGrpSpPr/>
            <p:nvPr/>
          </p:nvGrpSpPr>
          <p:grpSpPr>
            <a:xfrm>
              <a:off x="6869415" y="565230"/>
              <a:ext cx="712737" cy="560347"/>
              <a:chOff x="3832410" y="576597"/>
              <a:chExt cx="712737" cy="560347"/>
            </a:xfrm>
            <a:solidFill>
              <a:srgbClr val="124191"/>
            </a:solidFill>
          </p:grpSpPr>
          <p:sp>
            <p:nvSpPr>
              <p:cNvPr id="77" name="Rectangle: Rounded Corners 76">
                <a:extLst>
                  <a:ext uri="{FF2B5EF4-FFF2-40B4-BE49-F238E27FC236}">
                    <a16:creationId xmlns:a16="http://schemas.microsoft.com/office/drawing/2014/main" id="{97BE804D-1BA6-41AE-BAA7-DD91FEF26284}"/>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17D9F06D-14A0-45AB-BF3C-F714256D15B2}"/>
                  </a:ext>
                </a:extLst>
              </p:cNvPr>
              <p:cNvSpPr txBox="1"/>
              <p:nvPr/>
            </p:nvSpPr>
            <p:spPr>
              <a:xfrm>
                <a:off x="3880094" y="719738"/>
                <a:ext cx="604654" cy="276999"/>
              </a:xfrm>
              <a:prstGeom prst="rect">
                <a:avLst/>
              </a:prstGeom>
              <a:grpFill/>
            </p:spPr>
            <p:txBody>
              <a:bodyPr wrap="none" rtlCol="0">
                <a:spAutoFit/>
              </a:bodyPr>
              <a:lstStyle/>
              <a:p>
                <a:pPr algn="ctr"/>
                <a:r>
                  <a:rPr lang="en-US" sz="1200" b="1" dirty="0">
                    <a:solidFill>
                      <a:schemeClr val="bg1"/>
                    </a:solidFill>
                  </a:rPr>
                  <a:t>CA/RA</a:t>
                </a:r>
              </a:p>
            </p:txBody>
          </p:sp>
        </p:grpSp>
      </p:grpSp>
      <p:sp>
        <p:nvSpPr>
          <p:cNvPr id="147" name="TextBox 146">
            <a:extLst>
              <a:ext uri="{FF2B5EF4-FFF2-40B4-BE49-F238E27FC236}">
                <a16:creationId xmlns:a16="http://schemas.microsoft.com/office/drawing/2014/main" id="{1F483183-06D2-4B72-8D92-D9BF0C749987}"/>
              </a:ext>
            </a:extLst>
          </p:cNvPr>
          <p:cNvSpPr txBox="1"/>
          <p:nvPr/>
        </p:nvSpPr>
        <p:spPr>
          <a:xfrm>
            <a:off x="7063109" y="179830"/>
            <a:ext cx="5113820" cy="8132208"/>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PNF Plug and Play – 3GPP TS32. 508</a:t>
            </a:r>
          </a:p>
          <a:p>
            <a:pPr defTabSz="360000">
              <a:spcAft>
                <a:spcPts val="600"/>
              </a:spcAft>
              <a:tabLst>
                <a:tab pos="360000" algn="l"/>
              </a:tabLst>
            </a:pPr>
            <a:r>
              <a:rPr lang="en-US" dirty="0">
                <a:ea typeface="Nokia Pure Text Light" panose="020B0403020202020204" pitchFamily="34" charset="0"/>
              </a:rPr>
              <a:t>This scenario is for 3GPP Compliant PNFs like 5G DU which follow 3GPP TS 32.508.  Other PNF types follow other PnP standards.</a:t>
            </a:r>
          </a:p>
          <a:p>
            <a:pPr defTabSz="360000">
              <a:spcAft>
                <a:spcPts val="600"/>
              </a:spcAft>
              <a:tabLst>
                <a:tab pos="360000" algn="l"/>
              </a:tabLst>
            </a:pP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Radio network planning determines where to place the 5G PNFs and how to configure them.  DHCP, SEGW, CA/RA, Initial EM must be provisioned for this PNF ID.</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Technician installs and cables HW and powers it on.</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PNF performs DHCP Discover procedure to determine OAM VLAN and IP version.</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DHCP response returns PNF IP@ and Initial EM@.  May also return SEGW@ and/or CA@.</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PNF performs IPsec tunnel setup using X.509v3 certificates for mutual authentication if SEGW IP@ is returned by DHCP.</a:t>
            </a:r>
            <a:endParaRPr lang="en-US" sz="800" dirty="0">
              <a:ea typeface="Nokia Pure Text Light" panose="020B0403020202020204" pitchFamily="34" charset="0"/>
            </a:endParaRPr>
          </a:p>
          <a:p>
            <a:pPr defTabSz="360000">
              <a:spcAft>
                <a:spcPts val="600"/>
              </a:spcAft>
              <a:tabLst>
                <a:tab pos="360000" algn="l"/>
              </a:tabLst>
            </a:pPr>
            <a:r>
              <a:rPr lang="en-US" dirty="0">
                <a:highlight>
                  <a:srgbClr val="FFFF00"/>
                </a:highlight>
                <a:ea typeface="Nokia Pure Text Light" panose="020B0403020202020204" pitchFamily="34" charset="0"/>
              </a:rPr>
              <a:t>PNF performs service provider certificate enrollment via CMPv2 to request the Service Provider certificates if CA/RA IP@ is returned by DHCP.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PNF contacts Initial EM which determines the PNF identity and provides the DCAE IP@ to the PNF.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Initial EM downloads  ONAP compatible SW; either a temporary bootstrap SW or the operational SW. </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PNF resets and activates the SW.  PNF is now capable of sending PNF Registration Event to DCAE.</a:t>
            </a:r>
          </a:p>
        </p:txBody>
      </p:sp>
      <p:sp>
        <p:nvSpPr>
          <p:cNvPr id="150" name="Oval 149">
            <a:extLst>
              <a:ext uri="{FF2B5EF4-FFF2-40B4-BE49-F238E27FC236}">
                <a16:creationId xmlns:a16="http://schemas.microsoft.com/office/drawing/2014/main" id="{6247F932-ABFC-4611-97BF-76621371AB6D}"/>
              </a:ext>
            </a:extLst>
          </p:cNvPr>
          <p:cNvSpPr/>
          <p:nvPr/>
        </p:nvSpPr>
        <p:spPr>
          <a:xfrm>
            <a:off x="1252075" y="200565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a:t>
            </a:r>
            <a:r>
              <a:rPr lang="en-US" sz="900" b="1" kern="0" dirty="0">
                <a:solidFill>
                  <a:srgbClr val="FFFFFF"/>
                </a:solidFill>
                <a:latin typeface="Nokia Pure Text Light"/>
                <a:ea typeface="+mn-ea"/>
                <a:cs typeface="+mn-cs"/>
              </a:rPr>
              <a:t>1</a:t>
            </a:r>
          </a:p>
        </p:txBody>
      </p:sp>
      <p:sp>
        <p:nvSpPr>
          <p:cNvPr id="151" name="Oval 150">
            <a:extLst>
              <a:ext uri="{FF2B5EF4-FFF2-40B4-BE49-F238E27FC236}">
                <a16:creationId xmlns:a16="http://schemas.microsoft.com/office/drawing/2014/main" id="{5E3AEB0C-56A1-4244-B92A-0937C1FA24A7}"/>
              </a:ext>
            </a:extLst>
          </p:cNvPr>
          <p:cNvSpPr/>
          <p:nvPr/>
        </p:nvSpPr>
        <p:spPr>
          <a:xfrm>
            <a:off x="6663910" y="182953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a:t>
            </a:r>
            <a:r>
              <a:rPr lang="en-US" sz="900" b="1" kern="0" dirty="0">
                <a:solidFill>
                  <a:srgbClr val="FFFFFF"/>
                </a:solidFill>
                <a:latin typeface="Nokia Pure Text Light"/>
                <a:ea typeface="+mn-ea"/>
                <a:cs typeface="+mn-cs"/>
              </a:rPr>
              <a:t>1</a:t>
            </a:r>
          </a:p>
        </p:txBody>
      </p:sp>
      <p:sp>
        <p:nvSpPr>
          <p:cNvPr id="152" name="Oval 151">
            <a:extLst>
              <a:ext uri="{FF2B5EF4-FFF2-40B4-BE49-F238E27FC236}">
                <a16:creationId xmlns:a16="http://schemas.microsoft.com/office/drawing/2014/main" id="{C7A8DF0F-1FF9-4801-BE94-1213389A8184}"/>
              </a:ext>
            </a:extLst>
          </p:cNvPr>
          <p:cNvSpPr/>
          <p:nvPr/>
        </p:nvSpPr>
        <p:spPr>
          <a:xfrm>
            <a:off x="24980" y="272242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C2</a:t>
            </a:r>
            <a:endParaRPr lang="en-US" sz="900" b="1" kern="0" dirty="0">
              <a:solidFill>
                <a:srgbClr val="FFFFFF"/>
              </a:solidFill>
              <a:latin typeface="Nokia Pure Text Light"/>
              <a:ea typeface="+mn-ea"/>
              <a:cs typeface="+mn-cs"/>
            </a:endParaRPr>
          </a:p>
        </p:txBody>
      </p:sp>
      <p:sp>
        <p:nvSpPr>
          <p:cNvPr id="153" name="Oval 152">
            <a:extLst>
              <a:ext uri="{FF2B5EF4-FFF2-40B4-BE49-F238E27FC236}">
                <a16:creationId xmlns:a16="http://schemas.microsoft.com/office/drawing/2014/main" id="{1F755D44-5A6E-4E58-83B1-DC23D77CA212}"/>
              </a:ext>
            </a:extLst>
          </p:cNvPr>
          <p:cNvSpPr/>
          <p:nvPr/>
        </p:nvSpPr>
        <p:spPr>
          <a:xfrm>
            <a:off x="40672" y="337125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C3</a:t>
            </a:r>
            <a:endParaRPr lang="en-US" sz="900" b="1" kern="0" dirty="0">
              <a:solidFill>
                <a:srgbClr val="FFFFFF"/>
              </a:solidFill>
              <a:latin typeface="Nokia Pure Text Light"/>
              <a:ea typeface="+mn-ea"/>
              <a:cs typeface="+mn-cs"/>
            </a:endParaRPr>
          </a:p>
        </p:txBody>
      </p:sp>
      <p:sp>
        <p:nvSpPr>
          <p:cNvPr id="154" name="Oval 153">
            <a:extLst>
              <a:ext uri="{FF2B5EF4-FFF2-40B4-BE49-F238E27FC236}">
                <a16:creationId xmlns:a16="http://schemas.microsoft.com/office/drawing/2014/main" id="{BC123A88-D881-4EA6-B80A-C74637B38E96}"/>
              </a:ext>
            </a:extLst>
          </p:cNvPr>
          <p:cNvSpPr/>
          <p:nvPr/>
        </p:nvSpPr>
        <p:spPr>
          <a:xfrm>
            <a:off x="24980" y="459705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C4</a:t>
            </a:r>
            <a:endParaRPr lang="en-US" sz="900" b="1" kern="0" dirty="0">
              <a:solidFill>
                <a:srgbClr val="FFFFFF"/>
              </a:solidFill>
              <a:latin typeface="Nokia Pure Text Light"/>
              <a:ea typeface="+mn-ea"/>
              <a:cs typeface="+mn-cs"/>
            </a:endParaRPr>
          </a:p>
        </p:txBody>
      </p:sp>
      <p:sp>
        <p:nvSpPr>
          <p:cNvPr id="155" name="Oval 154">
            <a:extLst>
              <a:ext uri="{FF2B5EF4-FFF2-40B4-BE49-F238E27FC236}">
                <a16:creationId xmlns:a16="http://schemas.microsoft.com/office/drawing/2014/main" id="{4C9B7A1C-BA85-419C-BD74-6BA0C6613C7B}"/>
              </a:ext>
            </a:extLst>
          </p:cNvPr>
          <p:cNvSpPr/>
          <p:nvPr/>
        </p:nvSpPr>
        <p:spPr>
          <a:xfrm>
            <a:off x="24980" y="582273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C5</a:t>
            </a:r>
            <a:endParaRPr lang="en-US" sz="900" b="1" kern="0" dirty="0">
              <a:solidFill>
                <a:srgbClr val="FFFFFF"/>
              </a:solidFill>
              <a:latin typeface="Nokia Pure Text Light"/>
              <a:ea typeface="+mn-ea"/>
              <a:cs typeface="+mn-cs"/>
            </a:endParaRPr>
          </a:p>
        </p:txBody>
      </p:sp>
      <p:sp>
        <p:nvSpPr>
          <p:cNvPr id="156" name="Oval 155">
            <a:extLst>
              <a:ext uri="{FF2B5EF4-FFF2-40B4-BE49-F238E27FC236}">
                <a16:creationId xmlns:a16="http://schemas.microsoft.com/office/drawing/2014/main" id="{345E42F6-AFE6-419A-B7E1-ABC911CF1956}"/>
              </a:ext>
            </a:extLst>
          </p:cNvPr>
          <p:cNvSpPr/>
          <p:nvPr/>
        </p:nvSpPr>
        <p:spPr>
          <a:xfrm>
            <a:off x="40672" y="649404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C6</a:t>
            </a:r>
            <a:endParaRPr lang="en-US" sz="900" b="1" kern="0" dirty="0">
              <a:solidFill>
                <a:srgbClr val="FFFFFF"/>
              </a:solidFill>
              <a:latin typeface="Nokia Pure Text Light"/>
              <a:ea typeface="+mn-ea"/>
              <a:cs typeface="+mn-cs"/>
            </a:endParaRPr>
          </a:p>
        </p:txBody>
      </p:sp>
      <p:sp>
        <p:nvSpPr>
          <p:cNvPr id="157" name="Oval 156">
            <a:extLst>
              <a:ext uri="{FF2B5EF4-FFF2-40B4-BE49-F238E27FC236}">
                <a16:creationId xmlns:a16="http://schemas.microsoft.com/office/drawing/2014/main" id="{4D4DF3E0-1634-4CE6-971F-F03BED4E29EF}"/>
              </a:ext>
            </a:extLst>
          </p:cNvPr>
          <p:cNvSpPr/>
          <p:nvPr/>
        </p:nvSpPr>
        <p:spPr>
          <a:xfrm>
            <a:off x="73652" y="705158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C7</a:t>
            </a:r>
            <a:endParaRPr lang="en-US" sz="900" b="1" kern="0" dirty="0">
              <a:solidFill>
                <a:srgbClr val="FFFFFF"/>
              </a:solidFill>
              <a:latin typeface="Nokia Pure Text Light"/>
              <a:ea typeface="+mn-ea"/>
              <a:cs typeface="+mn-cs"/>
            </a:endParaRPr>
          </a:p>
        </p:txBody>
      </p:sp>
      <p:sp>
        <p:nvSpPr>
          <p:cNvPr id="158" name="Oval 157">
            <a:extLst>
              <a:ext uri="{FF2B5EF4-FFF2-40B4-BE49-F238E27FC236}">
                <a16:creationId xmlns:a16="http://schemas.microsoft.com/office/drawing/2014/main" id="{587A3917-9E5B-4BE0-AFFF-620F0D831D83}"/>
              </a:ext>
            </a:extLst>
          </p:cNvPr>
          <p:cNvSpPr/>
          <p:nvPr/>
        </p:nvSpPr>
        <p:spPr>
          <a:xfrm>
            <a:off x="56363" y="768030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C8</a:t>
            </a:r>
            <a:endParaRPr lang="en-US" sz="900" b="1" kern="0" dirty="0">
              <a:solidFill>
                <a:srgbClr val="FFFFFF"/>
              </a:solidFill>
              <a:latin typeface="Nokia Pure Text Light"/>
              <a:ea typeface="+mn-ea"/>
              <a:cs typeface="+mn-cs"/>
            </a:endParaRPr>
          </a:p>
        </p:txBody>
      </p:sp>
      <p:sp>
        <p:nvSpPr>
          <p:cNvPr id="159" name="Oval 158">
            <a:extLst>
              <a:ext uri="{FF2B5EF4-FFF2-40B4-BE49-F238E27FC236}">
                <a16:creationId xmlns:a16="http://schemas.microsoft.com/office/drawing/2014/main" id="{A71B62CF-CC23-4243-BD35-10A2578AA78B}"/>
              </a:ext>
            </a:extLst>
          </p:cNvPr>
          <p:cNvSpPr/>
          <p:nvPr/>
        </p:nvSpPr>
        <p:spPr>
          <a:xfrm>
            <a:off x="89358" y="831935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C9</a:t>
            </a:r>
            <a:endParaRPr lang="en-US" sz="900" b="1" kern="0" dirty="0">
              <a:solidFill>
                <a:srgbClr val="FFFFFF"/>
              </a:solidFill>
              <a:latin typeface="Nokia Pure Text Light"/>
              <a:ea typeface="+mn-ea"/>
              <a:cs typeface="+mn-cs"/>
            </a:endParaRPr>
          </a:p>
        </p:txBody>
      </p:sp>
      <p:sp>
        <p:nvSpPr>
          <p:cNvPr id="160" name="Oval 159">
            <a:extLst>
              <a:ext uri="{FF2B5EF4-FFF2-40B4-BE49-F238E27FC236}">
                <a16:creationId xmlns:a16="http://schemas.microsoft.com/office/drawing/2014/main" id="{9891536A-4313-41CC-BBA2-0C8571F708CD}"/>
              </a:ext>
            </a:extLst>
          </p:cNvPr>
          <p:cNvSpPr/>
          <p:nvPr/>
        </p:nvSpPr>
        <p:spPr>
          <a:xfrm>
            <a:off x="6695107" y="298971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C2</a:t>
            </a:r>
            <a:endParaRPr lang="en-US" sz="900" b="1" kern="0" dirty="0">
              <a:solidFill>
                <a:srgbClr val="FFFFFF"/>
              </a:solidFill>
              <a:latin typeface="Nokia Pure Text Light"/>
              <a:ea typeface="+mn-ea"/>
              <a:cs typeface="+mn-cs"/>
            </a:endParaRPr>
          </a:p>
        </p:txBody>
      </p:sp>
      <p:sp>
        <p:nvSpPr>
          <p:cNvPr id="161" name="Oval 160">
            <a:extLst>
              <a:ext uri="{FF2B5EF4-FFF2-40B4-BE49-F238E27FC236}">
                <a16:creationId xmlns:a16="http://schemas.microsoft.com/office/drawing/2014/main" id="{AD18A276-7977-4EAC-9D75-9BA451C61501}"/>
              </a:ext>
            </a:extLst>
          </p:cNvPr>
          <p:cNvSpPr/>
          <p:nvPr/>
        </p:nvSpPr>
        <p:spPr>
          <a:xfrm>
            <a:off x="6712003" y="337125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C3</a:t>
            </a:r>
            <a:endParaRPr lang="en-US" sz="900" b="1" kern="0" dirty="0">
              <a:solidFill>
                <a:srgbClr val="FFFFFF"/>
              </a:solidFill>
              <a:latin typeface="Nokia Pure Text Light"/>
              <a:ea typeface="+mn-ea"/>
              <a:cs typeface="+mn-cs"/>
            </a:endParaRPr>
          </a:p>
        </p:txBody>
      </p:sp>
      <p:sp>
        <p:nvSpPr>
          <p:cNvPr id="162" name="Oval 161">
            <a:extLst>
              <a:ext uri="{FF2B5EF4-FFF2-40B4-BE49-F238E27FC236}">
                <a16:creationId xmlns:a16="http://schemas.microsoft.com/office/drawing/2014/main" id="{F133770E-4764-4886-9F2E-998D604AAA2F}"/>
              </a:ext>
            </a:extLst>
          </p:cNvPr>
          <p:cNvSpPr/>
          <p:nvPr/>
        </p:nvSpPr>
        <p:spPr>
          <a:xfrm>
            <a:off x="6723112" y="394628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C4</a:t>
            </a:r>
            <a:endParaRPr lang="en-US" sz="900" b="1" kern="0" dirty="0">
              <a:solidFill>
                <a:srgbClr val="FFFFFF"/>
              </a:solidFill>
              <a:latin typeface="Nokia Pure Text Light"/>
              <a:ea typeface="+mn-ea"/>
              <a:cs typeface="+mn-cs"/>
            </a:endParaRPr>
          </a:p>
        </p:txBody>
      </p:sp>
      <p:sp>
        <p:nvSpPr>
          <p:cNvPr id="163" name="Oval 162">
            <a:extLst>
              <a:ext uri="{FF2B5EF4-FFF2-40B4-BE49-F238E27FC236}">
                <a16:creationId xmlns:a16="http://schemas.microsoft.com/office/drawing/2014/main" id="{E7EE5B6D-FD0F-475B-85CA-9B9DCE1274AB}"/>
              </a:ext>
            </a:extLst>
          </p:cNvPr>
          <p:cNvSpPr/>
          <p:nvPr/>
        </p:nvSpPr>
        <p:spPr>
          <a:xfrm>
            <a:off x="6726929" y="458754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C5</a:t>
            </a:r>
            <a:endParaRPr lang="en-US" sz="900" b="1" kern="0" dirty="0">
              <a:solidFill>
                <a:srgbClr val="FFFFFF"/>
              </a:solidFill>
              <a:latin typeface="Nokia Pure Text Light"/>
              <a:ea typeface="+mn-ea"/>
              <a:cs typeface="+mn-cs"/>
            </a:endParaRPr>
          </a:p>
        </p:txBody>
      </p:sp>
      <p:sp>
        <p:nvSpPr>
          <p:cNvPr id="164" name="Oval 163">
            <a:extLst>
              <a:ext uri="{FF2B5EF4-FFF2-40B4-BE49-F238E27FC236}">
                <a16:creationId xmlns:a16="http://schemas.microsoft.com/office/drawing/2014/main" id="{0A359E9A-8404-4916-8592-63C731E99F39}"/>
              </a:ext>
            </a:extLst>
          </p:cNvPr>
          <p:cNvSpPr/>
          <p:nvPr/>
        </p:nvSpPr>
        <p:spPr>
          <a:xfrm>
            <a:off x="6726929" y="549164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C6</a:t>
            </a:r>
            <a:endParaRPr lang="en-US" sz="900" b="1" kern="0" dirty="0">
              <a:solidFill>
                <a:srgbClr val="FFFFFF"/>
              </a:solidFill>
              <a:latin typeface="Nokia Pure Text Light"/>
              <a:ea typeface="+mn-ea"/>
              <a:cs typeface="+mn-cs"/>
            </a:endParaRPr>
          </a:p>
        </p:txBody>
      </p:sp>
      <p:sp>
        <p:nvSpPr>
          <p:cNvPr id="165" name="Oval 164">
            <a:extLst>
              <a:ext uri="{FF2B5EF4-FFF2-40B4-BE49-F238E27FC236}">
                <a16:creationId xmlns:a16="http://schemas.microsoft.com/office/drawing/2014/main" id="{22EA2889-7314-4A84-B09E-0876FD378484}"/>
              </a:ext>
            </a:extLst>
          </p:cNvPr>
          <p:cNvSpPr/>
          <p:nvPr/>
        </p:nvSpPr>
        <p:spPr>
          <a:xfrm>
            <a:off x="6757145" y="638708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C7</a:t>
            </a:r>
            <a:endParaRPr lang="en-US" sz="900" b="1" kern="0" dirty="0">
              <a:solidFill>
                <a:srgbClr val="FFFFFF"/>
              </a:solidFill>
              <a:latin typeface="Nokia Pure Text Light"/>
              <a:ea typeface="+mn-ea"/>
              <a:cs typeface="+mn-cs"/>
            </a:endParaRPr>
          </a:p>
        </p:txBody>
      </p:sp>
      <p:sp>
        <p:nvSpPr>
          <p:cNvPr id="166" name="Oval 165">
            <a:extLst>
              <a:ext uri="{FF2B5EF4-FFF2-40B4-BE49-F238E27FC236}">
                <a16:creationId xmlns:a16="http://schemas.microsoft.com/office/drawing/2014/main" id="{AB032F02-1B13-419F-8BC8-B45AB5F09883}"/>
              </a:ext>
            </a:extLst>
          </p:cNvPr>
          <p:cNvSpPr/>
          <p:nvPr/>
        </p:nvSpPr>
        <p:spPr>
          <a:xfrm>
            <a:off x="6771425" y="701943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C8</a:t>
            </a:r>
            <a:endParaRPr lang="en-US" sz="900" b="1" kern="0" dirty="0">
              <a:solidFill>
                <a:srgbClr val="FFFFFF"/>
              </a:solidFill>
              <a:latin typeface="Nokia Pure Text Light"/>
              <a:ea typeface="+mn-ea"/>
              <a:cs typeface="+mn-cs"/>
            </a:endParaRPr>
          </a:p>
        </p:txBody>
      </p:sp>
      <p:sp>
        <p:nvSpPr>
          <p:cNvPr id="167" name="Oval 166">
            <a:extLst>
              <a:ext uri="{FF2B5EF4-FFF2-40B4-BE49-F238E27FC236}">
                <a16:creationId xmlns:a16="http://schemas.microsoft.com/office/drawing/2014/main" id="{2F031320-BA9A-4F4A-9B0F-2EC631385ACF}"/>
              </a:ext>
            </a:extLst>
          </p:cNvPr>
          <p:cNvSpPr/>
          <p:nvPr/>
        </p:nvSpPr>
        <p:spPr>
          <a:xfrm>
            <a:off x="6764994" y="763278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C9</a:t>
            </a:r>
            <a:endParaRPr lang="en-US" sz="900" b="1" kern="0" dirty="0">
              <a:solidFill>
                <a:srgbClr val="FFFFFF"/>
              </a:solidFill>
              <a:latin typeface="Nokia Pure Text Light"/>
              <a:ea typeface="+mn-ea"/>
              <a:cs typeface="+mn-cs"/>
            </a:endParaRPr>
          </a:p>
        </p:txBody>
      </p:sp>
      <p:pic>
        <p:nvPicPr>
          <p:cNvPr id="80" name="Picture 79">
            <a:extLst>
              <a:ext uri="{FF2B5EF4-FFF2-40B4-BE49-F238E27FC236}">
                <a16:creationId xmlns:a16="http://schemas.microsoft.com/office/drawing/2014/main" id="{440D141C-1D28-4507-9885-8D2357BB4EA7}"/>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31642" y="6555304"/>
            <a:ext cx="278522" cy="278522"/>
          </a:xfrm>
          <a:prstGeom prst="rect">
            <a:avLst/>
          </a:prstGeom>
        </p:spPr>
      </p:pic>
    </p:spTree>
    <p:extLst>
      <p:ext uri="{BB962C8B-B14F-4D97-AF65-F5344CB8AC3E}">
        <p14:creationId xmlns:p14="http://schemas.microsoft.com/office/powerpoint/2010/main" val="2588925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0" y="-47759"/>
            <a:ext cx="7038475"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 : PNF Registration</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6" name="Group 25">
            <a:extLst>
              <a:ext uri="{FF2B5EF4-FFF2-40B4-BE49-F238E27FC236}">
                <a16:creationId xmlns:a16="http://schemas.microsoft.com/office/drawing/2014/main" id="{82AEEEBE-53E9-4AA8-9848-516D267D0C7A}"/>
              </a:ext>
            </a:extLst>
          </p:cNvPr>
          <p:cNvGrpSpPr/>
          <p:nvPr/>
        </p:nvGrpSpPr>
        <p:grpSpPr>
          <a:xfrm>
            <a:off x="0" y="764296"/>
            <a:ext cx="6856077" cy="8398723"/>
            <a:chOff x="2668924" y="528886"/>
            <a:chExt cx="6856077" cy="8398723"/>
          </a:xfrm>
        </p:grpSpPr>
        <p:grpSp>
          <p:nvGrpSpPr>
            <p:cNvPr id="185" name="Group 184">
              <a:extLst>
                <a:ext uri="{FF2B5EF4-FFF2-40B4-BE49-F238E27FC236}">
                  <a16:creationId xmlns:a16="http://schemas.microsoft.com/office/drawing/2014/main" id="{611F1864-E0E3-4B71-B58C-6F72A6FED912}"/>
                </a:ext>
              </a:extLst>
            </p:cNvPr>
            <p:cNvGrpSpPr/>
            <p:nvPr/>
          </p:nvGrpSpPr>
          <p:grpSpPr>
            <a:xfrm>
              <a:off x="6340474" y="528886"/>
              <a:ext cx="712737" cy="8318021"/>
              <a:chOff x="5009964" y="576597"/>
              <a:chExt cx="712737" cy="8318021"/>
            </a:xfrm>
          </p:grpSpPr>
          <p:sp>
            <p:nvSpPr>
              <p:cNvPr id="189" name="Rectangle: Rounded Corners 188">
                <a:extLst>
                  <a:ext uri="{FF2B5EF4-FFF2-40B4-BE49-F238E27FC236}">
                    <a16:creationId xmlns:a16="http://schemas.microsoft.com/office/drawing/2014/main" id="{90A83636-8139-4AF7-9869-D78745F1D4C9}"/>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FA0E617E-338F-409B-B473-0860F66D35D4}"/>
                  </a:ext>
                </a:extLst>
              </p:cNvPr>
              <p:cNvGrpSpPr/>
              <p:nvPr/>
            </p:nvGrpSpPr>
            <p:grpSpPr>
              <a:xfrm>
                <a:off x="5009964" y="576597"/>
                <a:ext cx="712737" cy="560347"/>
                <a:chOff x="2836155" y="582717"/>
                <a:chExt cx="712737" cy="560347"/>
              </a:xfrm>
            </p:grpSpPr>
            <p:sp>
              <p:nvSpPr>
                <p:cNvPr id="209" name="Rectangle: Rounded Corners 208">
                  <a:extLst>
                    <a:ext uri="{FF2B5EF4-FFF2-40B4-BE49-F238E27FC236}">
                      <a16:creationId xmlns:a16="http://schemas.microsoft.com/office/drawing/2014/main" id="{B036BDE3-4066-422B-944C-32BCA8A6A459}"/>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E8C2A560-189D-48DD-A0AB-31C74248A800}"/>
                    </a:ext>
                  </a:extLst>
                </p:cNvPr>
                <p:cNvSpPr txBox="1"/>
                <p:nvPr/>
              </p:nvSpPr>
              <p:spPr>
                <a:xfrm>
                  <a:off x="2884110" y="726894"/>
                  <a:ext cx="649537" cy="276999"/>
                </a:xfrm>
                <a:prstGeom prst="rect">
                  <a:avLst/>
                </a:prstGeom>
                <a:noFill/>
              </p:spPr>
              <p:txBody>
                <a:bodyPr wrap="none" rtlCol="0">
                  <a:spAutoFit/>
                </a:bodyPr>
                <a:lstStyle/>
                <a:p>
                  <a:pPr algn="ctr"/>
                  <a:r>
                    <a:rPr lang="en-US" sz="1200" b="1" dirty="0">
                      <a:solidFill>
                        <a:schemeClr val="bg1"/>
                      </a:solidFill>
                    </a:rPr>
                    <a:t>DMaaP</a:t>
                  </a:r>
                </a:p>
              </p:txBody>
            </p:sp>
          </p:grpSp>
          <p:grpSp>
            <p:nvGrpSpPr>
              <p:cNvPr id="204" name="Group 203">
                <a:extLst>
                  <a:ext uri="{FF2B5EF4-FFF2-40B4-BE49-F238E27FC236}">
                    <a16:creationId xmlns:a16="http://schemas.microsoft.com/office/drawing/2014/main" id="{D9B7FB98-5607-4250-8D67-F716930F65C1}"/>
                  </a:ext>
                </a:extLst>
              </p:cNvPr>
              <p:cNvGrpSpPr/>
              <p:nvPr/>
            </p:nvGrpSpPr>
            <p:grpSpPr>
              <a:xfrm>
                <a:off x="5083513" y="1122944"/>
                <a:ext cx="581529" cy="581529"/>
                <a:chOff x="4055304" y="1123306"/>
                <a:chExt cx="581529" cy="581529"/>
              </a:xfrm>
            </p:grpSpPr>
            <p:pic>
              <p:nvPicPr>
                <p:cNvPr id="205" name="Picture 204">
                  <a:extLst>
                    <a:ext uri="{FF2B5EF4-FFF2-40B4-BE49-F238E27FC236}">
                      <a16:creationId xmlns:a16="http://schemas.microsoft.com/office/drawing/2014/main" id="{81DAFF9E-0E98-477F-8E85-678A034286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06" name="Group 205">
                  <a:extLst>
                    <a:ext uri="{FF2B5EF4-FFF2-40B4-BE49-F238E27FC236}">
                      <a16:creationId xmlns:a16="http://schemas.microsoft.com/office/drawing/2014/main" id="{0E7A2037-FF8E-40B5-BA4F-8952A7377E8F}"/>
                    </a:ext>
                  </a:extLst>
                </p:cNvPr>
                <p:cNvGrpSpPr/>
                <p:nvPr/>
              </p:nvGrpSpPr>
              <p:grpSpPr>
                <a:xfrm>
                  <a:off x="4185586" y="1536711"/>
                  <a:ext cx="331700" cy="90532"/>
                  <a:chOff x="1524814" y="5809921"/>
                  <a:chExt cx="945329" cy="225343"/>
                </a:xfrm>
              </p:grpSpPr>
              <p:pic>
                <p:nvPicPr>
                  <p:cNvPr id="207" name="Picture 206">
                    <a:extLst>
                      <a:ext uri="{FF2B5EF4-FFF2-40B4-BE49-F238E27FC236}">
                        <a16:creationId xmlns:a16="http://schemas.microsoft.com/office/drawing/2014/main" id="{3AB3C2CD-0149-4D8A-8AF0-C9E7579C676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08" name="Picture 207">
                    <a:extLst>
                      <a:ext uri="{FF2B5EF4-FFF2-40B4-BE49-F238E27FC236}">
                        <a16:creationId xmlns:a16="http://schemas.microsoft.com/office/drawing/2014/main" id="{D1F82D9C-BB38-4987-AF26-87903CA47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68" name="Group 167">
              <a:extLst>
                <a:ext uri="{FF2B5EF4-FFF2-40B4-BE49-F238E27FC236}">
                  <a16:creationId xmlns:a16="http://schemas.microsoft.com/office/drawing/2014/main" id="{C45C1BC1-CDFE-4EB7-BD92-F8814DA55601}"/>
                </a:ext>
              </a:extLst>
            </p:cNvPr>
            <p:cNvGrpSpPr/>
            <p:nvPr/>
          </p:nvGrpSpPr>
          <p:grpSpPr>
            <a:xfrm>
              <a:off x="5033816" y="528886"/>
              <a:ext cx="840423" cy="8318021"/>
              <a:chOff x="4928602" y="576597"/>
              <a:chExt cx="840423" cy="8318021"/>
            </a:xfrm>
          </p:grpSpPr>
          <p:sp>
            <p:nvSpPr>
              <p:cNvPr id="169" name="Rectangle: Rounded Corners 168">
                <a:extLst>
                  <a:ext uri="{FF2B5EF4-FFF2-40B4-BE49-F238E27FC236}">
                    <a16:creationId xmlns:a16="http://schemas.microsoft.com/office/drawing/2014/main" id="{64CB061E-BA9B-4030-8FB8-44B4DED1111A}"/>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0" name="Group 169">
                <a:extLst>
                  <a:ext uri="{FF2B5EF4-FFF2-40B4-BE49-F238E27FC236}">
                    <a16:creationId xmlns:a16="http://schemas.microsoft.com/office/drawing/2014/main" id="{3764F18C-D633-44F6-8137-87A43C66B8BA}"/>
                  </a:ext>
                </a:extLst>
              </p:cNvPr>
              <p:cNvGrpSpPr/>
              <p:nvPr/>
            </p:nvGrpSpPr>
            <p:grpSpPr>
              <a:xfrm>
                <a:off x="4928602" y="576597"/>
                <a:ext cx="840423" cy="560347"/>
                <a:chOff x="2754793" y="582717"/>
                <a:chExt cx="840423" cy="560347"/>
              </a:xfrm>
            </p:grpSpPr>
            <p:sp>
              <p:nvSpPr>
                <p:cNvPr id="183" name="Rectangle: Rounded Corners 182">
                  <a:extLst>
                    <a:ext uri="{FF2B5EF4-FFF2-40B4-BE49-F238E27FC236}">
                      <a16:creationId xmlns:a16="http://schemas.microsoft.com/office/drawing/2014/main" id="{97B62766-1E8B-4305-93E9-1743D7EA2D5E}"/>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E4C8CB84-373D-40D9-8A8C-BB9D08E516C3}"/>
                    </a:ext>
                  </a:extLst>
                </p:cNvPr>
                <p:cNvSpPr txBox="1"/>
                <p:nvPr/>
              </p:nvSpPr>
              <p:spPr>
                <a:xfrm>
                  <a:off x="2754793" y="646243"/>
                  <a:ext cx="840423" cy="461665"/>
                </a:xfrm>
                <a:prstGeom prst="rect">
                  <a:avLst/>
                </a:prstGeom>
                <a:noFill/>
              </p:spPr>
              <p:txBody>
                <a:bodyPr wrap="none" rtlCol="0">
                  <a:spAutoFit/>
                </a:bodyPr>
                <a:lstStyle/>
                <a:p>
                  <a:pPr algn="ctr"/>
                  <a:r>
                    <a:rPr lang="en-US" sz="1200" b="1" dirty="0">
                      <a:solidFill>
                        <a:schemeClr val="bg1"/>
                      </a:solidFill>
                    </a:rPr>
                    <a:t>DCAE VES </a:t>
                  </a:r>
                </a:p>
                <a:p>
                  <a:pPr algn="ctr"/>
                  <a:r>
                    <a:rPr lang="en-US" sz="1200" b="1" dirty="0">
                      <a:solidFill>
                        <a:schemeClr val="bg1"/>
                      </a:solidFill>
                    </a:rPr>
                    <a:t>Collector</a:t>
                  </a:r>
                </a:p>
              </p:txBody>
            </p:sp>
          </p:grpSp>
          <p:grpSp>
            <p:nvGrpSpPr>
              <p:cNvPr id="178" name="Group 177">
                <a:extLst>
                  <a:ext uri="{FF2B5EF4-FFF2-40B4-BE49-F238E27FC236}">
                    <a16:creationId xmlns:a16="http://schemas.microsoft.com/office/drawing/2014/main" id="{7AA05B9B-3702-4109-88CD-E08781B9F212}"/>
                  </a:ext>
                </a:extLst>
              </p:cNvPr>
              <p:cNvGrpSpPr/>
              <p:nvPr/>
            </p:nvGrpSpPr>
            <p:grpSpPr>
              <a:xfrm>
                <a:off x="5083513" y="1122944"/>
                <a:ext cx="581529" cy="581529"/>
                <a:chOff x="4055304" y="1123306"/>
                <a:chExt cx="581529" cy="581529"/>
              </a:xfrm>
            </p:grpSpPr>
            <p:pic>
              <p:nvPicPr>
                <p:cNvPr id="179" name="Picture 178">
                  <a:extLst>
                    <a:ext uri="{FF2B5EF4-FFF2-40B4-BE49-F238E27FC236}">
                      <a16:creationId xmlns:a16="http://schemas.microsoft.com/office/drawing/2014/main" id="{E83C80D9-1CCE-4E42-A36F-98B0C1A8CA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80" name="Group 179">
                  <a:extLst>
                    <a:ext uri="{FF2B5EF4-FFF2-40B4-BE49-F238E27FC236}">
                      <a16:creationId xmlns:a16="http://schemas.microsoft.com/office/drawing/2014/main" id="{EF65B768-801E-41ED-91D2-1A65DD4447E2}"/>
                    </a:ext>
                  </a:extLst>
                </p:cNvPr>
                <p:cNvGrpSpPr/>
                <p:nvPr/>
              </p:nvGrpSpPr>
              <p:grpSpPr>
                <a:xfrm>
                  <a:off x="4185586" y="1536711"/>
                  <a:ext cx="331700" cy="90532"/>
                  <a:chOff x="1524814" y="5809921"/>
                  <a:chExt cx="945329" cy="225343"/>
                </a:xfrm>
              </p:grpSpPr>
              <p:pic>
                <p:nvPicPr>
                  <p:cNvPr id="181" name="Picture 180">
                    <a:extLst>
                      <a:ext uri="{FF2B5EF4-FFF2-40B4-BE49-F238E27FC236}">
                        <a16:creationId xmlns:a16="http://schemas.microsoft.com/office/drawing/2014/main" id="{DEA0A5A9-2D8D-42E5-AA83-9B0BCE09B8A8}"/>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82" name="Picture 181">
                    <a:extLst>
                      <a:ext uri="{FF2B5EF4-FFF2-40B4-BE49-F238E27FC236}">
                        <a16:creationId xmlns:a16="http://schemas.microsoft.com/office/drawing/2014/main" id="{FCB520E3-9D22-47BA-8D41-38930FE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4022562" y="981582"/>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6468EA91-E530-458A-8B5B-0B5174BFE1FC}"/>
                </a:ext>
              </a:extLst>
            </p:cNvPr>
            <p:cNvGrpSpPr/>
            <p:nvPr/>
          </p:nvGrpSpPr>
          <p:grpSpPr>
            <a:xfrm>
              <a:off x="7561943" y="556163"/>
              <a:ext cx="712737" cy="8318021"/>
              <a:chOff x="5009964" y="576597"/>
              <a:chExt cx="712737" cy="8318021"/>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00996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029793" y="730816"/>
                  <a:ext cx="417102" cy="253916"/>
                </a:xfrm>
                <a:prstGeom prst="rect">
                  <a:avLst/>
                </a:prstGeom>
                <a:noFill/>
              </p:spPr>
              <p:txBody>
                <a:bodyPr wrap="none" rtlCol="0">
                  <a:spAutoFit/>
                </a:bodyPr>
                <a:lstStyle/>
                <a:p>
                  <a:pPr algn="ctr"/>
                  <a:r>
                    <a:rPr lang="en-US" sz="1050" b="1" dirty="0">
                      <a:solidFill>
                        <a:schemeClr val="bg1"/>
                      </a:solidFill>
                    </a:rPr>
                    <a:t>PRH</a:t>
                  </a:r>
                </a:p>
              </p:txBody>
            </p:sp>
          </p:grpSp>
          <p:grpSp>
            <p:nvGrpSpPr>
              <p:cNvPr id="143" name="Group 142">
                <a:extLst>
                  <a:ext uri="{FF2B5EF4-FFF2-40B4-BE49-F238E27FC236}">
                    <a16:creationId xmlns:a16="http://schemas.microsoft.com/office/drawing/2014/main" id="{C1E828A2-51AF-4677-AFC6-DC9E159CAA61}"/>
                  </a:ext>
                </a:extLst>
              </p:cNvPr>
              <p:cNvGrpSpPr/>
              <p:nvPr/>
            </p:nvGrpSpPr>
            <p:grpSpPr>
              <a:xfrm>
                <a:off x="5083513" y="1122944"/>
                <a:ext cx="581529" cy="581529"/>
                <a:chOff x="4055304" y="1123306"/>
                <a:chExt cx="581529" cy="581529"/>
              </a:xfrm>
            </p:grpSpPr>
            <p:pic>
              <p:nvPicPr>
                <p:cNvPr id="144" name="Picture 143">
                  <a:extLst>
                    <a:ext uri="{FF2B5EF4-FFF2-40B4-BE49-F238E27FC236}">
                      <a16:creationId xmlns:a16="http://schemas.microsoft.com/office/drawing/2014/main" id="{B609EEFD-C048-490B-A976-9FC33345C5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2B2CF139-8090-4689-AEC5-AD0FFD402659}"/>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36FB9452-6FF6-4C81-BBC2-3D279A67DBE5}"/>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0" name="Picture 149">
                    <a:extLst>
                      <a:ext uri="{FF2B5EF4-FFF2-40B4-BE49-F238E27FC236}">
                        <a16:creationId xmlns:a16="http://schemas.microsoft.com/office/drawing/2014/main" id="{3D5840EB-9F8F-43B6-8EFE-F113714D50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8630580" y="576598"/>
              <a:ext cx="712737" cy="8318021"/>
              <a:chOff x="5963579" y="576597"/>
              <a:chExt cx="712737" cy="8318021"/>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963579" y="576597"/>
                <a:ext cx="712737" cy="560347"/>
                <a:chOff x="2836155" y="582717"/>
                <a:chExt cx="712737" cy="560347"/>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151" name="Group 150">
                <a:extLst>
                  <a:ext uri="{FF2B5EF4-FFF2-40B4-BE49-F238E27FC236}">
                    <a16:creationId xmlns:a16="http://schemas.microsoft.com/office/drawing/2014/main" id="{03FB10A5-98C8-46D0-B32B-26855C08DA2B}"/>
                  </a:ext>
                </a:extLst>
              </p:cNvPr>
              <p:cNvGrpSpPr/>
              <p:nvPr/>
            </p:nvGrpSpPr>
            <p:grpSpPr>
              <a:xfrm>
                <a:off x="6021694" y="1122944"/>
                <a:ext cx="581529" cy="581529"/>
                <a:chOff x="4055304" y="1123306"/>
                <a:chExt cx="581529" cy="581529"/>
              </a:xfrm>
            </p:grpSpPr>
            <p:pic>
              <p:nvPicPr>
                <p:cNvPr id="152" name="Picture 151">
                  <a:extLst>
                    <a:ext uri="{FF2B5EF4-FFF2-40B4-BE49-F238E27FC236}">
                      <a16:creationId xmlns:a16="http://schemas.microsoft.com/office/drawing/2014/main" id="{14F70C15-A57A-4738-B859-4CB7619982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3B47C816-1446-48C6-A4A6-310F5DB2AF3E}"/>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DD61AE3A-E484-45CB-BB52-24C16A09C26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5" name="Picture 154">
                    <a:extLst>
                      <a:ext uri="{FF2B5EF4-FFF2-40B4-BE49-F238E27FC236}">
                        <a16:creationId xmlns:a16="http://schemas.microsoft.com/office/drawing/2014/main" id="{3E02B6FB-D308-4ED8-89DF-53EFF55CC0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3770523" y="530802"/>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48408" y="715758"/>
                <a:ext cx="437940" cy="276999"/>
              </a:xfrm>
              <a:prstGeom prst="rect">
                <a:avLst/>
              </a:prstGeom>
              <a:noFill/>
            </p:spPr>
            <p:txBody>
              <a:bodyPr wrap="none" rtlCol="0">
                <a:spAutoFit/>
              </a:bodyPr>
              <a:lstStyle/>
              <a:p>
                <a:pPr algn="ctr"/>
                <a:r>
                  <a:rPr lang="en-US" sz="1200" b="1" dirty="0">
                    <a:solidFill>
                      <a:schemeClr val="bg1"/>
                    </a:solidFill>
                  </a:rPr>
                  <a:t>PNF</a:t>
                </a:r>
              </a:p>
            </p:txBody>
          </p:sp>
        </p:grpSp>
        <p:sp>
          <p:nvSpPr>
            <p:cNvPr id="72" name="Oval 71">
              <a:extLst>
                <a:ext uri="{FF2B5EF4-FFF2-40B4-BE49-F238E27FC236}">
                  <a16:creationId xmlns:a16="http://schemas.microsoft.com/office/drawing/2014/main" id="{710E6966-4DA8-4E19-9669-EA43887EB9BA}"/>
                </a:ext>
              </a:extLst>
            </p:cNvPr>
            <p:cNvSpPr/>
            <p:nvPr/>
          </p:nvSpPr>
          <p:spPr>
            <a:xfrm>
              <a:off x="3937180" y="1096635"/>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21162" y="1263324"/>
              <a:ext cx="548493" cy="251841"/>
            </a:xfrm>
            <a:prstGeom prst="rect">
              <a:avLst/>
            </a:prstGeom>
            <a:noFill/>
            <a:ln w="9525">
              <a:noFill/>
              <a:miter lim="800000"/>
              <a:headEnd/>
              <a:tailEnd/>
            </a:ln>
          </p:spPr>
        </p:pic>
        <p:sp>
          <p:nvSpPr>
            <p:cNvPr id="107" name="Rectangle: Rounded Corners 106">
              <a:extLst>
                <a:ext uri="{FF2B5EF4-FFF2-40B4-BE49-F238E27FC236}">
                  <a16:creationId xmlns:a16="http://schemas.microsoft.com/office/drawing/2014/main" id="{2747A2AF-AB91-4B13-93F2-1572726553B1}"/>
                </a:ext>
              </a:extLst>
            </p:cNvPr>
            <p:cNvSpPr/>
            <p:nvPr/>
          </p:nvSpPr>
          <p:spPr>
            <a:xfrm rot="16200000">
              <a:off x="8075741" y="6198965"/>
              <a:ext cx="348205" cy="23685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E46F8902-6D06-4FF1-9FC3-85A15D51665C}"/>
                </a:ext>
              </a:extLst>
            </p:cNvPr>
            <p:cNvSpPr txBox="1"/>
            <p:nvPr/>
          </p:nvSpPr>
          <p:spPr>
            <a:xfrm>
              <a:off x="7126067" y="7250973"/>
              <a:ext cx="1900713" cy="369332"/>
            </a:xfrm>
            <a:prstGeom prst="rect">
              <a:avLst/>
            </a:prstGeom>
            <a:noFill/>
          </p:spPr>
          <p:txBody>
            <a:bodyPr wrap="none" rtlCol="0">
              <a:spAutoFit/>
            </a:bodyPr>
            <a:lstStyle/>
            <a:p>
              <a:r>
                <a:rPr lang="en-US" dirty="0">
                  <a:solidFill>
                    <a:srgbClr val="0000CC"/>
                  </a:solidFill>
                </a:rPr>
                <a:t>Update PNF Entry </a:t>
              </a:r>
            </a:p>
          </p:txBody>
        </p:sp>
        <p:cxnSp>
          <p:nvCxnSpPr>
            <p:cNvPr id="110" name="Straight Arrow Connector 109">
              <a:extLst>
                <a:ext uri="{FF2B5EF4-FFF2-40B4-BE49-F238E27FC236}">
                  <a16:creationId xmlns:a16="http://schemas.microsoft.com/office/drawing/2014/main" id="{26EEB767-471F-4682-90D4-24E67AA046AB}"/>
                </a:ext>
              </a:extLst>
            </p:cNvPr>
            <p:cNvCxnSpPr>
              <a:cxnSpLocks/>
            </p:cNvCxnSpPr>
            <p:nvPr/>
          </p:nvCxnSpPr>
          <p:spPr>
            <a:xfrm>
              <a:off x="8128457" y="7194844"/>
              <a:ext cx="70435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C442948E-3803-4249-A4E1-F72101619DD7}"/>
                </a:ext>
              </a:extLst>
            </p:cNvPr>
            <p:cNvSpPr/>
            <p:nvPr/>
          </p:nvSpPr>
          <p:spPr>
            <a:xfrm rot="16200000">
              <a:off x="4773778" y="1808489"/>
              <a:ext cx="596233" cy="27815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3679119" y="2879138"/>
              <a:ext cx="2886420" cy="584775"/>
            </a:xfrm>
            <a:prstGeom prst="rect">
              <a:avLst/>
            </a:prstGeom>
            <a:noFill/>
          </p:spPr>
          <p:txBody>
            <a:bodyPr wrap="square" rtlCol="0">
              <a:spAutoFit/>
            </a:bodyPr>
            <a:lstStyle/>
            <a:p>
              <a:r>
                <a:rPr lang="en-US" dirty="0">
                  <a:solidFill>
                    <a:srgbClr val="0000CC"/>
                  </a:solidFill>
                </a:rPr>
                <a:t>PNF Registration (periodic)</a:t>
              </a:r>
            </a:p>
            <a:p>
              <a:r>
                <a:rPr lang="en-US" sz="1400" dirty="0">
                  <a:solidFill>
                    <a:srgbClr val="0000CC"/>
                  </a:solidFill>
                </a:rPr>
                <a:t>PNF ID, PNF IP@, Vendor Name, etc.</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4239647" y="2846649"/>
              <a:ext cx="119686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0E0C7147-64E2-4799-A394-C78006C37F01}"/>
                </a:ext>
              </a:extLst>
            </p:cNvPr>
            <p:cNvSpPr/>
            <p:nvPr/>
          </p:nvSpPr>
          <p:spPr>
            <a:xfrm rot="16200000">
              <a:off x="8083440" y="6578431"/>
              <a:ext cx="354050" cy="236890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5C1150AF-9738-4173-BB8B-3ADB123741AE}"/>
                </a:ext>
              </a:extLst>
            </p:cNvPr>
            <p:cNvSpPr txBox="1"/>
            <p:nvPr/>
          </p:nvSpPr>
          <p:spPr>
            <a:xfrm>
              <a:off x="7076650" y="7616402"/>
              <a:ext cx="2333414" cy="276999"/>
            </a:xfrm>
            <a:prstGeom prst="rect">
              <a:avLst/>
            </a:prstGeom>
            <a:noFill/>
          </p:spPr>
          <p:txBody>
            <a:bodyPr wrap="square" rtlCol="0">
              <a:spAutoFit/>
            </a:bodyPr>
            <a:lstStyle/>
            <a:p>
              <a:r>
                <a:rPr lang="en-US" sz="1200" dirty="0">
                  <a:solidFill>
                    <a:schemeClr val="bg1"/>
                  </a:solidFill>
                </a:rPr>
                <a:t>Update A&amp;AI entry with PNF info</a:t>
              </a:r>
            </a:p>
          </p:txBody>
        </p:sp>
        <p:sp>
          <p:nvSpPr>
            <p:cNvPr id="105" name="Rectangle: Rounded Corners 104">
              <a:extLst>
                <a:ext uri="{FF2B5EF4-FFF2-40B4-BE49-F238E27FC236}">
                  <a16:creationId xmlns:a16="http://schemas.microsoft.com/office/drawing/2014/main" id="{6511D2AB-8486-458A-BB75-EB468E10ACD9}"/>
                </a:ext>
              </a:extLst>
            </p:cNvPr>
            <p:cNvSpPr/>
            <p:nvPr/>
          </p:nvSpPr>
          <p:spPr>
            <a:xfrm rot="16200000">
              <a:off x="4806110" y="901996"/>
              <a:ext cx="393209" cy="249233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E11C923E-5970-4CAE-A0A5-3D135BAC5230}"/>
                </a:ext>
              </a:extLst>
            </p:cNvPr>
            <p:cNvSpPr txBox="1"/>
            <p:nvPr/>
          </p:nvSpPr>
          <p:spPr>
            <a:xfrm>
              <a:off x="3756549" y="1933761"/>
              <a:ext cx="2550286" cy="369332"/>
            </a:xfrm>
            <a:prstGeom prst="rect">
              <a:avLst/>
            </a:prstGeom>
            <a:noFill/>
          </p:spPr>
          <p:txBody>
            <a:bodyPr wrap="square" rtlCol="0">
              <a:spAutoFit/>
            </a:bodyPr>
            <a:lstStyle/>
            <a:p>
              <a:r>
                <a:rPr lang="en-US" dirty="0">
                  <a:solidFill>
                    <a:srgbClr val="0000CC"/>
                  </a:solidFill>
                </a:rPr>
                <a:t>Authenticate Connection</a:t>
              </a:r>
            </a:p>
          </p:txBody>
        </p:sp>
        <p:cxnSp>
          <p:nvCxnSpPr>
            <p:cNvPr id="119" name="Straight Arrow Connector 118">
              <a:extLst>
                <a:ext uri="{FF2B5EF4-FFF2-40B4-BE49-F238E27FC236}">
                  <a16:creationId xmlns:a16="http://schemas.microsoft.com/office/drawing/2014/main" id="{24A06112-E246-41D6-B966-84C8965DBBB7}"/>
                </a:ext>
              </a:extLst>
            </p:cNvPr>
            <p:cNvCxnSpPr>
              <a:cxnSpLocks/>
            </p:cNvCxnSpPr>
            <p:nvPr/>
          </p:nvCxnSpPr>
          <p:spPr>
            <a:xfrm flipH="1">
              <a:off x="4177197" y="1898785"/>
              <a:ext cx="115220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18" name="Picture 117">
              <a:extLst>
                <a:ext uri="{FF2B5EF4-FFF2-40B4-BE49-F238E27FC236}">
                  <a16:creationId xmlns:a16="http://schemas.microsoft.com/office/drawing/2014/main" id="{7E1E1F6F-D824-4BF3-95F2-5FA0BFA7273D}"/>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61901" y="2007150"/>
              <a:ext cx="278522" cy="278522"/>
            </a:xfrm>
            <a:prstGeom prst="rect">
              <a:avLst/>
            </a:prstGeom>
          </p:spPr>
        </p:pic>
        <p:sp>
          <p:nvSpPr>
            <p:cNvPr id="174" name="Rectangle: Rounded Corners 173">
              <a:extLst>
                <a:ext uri="{FF2B5EF4-FFF2-40B4-BE49-F238E27FC236}">
                  <a16:creationId xmlns:a16="http://schemas.microsoft.com/office/drawing/2014/main" id="{11D5A691-9B37-418C-8D02-0E9942CE51A3}"/>
                </a:ext>
              </a:extLst>
            </p:cNvPr>
            <p:cNvSpPr/>
            <p:nvPr/>
          </p:nvSpPr>
          <p:spPr>
            <a:xfrm rot="16200000">
              <a:off x="8085001" y="4487133"/>
              <a:ext cx="392744" cy="242183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TextBox 174">
              <a:extLst>
                <a:ext uri="{FF2B5EF4-FFF2-40B4-BE49-F238E27FC236}">
                  <a16:creationId xmlns:a16="http://schemas.microsoft.com/office/drawing/2014/main" id="{A41FE85B-CDBC-4B5A-B8C9-87A257D46331}"/>
                </a:ext>
              </a:extLst>
            </p:cNvPr>
            <p:cNvSpPr txBox="1"/>
            <p:nvPr/>
          </p:nvSpPr>
          <p:spPr>
            <a:xfrm>
              <a:off x="7078414" y="5526408"/>
              <a:ext cx="1710596" cy="369332"/>
            </a:xfrm>
            <a:prstGeom prst="rect">
              <a:avLst/>
            </a:prstGeom>
            <a:noFill/>
          </p:spPr>
          <p:txBody>
            <a:bodyPr wrap="none" rtlCol="0">
              <a:spAutoFit/>
            </a:bodyPr>
            <a:lstStyle/>
            <a:p>
              <a:r>
                <a:rPr lang="en-US" dirty="0">
                  <a:solidFill>
                    <a:srgbClr val="0000CC"/>
                  </a:solidFill>
                </a:rPr>
                <a:t>Inventory Query</a:t>
              </a:r>
            </a:p>
          </p:txBody>
        </p:sp>
        <p:sp>
          <p:nvSpPr>
            <p:cNvPr id="5" name="Rectangle: Rounded Corners 4">
              <a:extLst>
                <a:ext uri="{FF2B5EF4-FFF2-40B4-BE49-F238E27FC236}">
                  <a16:creationId xmlns:a16="http://schemas.microsoft.com/office/drawing/2014/main" id="{38267AE1-42B7-4B15-8C90-9FEF48A8F987}"/>
                </a:ext>
              </a:extLst>
            </p:cNvPr>
            <p:cNvSpPr/>
            <p:nvPr/>
          </p:nvSpPr>
          <p:spPr>
            <a:xfrm>
              <a:off x="2903463" y="1915297"/>
              <a:ext cx="358795" cy="4445084"/>
            </a:xfrm>
            <a:prstGeom prst="round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2D68D34A-B468-46ED-9EEE-D7EB8C5C3374}"/>
                </a:ext>
              </a:extLst>
            </p:cNvPr>
            <p:cNvGrpSpPr/>
            <p:nvPr/>
          </p:nvGrpSpPr>
          <p:grpSpPr>
            <a:xfrm>
              <a:off x="2964546" y="2118424"/>
              <a:ext cx="225744" cy="4025384"/>
              <a:chOff x="121234" y="4819955"/>
              <a:chExt cx="222401" cy="311640"/>
            </a:xfrm>
          </p:grpSpPr>
          <p:cxnSp>
            <p:nvCxnSpPr>
              <p:cNvPr id="195" name="Straight Arrow Connector 194">
                <a:extLst>
                  <a:ext uri="{FF2B5EF4-FFF2-40B4-BE49-F238E27FC236}">
                    <a16:creationId xmlns:a16="http://schemas.microsoft.com/office/drawing/2014/main" id="{F047F6F2-BB49-4044-92B9-5E2F1F6CC6D6}"/>
                  </a:ext>
                </a:extLst>
              </p:cNvPr>
              <p:cNvCxnSpPr>
                <a:cxnSpLocks/>
              </p:cNvCxnSpPr>
              <p:nvPr/>
            </p:nvCxnSpPr>
            <p:spPr>
              <a:xfrm flipV="1">
                <a:off x="121234" y="4819955"/>
                <a:ext cx="20526" cy="31164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9A6A4E23-FB20-414F-B110-00946864C056}"/>
                  </a:ext>
                </a:extLst>
              </p:cNvPr>
              <p:cNvCxnSpPr>
                <a:cxnSpLocks/>
              </p:cNvCxnSpPr>
              <p:nvPr/>
            </p:nvCxnSpPr>
            <p:spPr>
              <a:xfrm flipH="1">
                <a:off x="328600" y="4822544"/>
                <a:ext cx="15035" cy="309051"/>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Rectangle: Rounded Corners 134">
              <a:extLst>
                <a:ext uri="{FF2B5EF4-FFF2-40B4-BE49-F238E27FC236}">
                  <a16:creationId xmlns:a16="http://schemas.microsoft.com/office/drawing/2014/main" id="{5198E999-112D-4735-ABF5-29CF70AB930E}"/>
                </a:ext>
              </a:extLst>
            </p:cNvPr>
            <p:cNvSpPr/>
            <p:nvPr/>
          </p:nvSpPr>
          <p:spPr>
            <a:xfrm rot="16200000">
              <a:off x="8061484" y="4969999"/>
              <a:ext cx="479207" cy="238240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TextBox 135">
              <a:extLst>
                <a:ext uri="{FF2B5EF4-FFF2-40B4-BE49-F238E27FC236}">
                  <a16:creationId xmlns:a16="http://schemas.microsoft.com/office/drawing/2014/main" id="{3388DAD1-13CD-48D8-A922-A8988FFD5690}"/>
                </a:ext>
              </a:extLst>
            </p:cNvPr>
            <p:cNvSpPr txBox="1"/>
            <p:nvPr/>
          </p:nvSpPr>
          <p:spPr>
            <a:xfrm>
              <a:off x="7104107" y="5912982"/>
              <a:ext cx="2420894" cy="461665"/>
            </a:xfrm>
            <a:prstGeom prst="rect">
              <a:avLst/>
            </a:prstGeom>
            <a:noFill/>
          </p:spPr>
          <p:txBody>
            <a:bodyPr wrap="square" rtlCol="0">
              <a:spAutoFit/>
            </a:bodyPr>
            <a:lstStyle/>
            <a:p>
              <a:r>
                <a:rPr lang="en-US" sz="1200" dirty="0">
                  <a:solidFill>
                    <a:schemeClr val="bg1"/>
                  </a:solidFill>
                </a:rPr>
                <a:t>PNF Not Found, Ignore Registration</a:t>
              </a:r>
            </a:p>
            <a:p>
              <a:r>
                <a:rPr lang="en-US" sz="1200" dirty="0">
                  <a:solidFill>
                    <a:schemeClr val="bg1"/>
                  </a:solidFill>
                </a:rPr>
                <a:t>PNF Found, Continue to step D6</a:t>
              </a:r>
            </a:p>
          </p:txBody>
        </p:sp>
        <p:sp>
          <p:nvSpPr>
            <p:cNvPr id="192" name="Rectangle: Rounded Corners 191">
              <a:extLst>
                <a:ext uri="{FF2B5EF4-FFF2-40B4-BE49-F238E27FC236}">
                  <a16:creationId xmlns:a16="http://schemas.microsoft.com/office/drawing/2014/main" id="{BF7FA2D3-E19C-4B51-86FE-930B0AD83EB6}"/>
                </a:ext>
              </a:extLst>
            </p:cNvPr>
            <p:cNvSpPr/>
            <p:nvPr/>
          </p:nvSpPr>
          <p:spPr>
            <a:xfrm rot="16200000">
              <a:off x="6214559" y="3872840"/>
              <a:ext cx="288357" cy="610265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TextBox 192">
              <a:extLst>
                <a:ext uri="{FF2B5EF4-FFF2-40B4-BE49-F238E27FC236}">
                  <a16:creationId xmlns:a16="http://schemas.microsoft.com/office/drawing/2014/main" id="{41189805-9E8A-40F0-A95D-BBCCF5F22A6F}"/>
                </a:ext>
              </a:extLst>
            </p:cNvPr>
            <p:cNvSpPr txBox="1"/>
            <p:nvPr/>
          </p:nvSpPr>
          <p:spPr>
            <a:xfrm>
              <a:off x="3529494" y="6733938"/>
              <a:ext cx="4745186" cy="307777"/>
            </a:xfrm>
            <a:prstGeom prst="rect">
              <a:avLst/>
            </a:prstGeom>
            <a:noFill/>
          </p:spPr>
          <p:txBody>
            <a:bodyPr wrap="square" rtlCol="0">
              <a:spAutoFit/>
            </a:bodyPr>
            <a:lstStyle/>
            <a:p>
              <a:r>
                <a:rPr lang="en-US" sz="1400" dirty="0">
                  <a:solidFill>
                    <a:schemeClr val="bg1"/>
                  </a:solidFill>
                </a:rPr>
                <a:t>Stage B:  PNF Service Instantiation Part 1 occurs</a:t>
              </a:r>
            </a:p>
          </p:txBody>
        </p:sp>
        <p:grpSp>
          <p:nvGrpSpPr>
            <p:cNvPr id="23" name="Group 22">
              <a:extLst>
                <a:ext uri="{FF2B5EF4-FFF2-40B4-BE49-F238E27FC236}">
                  <a16:creationId xmlns:a16="http://schemas.microsoft.com/office/drawing/2014/main" id="{974B67F4-ACAE-4EF3-919A-8395B27CBC16}"/>
                </a:ext>
              </a:extLst>
            </p:cNvPr>
            <p:cNvGrpSpPr/>
            <p:nvPr/>
          </p:nvGrpSpPr>
          <p:grpSpPr>
            <a:xfrm>
              <a:off x="2991455" y="6713142"/>
              <a:ext cx="449943" cy="422046"/>
              <a:chOff x="4014140" y="5200884"/>
              <a:chExt cx="449943" cy="422046"/>
            </a:xfrm>
          </p:grpSpPr>
          <p:sp>
            <p:nvSpPr>
              <p:cNvPr id="9" name="Hexagon 8">
                <a:extLst>
                  <a:ext uri="{FF2B5EF4-FFF2-40B4-BE49-F238E27FC236}">
                    <a16:creationId xmlns:a16="http://schemas.microsoft.com/office/drawing/2014/main" id="{44A16D76-3359-4D5B-97A4-250088FEBF03}"/>
                  </a:ext>
                </a:extLst>
              </p:cNvPr>
              <p:cNvSpPr/>
              <p:nvPr/>
            </p:nvSpPr>
            <p:spPr>
              <a:xfrm>
                <a:off x="4014140" y="5200884"/>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2" name="Picture 161">
                <a:extLst>
                  <a:ext uri="{FF2B5EF4-FFF2-40B4-BE49-F238E27FC236}">
                    <a16:creationId xmlns:a16="http://schemas.microsoft.com/office/drawing/2014/main" id="{6B5F8CEF-FB44-4387-AB41-54D74040A2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3221" y="5225711"/>
                <a:ext cx="389794" cy="389794"/>
              </a:xfrm>
              <a:prstGeom prst="rect">
                <a:avLst/>
              </a:prstGeom>
            </p:spPr>
          </p:pic>
        </p:grpSp>
        <p:sp>
          <p:nvSpPr>
            <p:cNvPr id="7" name="TextBox 6">
              <a:extLst>
                <a:ext uri="{FF2B5EF4-FFF2-40B4-BE49-F238E27FC236}">
                  <a16:creationId xmlns:a16="http://schemas.microsoft.com/office/drawing/2014/main" id="{43FEF5C5-7008-45E2-A3C1-80F38759F419}"/>
                </a:ext>
              </a:extLst>
            </p:cNvPr>
            <p:cNvSpPr txBox="1"/>
            <p:nvPr/>
          </p:nvSpPr>
          <p:spPr>
            <a:xfrm>
              <a:off x="4284918" y="2568894"/>
              <a:ext cx="1365791" cy="276999"/>
            </a:xfrm>
            <a:prstGeom prst="rect">
              <a:avLst/>
            </a:prstGeom>
            <a:noFill/>
          </p:spPr>
          <p:txBody>
            <a:bodyPr wrap="square" rtlCol="0">
              <a:spAutoFit/>
            </a:bodyPr>
            <a:lstStyle/>
            <a:p>
              <a:r>
                <a:rPr lang="en-US" sz="1200" dirty="0">
                  <a:solidFill>
                    <a:srgbClr val="FF0000"/>
                  </a:solidFill>
                </a:rPr>
                <a:t>JSON/HTTP/TLS</a:t>
              </a:r>
            </a:p>
          </p:txBody>
        </p:sp>
        <p:sp>
          <p:nvSpPr>
            <p:cNvPr id="165" name="TextBox 164">
              <a:extLst>
                <a:ext uri="{FF2B5EF4-FFF2-40B4-BE49-F238E27FC236}">
                  <a16:creationId xmlns:a16="http://schemas.microsoft.com/office/drawing/2014/main" id="{F3529A7D-429B-49CA-A48E-D6930E56C2A9}"/>
                </a:ext>
              </a:extLst>
            </p:cNvPr>
            <p:cNvSpPr txBox="1"/>
            <p:nvPr/>
          </p:nvSpPr>
          <p:spPr>
            <a:xfrm>
              <a:off x="4379321" y="1622975"/>
              <a:ext cx="1000695" cy="276999"/>
            </a:xfrm>
            <a:prstGeom prst="rect">
              <a:avLst/>
            </a:prstGeom>
            <a:noFill/>
          </p:spPr>
          <p:txBody>
            <a:bodyPr wrap="square" rtlCol="0">
              <a:spAutoFit/>
            </a:bodyPr>
            <a:lstStyle/>
            <a:p>
              <a:r>
                <a:rPr lang="en-US" sz="1200" dirty="0">
                  <a:solidFill>
                    <a:srgbClr val="FF0000"/>
                  </a:solidFill>
                </a:rPr>
                <a:t>HTTP/TLS</a:t>
              </a:r>
            </a:p>
          </p:txBody>
        </p:sp>
        <p:sp>
          <p:nvSpPr>
            <p:cNvPr id="211" name="Rectangle: Rounded Corners 210">
              <a:extLst>
                <a:ext uri="{FF2B5EF4-FFF2-40B4-BE49-F238E27FC236}">
                  <a16:creationId xmlns:a16="http://schemas.microsoft.com/office/drawing/2014/main" id="{AB63A6F4-9106-4589-99E3-A2EC4D4C1C53}"/>
                </a:ext>
              </a:extLst>
            </p:cNvPr>
            <p:cNvSpPr/>
            <p:nvPr/>
          </p:nvSpPr>
          <p:spPr>
            <a:xfrm rot="16200000">
              <a:off x="5833825" y="2914843"/>
              <a:ext cx="392744" cy="21302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2" name="TextBox 211">
              <a:extLst>
                <a:ext uri="{FF2B5EF4-FFF2-40B4-BE49-F238E27FC236}">
                  <a16:creationId xmlns:a16="http://schemas.microsoft.com/office/drawing/2014/main" id="{6882CD83-72D2-4C75-A116-4929BC029C14}"/>
                </a:ext>
              </a:extLst>
            </p:cNvPr>
            <p:cNvSpPr txBox="1"/>
            <p:nvPr/>
          </p:nvSpPr>
          <p:spPr>
            <a:xfrm>
              <a:off x="4938113" y="3852052"/>
              <a:ext cx="2034018" cy="369332"/>
            </a:xfrm>
            <a:prstGeom prst="rect">
              <a:avLst/>
            </a:prstGeom>
            <a:noFill/>
          </p:spPr>
          <p:txBody>
            <a:bodyPr wrap="none" rtlCol="0">
              <a:spAutoFit/>
            </a:bodyPr>
            <a:lstStyle/>
            <a:p>
              <a:r>
                <a:rPr lang="en-US" dirty="0">
                  <a:solidFill>
                    <a:srgbClr val="0000CC"/>
                  </a:solidFill>
                </a:rPr>
                <a:t>Publish to Reg topic</a:t>
              </a:r>
            </a:p>
          </p:txBody>
        </p: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5491917" y="3725543"/>
              <a:ext cx="11149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05D11006-CEA8-4211-9FA7-0A2C8E7E6871}"/>
                </a:ext>
              </a:extLst>
            </p:cNvPr>
            <p:cNvCxnSpPr>
              <a:cxnSpLocks/>
            </p:cNvCxnSpPr>
            <p:nvPr/>
          </p:nvCxnSpPr>
          <p:spPr>
            <a:xfrm>
              <a:off x="8139071" y="5501675"/>
              <a:ext cx="73770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7" name="Rectangle: Rounded Corners 216">
              <a:extLst>
                <a:ext uri="{FF2B5EF4-FFF2-40B4-BE49-F238E27FC236}">
                  <a16:creationId xmlns:a16="http://schemas.microsoft.com/office/drawing/2014/main" id="{F30211D4-5899-4729-9C76-5EAC5B4CFDFB}"/>
                </a:ext>
              </a:extLst>
            </p:cNvPr>
            <p:cNvSpPr/>
            <p:nvPr/>
          </p:nvSpPr>
          <p:spPr>
            <a:xfrm rot="16200000">
              <a:off x="7096380" y="3703091"/>
              <a:ext cx="392744" cy="201467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TextBox 214">
              <a:extLst>
                <a:ext uri="{FF2B5EF4-FFF2-40B4-BE49-F238E27FC236}">
                  <a16:creationId xmlns:a16="http://schemas.microsoft.com/office/drawing/2014/main" id="{A3B380FF-C553-492B-8F3E-6F0DBE84D0BF}"/>
                </a:ext>
              </a:extLst>
            </p:cNvPr>
            <p:cNvSpPr txBox="1"/>
            <p:nvPr/>
          </p:nvSpPr>
          <p:spPr>
            <a:xfrm>
              <a:off x="6285417" y="4499139"/>
              <a:ext cx="1940981" cy="369332"/>
            </a:xfrm>
            <a:prstGeom prst="rect">
              <a:avLst/>
            </a:prstGeom>
            <a:noFill/>
          </p:spPr>
          <p:txBody>
            <a:bodyPr wrap="none" rtlCol="0">
              <a:spAutoFit/>
            </a:bodyPr>
            <a:lstStyle/>
            <a:p>
              <a:r>
                <a:rPr lang="en-US" dirty="0">
                  <a:solidFill>
                    <a:srgbClr val="0000CC"/>
                  </a:solidFill>
                </a:rPr>
                <a:t>Retrieve Reg event</a:t>
              </a:r>
            </a:p>
          </p:txBody>
        </p:sp>
        <p:cxnSp>
          <p:nvCxnSpPr>
            <p:cNvPr id="214" name="Straight Arrow Connector 213">
              <a:extLst>
                <a:ext uri="{FF2B5EF4-FFF2-40B4-BE49-F238E27FC236}">
                  <a16:creationId xmlns:a16="http://schemas.microsoft.com/office/drawing/2014/main" id="{3C453B7F-6E29-4391-B8F3-21A2FF90DA58}"/>
                </a:ext>
              </a:extLst>
            </p:cNvPr>
            <p:cNvCxnSpPr>
              <a:cxnSpLocks/>
            </p:cNvCxnSpPr>
            <p:nvPr/>
          </p:nvCxnSpPr>
          <p:spPr>
            <a:xfrm>
              <a:off x="6823550" y="4461782"/>
              <a:ext cx="952613" cy="4528"/>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18" name="Group 217">
              <a:extLst>
                <a:ext uri="{FF2B5EF4-FFF2-40B4-BE49-F238E27FC236}">
                  <a16:creationId xmlns:a16="http://schemas.microsoft.com/office/drawing/2014/main" id="{CD87A79D-465E-40A8-9694-519CAFFA4902}"/>
                </a:ext>
              </a:extLst>
            </p:cNvPr>
            <p:cNvGrpSpPr/>
            <p:nvPr/>
          </p:nvGrpSpPr>
          <p:grpSpPr>
            <a:xfrm>
              <a:off x="2668924" y="6795494"/>
              <a:ext cx="296876" cy="246221"/>
              <a:chOff x="447635" y="1676508"/>
              <a:chExt cx="296876" cy="246221"/>
            </a:xfrm>
          </p:grpSpPr>
          <p:sp>
            <p:nvSpPr>
              <p:cNvPr id="219" name="Oval 218">
                <a:extLst>
                  <a:ext uri="{FF2B5EF4-FFF2-40B4-BE49-F238E27FC236}">
                    <a16:creationId xmlns:a16="http://schemas.microsoft.com/office/drawing/2014/main" id="{0D3686B0-8273-4CA4-A8E6-33C8CEEFD0B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endParaRPr lang="en-US" sz="1100" b="1" kern="0" dirty="0">
                  <a:solidFill>
                    <a:srgbClr val="FFFFFF"/>
                  </a:solidFill>
                  <a:latin typeface="Nokia Pure Text Light"/>
                </a:endParaRPr>
              </a:p>
            </p:txBody>
          </p:sp>
          <p:sp>
            <p:nvSpPr>
              <p:cNvPr id="220" name="TextBox 219">
                <a:extLst>
                  <a:ext uri="{FF2B5EF4-FFF2-40B4-BE49-F238E27FC236}">
                    <a16:creationId xmlns:a16="http://schemas.microsoft.com/office/drawing/2014/main" id="{90E4407F-EBEC-4DDA-8DDD-A14B251FBF9A}"/>
                  </a:ext>
                </a:extLst>
              </p:cNvPr>
              <p:cNvSpPr txBox="1"/>
              <p:nvPr/>
            </p:nvSpPr>
            <p:spPr>
              <a:xfrm>
                <a:off x="447635" y="1676508"/>
                <a:ext cx="296876"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B</a:t>
                </a:r>
              </a:p>
            </p:txBody>
          </p:sp>
        </p:grpSp>
        <p:sp>
          <p:nvSpPr>
            <p:cNvPr id="221" name="TextBox 220">
              <a:extLst>
                <a:ext uri="{FF2B5EF4-FFF2-40B4-BE49-F238E27FC236}">
                  <a16:creationId xmlns:a16="http://schemas.microsoft.com/office/drawing/2014/main" id="{3C86FFB9-2791-4DA2-BD1C-C8BA81150B89}"/>
                </a:ext>
              </a:extLst>
            </p:cNvPr>
            <p:cNvSpPr txBox="1"/>
            <p:nvPr/>
          </p:nvSpPr>
          <p:spPr>
            <a:xfrm>
              <a:off x="3372786" y="4461782"/>
              <a:ext cx="1632312" cy="923330"/>
            </a:xfrm>
            <a:prstGeom prst="rect">
              <a:avLst/>
            </a:prstGeom>
            <a:noFill/>
          </p:spPr>
          <p:txBody>
            <a:bodyPr wrap="square" rtlCol="0">
              <a:spAutoFit/>
            </a:bodyPr>
            <a:lstStyle/>
            <a:p>
              <a:r>
                <a:rPr lang="en-US" dirty="0">
                  <a:solidFill>
                    <a:srgbClr val="FF0000"/>
                  </a:solidFill>
                </a:rPr>
                <a:t>Repeat Steps D1 to D5 until Stage B occurs</a:t>
              </a:r>
            </a:p>
          </p:txBody>
        </p:sp>
        <p:sp>
          <p:nvSpPr>
            <p:cNvPr id="224" name="Oval 223">
              <a:extLst>
                <a:ext uri="{FF2B5EF4-FFF2-40B4-BE49-F238E27FC236}">
                  <a16:creationId xmlns:a16="http://schemas.microsoft.com/office/drawing/2014/main" id="{2846572C-7FDA-472D-ACFF-F5DB0FE8FEB8}"/>
                </a:ext>
              </a:extLst>
            </p:cNvPr>
            <p:cNvSpPr/>
            <p:nvPr/>
          </p:nvSpPr>
          <p:spPr>
            <a:xfrm>
              <a:off x="3433717" y="195752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5" name="Oval 224">
              <a:extLst>
                <a:ext uri="{FF2B5EF4-FFF2-40B4-BE49-F238E27FC236}">
                  <a16:creationId xmlns:a16="http://schemas.microsoft.com/office/drawing/2014/main" id="{3ACD373C-F90E-40D8-8FC0-0727B5141ED8}"/>
                </a:ext>
              </a:extLst>
            </p:cNvPr>
            <p:cNvSpPr/>
            <p:nvPr/>
          </p:nvSpPr>
          <p:spPr>
            <a:xfrm>
              <a:off x="3330580" y="304138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226" name="Oval 225">
              <a:extLst>
                <a:ext uri="{FF2B5EF4-FFF2-40B4-BE49-F238E27FC236}">
                  <a16:creationId xmlns:a16="http://schemas.microsoft.com/office/drawing/2014/main" id="{E3C4EEC6-F46E-4FB8-9A6B-362E4DA24EB7}"/>
                </a:ext>
              </a:extLst>
            </p:cNvPr>
            <p:cNvSpPr/>
            <p:nvPr/>
          </p:nvSpPr>
          <p:spPr>
            <a:xfrm>
              <a:off x="4548818" y="384579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227" name="Oval 226">
              <a:extLst>
                <a:ext uri="{FF2B5EF4-FFF2-40B4-BE49-F238E27FC236}">
                  <a16:creationId xmlns:a16="http://schemas.microsoft.com/office/drawing/2014/main" id="{0A6B1C98-2EFA-457B-BEFF-5B39624D1162}"/>
                </a:ext>
              </a:extLst>
            </p:cNvPr>
            <p:cNvSpPr/>
            <p:nvPr/>
          </p:nvSpPr>
          <p:spPr>
            <a:xfrm>
              <a:off x="5912075" y="454686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228" name="Oval 227">
              <a:extLst>
                <a:ext uri="{FF2B5EF4-FFF2-40B4-BE49-F238E27FC236}">
                  <a16:creationId xmlns:a16="http://schemas.microsoft.com/office/drawing/2014/main" id="{671BC928-E536-42F2-9902-9EE65926AEFC}"/>
                </a:ext>
              </a:extLst>
            </p:cNvPr>
            <p:cNvSpPr/>
            <p:nvPr/>
          </p:nvSpPr>
          <p:spPr>
            <a:xfrm>
              <a:off x="6682279" y="557511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229" name="Oval 228">
              <a:extLst>
                <a:ext uri="{FF2B5EF4-FFF2-40B4-BE49-F238E27FC236}">
                  <a16:creationId xmlns:a16="http://schemas.microsoft.com/office/drawing/2014/main" id="{99B84FC5-0A76-4D2B-865F-4E6F62357FE9}"/>
                </a:ext>
              </a:extLst>
            </p:cNvPr>
            <p:cNvSpPr/>
            <p:nvPr/>
          </p:nvSpPr>
          <p:spPr>
            <a:xfrm>
              <a:off x="6698495" y="723341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grpSp>
      <p:sp>
        <p:nvSpPr>
          <p:cNvPr id="230" name="TextBox 229">
            <a:extLst>
              <a:ext uri="{FF2B5EF4-FFF2-40B4-BE49-F238E27FC236}">
                <a16:creationId xmlns:a16="http://schemas.microsoft.com/office/drawing/2014/main" id="{05E02798-2DC9-4F72-AE93-3EE8ADCD07B3}"/>
              </a:ext>
            </a:extLst>
          </p:cNvPr>
          <p:cNvSpPr txBox="1"/>
          <p:nvPr/>
        </p:nvSpPr>
        <p:spPr>
          <a:xfrm>
            <a:off x="7514604" y="137559"/>
            <a:ext cx="4663950" cy="8840094"/>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PNF Registration</a:t>
            </a:r>
          </a:p>
          <a:p>
            <a:pPr defTabSz="360000">
              <a:spcAft>
                <a:spcPts val="600"/>
              </a:spcAft>
              <a:tabLst>
                <a:tab pos="360000" algn="l"/>
              </a:tabLst>
            </a:pPr>
            <a:r>
              <a:rPr lang="en-US" dirty="0">
                <a:ea typeface="Nokia Pure Text Light" panose="020B0403020202020204" pitchFamily="34" charset="0"/>
              </a:rPr>
              <a:t>PNF establishes a HTTP/TLS connection to the DCAE VES Collector.  </a:t>
            </a:r>
          </a:p>
          <a:p>
            <a:pPr defTabSz="360000">
              <a:spcAft>
                <a:spcPts val="600"/>
              </a:spcAft>
              <a:tabLst>
                <a:tab pos="360000" algn="l"/>
              </a:tabLst>
            </a:pPr>
            <a:r>
              <a:rPr lang="en-US" dirty="0">
                <a:highlight>
                  <a:srgbClr val="FFFF00"/>
                </a:highlight>
                <a:ea typeface="Nokia Pure Text Light" panose="020B0403020202020204" pitchFamily="34" charset="0"/>
              </a:rPr>
              <a:t>DCAE authenticates the certificate for TLS.  Certificate is X.509v3 and can be a Vendor or Service Provider certificate.  DCAE authenticates HTTP username and password, if required.</a:t>
            </a:r>
          </a:p>
          <a:p>
            <a:pPr defTabSz="360000">
              <a:spcAft>
                <a:spcPts val="600"/>
              </a:spcAft>
              <a:tabLst>
                <a:tab pos="360000" algn="l"/>
              </a:tabLst>
            </a:pPr>
            <a:r>
              <a:rPr lang="en-US" dirty="0">
                <a:ea typeface="Nokia Pure Text Light" panose="020B0403020202020204" pitchFamily="34" charset="0"/>
              </a:rPr>
              <a:t>PNF sends Registration Event to DCAE. Event contains PNF instance info such as a unique PNF ID, IP@, Vendor Name and PNF Model Number.  PNF sends this event periodically. </a:t>
            </a:r>
          </a:p>
          <a:p>
            <a:pPr defTabSz="360000">
              <a:spcAft>
                <a:spcPts val="600"/>
              </a:spcAft>
              <a:tabLst>
                <a:tab pos="360000" algn="l"/>
              </a:tabLst>
            </a:pPr>
            <a:r>
              <a:rPr lang="en-US" dirty="0">
                <a:ea typeface="Nokia Pure Text Light" panose="020B0403020202020204" pitchFamily="34" charset="0"/>
              </a:rPr>
              <a:t>DCAE publishes the event to a DMaaP topic.</a:t>
            </a:r>
          </a:p>
          <a:p>
            <a:pPr defTabSz="360000">
              <a:spcAft>
                <a:spcPts val="600"/>
              </a:spcAft>
              <a:tabLst>
                <a:tab pos="360000" algn="l"/>
              </a:tabLst>
            </a:pPr>
            <a:r>
              <a:rPr lang="en-US" dirty="0">
                <a:ea typeface="Nokia Pure Text Light" panose="020B0403020202020204" pitchFamily="34" charset="0"/>
              </a:rPr>
              <a:t>PRH retrieves the event from DMaaP.</a:t>
            </a:r>
          </a:p>
          <a:p>
            <a:pPr defTabSz="360000">
              <a:spcAft>
                <a:spcPts val="600"/>
              </a:spcAft>
              <a:tabLst>
                <a:tab pos="360000" algn="l"/>
              </a:tabLst>
            </a:pPr>
            <a:r>
              <a:rPr lang="en-US" dirty="0">
                <a:ea typeface="Nokia Pure Text Light" panose="020B0403020202020204" pitchFamily="34" charset="0"/>
              </a:rPr>
              <a:t>PRH queries AAI for an entry for this PNF ID.</a:t>
            </a:r>
          </a:p>
          <a:p>
            <a:pPr defTabSz="360000">
              <a:spcAft>
                <a:spcPts val="600"/>
              </a:spcAft>
              <a:tabLst>
                <a:tab pos="360000" algn="l"/>
              </a:tabLst>
            </a:pPr>
            <a:r>
              <a:rPr lang="en-US" dirty="0">
                <a:ea typeface="Nokia Pure Text Light" panose="020B0403020202020204" pitchFamily="34" charset="0"/>
              </a:rPr>
              <a:t>If Not Found:</a:t>
            </a:r>
          </a:p>
          <a:p>
            <a:pPr lvl="1" defTabSz="360000">
              <a:spcAft>
                <a:spcPts val="600"/>
              </a:spcAft>
              <a:tabLst>
                <a:tab pos="360000" algn="l"/>
              </a:tabLst>
            </a:pPr>
            <a:r>
              <a:rPr lang="en-US" dirty="0">
                <a:ea typeface="Nokia Pure Text Light" panose="020B0403020202020204" pitchFamily="34" charset="0"/>
              </a:rPr>
              <a:t>Stage B : PNF Service Instantiation Part 1 has not yet occurred and the entry for this PNF ID does not exist in AAI.  PRH ignores the event.  Steps D1 to D5 repeat until an AAI entry is found for this PNF ID.</a:t>
            </a:r>
          </a:p>
          <a:p>
            <a:pPr defTabSz="360000">
              <a:spcAft>
                <a:spcPts val="600"/>
              </a:spcAft>
              <a:tabLst>
                <a:tab pos="360000" algn="l"/>
              </a:tabLst>
            </a:pPr>
            <a:r>
              <a:rPr lang="en-US" dirty="0">
                <a:ea typeface="Nokia Pure Text Light" panose="020B0403020202020204" pitchFamily="34" charset="0"/>
              </a:rPr>
              <a:t>If Found:</a:t>
            </a:r>
          </a:p>
          <a:p>
            <a:pPr lvl="1" defTabSz="360000">
              <a:spcAft>
                <a:spcPts val="600"/>
              </a:spcAft>
              <a:tabLst>
                <a:tab pos="360000" algn="l"/>
              </a:tabLst>
            </a:pPr>
            <a:r>
              <a:rPr lang="en-US" dirty="0">
                <a:ea typeface="Nokia Pure Text Light" panose="020B0403020202020204" pitchFamily="34" charset="0"/>
              </a:rPr>
              <a:t>Stage B : PNF Service Instantiation Part 1 has occurred and the entry for this PNF ID has been created.  PRH updates AAI entry with IP@ and other PNF inventory info.  </a:t>
            </a:r>
          </a:p>
          <a:p>
            <a:pPr lvl="1" defTabSz="360000">
              <a:spcAft>
                <a:spcPts val="600"/>
              </a:spcAft>
              <a:tabLst>
                <a:tab pos="360000" algn="l"/>
              </a:tabLst>
            </a:pPr>
            <a:r>
              <a:rPr lang="en-US" dirty="0">
                <a:ea typeface="Nokia Pure Text Light" panose="020B0403020202020204" pitchFamily="34" charset="0"/>
              </a:rPr>
              <a:t>PRH publishes a PNF Ready event to trigger SO to complete the PNF service instantiation.</a:t>
            </a:r>
          </a:p>
        </p:txBody>
      </p:sp>
      <p:sp>
        <p:nvSpPr>
          <p:cNvPr id="231" name="Oval 230">
            <a:extLst>
              <a:ext uri="{FF2B5EF4-FFF2-40B4-BE49-F238E27FC236}">
                <a16:creationId xmlns:a16="http://schemas.microsoft.com/office/drawing/2014/main" id="{4E33BA03-8938-48F4-9968-CFD87BFA7392}"/>
              </a:ext>
            </a:extLst>
          </p:cNvPr>
          <p:cNvSpPr/>
          <p:nvPr/>
        </p:nvSpPr>
        <p:spPr>
          <a:xfrm>
            <a:off x="7163387" y="74132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pic>
        <p:nvPicPr>
          <p:cNvPr id="232" name="Picture 231">
            <a:extLst>
              <a:ext uri="{FF2B5EF4-FFF2-40B4-BE49-F238E27FC236}">
                <a16:creationId xmlns:a16="http://schemas.microsoft.com/office/drawing/2014/main" id="{7536A9C7-EE4E-4BD1-A969-B158A2E6A2C1}"/>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63387" y="1281555"/>
            <a:ext cx="278522" cy="278522"/>
          </a:xfrm>
          <a:prstGeom prst="rect">
            <a:avLst/>
          </a:prstGeom>
        </p:spPr>
      </p:pic>
      <p:sp>
        <p:nvSpPr>
          <p:cNvPr id="233" name="Oval 232">
            <a:extLst>
              <a:ext uri="{FF2B5EF4-FFF2-40B4-BE49-F238E27FC236}">
                <a16:creationId xmlns:a16="http://schemas.microsoft.com/office/drawing/2014/main" id="{1C640AD0-48A6-46BD-AD8E-C5D90E0F6675}"/>
              </a:ext>
            </a:extLst>
          </p:cNvPr>
          <p:cNvSpPr/>
          <p:nvPr/>
        </p:nvSpPr>
        <p:spPr>
          <a:xfrm>
            <a:off x="7114626" y="2469466"/>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234" name="Oval 233">
            <a:extLst>
              <a:ext uri="{FF2B5EF4-FFF2-40B4-BE49-F238E27FC236}">
                <a16:creationId xmlns:a16="http://schemas.microsoft.com/office/drawing/2014/main" id="{EB5ABC47-DC1E-4B5B-8A52-D136709D87BC}"/>
              </a:ext>
            </a:extLst>
          </p:cNvPr>
          <p:cNvSpPr/>
          <p:nvPr/>
        </p:nvSpPr>
        <p:spPr>
          <a:xfrm>
            <a:off x="7152884" y="359811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235" name="Oval 234">
            <a:extLst>
              <a:ext uri="{FF2B5EF4-FFF2-40B4-BE49-F238E27FC236}">
                <a16:creationId xmlns:a16="http://schemas.microsoft.com/office/drawing/2014/main" id="{92934145-0DD0-4FFB-B47A-385194FE1FD2}"/>
              </a:ext>
            </a:extLst>
          </p:cNvPr>
          <p:cNvSpPr/>
          <p:nvPr/>
        </p:nvSpPr>
        <p:spPr>
          <a:xfrm>
            <a:off x="7164188" y="397246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236" name="Oval 235">
            <a:extLst>
              <a:ext uri="{FF2B5EF4-FFF2-40B4-BE49-F238E27FC236}">
                <a16:creationId xmlns:a16="http://schemas.microsoft.com/office/drawing/2014/main" id="{78E749BB-9E03-47F5-8E2F-86B2555FDED8}"/>
              </a:ext>
            </a:extLst>
          </p:cNvPr>
          <p:cNvSpPr/>
          <p:nvPr/>
        </p:nvSpPr>
        <p:spPr>
          <a:xfrm>
            <a:off x="7163387" y="432409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237" name="Oval 236">
            <a:extLst>
              <a:ext uri="{FF2B5EF4-FFF2-40B4-BE49-F238E27FC236}">
                <a16:creationId xmlns:a16="http://schemas.microsoft.com/office/drawing/2014/main" id="{1D72589E-ACD6-430F-BF71-1C0D290E9918}"/>
              </a:ext>
            </a:extLst>
          </p:cNvPr>
          <p:cNvSpPr/>
          <p:nvPr/>
        </p:nvSpPr>
        <p:spPr>
          <a:xfrm>
            <a:off x="7165130" y="688107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cxnSp>
        <p:nvCxnSpPr>
          <p:cNvPr id="238" name="Straight Arrow Connector 237">
            <a:extLst>
              <a:ext uri="{FF2B5EF4-FFF2-40B4-BE49-F238E27FC236}">
                <a16:creationId xmlns:a16="http://schemas.microsoft.com/office/drawing/2014/main" id="{41CA507B-FB5F-483C-998B-65621E2367CA}"/>
              </a:ext>
            </a:extLst>
          </p:cNvPr>
          <p:cNvCxnSpPr>
            <a:cxnSpLocks/>
          </p:cNvCxnSpPr>
          <p:nvPr/>
        </p:nvCxnSpPr>
        <p:spPr>
          <a:xfrm>
            <a:off x="4178083" y="8416422"/>
            <a:ext cx="952613" cy="4528"/>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0" name="Rectangle: Rounded Corners 239">
            <a:extLst>
              <a:ext uri="{FF2B5EF4-FFF2-40B4-BE49-F238E27FC236}">
                <a16:creationId xmlns:a16="http://schemas.microsoft.com/office/drawing/2014/main" id="{CBB306AC-E818-4696-83D8-B00457D2ACBA}"/>
              </a:ext>
            </a:extLst>
          </p:cNvPr>
          <p:cNvSpPr/>
          <p:nvPr/>
        </p:nvSpPr>
        <p:spPr>
          <a:xfrm rot="16200000">
            <a:off x="4477661" y="7432522"/>
            <a:ext cx="392744" cy="247895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9" name="TextBox 238">
            <a:extLst>
              <a:ext uri="{FF2B5EF4-FFF2-40B4-BE49-F238E27FC236}">
                <a16:creationId xmlns:a16="http://schemas.microsoft.com/office/drawing/2014/main" id="{808AB484-A252-40FC-960B-E4C5D780349B}"/>
              </a:ext>
            </a:extLst>
          </p:cNvPr>
          <p:cNvSpPr txBox="1"/>
          <p:nvPr/>
        </p:nvSpPr>
        <p:spPr>
          <a:xfrm>
            <a:off x="3380477" y="8475524"/>
            <a:ext cx="2497863" cy="369332"/>
          </a:xfrm>
          <a:prstGeom prst="rect">
            <a:avLst/>
          </a:prstGeom>
          <a:noFill/>
        </p:spPr>
        <p:txBody>
          <a:bodyPr wrap="none" rtlCol="0">
            <a:spAutoFit/>
          </a:bodyPr>
          <a:lstStyle/>
          <a:p>
            <a:r>
              <a:rPr lang="en-US" dirty="0">
                <a:solidFill>
                  <a:srgbClr val="0000CC"/>
                </a:solidFill>
              </a:rPr>
              <a:t>Publish PNF Ready event</a:t>
            </a:r>
          </a:p>
        </p:txBody>
      </p:sp>
      <p:sp>
        <p:nvSpPr>
          <p:cNvPr id="241" name="Oval 240">
            <a:extLst>
              <a:ext uri="{FF2B5EF4-FFF2-40B4-BE49-F238E27FC236}">
                <a16:creationId xmlns:a16="http://schemas.microsoft.com/office/drawing/2014/main" id="{0A0C3CD4-00DA-453F-A1AD-B24FA7FD6F3F}"/>
              </a:ext>
            </a:extLst>
          </p:cNvPr>
          <p:cNvSpPr/>
          <p:nvPr/>
        </p:nvSpPr>
        <p:spPr>
          <a:xfrm>
            <a:off x="7201420" y="806176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42" name="Oval 241">
            <a:extLst>
              <a:ext uri="{FF2B5EF4-FFF2-40B4-BE49-F238E27FC236}">
                <a16:creationId xmlns:a16="http://schemas.microsoft.com/office/drawing/2014/main" id="{462090D9-5C50-4B73-8D80-83AE5CED7832}"/>
              </a:ext>
            </a:extLst>
          </p:cNvPr>
          <p:cNvSpPr/>
          <p:nvPr/>
        </p:nvSpPr>
        <p:spPr>
          <a:xfrm>
            <a:off x="3050026" y="847611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Tree>
    <p:extLst>
      <p:ext uri="{BB962C8B-B14F-4D97-AF65-F5344CB8AC3E}">
        <p14:creationId xmlns:p14="http://schemas.microsoft.com/office/powerpoint/2010/main" val="2436374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DAE14D6E-0A4A-451F-BB11-C7AF539B9A6B}"/>
              </a:ext>
            </a:extLst>
          </p:cNvPr>
          <p:cNvGrpSpPr/>
          <p:nvPr/>
        </p:nvGrpSpPr>
        <p:grpSpPr>
          <a:xfrm>
            <a:off x="0" y="0"/>
            <a:ext cx="6863269" cy="9157353"/>
            <a:chOff x="2661732" y="-13353"/>
            <a:chExt cx="6863269" cy="9157353"/>
          </a:xfrm>
        </p:grpSpPr>
        <p:grpSp>
          <p:nvGrpSpPr>
            <p:cNvPr id="10" name="Group 9">
              <a:extLst>
                <a:ext uri="{FF2B5EF4-FFF2-40B4-BE49-F238E27FC236}">
                  <a16:creationId xmlns:a16="http://schemas.microsoft.com/office/drawing/2014/main" id="{EF2FBE87-DF46-473F-9CE8-DCF199469066}"/>
                </a:ext>
              </a:extLst>
            </p:cNvPr>
            <p:cNvGrpSpPr/>
            <p:nvPr/>
          </p:nvGrpSpPr>
          <p:grpSpPr>
            <a:xfrm>
              <a:off x="5694674" y="576598"/>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nvGrpSpPr>
              <p:cNvPr id="148" name="Group 147">
                <a:extLst>
                  <a:ext uri="{FF2B5EF4-FFF2-40B4-BE49-F238E27FC236}">
                    <a16:creationId xmlns:a16="http://schemas.microsoft.com/office/drawing/2014/main" id="{95A0E2F1-4821-4983-8550-EF483646E222}"/>
                  </a:ext>
                </a:extLst>
              </p:cNvPr>
              <p:cNvGrpSpPr/>
              <p:nvPr/>
            </p:nvGrpSpPr>
            <p:grpSpPr>
              <a:xfrm>
                <a:off x="3509599" y="1132204"/>
                <a:ext cx="581529" cy="581529"/>
                <a:chOff x="4055304" y="1123306"/>
                <a:chExt cx="581529" cy="581529"/>
              </a:xfrm>
            </p:grpSpPr>
            <p:pic>
              <p:nvPicPr>
                <p:cNvPr id="152" name="Picture 151">
                  <a:extLst>
                    <a:ext uri="{FF2B5EF4-FFF2-40B4-BE49-F238E27FC236}">
                      <a16:creationId xmlns:a16="http://schemas.microsoft.com/office/drawing/2014/main" id="{DA55D577-2359-4835-885E-7CEC6D9BB8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6594B11F-57FC-4E3E-8146-41F842A76260}"/>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E6AB0FD6-14BA-4F97-A57E-27D0BE22A5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63" name="Picture 162">
                    <a:extLst>
                      <a:ext uri="{FF2B5EF4-FFF2-40B4-BE49-F238E27FC236}">
                        <a16:creationId xmlns:a16="http://schemas.microsoft.com/office/drawing/2014/main" id="{69699D2D-F1A7-4ABF-81E0-E4F4E8AF25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4692024" y="576598"/>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nvGrpSpPr>
              <p:cNvPr id="142" name="Group 141">
                <a:extLst>
                  <a:ext uri="{FF2B5EF4-FFF2-40B4-BE49-F238E27FC236}">
                    <a16:creationId xmlns:a16="http://schemas.microsoft.com/office/drawing/2014/main" id="{8556D030-31DD-4FEE-A99B-FDD261E83917}"/>
                  </a:ext>
                </a:extLst>
              </p:cNvPr>
              <p:cNvGrpSpPr/>
              <p:nvPr/>
            </p:nvGrpSpPr>
            <p:grpSpPr>
              <a:xfrm>
                <a:off x="2614667" y="1117916"/>
                <a:ext cx="581529" cy="581529"/>
                <a:chOff x="4055304" y="1123306"/>
                <a:chExt cx="581529" cy="581529"/>
              </a:xfrm>
            </p:grpSpPr>
            <p:pic>
              <p:nvPicPr>
                <p:cNvPr id="144" name="Picture 143">
                  <a:extLst>
                    <a:ext uri="{FF2B5EF4-FFF2-40B4-BE49-F238E27FC236}">
                      <a16:creationId xmlns:a16="http://schemas.microsoft.com/office/drawing/2014/main" id="{E105E59C-8F42-4F37-B878-952B91229E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3D1A5574-DBE9-4A28-B49F-45044F248B74}"/>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77F77FAF-E4B9-4E89-B23D-2B92EA48015E}"/>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7" name="Picture 146">
                    <a:extLst>
                      <a:ext uri="{FF2B5EF4-FFF2-40B4-BE49-F238E27FC236}">
                        <a16:creationId xmlns:a16="http://schemas.microsoft.com/office/drawing/2014/main" id="{3394E0AC-B5B5-4BA6-883A-421FF5B3F1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3797630" y="576598"/>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16767" y="733195"/>
                  <a:ext cx="583814" cy="276999"/>
                </a:xfrm>
                <a:prstGeom prst="rect">
                  <a:avLst/>
                </a:prstGeom>
                <a:noFill/>
              </p:spPr>
              <p:txBody>
                <a:bodyPr wrap="none" rtlCol="0">
                  <a:spAutoFit/>
                </a:bodyPr>
                <a:lstStyle/>
                <a:p>
                  <a:r>
                    <a:rPr lang="en-US" sz="1200" b="1" dirty="0">
                      <a:solidFill>
                        <a:schemeClr val="bg1"/>
                      </a:solidFill>
                    </a:rPr>
                    <a:t>SDN-C</a:t>
                  </a:r>
                </a:p>
              </p:txBody>
            </p:sp>
          </p:grpSp>
          <p:grpSp>
            <p:nvGrpSpPr>
              <p:cNvPr id="113" name="Group 112">
                <a:extLst>
                  <a:ext uri="{FF2B5EF4-FFF2-40B4-BE49-F238E27FC236}">
                    <a16:creationId xmlns:a16="http://schemas.microsoft.com/office/drawing/2014/main" id="{11195FDB-4AAD-411A-9833-B2BDFBAC5920}"/>
                  </a:ext>
                </a:extLst>
              </p:cNvPr>
              <p:cNvGrpSpPr/>
              <p:nvPr/>
            </p:nvGrpSpPr>
            <p:grpSpPr>
              <a:xfrm>
                <a:off x="1691158" y="1132204"/>
                <a:ext cx="581529" cy="581529"/>
                <a:chOff x="4055304" y="1123306"/>
                <a:chExt cx="581529" cy="581529"/>
              </a:xfrm>
            </p:grpSpPr>
            <p:pic>
              <p:nvPicPr>
                <p:cNvPr id="114" name="Picture 113">
                  <a:extLst>
                    <a:ext uri="{FF2B5EF4-FFF2-40B4-BE49-F238E27FC236}">
                      <a16:creationId xmlns:a16="http://schemas.microsoft.com/office/drawing/2014/main" id="{606F1BD6-4CD1-4B00-A4F1-C2C4FE4439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15" name="Group 114">
                  <a:extLst>
                    <a:ext uri="{FF2B5EF4-FFF2-40B4-BE49-F238E27FC236}">
                      <a16:creationId xmlns:a16="http://schemas.microsoft.com/office/drawing/2014/main" id="{87B1493C-DA24-496B-8970-98B86E30AB44}"/>
                    </a:ext>
                  </a:extLst>
                </p:cNvPr>
                <p:cNvGrpSpPr/>
                <p:nvPr/>
              </p:nvGrpSpPr>
              <p:grpSpPr>
                <a:xfrm>
                  <a:off x="4185586" y="1536711"/>
                  <a:ext cx="331700" cy="90532"/>
                  <a:chOff x="1524814" y="5809921"/>
                  <a:chExt cx="945329" cy="225343"/>
                </a:xfrm>
              </p:grpSpPr>
              <p:pic>
                <p:nvPicPr>
                  <p:cNvPr id="140" name="Picture 139">
                    <a:extLst>
                      <a:ext uri="{FF2B5EF4-FFF2-40B4-BE49-F238E27FC236}">
                        <a16:creationId xmlns:a16="http://schemas.microsoft.com/office/drawing/2014/main" id="{A4491B8F-1F2F-45F8-9EFF-D6BD147B7E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1" name="Picture 140">
                    <a:extLst>
                      <a:ext uri="{FF2B5EF4-FFF2-40B4-BE49-F238E27FC236}">
                        <a16:creationId xmlns:a16="http://schemas.microsoft.com/office/drawing/2014/main" id="{E7426F6D-49BE-4AFF-B553-B5DC1A328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6697699" y="576598"/>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01007" y="679520"/>
                  <a:ext cx="590226" cy="253916"/>
                </a:xfrm>
                <a:prstGeom prst="rect">
                  <a:avLst/>
                </a:prstGeom>
                <a:noFill/>
              </p:spPr>
              <p:txBody>
                <a:bodyPr wrap="none" rtlCol="0">
                  <a:spAutoFit/>
                </a:bodyPr>
                <a:lstStyle/>
                <a:p>
                  <a:pPr algn="ctr"/>
                  <a:r>
                    <a:rPr lang="en-US" sz="1050" b="1" dirty="0">
                      <a:solidFill>
                        <a:schemeClr val="bg1"/>
                      </a:solidFill>
                    </a:rPr>
                    <a:t>DMaaP</a:t>
                  </a:r>
                </a:p>
              </p:txBody>
            </p:sp>
          </p:grpSp>
          <p:grpSp>
            <p:nvGrpSpPr>
              <p:cNvPr id="150" name="Group 149">
                <a:extLst>
                  <a:ext uri="{FF2B5EF4-FFF2-40B4-BE49-F238E27FC236}">
                    <a16:creationId xmlns:a16="http://schemas.microsoft.com/office/drawing/2014/main" id="{C086BCF3-4E88-4A8C-8D82-24ABC578592B}"/>
                  </a:ext>
                </a:extLst>
              </p:cNvPr>
              <p:cNvGrpSpPr/>
              <p:nvPr/>
            </p:nvGrpSpPr>
            <p:grpSpPr>
              <a:xfrm>
                <a:off x="5083513" y="1122944"/>
                <a:ext cx="581529" cy="581529"/>
                <a:chOff x="4055304" y="1123306"/>
                <a:chExt cx="581529" cy="581529"/>
              </a:xfrm>
            </p:grpSpPr>
            <p:pic>
              <p:nvPicPr>
                <p:cNvPr id="151" name="Picture 150">
                  <a:extLst>
                    <a:ext uri="{FF2B5EF4-FFF2-40B4-BE49-F238E27FC236}">
                      <a16:creationId xmlns:a16="http://schemas.microsoft.com/office/drawing/2014/main" id="{D2C9C7D6-EE02-4E62-8BDB-4A506A8D73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5" name="Group 154">
                  <a:extLst>
                    <a:ext uri="{FF2B5EF4-FFF2-40B4-BE49-F238E27FC236}">
                      <a16:creationId xmlns:a16="http://schemas.microsoft.com/office/drawing/2014/main" id="{D6EA6ED0-887C-423D-B381-6D79E63A9179}"/>
                    </a:ext>
                  </a:extLst>
                </p:cNvPr>
                <p:cNvGrpSpPr/>
                <p:nvPr/>
              </p:nvGrpSpPr>
              <p:grpSpPr>
                <a:xfrm>
                  <a:off x="4185586" y="1536711"/>
                  <a:ext cx="331700" cy="90532"/>
                  <a:chOff x="1524814" y="5809921"/>
                  <a:chExt cx="945329" cy="225343"/>
                </a:xfrm>
              </p:grpSpPr>
              <p:pic>
                <p:nvPicPr>
                  <p:cNvPr id="156" name="Picture 155">
                    <a:extLst>
                      <a:ext uri="{FF2B5EF4-FFF2-40B4-BE49-F238E27FC236}">
                        <a16:creationId xmlns:a16="http://schemas.microsoft.com/office/drawing/2014/main" id="{E30EEDF1-8C88-4B5E-97BE-E50C04152A9A}"/>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7" name="Picture 156">
                    <a:extLst>
                      <a:ext uri="{FF2B5EF4-FFF2-40B4-BE49-F238E27FC236}">
                        <a16:creationId xmlns:a16="http://schemas.microsoft.com/office/drawing/2014/main" id="{07A6F2FF-5CF1-4F7D-89BB-A7B40CC9E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661732"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562886" y="-17858"/>
                <a:ext cx="373852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E : PNF Activation</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2849108" y="576598"/>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72" name="Oval 71">
                <a:extLst>
                  <a:ext uri="{FF2B5EF4-FFF2-40B4-BE49-F238E27FC236}">
                    <a16:creationId xmlns:a16="http://schemas.microsoft.com/office/drawing/2014/main" id="{710E6966-4DA8-4E19-9669-EA43887EB9BA}"/>
                  </a:ext>
                </a:extLst>
              </p:cNvPr>
              <p:cNvSpPr/>
              <p:nvPr/>
            </p:nvSpPr>
            <p:spPr>
              <a:xfrm>
                <a:off x="779129" y="112330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5287565" y="3271245"/>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4487789" y="4103320"/>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5260236" y="4031264"/>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4947451" y="1422244"/>
              <a:ext cx="330423" cy="242019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4017410" y="2428223"/>
              <a:ext cx="2251605" cy="369332"/>
            </a:xfrm>
            <a:prstGeom prst="rect">
              <a:avLst/>
            </a:prstGeom>
            <a:noFill/>
          </p:spPr>
          <p:txBody>
            <a:bodyPr wrap="square" rtlCol="0">
              <a:spAutoFit/>
            </a:bodyPr>
            <a:lstStyle/>
            <a:p>
              <a:r>
                <a:rPr lang="en-US" dirty="0">
                  <a:solidFill>
                    <a:srgbClr val="0000CC"/>
                  </a:solidFill>
                </a:rPr>
                <a:t>Network Assignments</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4306782" y="2473942"/>
              <a:ext cx="161322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4025464" y="3631033"/>
              <a:ext cx="44967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2979065" y="4761132"/>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3395805" y="4685851"/>
              <a:ext cx="161288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5335241" y="4720151"/>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5397121" y="520694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4618478" y="6150270"/>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5291076" y="6128555"/>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8688636" y="576598"/>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208" name="Group 207">
                <a:extLst>
                  <a:ext uri="{FF2B5EF4-FFF2-40B4-BE49-F238E27FC236}">
                    <a16:creationId xmlns:a16="http://schemas.microsoft.com/office/drawing/2014/main" id="{3736BFA1-C43A-4CCE-9DFE-80F6C8FF528E}"/>
                  </a:ext>
                </a:extLst>
              </p:cNvPr>
              <p:cNvGrpSpPr/>
              <p:nvPr/>
            </p:nvGrpSpPr>
            <p:grpSpPr>
              <a:xfrm>
                <a:off x="6021694" y="1122944"/>
                <a:ext cx="581529" cy="581529"/>
                <a:chOff x="4055304" y="1123306"/>
                <a:chExt cx="581529" cy="581529"/>
              </a:xfrm>
            </p:grpSpPr>
            <p:pic>
              <p:nvPicPr>
                <p:cNvPr id="209" name="Picture 208">
                  <a:extLst>
                    <a:ext uri="{FF2B5EF4-FFF2-40B4-BE49-F238E27FC236}">
                      <a16:creationId xmlns:a16="http://schemas.microsoft.com/office/drawing/2014/main" id="{E8870983-C36B-4C31-8812-338192C104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10" name="Group 209">
                  <a:extLst>
                    <a:ext uri="{FF2B5EF4-FFF2-40B4-BE49-F238E27FC236}">
                      <a16:creationId xmlns:a16="http://schemas.microsoft.com/office/drawing/2014/main" id="{E8098391-5869-49F5-AB28-D253454B66EE}"/>
                    </a:ext>
                  </a:extLst>
                </p:cNvPr>
                <p:cNvGrpSpPr/>
                <p:nvPr/>
              </p:nvGrpSpPr>
              <p:grpSpPr>
                <a:xfrm>
                  <a:off x="4185586" y="1536711"/>
                  <a:ext cx="331700" cy="90532"/>
                  <a:chOff x="1524814" y="5809921"/>
                  <a:chExt cx="945329" cy="225343"/>
                </a:xfrm>
              </p:grpSpPr>
              <p:pic>
                <p:nvPicPr>
                  <p:cNvPr id="211" name="Picture 210">
                    <a:extLst>
                      <a:ext uri="{FF2B5EF4-FFF2-40B4-BE49-F238E27FC236}">
                        <a16:creationId xmlns:a16="http://schemas.microsoft.com/office/drawing/2014/main" id="{704E4F7B-E6FE-4BF1-904A-285CE85805CA}"/>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12" name="Picture 211">
                    <a:extLst>
                      <a:ext uri="{FF2B5EF4-FFF2-40B4-BE49-F238E27FC236}">
                        <a16:creationId xmlns:a16="http://schemas.microsoft.com/office/drawing/2014/main" id="{777875EC-9248-464D-8A86-F5D86F6B63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7740114" y="576598"/>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24" name="Group 223">
                <a:extLst>
                  <a:ext uri="{FF2B5EF4-FFF2-40B4-BE49-F238E27FC236}">
                    <a16:creationId xmlns:a16="http://schemas.microsoft.com/office/drawing/2014/main" id="{1532E747-6AD5-4337-A3CA-71D4E0F30FCC}"/>
                  </a:ext>
                </a:extLst>
              </p:cNvPr>
              <p:cNvGrpSpPr/>
              <p:nvPr/>
            </p:nvGrpSpPr>
            <p:grpSpPr>
              <a:xfrm>
                <a:off x="4133697" y="1122944"/>
                <a:ext cx="581529" cy="581529"/>
                <a:chOff x="4055304" y="1123306"/>
                <a:chExt cx="581529" cy="581529"/>
              </a:xfrm>
            </p:grpSpPr>
            <p:pic>
              <p:nvPicPr>
                <p:cNvPr id="225" name="Picture 224">
                  <a:extLst>
                    <a:ext uri="{FF2B5EF4-FFF2-40B4-BE49-F238E27FC236}">
                      <a16:creationId xmlns:a16="http://schemas.microsoft.com/office/drawing/2014/main" id="{AA541D3C-7188-4A41-B023-4A68CB2CF2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26" name="Group 225">
                  <a:extLst>
                    <a:ext uri="{FF2B5EF4-FFF2-40B4-BE49-F238E27FC236}">
                      <a16:creationId xmlns:a16="http://schemas.microsoft.com/office/drawing/2014/main" id="{824D1E39-42B8-45DF-B2DD-8C4D5163CC51}"/>
                    </a:ext>
                  </a:extLst>
                </p:cNvPr>
                <p:cNvGrpSpPr/>
                <p:nvPr/>
              </p:nvGrpSpPr>
              <p:grpSpPr>
                <a:xfrm>
                  <a:off x="4185586" y="1536711"/>
                  <a:ext cx="331700" cy="90532"/>
                  <a:chOff x="1524814" y="5809921"/>
                  <a:chExt cx="945329" cy="225343"/>
                </a:xfrm>
              </p:grpSpPr>
              <p:pic>
                <p:nvPicPr>
                  <p:cNvPr id="227" name="Picture 226">
                    <a:extLst>
                      <a:ext uri="{FF2B5EF4-FFF2-40B4-BE49-F238E27FC236}">
                        <a16:creationId xmlns:a16="http://schemas.microsoft.com/office/drawing/2014/main" id="{776B2E67-9BFC-4983-A5DE-BE9304BDB21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28" name="Picture 227">
                    <a:extLst>
                      <a:ext uri="{FF2B5EF4-FFF2-40B4-BE49-F238E27FC236}">
                        <a16:creationId xmlns:a16="http://schemas.microsoft.com/office/drawing/2014/main" id="{EC9536BA-CEAF-4FED-B7D4-8591B842E4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6769601" y="5503929"/>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661329" y="6775142"/>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6235493" y="6765263"/>
              <a:ext cx="186860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8209746" y="6553603"/>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7462259" y="7364616"/>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8261016" y="7325799"/>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5988827" y="7932085"/>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5520772" y="8338088"/>
              <a:ext cx="1300549" cy="369332"/>
            </a:xfrm>
            <a:prstGeom prst="rect">
              <a:avLst/>
            </a:prstGeom>
            <a:noFill/>
          </p:spPr>
          <p:txBody>
            <a:bodyPr wrap="none" rtlCol="0">
              <a:spAutoFit/>
            </a:bodyPr>
            <a:lstStyle/>
            <a:p>
              <a:r>
                <a:rPr lang="en-US" dirty="0">
                  <a:solidFill>
                    <a:srgbClr val="0000CC"/>
                  </a:solidFill>
                </a:rPr>
                <a:t>Inform User</a:t>
              </a:r>
            </a:p>
          </p:txBody>
        </p:sp>
        <p:sp>
          <p:nvSpPr>
            <p:cNvPr id="171" name="Rectangle: Rounded Corners 170">
              <a:extLst>
                <a:ext uri="{FF2B5EF4-FFF2-40B4-BE49-F238E27FC236}">
                  <a16:creationId xmlns:a16="http://schemas.microsoft.com/office/drawing/2014/main" id="{CCDA2BDE-0DED-4E47-97E5-1A4F293A5199}"/>
                </a:ext>
              </a:extLst>
            </p:cNvPr>
            <p:cNvSpPr/>
            <p:nvPr/>
          </p:nvSpPr>
          <p:spPr>
            <a:xfrm rot="16200000">
              <a:off x="6354739" y="792180"/>
              <a:ext cx="474973" cy="250733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TextBox 175">
              <a:extLst>
                <a:ext uri="{FF2B5EF4-FFF2-40B4-BE49-F238E27FC236}">
                  <a16:creationId xmlns:a16="http://schemas.microsoft.com/office/drawing/2014/main" id="{FCCC48D6-F472-442C-B05B-1358D5933819}"/>
                </a:ext>
              </a:extLst>
            </p:cNvPr>
            <p:cNvSpPr txBox="1"/>
            <p:nvPr/>
          </p:nvSpPr>
          <p:spPr>
            <a:xfrm>
              <a:off x="5329505" y="1772861"/>
              <a:ext cx="2677415" cy="538609"/>
            </a:xfrm>
            <a:prstGeom prst="rect">
              <a:avLst/>
            </a:prstGeom>
            <a:noFill/>
          </p:spPr>
          <p:txBody>
            <a:bodyPr wrap="square" rtlCol="0">
              <a:spAutoFit/>
            </a:bodyPr>
            <a:lstStyle/>
            <a:p>
              <a:r>
                <a:rPr lang="en-US" dirty="0">
                  <a:solidFill>
                    <a:srgbClr val="0000CC"/>
                  </a:solidFill>
                </a:rPr>
                <a:t>Retrieve PNF Ready event</a:t>
              </a:r>
            </a:p>
            <a:p>
              <a:r>
                <a:rPr lang="en-US" sz="1100" dirty="0">
                  <a:solidFill>
                    <a:srgbClr val="0000CC"/>
                  </a:solidFill>
                </a:rPr>
                <a:t>Rehydrate PNF RLF</a:t>
              </a:r>
              <a:endParaRPr lang="en-US" dirty="0">
                <a:solidFill>
                  <a:srgbClr val="0000CC"/>
                </a:solidFill>
              </a:endParaRPr>
            </a:p>
          </p:txBody>
        </p:sp>
        <p:cxnSp>
          <p:nvCxnSpPr>
            <p:cNvPr id="179" name="Straight Arrow Connector 178">
              <a:extLst>
                <a:ext uri="{FF2B5EF4-FFF2-40B4-BE49-F238E27FC236}">
                  <a16:creationId xmlns:a16="http://schemas.microsoft.com/office/drawing/2014/main" id="{C9725666-1A71-451E-8D3B-19DCB73FB734}"/>
                </a:ext>
              </a:extLst>
            </p:cNvPr>
            <p:cNvCxnSpPr>
              <a:cxnSpLocks/>
            </p:cNvCxnSpPr>
            <p:nvPr/>
          </p:nvCxnSpPr>
          <p:spPr>
            <a:xfrm flipH="1">
              <a:off x="6179992" y="1799276"/>
              <a:ext cx="763381" cy="130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6739511" y="3206213"/>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4580457" y="5487480"/>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flipV="1">
              <a:off x="5290797" y="5437580"/>
              <a:ext cx="3708884" cy="242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6399312" y="447125"/>
              <a:ext cx="361825" cy="54961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3849598" y="3006762"/>
              <a:ext cx="2971839" cy="369332"/>
            </a:xfrm>
            <a:prstGeom prst="rect">
              <a:avLst/>
            </a:prstGeom>
            <a:noFill/>
          </p:spPr>
          <p:txBody>
            <a:bodyPr wrap="none" rtlCol="0">
              <a:spAutoFit/>
            </a:bodyPr>
            <a:lstStyle/>
            <a:p>
              <a:r>
                <a:rPr lang="en-US" dirty="0">
                  <a:solidFill>
                    <a:srgbClr val="0000CC"/>
                  </a:solidFill>
                </a:rPr>
                <a:t>Update Network Assignments</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4275349" y="2977704"/>
              <a:ext cx="4668581" cy="750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6807913" y="6602055"/>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5637532" y="7848928"/>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6227341" y="7848929"/>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5065834" y="2309014"/>
              <a:ext cx="385932" cy="28532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3872068" y="3557785"/>
              <a:ext cx="2604559" cy="369332"/>
            </a:xfrm>
            <a:prstGeom prst="rect">
              <a:avLst/>
            </a:prstGeom>
            <a:noFill/>
          </p:spPr>
          <p:txBody>
            <a:bodyPr wrap="none" rtlCol="0">
              <a:spAutoFit/>
            </a:bodyPr>
            <a:lstStyle/>
            <a:p>
              <a:r>
                <a:rPr lang="en-US" dirty="0">
                  <a:solidFill>
                    <a:srgbClr val="0000CC"/>
                  </a:solidFill>
                </a:rPr>
                <a:t>Network Assign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4306782" y="3519085"/>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776755" cy="899398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PNF Activation</a:t>
            </a:r>
          </a:p>
          <a:p>
            <a:pPr defTabSz="360000">
              <a:spcAft>
                <a:spcPts val="600"/>
              </a:spcAft>
              <a:tabLst>
                <a:tab pos="360000" algn="l"/>
              </a:tabLst>
            </a:pPr>
            <a:r>
              <a:rPr lang="en-US" dirty="0">
                <a:ea typeface="Nokia Pure Text Light" panose="020B0403020202020204" pitchFamily="34" charset="0"/>
              </a:rPr>
              <a:t>SO receives the PNF Ready event for this PNF ID and rehydrates the RLF from Stage B to finish the service instantiation for this PNF.</a:t>
            </a:r>
          </a:p>
          <a:p>
            <a:pPr defTabSz="360000">
              <a:spcAft>
                <a:spcPts val="600"/>
              </a:spcAft>
              <a:tabLst>
                <a:tab pos="360000" algn="l"/>
              </a:tabLst>
            </a:pPr>
            <a:r>
              <a:rPr lang="en-US" dirty="0">
                <a:ea typeface="Nokia Pure Text Light" panose="020B0403020202020204" pitchFamily="34" charset="0"/>
              </a:rPr>
              <a:t>SO triggers SDN-C to make the necessary network assignments.  For PNF in Casablanca, this step is not needed and is skipped.</a:t>
            </a:r>
          </a:p>
          <a:p>
            <a:pPr defTabSz="360000">
              <a:spcAft>
                <a:spcPts val="600"/>
              </a:spcAft>
              <a:tabLst>
                <a:tab pos="360000" algn="l"/>
              </a:tabLst>
            </a:pPr>
            <a:r>
              <a:rPr lang="en-US" dirty="0">
                <a:ea typeface="Nokia Pure Text Light" panose="020B0403020202020204" pitchFamily="34" charset="0"/>
              </a:rPr>
              <a:t>SDN-C updates AAI with the network assignments. For PNF in Casablanca, this step is skipped.</a:t>
            </a:r>
          </a:p>
          <a:p>
            <a:pPr defTabSz="360000">
              <a:spcAft>
                <a:spcPts val="600"/>
              </a:spcAft>
              <a:tabLst>
                <a:tab pos="360000" algn="l"/>
              </a:tabLst>
            </a:pPr>
            <a:r>
              <a:rPr lang="en-US" dirty="0">
                <a:ea typeface="Nokia Pure Text Light" panose="020B0403020202020204" pitchFamily="34" charset="0"/>
              </a:rPr>
              <a:t>SDN-C notifies SO that network assignment is complete. For PNF in Casablanca, this step is skipped.</a:t>
            </a:r>
          </a:p>
          <a:p>
            <a:pPr defTabSz="360000">
              <a:spcAft>
                <a:spcPts val="600"/>
              </a:spcAft>
              <a:tabLst>
                <a:tab pos="360000" algn="l"/>
              </a:tabLst>
            </a:pPr>
            <a:r>
              <a:rPr lang="en-US" dirty="0">
                <a:ea typeface="Nokia Pure Text Light" panose="020B0403020202020204" pitchFamily="34" charset="0"/>
              </a:rPr>
              <a:t>SO triggers the appropriate Controller (APP-C, SDN-R) to activate the service.</a:t>
            </a:r>
          </a:p>
          <a:p>
            <a:pPr defTabSz="360000">
              <a:spcAft>
                <a:spcPts val="600"/>
              </a:spcAft>
              <a:tabLst>
                <a:tab pos="360000" algn="l"/>
              </a:tabLst>
            </a:pPr>
            <a:r>
              <a:rPr lang="en-US" dirty="0">
                <a:ea typeface="Nokia Pure Text Light" panose="020B0403020202020204" pitchFamily="34" charset="0"/>
              </a:rPr>
              <a:t>Controller configures the PNF for service via Ansible or NetConf over SSH. The service configuration is PNF specific. </a:t>
            </a:r>
          </a:p>
          <a:p>
            <a:pPr defTabSz="360000">
              <a:spcAft>
                <a:spcPts val="600"/>
              </a:spcAft>
              <a:tabLst>
                <a:tab pos="360000" algn="l"/>
              </a:tabLst>
            </a:pPr>
            <a:r>
              <a:rPr lang="en-US" dirty="0">
                <a:highlight>
                  <a:srgbClr val="FFFF00"/>
                </a:highlight>
                <a:ea typeface="Nokia Pure Text Light" panose="020B0403020202020204" pitchFamily="34" charset="0"/>
              </a:rPr>
              <a:t>SSH uses public key authentication.  SSH public key must be securely provisioned on the PNF.</a:t>
            </a:r>
          </a:p>
          <a:p>
            <a:pPr defTabSz="360000">
              <a:spcAft>
                <a:spcPts val="600"/>
              </a:spcAft>
              <a:tabLst>
                <a:tab pos="360000" algn="l"/>
              </a:tabLst>
            </a:pPr>
            <a:r>
              <a:rPr lang="en-US" dirty="0">
                <a:ea typeface="Nokia Pure Text Light" panose="020B0403020202020204" pitchFamily="34" charset="0"/>
              </a:rPr>
              <a:t>Controller updates AAI with configuration.</a:t>
            </a:r>
          </a:p>
          <a:p>
            <a:pPr defTabSz="360000">
              <a:spcAft>
                <a:spcPts val="600"/>
              </a:spcAft>
              <a:tabLst>
                <a:tab pos="360000" algn="l"/>
              </a:tabLst>
            </a:pPr>
            <a:r>
              <a:rPr lang="en-US" dirty="0">
                <a:ea typeface="Nokia Pure Text Light" panose="020B0403020202020204" pitchFamily="34" charset="0"/>
              </a:rPr>
              <a:t>Controller notifies SO that service is configured.</a:t>
            </a:r>
          </a:p>
          <a:p>
            <a:pPr defTabSz="360000">
              <a:spcAft>
                <a:spcPts val="600"/>
              </a:spcAft>
              <a:tabLst>
                <a:tab pos="360000" algn="l"/>
              </a:tabLst>
            </a:pPr>
            <a:r>
              <a:rPr lang="en-US" dirty="0">
                <a:ea typeface="Nokia Pure Text Light" panose="020B0403020202020204" pitchFamily="34" charset="0"/>
              </a:rPr>
              <a:t>SO triggers DCAE to monitor this new service.</a:t>
            </a:r>
          </a:p>
          <a:p>
            <a:pPr defTabSz="360000">
              <a:spcAft>
                <a:spcPts val="600"/>
              </a:spcAft>
              <a:tabLst>
                <a:tab pos="360000" algn="l"/>
              </a:tabLst>
            </a:pPr>
            <a:r>
              <a:rPr lang="en-US" dirty="0">
                <a:ea typeface="Nokia Pure Text Light" panose="020B0403020202020204" pitchFamily="34" charset="0"/>
              </a:rPr>
              <a:t>DCAE queries AAI for information about the service and starts monitoring.</a:t>
            </a:r>
          </a:p>
          <a:p>
            <a:pPr defTabSz="360000">
              <a:spcAft>
                <a:spcPts val="600"/>
              </a:spcAft>
              <a:tabLst>
                <a:tab pos="360000" algn="l"/>
              </a:tabLst>
            </a:pPr>
            <a:r>
              <a:rPr lang="en-US" dirty="0">
                <a:ea typeface="Nokia Pure Text Light" panose="020B0403020202020204" pitchFamily="34" charset="0"/>
              </a:rPr>
              <a:t>DCAE notifies SO that service is monitored.</a:t>
            </a:r>
          </a:p>
          <a:p>
            <a:pPr defTabSz="360000">
              <a:spcAft>
                <a:spcPts val="6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3" name="Oval 192">
            <a:extLst>
              <a:ext uri="{FF2B5EF4-FFF2-40B4-BE49-F238E27FC236}">
                <a16:creationId xmlns:a16="http://schemas.microsoft.com/office/drawing/2014/main" id="{FF58B44D-5730-4551-B551-154010B6774E}"/>
              </a:ext>
            </a:extLst>
          </p:cNvPr>
          <p:cNvSpPr/>
          <p:nvPr/>
        </p:nvSpPr>
        <p:spPr>
          <a:xfrm>
            <a:off x="2288822" y="187351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a:t>
            </a:r>
          </a:p>
        </p:txBody>
      </p:sp>
      <p:sp>
        <p:nvSpPr>
          <p:cNvPr id="195" name="Oval 194">
            <a:extLst>
              <a:ext uri="{FF2B5EF4-FFF2-40B4-BE49-F238E27FC236}">
                <a16:creationId xmlns:a16="http://schemas.microsoft.com/office/drawing/2014/main" id="{CF4EFAB3-773F-4927-8F33-FC02200156E0}"/>
              </a:ext>
            </a:extLst>
          </p:cNvPr>
          <p:cNvSpPr/>
          <p:nvPr/>
        </p:nvSpPr>
        <p:spPr>
          <a:xfrm>
            <a:off x="6961827" y="66227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a:t>
            </a:r>
          </a:p>
        </p:txBody>
      </p:sp>
      <p:sp>
        <p:nvSpPr>
          <p:cNvPr id="196" name="Oval 195">
            <a:extLst>
              <a:ext uri="{FF2B5EF4-FFF2-40B4-BE49-F238E27FC236}">
                <a16:creationId xmlns:a16="http://schemas.microsoft.com/office/drawing/2014/main" id="{A7C57460-4AE3-4EA6-BDB1-5DD2B066D787}"/>
              </a:ext>
            </a:extLst>
          </p:cNvPr>
          <p:cNvSpPr/>
          <p:nvPr/>
        </p:nvSpPr>
        <p:spPr>
          <a:xfrm>
            <a:off x="868631" y="248917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E2</a:t>
            </a:r>
            <a:endParaRPr lang="en-US" sz="900" b="1" kern="0" dirty="0">
              <a:solidFill>
                <a:srgbClr val="FFFFFF"/>
              </a:solidFill>
              <a:latin typeface="Nokia Pure Text Light"/>
              <a:ea typeface="+mn-ea"/>
              <a:cs typeface="+mn-cs"/>
            </a:endParaRPr>
          </a:p>
        </p:txBody>
      </p:sp>
      <p:sp>
        <p:nvSpPr>
          <p:cNvPr id="197" name="Oval 196">
            <a:extLst>
              <a:ext uri="{FF2B5EF4-FFF2-40B4-BE49-F238E27FC236}">
                <a16:creationId xmlns:a16="http://schemas.microsoft.com/office/drawing/2014/main" id="{2D29654A-3AA8-4F7D-AF39-3C7FB68D08A9}"/>
              </a:ext>
            </a:extLst>
          </p:cNvPr>
          <p:cNvSpPr/>
          <p:nvPr/>
        </p:nvSpPr>
        <p:spPr>
          <a:xfrm>
            <a:off x="820984" y="305494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E3</a:t>
            </a:r>
            <a:endParaRPr lang="en-US" sz="900" b="1" kern="0" dirty="0">
              <a:solidFill>
                <a:srgbClr val="FFFFFF"/>
              </a:solidFill>
              <a:latin typeface="Nokia Pure Text Light"/>
              <a:ea typeface="+mn-ea"/>
              <a:cs typeface="+mn-cs"/>
            </a:endParaRPr>
          </a:p>
        </p:txBody>
      </p:sp>
      <p:sp>
        <p:nvSpPr>
          <p:cNvPr id="198" name="Oval 197">
            <a:extLst>
              <a:ext uri="{FF2B5EF4-FFF2-40B4-BE49-F238E27FC236}">
                <a16:creationId xmlns:a16="http://schemas.microsoft.com/office/drawing/2014/main" id="{849E5C47-ACB7-45DD-A861-62F32B67195F}"/>
              </a:ext>
            </a:extLst>
          </p:cNvPr>
          <p:cNvSpPr/>
          <p:nvPr/>
        </p:nvSpPr>
        <p:spPr>
          <a:xfrm>
            <a:off x="820984" y="357740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E4</a:t>
            </a:r>
            <a:endParaRPr lang="en-US" sz="900" b="1" kern="0" dirty="0">
              <a:solidFill>
                <a:srgbClr val="FFFFFF"/>
              </a:solidFill>
              <a:latin typeface="Nokia Pure Text Light"/>
              <a:ea typeface="+mn-ea"/>
              <a:cs typeface="+mn-cs"/>
            </a:endParaRPr>
          </a:p>
        </p:txBody>
      </p:sp>
      <p:sp>
        <p:nvSpPr>
          <p:cNvPr id="215" name="Oval 214">
            <a:extLst>
              <a:ext uri="{FF2B5EF4-FFF2-40B4-BE49-F238E27FC236}">
                <a16:creationId xmlns:a16="http://schemas.microsoft.com/office/drawing/2014/main" id="{91D305E0-663D-4392-AFE8-BA7D67665696}"/>
              </a:ext>
            </a:extLst>
          </p:cNvPr>
          <p:cNvSpPr/>
          <p:nvPr/>
        </p:nvSpPr>
        <p:spPr>
          <a:xfrm>
            <a:off x="1430378" y="419331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E5</a:t>
            </a:r>
            <a:endParaRPr lang="en-US" sz="900" b="1" kern="0" dirty="0">
              <a:solidFill>
                <a:srgbClr val="FFFFFF"/>
              </a:solidFill>
              <a:latin typeface="Nokia Pure Text Light"/>
              <a:ea typeface="+mn-ea"/>
              <a:cs typeface="+mn-cs"/>
            </a:endParaRPr>
          </a:p>
        </p:txBody>
      </p:sp>
      <p:sp>
        <p:nvSpPr>
          <p:cNvPr id="216" name="Oval 215">
            <a:extLst>
              <a:ext uri="{FF2B5EF4-FFF2-40B4-BE49-F238E27FC236}">
                <a16:creationId xmlns:a16="http://schemas.microsoft.com/office/drawing/2014/main" id="{3FA22575-6230-4346-838D-3B0243750849}"/>
              </a:ext>
            </a:extLst>
          </p:cNvPr>
          <p:cNvSpPr/>
          <p:nvPr/>
        </p:nvSpPr>
        <p:spPr>
          <a:xfrm>
            <a:off x="-61447" y="480931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E6</a:t>
            </a:r>
            <a:endParaRPr lang="en-US" sz="900" b="1" kern="0" dirty="0">
              <a:solidFill>
                <a:srgbClr val="FFFFFF"/>
              </a:solidFill>
              <a:latin typeface="Nokia Pure Text Light"/>
              <a:ea typeface="+mn-ea"/>
              <a:cs typeface="+mn-cs"/>
            </a:endParaRPr>
          </a:p>
        </p:txBody>
      </p:sp>
      <p:sp>
        <p:nvSpPr>
          <p:cNvPr id="217" name="Oval 216">
            <a:extLst>
              <a:ext uri="{FF2B5EF4-FFF2-40B4-BE49-F238E27FC236}">
                <a16:creationId xmlns:a16="http://schemas.microsoft.com/office/drawing/2014/main" id="{50AE48E1-3F55-4284-9F40-5361C517AD41}"/>
              </a:ext>
            </a:extLst>
          </p:cNvPr>
          <p:cNvSpPr/>
          <p:nvPr/>
        </p:nvSpPr>
        <p:spPr>
          <a:xfrm>
            <a:off x="1447505" y="553790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E7</a:t>
            </a:r>
            <a:endParaRPr lang="en-US" sz="900" b="1" kern="0" dirty="0">
              <a:solidFill>
                <a:srgbClr val="FFFFFF"/>
              </a:solidFill>
              <a:latin typeface="Nokia Pure Text Light"/>
              <a:ea typeface="+mn-ea"/>
              <a:cs typeface="+mn-cs"/>
            </a:endParaRPr>
          </a:p>
        </p:txBody>
      </p:sp>
      <p:sp>
        <p:nvSpPr>
          <p:cNvPr id="218" name="Oval 217">
            <a:extLst>
              <a:ext uri="{FF2B5EF4-FFF2-40B4-BE49-F238E27FC236}">
                <a16:creationId xmlns:a16="http://schemas.microsoft.com/office/drawing/2014/main" id="{7525A704-0D43-4E99-A7D0-762E699A3BBD}"/>
              </a:ext>
            </a:extLst>
          </p:cNvPr>
          <p:cNvSpPr/>
          <p:nvPr/>
        </p:nvSpPr>
        <p:spPr>
          <a:xfrm>
            <a:off x="1430378" y="616362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E8</a:t>
            </a:r>
            <a:endParaRPr lang="en-US" sz="900" b="1" kern="0" dirty="0">
              <a:solidFill>
                <a:srgbClr val="FFFFFF"/>
              </a:solidFill>
              <a:latin typeface="Nokia Pure Text Light"/>
              <a:ea typeface="+mn-ea"/>
              <a:cs typeface="+mn-cs"/>
            </a:endParaRPr>
          </a:p>
        </p:txBody>
      </p:sp>
      <p:sp>
        <p:nvSpPr>
          <p:cNvPr id="219" name="Oval 218">
            <a:extLst>
              <a:ext uri="{FF2B5EF4-FFF2-40B4-BE49-F238E27FC236}">
                <a16:creationId xmlns:a16="http://schemas.microsoft.com/office/drawing/2014/main" id="{D1A57FA1-20EB-4257-BC5D-06FCE370DBD0}"/>
              </a:ext>
            </a:extLst>
          </p:cNvPr>
          <p:cNvSpPr/>
          <p:nvPr/>
        </p:nvSpPr>
        <p:spPr>
          <a:xfrm>
            <a:off x="2457815" y="682316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E9</a:t>
            </a:r>
            <a:endParaRPr lang="en-US" sz="900" b="1" kern="0" dirty="0">
              <a:solidFill>
                <a:srgbClr val="FFFFFF"/>
              </a:solidFill>
              <a:latin typeface="Nokia Pure Text Light"/>
              <a:ea typeface="+mn-ea"/>
              <a:cs typeface="+mn-cs"/>
            </a:endParaRPr>
          </a:p>
        </p:txBody>
      </p:sp>
      <p:sp>
        <p:nvSpPr>
          <p:cNvPr id="220" name="Oval 219">
            <a:extLst>
              <a:ext uri="{FF2B5EF4-FFF2-40B4-BE49-F238E27FC236}">
                <a16:creationId xmlns:a16="http://schemas.microsoft.com/office/drawing/2014/main" id="{7E9F0539-7946-494A-A97F-D7806BE3D67C}"/>
              </a:ext>
            </a:extLst>
          </p:cNvPr>
          <p:cNvSpPr/>
          <p:nvPr/>
        </p:nvSpPr>
        <p:spPr>
          <a:xfrm>
            <a:off x="4271487" y="7377970"/>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10</a:t>
            </a:r>
          </a:p>
        </p:txBody>
      </p:sp>
      <p:sp>
        <p:nvSpPr>
          <p:cNvPr id="248" name="Oval 247">
            <a:extLst>
              <a:ext uri="{FF2B5EF4-FFF2-40B4-BE49-F238E27FC236}">
                <a16:creationId xmlns:a16="http://schemas.microsoft.com/office/drawing/2014/main" id="{5F2B9D7D-0212-42FF-8BFE-423EDED9FC84}"/>
              </a:ext>
            </a:extLst>
          </p:cNvPr>
          <p:cNvSpPr/>
          <p:nvPr/>
        </p:nvSpPr>
        <p:spPr>
          <a:xfrm>
            <a:off x="2435895" y="7931946"/>
            <a:ext cx="406293" cy="324915"/>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11</a:t>
            </a:r>
          </a:p>
        </p:txBody>
      </p:sp>
      <p:sp>
        <p:nvSpPr>
          <p:cNvPr id="249" name="Oval 248">
            <a:extLst>
              <a:ext uri="{FF2B5EF4-FFF2-40B4-BE49-F238E27FC236}">
                <a16:creationId xmlns:a16="http://schemas.microsoft.com/office/drawing/2014/main" id="{39128CC1-AF7C-4BDD-85B6-98D38742EC78}"/>
              </a:ext>
            </a:extLst>
          </p:cNvPr>
          <p:cNvSpPr/>
          <p:nvPr/>
        </p:nvSpPr>
        <p:spPr>
          <a:xfrm>
            <a:off x="2400950" y="8538569"/>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12</a:t>
            </a:r>
          </a:p>
        </p:txBody>
      </p:sp>
      <p:sp>
        <p:nvSpPr>
          <p:cNvPr id="250" name="Oval 249">
            <a:extLst>
              <a:ext uri="{FF2B5EF4-FFF2-40B4-BE49-F238E27FC236}">
                <a16:creationId xmlns:a16="http://schemas.microsoft.com/office/drawing/2014/main" id="{C903E22B-5E40-40B2-BF18-B47F8A12EFB5}"/>
              </a:ext>
            </a:extLst>
          </p:cNvPr>
          <p:cNvSpPr/>
          <p:nvPr/>
        </p:nvSpPr>
        <p:spPr>
          <a:xfrm>
            <a:off x="6964182" y="1512956"/>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E2</a:t>
            </a:r>
            <a:endParaRPr lang="en-US" sz="900" b="1" kern="0" dirty="0">
              <a:solidFill>
                <a:srgbClr val="FFFFFF"/>
              </a:solidFill>
              <a:latin typeface="Nokia Pure Text Light"/>
              <a:ea typeface="+mn-ea"/>
              <a:cs typeface="+mn-cs"/>
            </a:endParaRPr>
          </a:p>
        </p:txBody>
      </p:sp>
      <p:sp>
        <p:nvSpPr>
          <p:cNvPr id="251" name="Oval 250">
            <a:extLst>
              <a:ext uri="{FF2B5EF4-FFF2-40B4-BE49-F238E27FC236}">
                <a16:creationId xmlns:a16="http://schemas.microsoft.com/office/drawing/2014/main" id="{54BB552B-561D-4EE4-934D-FB73FB6AD43C}"/>
              </a:ext>
            </a:extLst>
          </p:cNvPr>
          <p:cNvSpPr/>
          <p:nvPr/>
        </p:nvSpPr>
        <p:spPr>
          <a:xfrm>
            <a:off x="7001549" y="236363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E3</a:t>
            </a:r>
            <a:endParaRPr lang="en-US" sz="900" b="1" kern="0" dirty="0">
              <a:solidFill>
                <a:srgbClr val="FFFFFF"/>
              </a:solidFill>
              <a:latin typeface="Nokia Pure Text Light"/>
              <a:ea typeface="+mn-ea"/>
              <a:cs typeface="+mn-cs"/>
            </a:endParaRPr>
          </a:p>
        </p:txBody>
      </p:sp>
      <p:sp>
        <p:nvSpPr>
          <p:cNvPr id="252" name="Oval 251">
            <a:extLst>
              <a:ext uri="{FF2B5EF4-FFF2-40B4-BE49-F238E27FC236}">
                <a16:creationId xmlns:a16="http://schemas.microsoft.com/office/drawing/2014/main" id="{FC5988CB-6142-43F2-836E-F21455C292F1}"/>
              </a:ext>
            </a:extLst>
          </p:cNvPr>
          <p:cNvSpPr/>
          <p:nvPr/>
        </p:nvSpPr>
        <p:spPr>
          <a:xfrm>
            <a:off x="7014321" y="327147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E4</a:t>
            </a:r>
            <a:endParaRPr lang="en-US" sz="900" b="1" kern="0" dirty="0">
              <a:solidFill>
                <a:srgbClr val="FFFFFF"/>
              </a:solidFill>
              <a:latin typeface="Nokia Pure Text Light"/>
              <a:ea typeface="+mn-ea"/>
              <a:cs typeface="+mn-cs"/>
            </a:endParaRPr>
          </a:p>
        </p:txBody>
      </p:sp>
      <p:sp>
        <p:nvSpPr>
          <p:cNvPr id="253" name="Oval 252">
            <a:extLst>
              <a:ext uri="{FF2B5EF4-FFF2-40B4-BE49-F238E27FC236}">
                <a16:creationId xmlns:a16="http://schemas.microsoft.com/office/drawing/2014/main" id="{8DEC3ACC-2903-40C0-B3AD-FD6365A516E1}"/>
              </a:ext>
            </a:extLst>
          </p:cNvPr>
          <p:cNvSpPr/>
          <p:nvPr/>
        </p:nvSpPr>
        <p:spPr>
          <a:xfrm>
            <a:off x="6967021" y="415150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E5</a:t>
            </a:r>
            <a:endParaRPr lang="en-US" sz="900" b="1" kern="0" dirty="0">
              <a:solidFill>
                <a:srgbClr val="FFFFFF"/>
              </a:solidFill>
              <a:latin typeface="Nokia Pure Text Light"/>
              <a:ea typeface="+mn-ea"/>
              <a:cs typeface="+mn-cs"/>
            </a:endParaRPr>
          </a:p>
        </p:txBody>
      </p:sp>
      <p:sp>
        <p:nvSpPr>
          <p:cNvPr id="254" name="Oval 253">
            <a:extLst>
              <a:ext uri="{FF2B5EF4-FFF2-40B4-BE49-F238E27FC236}">
                <a16:creationId xmlns:a16="http://schemas.microsoft.com/office/drawing/2014/main" id="{D8C8A1FE-1ECB-4984-A3F6-8084BDF2310C}"/>
              </a:ext>
            </a:extLst>
          </p:cNvPr>
          <p:cNvSpPr/>
          <p:nvPr/>
        </p:nvSpPr>
        <p:spPr>
          <a:xfrm>
            <a:off x="6967021" y="481700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E6</a:t>
            </a:r>
            <a:endParaRPr lang="en-US" sz="900" b="1" kern="0" dirty="0">
              <a:solidFill>
                <a:srgbClr val="FFFFFF"/>
              </a:solidFill>
              <a:latin typeface="Nokia Pure Text Light"/>
              <a:ea typeface="+mn-ea"/>
              <a:cs typeface="+mn-cs"/>
            </a:endParaRPr>
          </a:p>
        </p:txBody>
      </p:sp>
      <p:sp>
        <p:nvSpPr>
          <p:cNvPr id="255" name="Oval 254">
            <a:extLst>
              <a:ext uri="{FF2B5EF4-FFF2-40B4-BE49-F238E27FC236}">
                <a16:creationId xmlns:a16="http://schemas.microsoft.com/office/drawing/2014/main" id="{BC9EDE54-8F1E-46EB-911B-19FBF59DED0E}"/>
              </a:ext>
            </a:extLst>
          </p:cNvPr>
          <p:cNvSpPr/>
          <p:nvPr/>
        </p:nvSpPr>
        <p:spPr>
          <a:xfrm>
            <a:off x="6962623" y="6348289"/>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E7</a:t>
            </a:r>
            <a:endParaRPr lang="en-US" sz="900" b="1" kern="0" dirty="0">
              <a:solidFill>
                <a:srgbClr val="FFFFFF"/>
              </a:solidFill>
              <a:latin typeface="Nokia Pure Text Light"/>
              <a:ea typeface="+mn-ea"/>
              <a:cs typeface="+mn-cs"/>
            </a:endParaRPr>
          </a:p>
        </p:txBody>
      </p:sp>
      <p:sp>
        <p:nvSpPr>
          <p:cNvPr id="256" name="Oval 255">
            <a:extLst>
              <a:ext uri="{FF2B5EF4-FFF2-40B4-BE49-F238E27FC236}">
                <a16:creationId xmlns:a16="http://schemas.microsoft.com/office/drawing/2014/main" id="{95B2878A-BF01-4FB8-9972-569FA3F06099}"/>
              </a:ext>
            </a:extLst>
          </p:cNvPr>
          <p:cNvSpPr/>
          <p:nvPr/>
        </p:nvSpPr>
        <p:spPr>
          <a:xfrm>
            <a:off x="6967021" y="667333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E8</a:t>
            </a:r>
            <a:endParaRPr lang="en-US" sz="900" b="1" kern="0" dirty="0">
              <a:solidFill>
                <a:srgbClr val="FFFFFF"/>
              </a:solidFill>
              <a:latin typeface="Nokia Pure Text Light"/>
              <a:ea typeface="+mn-ea"/>
              <a:cs typeface="+mn-cs"/>
            </a:endParaRPr>
          </a:p>
        </p:txBody>
      </p:sp>
      <p:sp>
        <p:nvSpPr>
          <p:cNvPr id="257" name="Oval 256">
            <a:extLst>
              <a:ext uri="{FF2B5EF4-FFF2-40B4-BE49-F238E27FC236}">
                <a16:creationId xmlns:a16="http://schemas.microsoft.com/office/drawing/2014/main" id="{9546CE5E-4C84-4EBB-9510-254B618C3626}"/>
              </a:ext>
            </a:extLst>
          </p:cNvPr>
          <p:cNvSpPr/>
          <p:nvPr/>
        </p:nvSpPr>
        <p:spPr>
          <a:xfrm>
            <a:off x="6906587" y="7398662"/>
            <a:ext cx="398748" cy="30829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E10</a:t>
            </a:r>
            <a:endParaRPr lang="en-US" sz="900" b="1" kern="0" dirty="0">
              <a:solidFill>
                <a:srgbClr val="FFFFFF"/>
              </a:solidFill>
              <a:latin typeface="Nokia Pure Text Light"/>
              <a:ea typeface="+mn-ea"/>
              <a:cs typeface="+mn-cs"/>
            </a:endParaRPr>
          </a:p>
        </p:txBody>
      </p:sp>
      <p:sp>
        <p:nvSpPr>
          <p:cNvPr id="258" name="Oval 257">
            <a:extLst>
              <a:ext uri="{FF2B5EF4-FFF2-40B4-BE49-F238E27FC236}">
                <a16:creationId xmlns:a16="http://schemas.microsoft.com/office/drawing/2014/main" id="{0AA504D1-CB64-40E1-86E2-EA60AFFC6189}"/>
              </a:ext>
            </a:extLst>
          </p:cNvPr>
          <p:cNvSpPr/>
          <p:nvPr/>
        </p:nvSpPr>
        <p:spPr>
          <a:xfrm>
            <a:off x="6900745" y="8019580"/>
            <a:ext cx="400194" cy="313005"/>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11</a:t>
            </a:r>
          </a:p>
        </p:txBody>
      </p:sp>
      <p:sp>
        <p:nvSpPr>
          <p:cNvPr id="259" name="Oval 258">
            <a:extLst>
              <a:ext uri="{FF2B5EF4-FFF2-40B4-BE49-F238E27FC236}">
                <a16:creationId xmlns:a16="http://schemas.microsoft.com/office/drawing/2014/main" id="{F04413A8-FC02-437D-84CC-0B168FE8FBE8}"/>
              </a:ext>
            </a:extLst>
          </p:cNvPr>
          <p:cNvSpPr/>
          <p:nvPr/>
        </p:nvSpPr>
        <p:spPr>
          <a:xfrm>
            <a:off x="6930819" y="8363462"/>
            <a:ext cx="401629" cy="31137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a:t>
            </a:r>
            <a:r>
              <a:rPr lang="en-US" sz="900" b="1" kern="0" dirty="0">
                <a:solidFill>
                  <a:srgbClr val="FFFFFF"/>
                </a:solidFill>
                <a:latin typeface="Nokia Pure Text Light"/>
                <a:ea typeface="+mn-ea"/>
                <a:cs typeface="+mn-cs"/>
              </a:rPr>
              <a:t>12</a:t>
            </a:r>
          </a:p>
        </p:txBody>
      </p:sp>
      <p:sp>
        <p:nvSpPr>
          <p:cNvPr id="260" name="Oval 259">
            <a:extLst>
              <a:ext uri="{FF2B5EF4-FFF2-40B4-BE49-F238E27FC236}">
                <a16:creationId xmlns:a16="http://schemas.microsoft.com/office/drawing/2014/main" id="{9138F6F3-46E9-41FE-BA07-64D243AAD717}"/>
              </a:ext>
            </a:extLst>
          </p:cNvPr>
          <p:cNvSpPr/>
          <p:nvPr/>
        </p:nvSpPr>
        <p:spPr>
          <a:xfrm>
            <a:off x="6934059" y="700799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E9</a:t>
            </a:r>
            <a:endParaRPr lang="en-US" sz="900" b="1" kern="0" dirty="0">
              <a:solidFill>
                <a:srgbClr val="FFFFFF"/>
              </a:solidFill>
              <a:latin typeface="Nokia Pure Text Light"/>
              <a:ea typeface="+mn-ea"/>
              <a:cs typeface="+mn-cs"/>
            </a:endParaRPr>
          </a:p>
        </p:txBody>
      </p:sp>
      <p:sp>
        <p:nvSpPr>
          <p:cNvPr id="161" name="Rectangle 160">
            <a:extLst>
              <a:ext uri="{FF2B5EF4-FFF2-40B4-BE49-F238E27FC236}">
                <a16:creationId xmlns:a16="http://schemas.microsoft.com/office/drawing/2014/main" id="{0B8C2DF7-B0D9-4564-BC78-2C1C1152ABF3}"/>
              </a:ext>
            </a:extLst>
          </p:cNvPr>
          <p:cNvSpPr/>
          <p:nvPr/>
        </p:nvSpPr>
        <p:spPr>
          <a:xfrm>
            <a:off x="871735" y="4435088"/>
            <a:ext cx="421910" cy="276999"/>
          </a:xfrm>
          <a:prstGeom prst="rect">
            <a:avLst/>
          </a:prstGeom>
        </p:spPr>
        <p:txBody>
          <a:bodyPr wrap="none">
            <a:spAutoFit/>
          </a:bodyPr>
          <a:lstStyle/>
          <a:p>
            <a:r>
              <a:rPr lang="en-US" sz="1200" dirty="0">
                <a:solidFill>
                  <a:srgbClr val="FF0000"/>
                </a:solidFill>
              </a:rPr>
              <a:t>SSH</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15367" y="5660854"/>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38837" y="4762269"/>
            <a:ext cx="278522" cy="278522"/>
          </a:xfrm>
          <a:prstGeom prst="rect">
            <a:avLst/>
          </a:prstGeom>
        </p:spPr>
      </p:pic>
    </p:spTree>
    <p:extLst>
      <p:ext uri="{BB962C8B-B14F-4D97-AF65-F5344CB8AC3E}">
        <p14:creationId xmlns:p14="http://schemas.microsoft.com/office/powerpoint/2010/main" val="605083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252550" y="1388405"/>
            <a:ext cx="11297766" cy="4791055"/>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 PNF Plug and Play</a:t>
            </a:r>
            <a:endParaRPr lang="pl-PL" sz="28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Registration event sent via HTTP/TLS from PNF to DCAE.</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SSH from ONAP to PNF for configuration management (CM) using NetConf or Ansible.</a:t>
            </a:r>
          </a:p>
          <a:p>
            <a:pPr marL="152385">
              <a:spcAft>
                <a:spcPts val="800"/>
              </a:spcAft>
            </a:pPr>
            <a:endParaRPr lang="en-US" sz="28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Performance Measurements (PM) and Faults</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Periodic PM event sent via HTTP/TLS from NF to DCAE.</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GPB encoded asynchronous Real Time PM event streamed via TLS/TCP from NF to DCAE.  </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SSH from ONAP to NF for CM using NetConf or Ansible.</a:t>
            </a:r>
          </a:p>
        </p:txBody>
      </p:sp>
    </p:spTree>
    <p:extLst>
      <p:ext uri="{BB962C8B-B14F-4D97-AF65-F5344CB8AC3E}">
        <p14:creationId xmlns:p14="http://schemas.microsoft.com/office/powerpoint/2010/main" val="215139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52000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username and password for NF access in ONAP.  Secure storage of password.</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username and password on NF.  Could be out of band manual provisioning on PNF for R3.</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Authenticate username and password for HTTP connection in DCAE.</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3rd Party Identity Management Server (AAA, LDAP)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that ONAP is considering eliminating username and password for HTTP when TLS is used.</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Authenticate Vendor or Service Provider certificate for TLS connection in DCAE.</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Install Vendor root CA chain in ONAP. Support 3 level chain (Root CA, Sub CA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Install ONAP root CA chain on NF for mutual authentication.  Could be skipped for R3.</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enrollment, authentication.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certificate management for NF over CMPv2 for real-time certificate enrollment and end-entity key renewal.</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3rd Party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to use for SSH access into the NF for CM.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public keys on NF for Ansible or NetConf access from ONAP Controllers for CM.</a:t>
            </a:r>
          </a:p>
        </p:txBody>
      </p:sp>
    </p:spTree>
    <p:extLst>
      <p:ext uri="{BB962C8B-B14F-4D97-AF65-F5344CB8AC3E}">
        <p14:creationId xmlns:p14="http://schemas.microsoft.com/office/powerpoint/2010/main" val="345996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782053" y="2452187"/>
            <a:ext cx="9769643"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5G USE CASE C : OPTIMIZATION</a:t>
            </a:r>
          </a:p>
          <a:p>
            <a:pPr algn="ctr"/>
            <a:r>
              <a:rPr lang="en-US" sz="4000" dirty="0">
                <a:solidFill>
                  <a:schemeClr val="bg1"/>
                </a:solidFill>
              </a:rPr>
              <a:t>Performance Measurements and Faults</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25582" y="4571999"/>
            <a:ext cx="8556881" cy="1311443"/>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000" dirty="0">
                <a:solidFill>
                  <a:schemeClr val="bg1"/>
                </a:solidFill>
              </a:rPr>
              <a:t>5G RAN Periodic Performance Measurements</a:t>
            </a:r>
          </a:p>
          <a:p>
            <a:r>
              <a:rPr lang="en-US" sz="3000" dirty="0">
                <a:solidFill>
                  <a:schemeClr val="bg1"/>
                </a:solidFill>
              </a:rPr>
              <a:t>5G RAN Real Time Performance Measurements</a:t>
            </a:r>
          </a:p>
          <a:p>
            <a:r>
              <a:rPr lang="en-US" sz="3000" dirty="0">
                <a:solidFill>
                  <a:schemeClr val="bg1"/>
                </a:solidFill>
              </a:rPr>
              <a:t>5G RAN Alarms and Events</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1904976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nip Single Corner Rectangle 21">
            <a:extLst>
              <a:ext uri="{FF2B5EF4-FFF2-40B4-BE49-F238E27FC236}">
                <a16:creationId xmlns:a16="http://schemas.microsoft.com/office/drawing/2014/main" id="{C66AB689-D968-4E9F-9B81-681962B826B4}"/>
              </a:ext>
            </a:extLst>
          </p:cNvPr>
          <p:cNvSpPr/>
          <p:nvPr/>
        </p:nvSpPr>
        <p:spPr>
          <a:xfrm>
            <a:off x="5263013" y="8322810"/>
            <a:ext cx="4145799" cy="622544"/>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Snip Single Corner Rectangle 21">
            <a:extLst>
              <a:ext uri="{FF2B5EF4-FFF2-40B4-BE49-F238E27FC236}">
                <a16:creationId xmlns:a16="http://schemas.microsoft.com/office/drawing/2014/main" id="{E0098D7F-F9FB-4F25-BF96-3088332F677F}"/>
              </a:ext>
            </a:extLst>
          </p:cNvPr>
          <p:cNvSpPr/>
          <p:nvPr/>
        </p:nvSpPr>
        <p:spPr>
          <a:xfrm>
            <a:off x="5256405" y="7411272"/>
            <a:ext cx="4190983" cy="763404"/>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Snip Single Corner Rectangle 20">
            <a:extLst>
              <a:ext uri="{FF2B5EF4-FFF2-40B4-BE49-F238E27FC236}">
                <a16:creationId xmlns:a16="http://schemas.microsoft.com/office/drawing/2014/main" id="{CB614800-7D49-43CC-8E04-369A60063C3D}"/>
              </a:ext>
            </a:extLst>
          </p:cNvPr>
          <p:cNvSpPr/>
          <p:nvPr/>
        </p:nvSpPr>
        <p:spPr>
          <a:xfrm>
            <a:off x="3174832" y="7444816"/>
            <a:ext cx="2010865" cy="728440"/>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12">
            <a:extLst>
              <a:ext uri="{FF2B5EF4-FFF2-40B4-BE49-F238E27FC236}">
                <a16:creationId xmlns:a16="http://schemas.microsoft.com/office/drawing/2014/main" id="{98128C74-536D-42B1-8173-49783835E885}"/>
              </a:ext>
            </a:extLst>
          </p:cNvPr>
          <p:cNvSpPr/>
          <p:nvPr/>
        </p:nvSpPr>
        <p:spPr>
          <a:xfrm>
            <a:off x="5284192" y="5273844"/>
            <a:ext cx="4190983" cy="1160820"/>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nip Single Corner Rectangle 11">
            <a:extLst>
              <a:ext uri="{FF2B5EF4-FFF2-40B4-BE49-F238E27FC236}">
                <a16:creationId xmlns:a16="http://schemas.microsoft.com/office/drawing/2014/main" id="{DE720FE2-27ED-4C99-B172-551D363624AF}"/>
              </a:ext>
            </a:extLst>
          </p:cNvPr>
          <p:cNvSpPr/>
          <p:nvPr/>
        </p:nvSpPr>
        <p:spPr>
          <a:xfrm>
            <a:off x="3216562" y="5278165"/>
            <a:ext cx="2001268" cy="115089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EDB35E9F-E8D4-4694-9860-6FE3AE3BE816}"/>
              </a:ext>
            </a:extLst>
          </p:cNvPr>
          <p:cNvSpPr txBox="1"/>
          <p:nvPr/>
        </p:nvSpPr>
        <p:spPr>
          <a:xfrm>
            <a:off x="3306893" y="5507828"/>
            <a:ext cx="2012202" cy="646331"/>
          </a:xfrm>
          <a:prstGeom prst="rect">
            <a:avLst/>
          </a:prstGeom>
          <a:noFill/>
        </p:spPr>
        <p:txBody>
          <a:bodyPr wrap="square" rtlCol="0">
            <a:spAutoFit/>
          </a:bodyPr>
          <a:lstStyle/>
          <a:p>
            <a:r>
              <a:rPr lang="en-US" b="1" dirty="0">
                <a:solidFill>
                  <a:schemeClr val="bg1"/>
                </a:solidFill>
              </a:rPr>
              <a:t>Measurements Analyzed</a:t>
            </a:r>
          </a:p>
        </p:txBody>
      </p:sp>
      <p:sp>
        <p:nvSpPr>
          <p:cNvPr id="32" name="Snip Single Corner Rectangle 20">
            <a:extLst>
              <a:ext uri="{FF2B5EF4-FFF2-40B4-BE49-F238E27FC236}">
                <a16:creationId xmlns:a16="http://schemas.microsoft.com/office/drawing/2014/main" id="{1D21425E-92F8-48D4-9BC0-87396D5B3628}"/>
              </a:ext>
            </a:extLst>
          </p:cNvPr>
          <p:cNvSpPr/>
          <p:nvPr/>
        </p:nvSpPr>
        <p:spPr>
          <a:xfrm>
            <a:off x="3193012" y="6541085"/>
            <a:ext cx="1992685" cy="782905"/>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77E97AD-DF98-4584-817C-DF37E45AE6B0}"/>
              </a:ext>
            </a:extLst>
          </p:cNvPr>
          <p:cNvSpPr txBox="1"/>
          <p:nvPr/>
        </p:nvSpPr>
        <p:spPr>
          <a:xfrm>
            <a:off x="5277244" y="5304804"/>
            <a:ext cx="4300332" cy="1015663"/>
          </a:xfrm>
          <a:prstGeom prst="rect">
            <a:avLst/>
          </a:prstGeom>
          <a:noFill/>
        </p:spPr>
        <p:txBody>
          <a:bodyPr wrap="square" rtlCol="0">
            <a:spAutoFit/>
          </a:bodyPr>
          <a:lstStyle/>
          <a:p>
            <a:r>
              <a:rPr lang="en-US" sz="1500" b="1" dirty="0"/>
              <a:t>Analytics Application subscribes to PM topics. Data used to assess performance trends to evaluate modifications in parameter settings that will result </a:t>
            </a:r>
          </a:p>
          <a:p>
            <a:r>
              <a:rPr lang="en-US" sz="1500" b="1" dirty="0"/>
              <a:t>in improved performance in the NF or the Network. </a:t>
            </a:r>
          </a:p>
        </p:txBody>
      </p:sp>
      <p:sp>
        <p:nvSpPr>
          <p:cNvPr id="33" name="Snip Single Corner Rectangle 21">
            <a:extLst>
              <a:ext uri="{FF2B5EF4-FFF2-40B4-BE49-F238E27FC236}">
                <a16:creationId xmlns:a16="http://schemas.microsoft.com/office/drawing/2014/main" id="{FD2AAABB-8AC3-4AFA-81DF-D0DFECFA05CF}"/>
              </a:ext>
            </a:extLst>
          </p:cNvPr>
          <p:cNvSpPr/>
          <p:nvPr/>
        </p:nvSpPr>
        <p:spPr>
          <a:xfrm>
            <a:off x="5285271" y="6541085"/>
            <a:ext cx="4190983" cy="763404"/>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B5298F0-A706-4125-A8E6-4003F2442235}"/>
              </a:ext>
            </a:extLst>
          </p:cNvPr>
          <p:cNvSpPr txBox="1"/>
          <p:nvPr/>
        </p:nvSpPr>
        <p:spPr>
          <a:xfrm>
            <a:off x="3208106" y="6774632"/>
            <a:ext cx="2093787" cy="369332"/>
          </a:xfrm>
          <a:prstGeom prst="rect">
            <a:avLst/>
          </a:prstGeom>
          <a:noFill/>
        </p:spPr>
        <p:txBody>
          <a:bodyPr wrap="square" rtlCol="0">
            <a:spAutoFit/>
          </a:bodyPr>
          <a:lstStyle/>
          <a:p>
            <a:r>
              <a:rPr lang="en-US" b="1" dirty="0">
                <a:solidFill>
                  <a:schemeClr val="bg1"/>
                </a:solidFill>
              </a:rPr>
              <a:t>Anomaly identified</a:t>
            </a:r>
          </a:p>
        </p:txBody>
      </p:sp>
      <p:sp>
        <p:nvSpPr>
          <p:cNvPr id="11" name="TextBox 10">
            <a:extLst>
              <a:ext uri="{FF2B5EF4-FFF2-40B4-BE49-F238E27FC236}">
                <a16:creationId xmlns:a16="http://schemas.microsoft.com/office/drawing/2014/main" id="{F122673E-4EC5-4C10-9E34-F63A34E11D74}"/>
              </a:ext>
            </a:extLst>
          </p:cNvPr>
          <p:cNvSpPr txBox="1"/>
          <p:nvPr/>
        </p:nvSpPr>
        <p:spPr>
          <a:xfrm>
            <a:off x="5284192" y="6516345"/>
            <a:ext cx="4136026" cy="784830"/>
          </a:xfrm>
          <a:prstGeom prst="rect">
            <a:avLst/>
          </a:prstGeom>
          <a:noFill/>
        </p:spPr>
        <p:txBody>
          <a:bodyPr wrap="square" rtlCol="0">
            <a:spAutoFit/>
          </a:bodyPr>
          <a:lstStyle/>
          <a:p>
            <a:r>
              <a:rPr lang="en-US" sz="1500" b="1" dirty="0">
                <a:latin typeface="Calibri" panose="020F0502020204030204" pitchFamily="34" charset="0"/>
              </a:rPr>
              <a:t>Analytics Application identifies anomaly in the data and informs Policy that a change in the value of a parameter may be warranted.</a:t>
            </a:r>
          </a:p>
        </p:txBody>
      </p:sp>
      <p:sp>
        <p:nvSpPr>
          <p:cNvPr id="18" name="Rectangle 17">
            <a:extLst>
              <a:ext uri="{FF2B5EF4-FFF2-40B4-BE49-F238E27FC236}">
                <a16:creationId xmlns:a16="http://schemas.microsoft.com/office/drawing/2014/main" id="{669F1AC2-46D4-4F6D-95C2-E683EEE2ADA1}"/>
              </a:ext>
            </a:extLst>
          </p:cNvPr>
          <p:cNvSpPr/>
          <p:nvPr/>
        </p:nvSpPr>
        <p:spPr>
          <a:xfrm>
            <a:off x="266700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0CC5A829-4024-4B23-8CE4-8F46FA563677}"/>
              </a:ext>
            </a:extLst>
          </p:cNvPr>
          <p:cNvSpPr txBox="1"/>
          <p:nvPr/>
        </p:nvSpPr>
        <p:spPr>
          <a:xfrm>
            <a:off x="3079537" y="86380"/>
            <a:ext cx="605807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Data Collection and Optimization Steps</a:t>
            </a:r>
          </a:p>
        </p:txBody>
      </p:sp>
      <p:sp>
        <p:nvSpPr>
          <p:cNvPr id="20" name="TextBox 19">
            <a:extLst>
              <a:ext uri="{FF2B5EF4-FFF2-40B4-BE49-F238E27FC236}">
                <a16:creationId xmlns:a16="http://schemas.microsoft.com/office/drawing/2014/main" id="{0A116764-E54B-49D1-AEDB-15D7B10D49DD}"/>
              </a:ext>
            </a:extLst>
          </p:cNvPr>
          <p:cNvSpPr txBox="1"/>
          <p:nvPr/>
        </p:nvSpPr>
        <p:spPr>
          <a:xfrm>
            <a:off x="3200120" y="4879293"/>
            <a:ext cx="2061398" cy="369332"/>
          </a:xfrm>
          <a:prstGeom prst="rect">
            <a:avLst/>
          </a:prstGeom>
          <a:noFill/>
        </p:spPr>
        <p:txBody>
          <a:bodyPr wrap="none" rtlCol="0">
            <a:spAutoFit/>
          </a:bodyPr>
          <a:lstStyle/>
          <a:p>
            <a:r>
              <a:rPr lang="en-US" b="1" dirty="0">
                <a:solidFill>
                  <a:schemeClr val="bg1"/>
                </a:solidFill>
              </a:rPr>
              <a:t>DCAE authenticates</a:t>
            </a:r>
          </a:p>
        </p:txBody>
      </p:sp>
      <p:sp>
        <p:nvSpPr>
          <p:cNvPr id="22" name="Rectangle 21">
            <a:extLst>
              <a:ext uri="{FF2B5EF4-FFF2-40B4-BE49-F238E27FC236}">
                <a16:creationId xmlns:a16="http://schemas.microsoft.com/office/drawing/2014/main" id="{FEF356F0-7C36-45D3-AF64-69135D057F32}"/>
              </a:ext>
            </a:extLst>
          </p:cNvPr>
          <p:cNvSpPr/>
          <p:nvPr/>
        </p:nvSpPr>
        <p:spPr>
          <a:xfrm>
            <a:off x="266700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2">
            <a:extLst>
              <a:ext uri="{FF2B5EF4-FFF2-40B4-BE49-F238E27FC236}">
                <a16:creationId xmlns:a16="http://schemas.microsoft.com/office/drawing/2014/main" id="{03A9E27F-973D-44D5-B2AC-06C60859EEB3}"/>
              </a:ext>
            </a:extLst>
          </p:cNvPr>
          <p:cNvSpPr/>
          <p:nvPr/>
        </p:nvSpPr>
        <p:spPr>
          <a:xfrm>
            <a:off x="3182128" y="748076"/>
            <a:ext cx="2054907" cy="858269"/>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nip Single Corner Rectangle 3">
            <a:extLst>
              <a:ext uri="{FF2B5EF4-FFF2-40B4-BE49-F238E27FC236}">
                <a16:creationId xmlns:a16="http://schemas.microsoft.com/office/drawing/2014/main" id="{EBE0189C-D588-4BE1-9C32-BA29057D422F}"/>
              </a:ext>
            </a:extLst>
          </p:cNvPr>
          <p:cNvSpPr/>
          <p:nvPr/>
        </p:nvSpPr>
        <p:spPr>
          <a:xfrm>
            <a:off x="5309582" y="804500"/>
            <a:ext cx="4121319" cy="816216"/>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831C197-0C23-4B1D-835B-308A4D95ECA4}"/>
              </a:ext>
            </a:extLst>
          </p:cNvPr>
          <p:cNvSpPr txBox="1"/>
          <p:nvPr/>
        </p:nvSpPr>
        <p:spPr>
          <a:xfrm>
            <a:off x="3280491" y="1168303"/>
            <a:ext cx="1404552" cy="369332"/>
          </a:xfrm>
          <a:prstGeom prst="rect">
            <a:avLst/>
          </a:prstGeom>
          <a:noFill/>
        </p:spPr>
        <p:txBody>
          <a:bodyPr wrap="none" rtlCol="0">
            <a:spAutoFit/>
          </a:bodyPr>
          <a:lstStyle/>
          <a:p>
            <a:r>
              <a:rPr lang="en-US" b="1" dirty="0">
                <a:solidFill>
                  <a:schemeClr val="bg1"/>
                </a:solidFill>
              </a:rPr>
              <a:t>NF Modeling</a:t>
            </a:r>
          </a:p>
        </p:txBody>
      </p:sp>
      <p:sp>
        <p:nvSpPr>
          <p:cNvPr id="2" name="Rectangle 1">
            <a:extLst>
              <a:ext uri="{FF2B5EF4-FFF2-40B4-BE49-F238E27FC236}">
                <a16:creationId xmlns:a16="http://schemas.microsoft.com/office/drawing/2014/main" id="{6075F3EA-6399-46BE-9F23-FC2E2381B64E}"/>
              </a:ext>
            </a:extLst>
          </p:cNvPr>
          <p:cNvSpPr/>
          <p:nvPr/>
        </p:nvSpPr>
        <p:spPr>
          <a:xfrm>
            <a:off x="2739717" y="2069432"/>
            <a:ext cx="404126" cy="6875921"/>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3A8C06C2-F3C0-4BDB-B8DC-453046BA12B4}"/>
              </a:ext>
            </a:extLst>
          </p:cNvPr>
          <p:cNvSpPr txBox="1"/>
          <p:nvPr/>
        </p:nvSpPr>
        <p:spPr>
          <a:xfrm rot="16200000">
            <a:off x="2373434" y="5179370"/>
            <a:ext cx="1104790" cy="369332"/>
          </a:xfrm>
          <a:prstGeom prst="rect">
            <a:avLst/>
          </a:prstGeom>
          <a:noFill/>
        </p:spPr>
        <p:txBody>
          <a:bodyPr wrap="none" rtlCol="0">
            <a:spAutoFit/>
          </a:bodyPr>
          <a:lstStyle/>
          <a:p>
            <a:r>
              <a:rPr lang="en-US" b="1" dirty="0">
                <a:solidFill>
                  <a:schemeClr val="bg1"/>
                </a:solidFill>
              </a:rPr>
              <a:t>Run-Time</a:t>
            </a:r>
          </a:p>
        </p:txBody>
      </p:sp>
      <p:sp>
        <p:nvSpPr>
          <p:cNvPr id="49" name="Snip Single Corner Rectangle 2">
            <a:extLst>
              <a:ext uri="{FF2B5EF4-FFF2-40B4-BE49-F238E27FC236}">
                <a16:creationId xmlns:a16="http://schemas.microsoft.com/office/drawing/2014/main" id="{663A9B4A-85F2-4770-A692-9666A0EF1428}"/>
              </a:ext>
            </a:extLst>
          </p:cNvPr>
          <p:cNvSpPr/>
          <p:nvPr/>
        </p:nvSpPr>
        <p:spPr>
          <a:xfrm>
            <a:off x="3182128" y="3140938"/>
            <a:ext cx="2054907" cy="2025490"/>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Snip Single Corner Rectangle 3">
            <a:extLst>
              <a:ext uri="{FF2B5EF4-FFF2-40B4-BE49-F238E27FC236}">
                <a16:creationId xmlns:a16="http://schemas.microsoft.com/office/drawing/2014/main" id="{9E2BB9D1-0A13-4708-9E54-7912D0E35A58}"/>
              </a:ext>
            </a:extLst>
          </p:cNvPr>
          <p:cNvSpPr/>
          <p:nvPr/>
        </p:nvSpPr>
        <p:spPr>
          <a:xfrm>
            <a:off x="5309582" y="3137100"/>
            <a:ext cx="4134364" cy="2011572"/>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F10F0BA1-9422-404D-8BD5-1B3F7D684F9E}"/>
              </a:ext>
            </a:extLst>
          </p:cNvPr>
          <p:cNvSpPr txBox="1"/>
          <p:nvPr/>
        </p:nvSpPr>
        <p:spPr>
          <a:xfrm>
            <a:off x="3248995" y="3737085"/>
            <a:ext cx="2239027" cy="923330"/>
          </a:xfrm>
          <a:prstGeom prst="rect">
            <a:avLst/>
          </a:prstGeom>
          <a:noFill/>
        </p:spPr>
        <p:txBody>
          <a:bodyPr wrap="square" rtlCol="0">
            <a:spAutoFit/>
          </a:bodyPr>
          <a:lstStyle/>
          <a:p>
            <a:r>
              <a:rPr lang="en-US" b="1" dirty="0">
                <a:solidFill>
                  <a:schemeClr val="bg1"/>
                </a:solidFill>
              </a:rPr>
              <a:t>NF Provides Measurements</a:t>
            </a:r>
          </a:p>
          <a:p>
            <a:endParaRPr lang="en-US" b="1" dirty="0">
              <a:solidFill>
                <a:schemeClr val="bg1"/>
              </a:solidFill>
            </a:endParaRPr>
          </a:p>
        </p:txBody>
      </p:sp>
      <p:sp>
        <p:nvSpPr>
          <p:cNvPr id="52" name="TextBox 51">
            <a:extLst>
              <a:ext uri="{FF2B5EF4-FFF2-40B4-BE49-F238E27FC236}">
                <a16:creationId xmlns:a16="http://schemas.microsoft.com/office/drawing/2014/main" id="{88C1F82F-3BDA-4C89-BD82-95E1CAD99306}"/>
              </a:ext>
            </a:extLst>
          </p:cNvPr>
          <p:cNvSpPr txBox="1"/>
          <p:nvPr/>
        </p:nvSpPr>
        <p:spPr>
          <a:xfrm>
            <a:off x="5309582" y="3182830"/>
            <a:ext cx="4164923" cy="1938992"/>
          </a:xfrm>
          <a:prstGeom prst="rect">
            <a:avLst/>
          </a:prstGeom>
          <a:noFill/>
        </p:spPr>
        <p:txBody>
          <a:bodyPr wrap="square" rtlCol="0">
            <a:spAutoFit/>
          </a:bodyPr>
          <a:lstStyle/>
          <a:p>
            <a:r>
              <a:rPr lang="en-US" sz="1500" b="1" dirty="0">
                <a:latin typeface="Calibri" panose="020F0502020204030204" pitchFamily="34" charset="0"/>
              </a:rPr>
              <a:t>DCAE authenticates connection. </a:t>
            </a:r>
          </a:p>
          <a:p>
            <a:r>
              <a:rPr lang="en-US" sz="1500" b="1" dirty="0">
                <a:latin typeface="Calibri" panose="020F0502020204030204" pitchFamily="34" charset="0"/>
              </a:rPr>
              <a:t>NF sends PM events to DCAE.  </a:t>
            </a:r>
          </a:p>
          <a:p>
            <a:r>
              <a:rPr lang="en-US" sz="1500" b="1" dirty="0">
                <a:latin typeface="Calibri" panose="020F0502020204030204" pitchFamily="34" charset="0"/>
              </a:rPr>
              <a:t>NF streams high volume RTPM events via TLS/TCP encoded in a high efficiency format like GPB.  </a:t>
            </a:r>
          </a:p>
          <a:p>
            <a:r>
              <a:rPr lang="en-US" sz="1500" b="1" dirty="0">
                <a:latin typeface="Calibri" panose="020F0502020204030204" pitchFamily="34" charset="0"/>
              </a:rPr>
              <a:t>NF sends moderate volume PM events via HTTPS encoded in JSON. </a:t>
            </a:r>
          </a:p>
          <a:p>
            <a:r>
              <a:rPr lang="en-US" sz="1500" b="1" dirty="0">
                <a:latin typeface="Calibri" panose="020F0502020204030204" pitchFamily="34" charset="0"/>
              </a:rPr>
              <a:t>DCAE publishes events to appropriate DMaaP topic.</a:t>
            </a:r>
          </a:p>
        </p:txBody>
      </p:sp>
      <p:sp>
        <p:nvSpPr>
          <p:cNvPr id="54" name="Rectangle 53">
            <a:extLst>
              <a:ext uri="{FF2B5EF4-FFF2-40B4-BE49-F238E27FC236}">
                <a16:creationId xmlns:a16="http://schemas.microsoft.com/office/drawing/2014/main" id="{FF5BC128-4F34-48A0-86A0-E38850BD4BE4}"/>
              </a:ext>
            </a:extLst>
          </p:cNvPr>
          <p:cNvSpPr/>
          <p:nvPr/>
        </p:nvSpPr>
        <p:spPr>
          <a:xfrm>
            <a:off x="2727507" y="772952"/>
            <a:ext cx="404126" cy="824746"/>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83FD3F44-3C9B-4D70-BE5E-7C5A6CCD6B81}"/>
              </a:ext>
            </a:extLst>
          </p:cNvPr>
          <p:cNvSpPr txBox="1"/>
          <p:nvPr/>
        </p:nvSpPr>
        <p:spPr>
          <a:xfrm rot="16200000">
            <a:off x="2389378" y="738080"/>
            <a:ext cx="1072904" cy="646331"/>
          </a:xfrm>
          <a:prstGeom prst="rect">
            <a:avLst/>
          </a:prstGeom>
          <a:noFill/>
        </p:spPr>
        <p:txBody>
          <a:bodyPr wrap="square" rtlCol="0">
            <a:spAutoFit/>
          </a:bodyPr>
          <a:lstStyle/>
          <a:p>
            <a:r>
              <a:rPr lang="en-US" b="1" dirty="0">
                <a:solidFill>
                  <a:schemeClr val="bg1"/>
                </a:solidFill>
              </a:rPr>
              <a:t>Design Time</a:t>
            </a:r>
          </a:p>
        </p:txBody>
      </p:sp>
      <p:sp>
        <p:nvSpPr>
          <p:cNvPr id="40" name="TextBox 39">
            <a:extLst>
              <a:ext uri="{FF2B5EF4-FFF2-40B4-BE49-F238E27FC236}">
                <a16:creationId xmlns:a16="http://schemas.microsoft.com/office/drawing/2014/main" id="{406C1BFF-0102-4988-87DE-573CBE806BE1}"/>
              </a:ext>
            </a:extLst>
          </p:cNvPr>
          <p:cNvSpPr txBox="1"/>
          <p:nvPr/>
        </p:nvSpPr>
        <p:spPr>
          <a:xfrm>
            <a:off x="5356245" y="835887"/>
            <a:ext cx="3150713" cy="784830"/>
          </a:xfrm>
          <a:prstGeom prst="rect">
            <a:avLst/>
          </a:prstGeom>
          <a:noFill/>
        </p:spPr>
        <p:txBody>
          <a:bodyPr wrap="square" rtlCol="0">
            <a:spAutoFit/>
          </a:bodyPr>
          <a:lstStyle/>
          <a:p>
            <a:r>
              <a:rPr lang="en-US" sz="1500" b="1" dirty="0"/>
              <a:t>Resource Definition</a:t>
            </a:r>
          </a:p>
          <a:p>
            <a:r>
              <a:rPr lang="en-US" sz="1500" b="1" dirty="0"/>
              <a:t>Service Design</a:t>
            </a:r>
          </a:p>
          <a:p>
            <a:r>
              <a:rPr lang="en-US" sz="1500" b="1" dirty="0"/>
              <a:t>Distribution of service artifacts</a:t>
            </a:r>
          </a:p>
        </p:txBody>
      </p:sp>
      <p:sp>
        <p:nvSpPr>
          <p:cNvPr id="42" name="Snip Single Corner Rectangle 2">
            <a:extLst>
              <a:ext uri="{FF2B5EF4-FFF2-40B4-BE49-F238E27FC236}">
                <a16:creationId xmlns:a16="http://schemas.microsoft.com/office/drawing/2014/main" id="{96D4B4A6-BF76-47CE-9447-633D4F0682CD}"/>
              </a:ext>
            </a:extLst>
          </p:cNvPr>
          <p:cNvSpPr/>
          <p:nvPr/>
        </p:nvSpPr>
        <p:spPr>
          <a:xfrm>
            <a:off x="3208106" y="2111775"/>
            <a:ext cx="2054907" cy="899561"/>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solidFill>
                <a:schemeClr val="bg1"/>
              </a:solidFill>
            </a:endParaRPr>
          </a:p>
        </p:txBody>
      </p:sp>
      <p:sp>
        <p:nvSpPr>
          <p:cNvPr id="43" name="Snip Single Corner Rectangle 3">
            <a:extLst>
              <a:ext uri="{FF2B5EF4-FFF2-40B4-BE49-F238E27FC236}">
                <a16:creationId xmlns:a16="http://schemas.microsoft.com/office/drawing/2014/main" id="{43249E48-D4D8-4DFA-B15A-2AD2E064B41B}"/>
              </a:ext>
            </a:extLst>
          </p:cNvPr>
          <p:cNvSpPr/>
          <p:nvPr/>
        </p:nvSpPr>
        <p:spPr>
          <a:xfrm>
            <a:off x="5309582" y="2137370"/>
            <a:ext cx="4121319" cy="858970"/>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chemeClr val="tx1"/>
                </a:solidFill>
                <a:latin typeface="Calibri" panose="020F0502020204030204" pitchFamily="34" charset="0"/>
              </a:rPr>
              <a:t>PNF discovered/VNF instantiated, configured  and put in service.  IP address of DCAE VES collector known for event delivery.</a:t>
            </a:r>
          </a:p>
        </p:txBody>
      </p:sp>
      <p:sp>
        <p:nvSpPr>
          <p:cNvPr id="44" name="TextBox 43">
            <a:extLst>
              <a:ext uri="{FF2B5EF4-FFF2-40B4-BE49-F238E27FC236}">
                <a16:creationId xmlns:a16="http://schemas.microsoft.com/office/drawing/2014/main" id="{668244CC-7470-4AF7-8AB4-6A0850EF0D19}"/>
              </a:ext>
            </a:extLst>
          </p:cNvPr>
          <p:cNvSpPr txBox="1"/>
          <p:nvPr/>
        </p:nvSpPr>
        <p:spPr>
          <a:xfrm>
            <a:off x="5217828" y="7436012"/>
            <a:ext cx="4442517" cy="784830"/>
          </a:xfrm>
          <a:prstGeom prst="rect">
            <a:avLst/>
          </a:prstGeom>
          <a:noFill/>
        </p:spPr>
        <p:txBody>
          <a:bodyPr wrap="square" rtlCol="0">
            <a:spAutoFit/>
          </a:bodyPr>
          <a:lstStyle/>
          <a:p>
            <a:r>
              <a:rPr lang="en-US" sz="1500" b="1" dirty="0"/>
              <a:t>Policy determines that optimization of parameters is warranted and informs SO.  SO initiates Work Flow and instructs SDN-R to modify config parameters.</a:t>
            </a:r>
          </a:p>
        </p:txBody>
      </p:sp>
      <p:sp>
        <p:nvSpPr>
          <p:cNvPr id="45" name="TextBox 44">
            <a:extLst>
              <a:ext uri="{FF2B5EF4-FFF2-40B4-BE49-F238E27FC236}">
                <a16:creationId xmlns:a16="http://schemas.microsoft.com/office/drawing/2014/main" id="{D174F247-F247-46E6-A286-4AD1FF967CBA}"/>
              </a:ext>
            </a:extLst>
          </p:cNvPr>
          <p:cNvSpPr txBox="1"/>
          <p:nvPr/>
        </p:nvSpPr>
        <p:spPr>
          <a:xfrm>
            <a:off x="5237035" y="8391355"/>
            <a:ext cx="4136026" cy="553998"/>
          </a:xfrm>
          <a:prstGeom prst="rect">
            <a:avLst/>
          </a:prstGeom>
          <a:noFill/>
        </p:spPr>
        <p:txBody>
          <a:bodyPr wrap="square" rtlCol="0">
            <a:spAutoFit/>
          </a:bodyPr>
          <a:lstStyle/>
          <a:p>
            <a:r>
              <a:rPr lang="en-US" sz="1500" b="1" dirty="0"/>
              <a:t>SDN-R sends a modify config command to the NF via Ansible, Chef or Netconf.</a:t>
            </a:r>
          </a:p>
        </p:txBody>
      </p:sp>
      <p:sp>
        <p:nvSpPr>
          <p:cNvPr id="46" name="TextBox 45">
            <a:extLst>
              <a:ext uri="{FF2B5EF4-FFF2-40B4-BE49-F238E27FC236}">
                <a16:creationId xmlns:a16="http://schemas.microsoft.com/office/drawing/2014/main" id="{4C1AE2E3-0F5D-4371-B64D-1F767A721EF8}"/>
              </a:ext>
            </a:extLst>
          </p:cNvPr>
          <p:cNvSpPr txBox="1"/>
          <p:nvPr/>
        </p:nvSpPr>
        <p:spPr>
          <a:xfrm>
            <a:off x="3310177" y="7524278"/>
            <a:ext cx="1939858" cy="646331"/>
          </a:xfrm>
          <a:prstGeom prst="rect">
            <a:avLst/>
          </a:prstGeom>
          <a:noFill/>
        </p:spPr>
        <p:txBody>
          <a:bodyPr wrap="square" rtlCol="0">
            <a:spAutoFit/>
          </a:bodyPr>
          <a:lstStyle/>
          <a:p>
            <a:r>
              <a:rPr lang="en-US" sz="1600" b="1" dirty="0">
                <a:solidFill>
                  <a:schemeClr val="bg1"/>
                </a:solidFill>
              </a:rPr>
              <a:t> </a:t>
            </a:r>
            <a:r>
              <a:rPr lang="en-US" b="1" dirty="0">
                <a:solidFill>
                  <a:schemeClr val="bg1"/>
                </a:solidFill>
              </a:rPr>
              <a:t>Optimization Policy Triggered</a:t>
            </a:r>
          </a:p>
        </p:txBody>
      </p:sp>
      <p:sp>
        <p:nvSpPr>
          <p:cNvPr id="59" name="Snip Single Corner Rectangle 20">
            <a:extLst>
              <a:ext uri="{FF2B5EF4-FFF2-40B4-BE49-F238E27FC236}">
                <a16:creationId xmlns:a16="http://schemas.microsoft.com/office/drawing/2014/main" id="{6617B579-AF0B-4BAA-87F4-5FA77A24361E}"/>
              </a:ext>
            </a:extLst>
          </p:cNvPr>
          <p:cNvSpPr/>
          <p:nvPr/>
        </p:nvSpPr>
        <p:spPr>
          <a:xfrm>
            <a:off x="3226978" y="8237966"/>
            <a:ext cx="1966855" cy="679733"/>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D11D3236-DA06-49E1-B59C-4BEB93722A7A}"/>
              </a:ext>
            </a:extLst>
          </p:cNvPr>
          <p:cNvSpPr txBox="1"/>
          <p:nvPr/>
        </p:nvSpPr>
        <p:spPr>
          <a:xfrm>
            <a:off x="3344068" y="8463270"/>
            <a:ext cx="2093787" cy="369332"/>
          </a:xfrm>
          <a:prstGeom prst="rect">
            <a:avLst/>
          </a:prstGeom>
          <a:noFill/>
        </p:spPr>
        <p:txBody>
          <a:bodyPr wrap="square" rtlCol="0">
            <a:spAutoFit/>
          </a:bodyPr>
          <a:lstStyle/>
          <a:p>
            <a:r>
              <a:rPr lang="en-US" b="1" dirty="0">
                <a:solidFill>
                  <a:schemeClr val="bg1"/>
                </a:solidFill>
              </a:rPr>
              <a:t>NF Optimized</a:t>
            </a:r>
          </a:p>
        </p:txBody>
      </p:sp>
      <p:sp>
        <p:nvSpPr>
          <p:cNvPr id="63" name="Oval 62">
            <a:extLst>
              <a:ext uri="{FF2B5EF4-FFF2-40B4-BE49-F238E27FC236}">
                <a16:creationId xmlns:a16="http://schemas.microsoft.com/office/drawing/2014/main" id="{A5687337-3235-4921-997F-A3E71A02B0DB}"/>
              </a:ext>
            </a:extLst>
          </p:cNvPr>
          <p:cNvSpPr/>
          <p:nvPr/>
        </p:nvSpPr>
        <p:spPr>
          <a:xfrm>
            <a:off x="3164406" y="8268155"/>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G</a:t>
            </a:r>
          </a:p>
        </p:txBody>
      </p:sp>
      <p:sp>
        <p:nvSpPr>
          <p:cNvPr id="47" name="Oval 46">
            <a:extLst>
              <a:ext uri="{FF2B5EF4-FFF2-40B4-BE49-F238E27FC236}">
                <a16:creationId xmlns:a16="http://schemas.microsoft.com/office/drawing/2014/main" id="{C5442AA2-8793-43B9-AECC-E77A14FCE2CE}"/>
              </a:ext>
            </a:extLst>
          </p:cNvPr>
          <p:cNvSpPr/>
          <p:nvPr/>
        </p:nvSpPr>
        <p:spPr>
          <a:xfrm>
            <a:off x="3139170" y="959511"/>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A</a:t>
            </a:r>
          </a:p>
        </p:txBody>
      </p:sp>
      <p:sp>
        <p:nvSpPr>
          <p:cNvPr id="56" name="Oval 55">
            <a:extLst>
              <a:ext uri="{FF2B5EF4-FFF2-40B4-BE49-F238E27FC236}">
                <a16:creationId xmlns:a16="http://schemas.microsoft.com/office/drawing/2014/main" id="{C3759749-52DA-4737-99A0-D01E9383AB45}"/>
              </a:ext>
            </a:extLst>
          </p:cNvPr>
          <p:cNvSpPr/>
          <p:nvPr/>
        </p:nvSpPr>
        <p:spPr>
          <a:xfrm>
            <a:off x="3220548" y="5292372"/>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D</a:t>
            </a:r>
          </a:p>
        </p:txBody>
      </p:sp>
      <p:sp>
        <p:nvSpPr>
          <p:cNvPr id="57" name="Oval 56">
            <a:extLst>
              <a:ext uri="{FF2B5EF4-FFF2-40B4-BE49-F238E27FC236}">
                <a16:creationId xmlns:a16="http://schemas.microsoft.com/office/drawing/2014/main" id="{175129E2-BED5-403A-BF3A-CD64489CE919}"/>
              </a:ext>
            </a:extLst>
          </p:cNvPr>
          <p:cNvSpPr/>
          <p:nvPr/>
        </p:nvSpPr>
        <p:spPr>
          <a:xfrm>
            <a:off x="3164406" y="6594098"/>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E</a:t>
            </a:r>
          </a:p>
        </p:txBody>
      </p:sp>
      <p:sp>
        <p:nvSpPr>
          <p:cNvPr id="66" name="Oval 65">
            <a:extLst>
              <a:ext uri="{FF2B5EF4-FFF2-40B4-BE49-F238E27FC236}">
                <a16:creationId xmlns:a16="http://schemas.microsoft.com/office/drawing/2014/main" id="{61BF0A15-92C2-4518-98DC-5E8012F50249}"/>
              </a:ext>
            </a:extLst>
          </p:cNvPr>
          <p:cNvSpPr/>
          <p:nvPr/>
        </p:nvSpPr>
        <p:spPr>
          <a:xfrm>
            <a:off x="3151256" y="7457019"/>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F</a:t>
            </a:r>
          </a:p>
        </p:txBody>
      </p:sp>
      <p:sp>
        <p:nvSpPr>
          <p:cNvPr id="67" name="Oval 66">
            <a:extLst>
              <a:ext uri="{FF2B5EF4-FFF2-40B4-BE49-F238E27FC236}">
                <a16:creationId xmlns:a16="http://schemas.microsoft.com/office/drawing/2014/main" id="{89335314-27DD-4483-94AB-415C6614D286}"/>
              </a:ext>
            </a:extLst>
          </p:cNvPr>
          <p:cNvSpPr/>
          <p:nvPr/>
        </p:nvSpPr>
        <p:spPr>
          <a:xfrm>
            <a:off x="3184355" y="3222619"/>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C</a:t>
            </a:r>
          </a:p>
        </p:txBody>
      </p:sp>
      <p:sp>
        <p:nvSpPr>
          <p:cNvPr id="68" name="Oval 67">
            <a:extLst>
              <a:ext uri="{FF2B5EF4-FFF2-40B4-BE49-F238E27FC236}">
                <a16:creationId xmlns:a16="http://schemas.microsoft.com/office/drawing/2014/main" id="{BD55E9D5-3DE9-4332-B21A-BD4C3DE191DD}"/>
              </a:ext>
            </a:extLst>
          </p:cNvPr>
          <p:cNvSpPr/>
          <p:nvPr/>
        </p:nvSpPr>
        <p:spPr>
          <a:xfrm>
            <a:off x="3190412" y="2130135"/>
            <a:ext cx="319426" cy="189800"/>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B</a:t>
            </a:r>
          </a:p>
        </p:txBody>
      </p:sp>
      <p:sp>
        <p:nvSpPr>
          <p:cNvPr id="69" name="TextBox 68">
            <a:extLst>
              <a:ext uri="{FF2B5EF4-FFF2-40B4-BE49-F238E27FC236}">
                <a16:creationId xmlns:a16="http://schemas.microsoft.com/office/drawing/2014/main" id="{3D570800-5D4B-4B7D-B669-11B6460F6861}"/>
              </a:ext>
            </a:extLst>
          </p:cNvPr>
          <p:cNvSpPr txBox="1"/>
          <p:nvPr/>
        </p:nvSpPr>
        <p:spPr>
          <a:xfrm>
            <a:off x="3280491" y="2284240"/>
            <a:ext cx="1731480" cy="646331"/>
          </a:xfrm>
          <a:prstGeom prst="rect">
            <a:avLst/>
          </a:prstGeom>
          <a:noFill/>
        </p:spPr>
        <p:txBody>
          <a:bodyPr wrap="square" rtlCol="0">
            <a:spAutoFit/>
          </a:bodyPr>
          <a:lstStyle/>
          <a:p>
            <a:r>
              <a:rPr lang="en-US" b="1" dirty="0">
                <a:solidFill>
                  <a:schemeClr val="bg1"/>
                </a:solidFill>
              </a:rPr>
              <a:t>NF Service Deployment</a:t>
            </a:r>
          </a:p>
        </p:txBody>
      </p:sp>
      <p:sp>
        <p:nvSpPr>
          <p:cNvPr id="70" name="Arrow: Down 69">
            <a:extLst>
              <a:ext uri="{FF2B5EF4-FFF2-40B4-BE49-F238E27FC236}">
                <a16:creationId xmlns:a16="http://schemas.microsoft.com/office/drawing/2014/main" id="{9F8137DF-7D53-4100-9B28-C3762746B1B8}"/>
              </a:ext>
            </a:extLst>
          </p:cNvPr>
          <p:cNvSpPr/>
          <p:nvPr/>
        </p:nvSpPr>
        <p:spPr>
          <a:xfrm>
            <a:off x="5011971" y="1645456"/>
            <a:ext cx="1393371" cy="453277"/>
          </a:xfrm>
          <a:prstGeom prst="downArrow">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4823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A10CE8F0-B5E9-4D52-BFFA-89A7E7FDEB2A}"/>
              </a:ext>
            </a:extLst>
          </p:cNvPr>
          <p:cNvGrpSpPr/>
          <p:nvPr/>
        </p:nvGrpSpPr>
        <p:grpSpPr>
          <a:xfrm>
            <a:off x="-135338" y="0"/>
            <a:ext cx="7394303" cy="9144000"/>
            <a:chOff x="2431399" y="16977"/>
            <a:chExt cx="7394303" cy="9144000"/>
          </a:xfrm>
        </p:grpSpPr>
        <p:grpSp>
          <p:nvGrpSpPr>
            <p:cNvPr id="165" name="Group 164">
              <a:extLst>
                <a:ext uri="{FF2B5EF4-FFF2-40B4-BE49-F238E27FC236}">
                  <a16:creationId xmlns:a16="http://schemas.microsoft.com/office/drawing/2014/main" id="{1553EA9B-44E7-4A1A-BA74-4638E0B209E3}"/>
                </a:ext>
              </a:extLst>
            </p:cNvPr>
            <p:cNvGrpSpPr/>
            <p:nvPr/>
          </p:nvGrpSpPr>
          <p:grpSpPr>
            <a:xfrm>
              <a:off x="4551916" y="562208"/>
              <a:ext cx="712737" cy="8338690"/>
              <a:chOff x="5009916" y="586857"/>
              <a:chExt cx="712737" cy="8307761"/>
            </a:xfrm>
          </p:grpSpPr>
          <p:sp>
            <p:nvSpPr>
              <p:cNvPr id="166" name="Rectangle: Rounded Corners 165">
                <a:extLst>
                  <a:ext uri="{FF2B5EF4-FFF2-40B4-BE49-F238E27FC236}">
                    <a16:creationId xmlns:a16="http://schemas.microsoft.com/office/drawing/2014/main" id="{A07EBC2B-316E-4F42-A7CA-71B3DEB882FA}"/>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6" name="Rectangle: Rounded Corners 185">
                <a:extLst>
                  <a:ext uri="{FF2B5EF4-FFF2-40B4-BE49-F238E27FC236}">
                    <a16:creationId xmlns:a16="http://schemas.microsoft.com/office/drawing/2014/main" id="{A87456EB-D91D-4E79-BBAB-0030BA281B6A}"/>
                  </a:ext>
                </a:extLst>
              </p:cNvPr>
              <p:cNvSpPr/>
              <p:nvPr/>
            </p:nvSpPr>
            <p:spPr>
              <a:xfrm rot="16200000">
                <a:off x="5086111" y="51066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400" dirty="0"/>
                  <a:t>SO</a:t>
                </a:r>
                <a:endParaRPr lang="en-US" dirty="0"/>
              </a:p>
            </p:txBody>
          </p:sp>
        </p:grpSp>
        <p:sp>
          <p:nvSpPr>
            <p:cNvPr id="216" name="Rectangle: Rounded Corners 215">
              <a:extLst>
                <a:ext uri="{FF2B5EF4-FFF2-40B4-BE49-F238E27FC236}">
                  <a16:creationId xmlns:a16="http://schemas.microsoft.com/office/drawing/2014/main" id="{42898E4E-D3C2-420A-8A1B-018E124FCAEA}"/>
                </a:ext>
              </a:extLst>
            </p:cNvPr>
            <p:cNvSpPr/>
            <p:nvPr/>
          </p:nvSpPr>
          <p:spPr>
            <a:xfrm>
              <a:off x="5762475" y="1034134"/>
              <a:ext cx="307334" cy="785718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Rectangle: Rounded Corners 141">
              <a:extLst>
                <a:ext uri="{FF2B5EF4-FFF2-40B4-BE49-F238E27FC236}">
                  <a16:creationId xmlns:a16="http://schemas.microsoft.com/office/drawing/2014/main" id="{67254166-3067-4856-9BB2-8C4CDE7613CA}"/>
                </a:ext>
              </a:extLst>
            </p:cNvPr>
            <p:cNvSpPr/>
            <p:nvPr/>
          </p:nvSpPr>
          <p:spPr>
            <a:xfrm>
              <a:off x="3826050" y="982387"/>
              <a:ext cx="307334" cy="785718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7791171" y="542329"/>
              <a:ext cx="712737" cy="8348988"/>
              <a:chOff x="5009964" y="576597"/>
              <a:chExt cx="712737" cy="8318021"/>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025C48CA-850B-462A-8F89-530AE7E5501A}"/>
                  </a:ext>
                </a:extLst>
              </p:cNvPr>
              <p:cNvGrpSpPr/>
              <p:nvPr/>
            </p:nvGrpSpPr>
            <p:grpSpPr>
              <a:xfrm>
                <a:off x="5009964" y="576597"/>
                <a:ext cx="712737" cy="560347"/>
                <a:chOff x="2836155" y="582717"/>
                <a:chExt cx="712737" cy="560347"/>
              </a:xfrm>
            </p:grpSpPr>
            <p:sp>
              <p:nvSpPr>
                <p:cNvPr id="209" name="Rectangle: Rounded Corners 208">
                  <a:extLst>
                    <a:ext uri="{FF2B5EF4-FFF2-40B4-BE49-F238E27FC236}">
                      <a16:creationId xmlns:a16="http://schemas.microsoft.com/office/drawing/2014/main" id="{1EBF2585-AB3C-42D9-AA6C-9254317AF014}"/>
                    </a:ext>
                  </a:extLst>
                </p:cNvPr>
                <p:cNvSpPr/>
                <p:nvPr/>
              </p:nvSpPr>
              <p:spPr>
                <a:xfrm rot="16200000">
                  <a:off x="2912350" y="506522"/>
                  <a:ext cx="560347" cy="712737"/>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0C0299E2-1C37-48AA-9F99-FC05C26A3D9F}"/>
                    </a:ext>
                  </a:extLst>
                </p:cNvPr>
                <p:cNvSpPr txBox="1"/>
                <p:nvPr/>
              </p:nvSpPr>
              <p:spPr>
                <a:xfrm>
                  <a:off x="2906951" y="693607"/>
                  <a:ext cx="620683" cy="253916"/>
                </a:xfrm>
                <a:prstGeom prst="rect">
                  <a:avLst/>
                </a:prstGeom>
                <a:noFill/>
              </p:spPr>
              <p:txBody>
                <a:bodyPr wrap="none" rtlCol="0">
                  <a:spAutoFit/>
                </a:bodyPr>
                <a:lstStyle/>
                <a:p>
                  <a:pPr algn="ctr"/>
                  <a:r>
                    <a:rPr lang="en-US" sz="1050" b="1" dirty="0">
                      <a:solidFill>
                        <a:schemeClr val="bg1"/>
                      </a:solidFill>
                    </a:rPr>
                    <a:t>DMaaP </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431399" y="16977"/>
              <a:ext cx="7394303" cy="9144000"/>
              <a:chOff x="-270787" y="0"/>
              <a:chExt cx="7394303" cy="858564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270787" y="120"/>
                <a:ext cx="7394303"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Real Time PM and NF Optimization</a:t>
                </a:r>
              </a:p>
            </p:txBody>
          </p:sp>
          <p:sp>
            <p:nvSpPr>
              <p:cNvPr id="52" name="Rectangle 51">
                <a:extLst>
                  <a:ext uri="{FF2B5EF4-FFF2-40B4-BE49-F238E27FC236}">
                    <a16:creationId xmlns:a16="http://schemas.microsoft.com/office/drawing/2014/main" id="{E4A18EAB-44DD-48FC-8E55-3D036E836FF4}"/>
                  </a:ext>
                </a:extLst>
              </p:cNvPr>
              <p:cNvSpPr/>
              <p:nvPr/>
            </p:nvSpPr>
            <p:spPr>
              <a:xfrm>
                <a:off x="-49741" y="532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2975843" y="9452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3625733" y="563090"/>
              <a:ext cx="712737" cy="545835"/>
              <a:chOff x="1915190" y="698616"/>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2020882" y="592924"/>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58234" y="775506"/>
                <a:ext cx="588623" cy="254425"/>
              </a:xfrm>
              <a:prstGeom prst="rect">
                <a:avLst/>
              </a:prstGeom>
              <a:noFill/>
            </p:spPr>
            <p:txBody>
              <a:bodyPr wrap="none" rtlCol="0">
                <a:spAutoFit/>
              </a:bodyPr>
              <a:lstStyle/>
              <a:p>
                <a:r>
                  <a:rPr lang="en-US" sz="1200" b="1" dirty="0">
                    <a:solidFill>
                      <a:schemeClr val="bg1"/>
                    </a:solidFill>
                  </a:rPr>
                  <a:t>SDN-R</a:t>
                </a:r>
              </a:p>
            </p:txBody>
          </p:sp>
        </p:grpSp>
        <p:grpSp>
          <p:nvGrpSpPr>
            <p:cNvPr id="4" name="Group 3">
              <a:extLst>
                <a:ext uri="{FF2B5EF4-FFF2-40B4-BE49-F238E27FC236}">
                  <a16:creationId xmlns:a16="http://schemas.microsoft.com/office/drawing/2014/main" id="{6468EA91-E530-458A-8B5B-0B5174BFE1FC}"/>
                </a:ext>
              </a:extLst>
            </p:cNvPr>
            <p:cNvGrpSpPr/>
            <p:nvPr/>
          </p:nvGrpSpPr>
          <p:grpSpPr>
            <a:xfrm>
              <a:off x="6583548" y="529024"/>
              <a:ext cx="729414" cy="8362293"/>
              <a:chOff x="5009964" y="549320"/>
              <a:chExt cx="729414" cy="834529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009964" y="549320"/>
                <a:ext cx="729414" cy="587624"/>
                <a:chOff x="2836155" y="555440"/>
                <a:chExt cx="729414" cy="587624"/>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880766" y="555440"/>
                  <a:ext cx="684803" cy="575908"/>
                </a:xfrm>
                <a:prstGeom prst="rect">
                  <a:avLst/>
                </a:prstGeom>
                <a:noFill/>
              </p:spPr>
              <p:txBody>
                <a:bodyPr wrap="none" rtlCol="0">
                  <a:spAutoFit/>
                </a:bodyPr>
                <a:lstStyle/>
                <a:p>
                  <a:pPr algn="ctr"/>
                  <a:r>
                    <a:rPr lang="en-US" sz="1050" b="1" dirty="0">
                      <a:solidFill>
                        <a:schemeClr val="bg1"/>
                      </a:solidFill>
                    </a:rPr>
                    <a:t>DCAE </a:t>
                  </a:r>
                </a:p>
                <a:p>
                  <a:pPr algn="ctr"/>
                  <a:r>
                    <a:rPr lang="en-US" sz="1050" b="1" dirty="0">
                      <a:solidFill>
                        <a:schemeClr val="bg1"/>
                      </a:solidFill>
                    </a:rPr>
                    <a:t>HV VES </a:t>
                  </a:r>
                </a:p>
                <a:p>
                  <a:pPr algn="ctr"/>
                  <a:r>
                    <a:rPr lang="en-US" sz="1050" b="1" dirty="0">
                      <a:solidFill>
                        <a:schemeClr val="bg1"/>
                      </a:solidFill>
                    </a:rPr>
                    <a:t>Collector</a:t>
                  </a:r>
                </a:p>
              </p:txBody>
            </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8628384" y="520775"/>
              <a:ext cx="916533" cy="8383988"/>
              <a:chOff x="5799325" y="543425"/>
              <a:chExt cx="916533" cy="8351193"/>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799325" y="543425"/>
                <a:ext cx="916533" cy="560347"/>
                <a:chOff x="2671901" y="549545"/>
                <a:chExt cx="916533" cy="560347"/>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844666" y="47335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671901" y="586654"/>
                  <a:ext cx="916533" cy="461665"/>
                </a:xfrm>
                <a:prstGeom prst="rect">
                  <a:avLst/>
                </a:prstGeom>
                <a:noFill/>
              </p:spPr>
              <p:txBody>
                <a:bodyPr wrap="none" rtlCol="0">
                  <a:spAutoFit/>
                </a:bodyPr>
                <a:lstStyle/>
                <a:p>
                  <a:pPr algn="ctr"/>
                  <a:r>
                    <a:rPr lang="en-US" sz="1200" b="1" dirty="0">
                      <a:solidFill>
                        <a:schemeClr val="bg1"/>
                      </a:solidFill>
                    </a:rPr>
                    <a:t>Analytics</a:t>
                  </a:r>
                </a:p>
                <a:p>
                  <a:pPr algn="ctr"/>
                  <a:r>
                    <a:rPr lang="en-US" sz="1200" b="1" dirty="0">
                      <a:solidFill>
                        <a:schemeClr val="bg1"/>
                      </a:solidFill>
                    </a:rPr>
                    <a:t>Application</a:t>
                  </a:r>
                </a:p>
              </p:txBody>
            </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2758555" y="5595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20416" y="635565"/>
                <a:ext cx="460382"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VNF</a:t>
                </a:r>
              </a:p>
            </p:txBody>
          </p:sp>
        </p:grpSp>
        <p:sp>
          <p:nvSpPr>
            <p:cNvPr id="107" name="Rectangle: Rounded Corners 106">
              <a:extLst>
                <a:ext uri="{FF2B5EF4-FFF2-40B4-BE49-F238E27FC236}">
                  <a16:creationId xmlns:a16="http://schemas.microsoft.com/office/drawing/2014/main" id="{2747A2AF-AB91-4B13-93F2-1572726553B1}"/>
                </a:ext>
              </a:extLst>
            </p:cNvPr>
            <p:cNvSpPr/>
            <p:nvPr/>
          </p:nvSpPr>
          <p:spPr>
            <a:xfrm rot="16200000">
              <a:off x="3399909" y="7775751"/>
              <a:ext cx="340178" cy="12397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E46F8902-6D06-4FF1-9FC3-85A15D51665C}"/>
                </a:ext>
              </a:extLst>
            </p:cNvPr>
            <p:cNvSpPr txBox="1"/>
            <p:nvPr/>
          </p:nvSpPr>
          <p:spPr>
            <a:xfrm>
              <a:off x="2933330" y="8248271"/>
              <a:ext cx="1382709" cy="338554"/>
            </a:xfrm>
            <a:prstGeom prst="rect">
              <a:avLst/>
            </a:prstGeom>
            <a:noFill/>
          </p:spPr>
          <p:txBody>
            <a:bodyPr wrap="square" rtlCol="0">
              <a:spAutoFit/>
            </a:bodyPr>
            <a:lstStyle/>
            <a:p>
              <a:r>
                <a:rPr lang="en-US" sz="1600" dirty="0">
                  <a:solidFill>
                    <a:srgbClr val="0000CC"/>
                  </a:solidFill>
                </a:rPr>
                <a:t>Modify Config </a:t>
              </a:r>
            </a:p>
          </p:txBody>
        </p:sp>
        <p:cxnSp>
          <p:nvCxnSpPr>
            <p:cNvPr id="110" name="Straight Arrow Connector 109">
              <a:extLst>
                <a:ext uri="{FF2B5EF4-FFF2-40B4-BE49-F238E27FC236}">
                  <a16:creationId xmlns:a16="http://schemas.microsoft.com/office/drawing/2014/main" id="{26EEB767-471F-4682-90D4-24E67AA046AB}"/>
                </a:ext>
              </a:extLst>
            </p:cNvPr>
            <p:cNvCxnSpPr>
              <a:cxnSpLocks/>
            </p:cNvCxnSpPr>
            <p:nvPr/>
          </p:nvCxnSpPr>
          <p:spPr>
            <a:xfrm flipH="1" flipV="1">
              <a:off x="3255927" y="8252938"/>
              <a:ext cx="562232" cy="1021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0E0C7147-64E2-4799-A394-C78006C37F01}"/>
                </a:ext>
              </a:extLst>
            </p:cNvPr>
            <p:cNvSpPr/>
            <p:nvPr/>
          </p:nvSpPr>
          <p:spPr>
            <a:xfrm rot="16200000">
              <a:off x="3459945" y="8087126"/>
              <a:ext cx="231017" cy="121029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5C1150AF-9738-4173-BB8B-3ADB123741AE}"/>
                </a:ext>
              </a:extLst>
            </p:cNvPr>
            <p:cNvSpPr txBox="1"/>
            <p:nvPr/>
          </p:nvSpPr>
          <p:spPr>
            <a:xfrm>
              <a:off x="2923992" y="8568932"/>
              <a:ext cx="1528550" cy="276999"/>
            </a:xfrm>
            <a:prstGeom prst="rect">
              <a:avLst/>
            </a:prstGeom>
            <a:noFill/>
          </p:spPr>
          <p:txBody>
            <a:bodyPr wrap="square" rtlCol="0">
              <a:spAutoFit/>
            </a:bodyPr>
            <a:lstStyle/>
            <a:p>
              <a:r>
                <a:rPr lang="en-US" sz="1200" dirty="0">
                  <a:solidFill>
                    <a:schemeClr val="bg1"/>
                  </a:solidFill>
                </a:rPr>
                <a:t>Modify Parameters</a:t>
              </a:r>
            </a:p>
          </p:txBody>
        </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4824035" y="-431682"/>
              <a:ext cx="408076" cy="415406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rgbClr val="0000CC"/>
                  </a:solidFill>
                </a:rPr>
                <a:t>Authenticate connection</a:t>
              </a:r>
            </a:p>
          </p:txBody>
        </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a:off x="3283177" y="1439831"/>
              <a:ext cx="3530528" cy="61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3263809" y="2548556"/>
              <a:ext cx="3569263" cy="311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Rectangle: Rounded Corners 136">
              <a:extLst>
                <a:ext uri="{FF2B5EF4-FFF2-40B4-BE49-F238E27FC236}">
                  <a16:creationId xmlns:a16="http://schemas.microsoft.com/office/drawing/2014/main" id="{79332993-B5C5-40DB-A11E-737877FF3C95}"/>
                </a:ext>
              </a:extLst>
            </p:cNvPr>
            <p:cNvSpPr/>
            <p:nvPr/>
          </p:nvSpPr>
          <p:spPr>
            <a:xfrm rot="16200000">
              <a:off x="8562425" y="4541405"/>
              <a:ext cx="273667" cy="134713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a:extLst>
                <a:ext uri="{FF2B5EF4-FFF2-40B4-BE49-F238E27FC236}">
                  <a16:creationId xmlns:a16="http://schemas.microsoft.com/office/drawing/2014/main" id="{271107D9-466B-4610-AD55-9B278B30B913}"/>
                </a:ext>
              </a:extLst>
            </p:cNvPr>
            <p:cNvSpPr txBox="1"/>
            <p:nvPr/>
          </p:nvSpPr>
          <p:spPr>
            <a:xfrm>
              <a:off x="8041746" y="5091477"/>
              <a:ext cx="1173390" cy="261610"/>
            </a:xfrm>
            <a:prstGeom prst="rect">
              <a:avLst/>
            </a:prstGeom>
            <a:noFill/>
          </p:spPr>
          <p:txBody>
            <a:bodyPr wrap="square" rtlCol="0">
              <a:spAutoFit/>
            </a:bodyPr>
            <a:lstStyle/>
            <a:p>
              <a:r>
                <a:rPr lang="en-US" sz="1100" dirty="0">
                  <a:solidFill>
                    <a:schemeClr val="bg1"/>
                  </a:solidFill>
                </a:rPr>
                <a:t>Analyzes data </a:t>
              </a:r>
            </a:p>
          </p:txBody>
        </p:sp>
        <p:sp>
          <p:nvSpPr>
            <p:cNvPr id="147" name="Rectangle: Rounded Corners 146">
              <a:extLst>
                <a:ext uri="{FF2B5EF4-FFF2-40B4-BE49-F238E27FC236}">
                  <a16:creationId xmlns:a16="http://schemas.microsoft.com/office/drawing/2014/main" id="{33582564-1951-4B45-9F38-10CA46DF1D62}"/>
                </a:ext>
              </a:extLst>
            </p:cNvPr>
            <p:cNvSpPr/>
            <p:nvPr/>
          </p:nvSpPr>
          <p:spPr>
            <a:xfrm rot="16200000">
              <a:off x="7384493" y="3961137"/>
              <a:ext cx="316876" cy="35609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TextBox 147">
              <a:extLst>
                <a:ext uri="{FF2B5EF4-FFF2-40B4-BE49-F238E27FC236}">
                  <a16:creationId xmlns:a16="http://schemas.microsoft.com/office/drawing/2014/main" id="{C301EC2A-BA48-4F47-B8B2-18838CFAE881}"/>
                </a:ext>
              </a:extLst>
            </p:cNvPr>
            <p:cNvSpPr txBox="1"/>
            <p:nvPr/>
          </p:nvSpPr>
          <p:spPr>
            <a:xfrm>
              <a:off x="5877709" y="5590188"/>
              <a:ext cx="3287689" cy="338554"/>
            </a:xfrm>
            <a:prstGeom prst="rect">
              <a:avLst/>
            </a:prstGeom>
            <a:noFill/>
          </p:spPr>
          <p:txBody>
            <a:bodyPr wrap="square" rtlCol="0">
              <a:spAutoFit/>
            </a:bodyPr>
            <a:lstStyle/>
            <a:p>
              <a:r>
                <a:rPr lang="en-US" sz="1600" dirty="0">
                  <a:solidFill>
                    <a:srgbClr val="0000CC"/>
                  </a:solidFill>
                </a:rPr>
                <a:t>AA notifies Policy of Anomaly</a:t>
              </a:r>
            </a:p>
          </p:txBody>
        </p:sp>
        <p:cxnSp>
          <p:nvCxnSpPr>
            <p:cNvPr id="125" name="Straight Arrow Connector 124">
              <a:extLst>
                <a:ext uri="{FF2B5EF4-FFF2-40B4-BE49-F238E27FC236}">
                  <a16:creationId xmlns:a16="http://schemas.microsoft.com/office/drawing/2014/main" id="{99294F4B-1B80-4F2B-A364-5CA16D9D21BB}"/>
                </a:ext>
              </a:extLst>
            </p:cNvPr>
            <p:cNvCxnSpPr>
              <a:cxnSpLocks/>
            </p:cNvCxnSpPr>
            <p:nvPr/>
          </p:nvCxnSpPr>
          <p:spPr>
            <a:xfrm>
              <a:off x="6069809" y="5534349"/>
              <a:ext cx="2925058"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3FEF5C5-7008-45E2-A3C1-80F38759F419}"/>
                </a:ext>
              </a:extLst>
            </p:cNvPr>
            <p:cNvSpPr txBox="1"/>
            <p:nvPr/>
          </p:nvSpPr>
          <p:spPr>
            <a:xfrm>
              <a:off x="4064844" y="2275130"/>
              <a:ext cx="1008674" cy="276999"/>
            </a:xfrm>
            <a:prstGeom prst="rect">
              <a:avLst/>
            </a:prstGeom>
            <a:noFill/>
          </p:spPr>
          <p:txBody>
            <a:bodyPr wrap="none" rtlCol="0">
              <a:spAutoFit/>
            </a:bodyPr>
            <a:lstStyle/>
            <a:p>
              <a:r>
                <a:rPr lang="en-US" sz="1200" dirty="0">
                  <a:solidFill>
                    <a:srgbClr val="FF0000"/>
                  </a:solidFill>
                </a:rPr>
                <a:t>GPB/TLS/TCP</a:t>
              </a:r>
            </a:p>
          </p:txBody>
        </p: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4817101" y="721316"/>
              <a:ext cx="421944" cy="41540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200" dirty="0">
                <a:solidFill>
                  <a:srgbClr val="0000CC"/>
                </a:solidFill>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8491478" y="4224362"/>
              <a:ext cx="391742" cy="137094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400" dirty="0">
                  <a:solidFill>
                    <a:srgbClr val="0000CC"/>
                  </a:solidFill>
                </a:rPr>
                <a:t>AA gets data</a:t>
              </a:r>
              <a:endParaRPr lang="en-US" sz="1400" dirty="0"/>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flipV="1">
              <a:off x="8312726" y="4666231"/>
              <a:ext cx="723893" cy="204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9" name="Rectangle: Rounded Corners 218">
              <a:extLst>
                <a:ext uri="{FF2B5EF4-FFF2-40B4-BE49-F238E27FC236}">
                  <a16:creationId xmlns:a16="http://schemas.microsoft.com/office/drawing/2014/main" id="{95FB97AE-EB69-4295-B082-712428160DBB}"/>
                </a:ext>
              </a:extLst>
            </p:cNvPr>
            <p:cNvSpPr/>
            <p:nvPr/>
          </p:nvSpPr>
          <p:spPr>
            <a:xfrm rot="16200000">
              <a:off x="7355101" y="4303613"/>
              <a:ext cx="358818" cy="355203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Request that NF Modifies Configuration (change parameter value for optimization)</a:t>
              </a:r>
            </a:p>
          </p:txBody>
        </p:sp>
        <p:grpSp>
          <p:nvGrpSpPr>
            <p:cNvPr id="124" name="Group 123">
              <a:extLst>
                <a:ext uri="{FF2B5EF4-FFF2-40B4-BE49-F238E27FC236}">
                  <a16:creationId xmlns:a16="http://schemas.microsoft.com/office/drawing/2014/main" id="{86565B28-EC93-42E2-AA3A-3B2BC063CC85}"/>
                </a:ext>
              </a:extLst>
            </p:cNvPr>
            <p:cNvGrpSpPr/>
            <p:nvPr/>
          </p:nvGrpSpPr>
          <p:grpSpPr>
            <a:xfrm>
              <a:off x="5534287" y="552920"/>
              <a:ext cx="712737" cy="560347"/>
              <a:chOff x="1839900" y="588837"/>
              <a:chExt cx="712737" cy="560347"/>
            </a:xfrm>
          </p:grpSpPr>
          <p:sp>
            <p:nvSpPr>
              <p:cNvPr id="126" name="Rectangle: Rounded Corners 125">
                <a:extLst>
                  <a:ext uri="{FF2B5EF4-FFF2-40B4-BE49-F238E27FC236}">
                    <a16:creationId xmlns:a16="http://schemas.microsoft.com/office/drawing/2014/main" id="{80799909-E971-444E-95AD-97742106D930}"/>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extBox 127">
                <a:extLst>
                  <a:ext uri="{FF2B5EF4-FFF2-40B4-BE49-F238E27FC236}">
                    <a16:creationId xmlns:a16="http://schemas.microsoft.com/office/drawing/2014/main" id="{4E4F7817-42DD-4357-900A-F697CC2B7A39}"/>
                  </a:ext>
                </a:extLst>
              </p:cNvPr>
              <p:cNvSpPr txBox="1"/>
              <p:nvPr/>
            </p:nvSpPr>
            <p:spPr>
              <a:xfrm>
                <a:off x="1926770" y="730814"/>
                <a:ext cx="560474" cy="276999"/>
              </a:xfrm>
              <a:prstGeom prst="rect">
                <a:avLst/>
              </a:prstGeom>
              <a:noFill/>
            </p:spPr>
            <p:txBody>
              <a:bodyPr wrap="none" rtlCol="0">
                <a:spAutoFit/>
              </a:bodyPr>
              <a:lstStyle/>
              <a:p>
                <a:r>
                  <a:rPr lang="en-US" sz="1200" b="1" dirty="0">
                    <a:solidFill>
                      <a:schemeClr val="bg1"/>
                    </a:solidFill>
                  </a:rPr>
                  <a:t>Policy</a:t>
                </a:r>
              </a:p>
            </p:txBody>
          </p:sp>
        </p:grpSp>
        <p:sp>
          <p:nvSpPr>
            <p:cNvPr id="190" name="Rectangle: Rounded Corners 189">
              <a:extLst>
                <a:ext uri="{FF2B5EF4-FFF2-40B4-BE49-F238E27FC236}">
                  <a16:creationId xmlns:a16="http://schemas.microsoft.com/office/drawing/2014/main" id="{9122E5B9-8A3E-4824-BD27-50139BD78B4D}"/>
                </a:ext>
              </a:extLst>
            </p:cNvPr>
            <p:cNvSpPr/>
            <p:nvPr/>
          </p:nvSpPr>
          <p:spPr>
            <a:xfrm rot="16200000">
              <a:off x="4321195" y="6809542"/>
              <a:ext cx="340178" cy="138825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xtBox 190">
              <a:extLst>
                <a:ext uri="{FF2B5EF4-FFF2-40B4-BE49-F238E27FC236}">
                  <a16:creationId xmlns:a16="http://schemas.microsoft.com/office/drawing/2014/main" id="{643F6D55-1EE2-4DAA-AEBC-D9B5C74A9FC7}"/>
                </a:ext>
              </a:extLst>
            </p:cNvPr>
            <p:cNvSpPr txBox="1"/>
            <p:nvPr/>
          </p:nvSpPr>
          <p:spPr>
            <a:xfrm>
              <a:off x="3788831" y="7337134"/>
              <a:ext cx="1334120" cy="338554"/>
            </a:xfrm>
            <a:prstGeom prst="rect">
              <a:avLst/>
            </a:prstGeom>
            <a:noFill/>
          </p:spPr>
          <p:txBody>
            <a:bodyPr wrap="square" rtlCol="0">
              <a:spAutoFit/>
            </a:bodyPr>
            <a:lstStyle/>
            <a:p>
              <a:r>
                <a:rPr lang="en-US" sz="1600" dirty="0">
                  <a:solidFill>
                    <a:srgbClr val="0000CC"/>
                  </a:solidFill>
                </a:rPr>
                <a:t>Opt workflow</a:t>
              </a:r>
            </a:p>
          </p:txBody>
        </p:sp>
        <p:cxnSp>
          <p:nvCxnSpPr>
            <p:cNvPr id="192" name="Straight Arrow Connector 191">
              <a:extLst>
                <a:ext uri="{FF2B5EF4-FFF2-40B4-BE49-F238E27FC236}">
                  <a16:creationId xmlns:a16="http://schemas.microsoft.com/office/drawing/2014/main" id="{F6A57B15-8140-4CFE-9314-86DA95677936}"/>
                </a:ext>
              </a:extLst>
            </p:cNvPr>
            <p:cNvCxnSpPr>
              <a:cxnSpLocks/>
            </p:cNvCxnSpPr>
            <p:nvPr/>
          </p:nvCxnSpPr>
          <p:spPr>
            <a:xfrm flipH="1" flipV="1">
              <a:off x="4133384" y="7333580"/>
              <a:ext cx="658533" cy="1833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3" name="Rectangle: Rounded Corners 192">
              <a:extLst>
                <a:ext uri="{FF2B5EF4-FFF2-40B4-BE49-F238E27FC236}">
                  <a16:creationId xmlns:a16="http://schemas.microsoft.com/office/drawing/2014/main" id="{DC303DE9-77AE-49BF-A73E-4EF822515383}"/>
                </a:ext>
              </a:extLst>
            </p:cNvPr>
            <p:cNvSpPr/>
            <p:nvPr/>
          </p:nvSpPr>
          <p:spPr>
            <a:xfrm rot="16200000">
              <a:off x="4305503" y="7158197"/>
              <a:ext cx="371561" cy="13882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57EA34DD-D954-48D6-B6B3-06D91D9F969C}"/>
                </a:ext>
              </a:extLst>
            </p:cNvPr>
            <p:cNvSpPr txBox="1"/>
            <p:nvPr/>
          </p:nvSpPr>
          <p:spPr>
            <a:xfrm>
              <a:off x="3754840" y="7645757"/>
              <a:ext cx="1646455" cy="430887"/>
            </a:xfrm>
            <a:prstGeom prst="rect">
              <a:avLst/>
            </a:prstGeom>
            <a:noFill/>
          </p:spPr>
          <p:txBody>
            <a:bodyPr wrap="square" rtlCol="0">
              <a:spAutoFit/>
            </a:bodyPr>
            <a:lstStyle/>
            <a:p>
              <a:r>
                <a:rPr lang="en-US" sz="1100" dirty="0">
                  <a:solidFill>
                    <a:schemeClr val="bg1"/>
                  </a:solidFill>
                </a:rPr>
                <a:t>Optimization workflow SO informs SDN-R</a:t>
              </a:r>
            </a:p>
          </p:txBody>
        </p:sp>
        <p:sp>
          <p:nvSpPr>
            <p:cNvPr id="201" name="Rectangle: Rounded Corners 200">
              <a:extLst>
                <a:ext uri="{FF2B5EF4-FFF2-40B4-BE49-F238E27FC236}">
                  <a16:creationId xmlns:a16="http://schemas.microsoft.com/office/drawing/2014/main" id="{280F638C-08F8-426A-B594-8898485E9FD9}"/>
                </a:ext>
              </a:extLst>
            </p:cNvPr>
            <p:cNvSpPr/>
            <p:nvPr/>
          </p:nvSpPr>
          <p:spPr>
            <a:xfrm rot="16200000">
              <a:off x="5191552" y="5950480"/>
              <a:ext cx="443794" cy="13127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2" name="TextBox 201">
              <a:extLst>
                <a:ext uri="{FF2B5EF4-FFF2-40B4-BE49-F238E27FC236}">
                  <a16:creationId xmlns:a16="http://schemas.microsoft.com/office/drawing/2014/main" id="{394BBB61-898D-42FA-93C5-9E4F4B64A327}"/>
                </a:ext>
              </a:extLst>
            </p:cNvPr>
            <p:cNvSpPr txBox="1"/>
            <p:nvPr/>
          </p:nvSpPr>
          <p:spPr>
            <a:xfrm>
              <a:off x="4757902" y="6314545"/>
              <a:ext cx="1360848" cy="523220"/>
            </a:xfrm>
            <a:prstGeom prst="rect">
              <a:avLst/>
            </a:prstGeom>
            <a:noFill/>
          </p:spPr>
          <p:txBody>
            <a:bodyPr wrap="square" rtlCol="0">
              <a:spAutoFit/>
            </a:bodyPr>
            <a:lstStyle/>
            <a:p>
              <a:r>
                <a:rPr lang="en-US" sz="1400" dirty="0">
                  <a:solidFill>
                    <a:srgbClr val="0000CC"/>
                  </a:solidFill>
                </a:rPr>
                <a:t>Optimization triggered</a:t>
              </a:r>
            </a:p>
          </p:txBody>
        </p:sp>
        <p:cxnSp>
          <p:nvCxnSpPr>
            <p:cNvPr id="211" name="Straight Arrow Connector 210">
              <a:extLst>
                <a:ext uri="{FF2B5EF4-FFF2-40B4-BE49-F238E27FC236}">
                  <a16:creationId xmlns:a16="http://schemas.microsoft.com/office/drawing/2014/main" id="{8373AB3E-C90E-4781-B929-18633E9DEB73}"/>
                </a:ext>
              </a:extLst>
            </p:cNvPr>
            <p:cNvCxnSpPr>
              <a:cxnSpLocks/>
            </p:cNvCxnSpPr>
            <p:nvPr/>
          </p:nvCxnSpPr>
          <p:spPr>
            <a:xfrm flipH="1">
              <a:off x="5048440" y="6372789"/>
              <a:ext cx="705711" cy="8043"/>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4" name="Rectangle: Rounded Corners 213">
              <a:extLst>
                <a:ext uri="{FF2B5EF4-FFF2-40B4-BE49-F238E27FC236}">
                  <a16:creationId xmlns:a16="http://schemas.microsoft.com/office/drawing/2014/main" id="{1A2A60C0-47C6-4C1F-B08C-BA1637DAE794}"/>
                </a:ext>
              </a:extLst>
            </p:cNvPr>
            <p:cNvSpPr/>
            <p:nvPr/>
          </p:nvSpPr>
          <p:spPr>
            <a:xfrm rot="16200000">
              <a:off x="5213416" y="6364845"/>
              <a:ext cx="385496" cy="132729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TextBox 214">
              <a:extLst>
                <a:ext uri="{FF2B5EF4-FFF2-40B4-BE49-F238E27FC236}">
                  <a16:creationId xmlns:a16="http://schemas.microsoft.com/office/drawing/2014/main" id="{B33D6429-A386-4437-8686-C08E46ABD627}"/>
                </a:ext>
              </a:extLst>
            </p:cNvPr>
            <p:cNvSpPr txBox="1"/>
            <p:nvPr/>
          </p:nvSpPr>
          <p:spPr>
            <a:xfrm>
              <a:off x="4732682" y="6807453"/>
              <a:ext cx="1498260" cy="461665"/>
            </a:xfrm>
            <a:prstGeom prst="rect">
              <a:avLst/>
            </a:prstGeom>
            <a:noFill/>
          </p:spPr>
          <p:txBody>
            <a:bodyPr wrap="square" rtlCol="0">
              <a:spAutoFit/>
            </a:bodyPr>
            <a:lstStyle/>
            <a:p>
              <a:r>
                <a:rPr lang="en-US" sz="1200" dirty="0">
                  <a:solidFill>
                    <a:schemeClr val="bg1"/>
                  </a:solidFill>
                </a:rPr>
                <a:t>Policy tells SO to change parameter</a:t>
              </a:r>
            </a:p>
          </p:txBody>
        </p:sp>
        <p:sp>
          <p:nvSpPr>
            <p:cNvPr id="220" name="Rectangle 219">
              <a:extLst>
                <a:ext uri="{FF2B5EF4-FFF2-40B4-BE49-F238E27FC236}">
                  <a16:creationId xmlns:a16="http://schemas.microsoft.com/office/drawing/2014/main" id="{3314AA46-7ADB-4EC9-8A0D-97F6001EF6FB}"/>
                </a:ext>
              </a:extLst>
            </p:cNvPr>
            <p:cNvSpPr/>
            <p:nvPr/>
          </p:nvSpPr>
          <p:spPr>
            <a:xfrm>
              <a:off x="3347389" y="8018345"/>
              <a:ext cx="421910" cy="276999"/>
            </a:xfrm>
            <a:prstGeom prst="rect">
              <a:avLst/>
            </a:prstGeom>
          </p:spPr>
          <p:txBody>
            <a:bodyPr wrap="none">
              <a:spAutoFit/>
            </a:bodyPr>
            <a:lstStyle/>
            <a:p>
              <a:r>
                <a:rPr lang="en-US" sz="1200" dirty="0">
                  <a:solidFill>
                    <a:srgbClr val="FF0000"/>
                  </a:solidFill>
                </a:rPr>
                <a:t>SSH</a:t>
              </a:r>
            </a:p>
          </p:txBody>
        </p:sp>
        <p:sp>
          <p:nvSpPr>
            <p:cNvPr id="243" name="Rectangle: Rounded Corners 242">
              <a:extLst>
                <a:ext uri="{FF2B5EF4-FFF2-40B4-BE49-F238E27FC236}">
                  <a16:creationId xmlns:a16="http://schemas.microsoft.com/office/drawing/2014/main" id="{B85E9238-77AD-4140-B2C0-9AC856117F08}"/>
                </a:ext>
              </a:extLst>
            </p:cNvPr>
            <p:cNvSpPr/>
            <p:nvPr/>
          </p:nvSpPr>
          <p:spPr>
            <a:xfrm rot="16200000">
              <a:off x="4829718" y="-9533"/>
              <a:ext cx="407944" cy="414282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DCAE authenticates new TLS connection using functionality provided by AAF</a:t>
              </a:r>
            </a:p>
          </p:txBody>
        </p:sp>
        <p:sp>
          <p:nvSpPr>
            <p:cNvPr id="245" name="Rectangle: Rounded Corners 244">
              <a:extLst>
                <a:ext uri="{FF2B5EF4-FFF2-40B4-BE49-F238E27FC236}">
                  <a16:creationId xmlns:a16="http://schemas.microsoft.com/office/drawing/2014/main" id="{6CE95D5D-F39B-4CB8-8898-CE547D642FA8}"/>
                </a:ext>
              </a:extLst>
            </p:cNvPr>
            <p:cNvSpPr/>
            <p:nvPr/>
          </p:nvSpPr>
          <p:spPr>
            <a:xfrm rot="16200000">
              <a:off x="4807719" y="1199542"/>
              <a:ext cx="481442" cy="414393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050" dirty="0">
                  <a:solidFill>
                    <a:schemeClr val="bg1"/>
                  </a:solidFill>
                </a:rPr>
                <a:t>NF sends PM data in near real time—high volume data to DCAE HV VES Collector GPB/TLS/TCP for performance</a:t>
              </a:r>
            </a:p>
          </p:txBody>
        </p: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7329024" y="3074127"/>
              <a:ext cx="456346" cy="151105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rgbClr val="0000CC"/>
                  </a:solidFill>
                </a:rPr>
                <a:t>Publish Event</a:t>
              </a:r>
            </a:p>
          </p:txBody>
        </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7088700" y="3601481"/>
              <a:ext cx="93699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7" name="Rectangle: Rounded Corners 246">
              <a:extLst>
                <a:ext uri="{FF2B5EF4-FFF2-40B4-BE49-F238E27FC236}">
                  <a16:creationId xmlns:a16="http://schemas.microsoft.com/office/drawing/2014/main" id="{78E44808-1A03-4953-BA93-C9C8C2C39EBC}"/>
                </a:ext>
              </a:extLst>
            </p:cNvPr>
            <p:cNvSpPr/>
            <p:nvPr/>
          </p:nvSpPr>
          <p:spPr>
            <a:xfrm rot="16200000">
              <a:off x="7343979" y="3543937"/>
              <a:ext cx="465570" cy="152611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DCAE  publishes data to DMaaP topic</a:t>
              </a:r>
            </a:p>
          </p:txBody>
        </p:sp>
        <p:sp>
          <p:nvSpPr>
            <p:cNvPr id="227" name="TextBox 226">
              <a:extLst>
                <a:ext uri="{FF2B5EF4-FFF2-40B4-BE49-F238E27FC236}">
                  <a16:creationId xmlns:a16="http://schemas.microsoft.com/office/drawing/2014/main" id="{5692E93B-0B0A-4216-B895-8B0CE5C05D91}"/>
                </a:ext>
              </a:extLst>
            </p:cNvPr>
            <p:cNvSpPr txBox="1"/>
            <p:nvPr/>
          </p:nvSpPr>
          <p:spPr>
            <a:xfrm>
              <a:off x="4077598" y="1196953"/>
              <a:ext cx="688073" cy="276999"/>
            </a:xfrm>
            <a:prstGeom prst="rect">
              <a:avLst/>
            </a:prstGeom>
            <a:noFill/>
          </p:spPr>
          <p:txBody>
            <a:bodyPr wrap="none" rtlCol="0">
              <a:spAutoFit/>
            </a:bodyPr>
            <a:lstStyle/>
            <a:p>
              <a:r>
                <a:rPr lang="en-US" sz="1200" dirty="0">
                  <a:solidFill>
                    <a:srgbClr val="FF0000"/>
                  </a:solidFill>
                </a:rPr>
                <a:t>TLS/TCP</a:t>
              </a:r>
            </a:p>
          </p:txBody>
        </p:sp>
        <p:sp>
          <p:nvSpPr>
            <p:cNvPr id="83" name="TextBox 82">
              <a:extLst>
                <a:ext uri="{FF2B5EF4-FFF2-40B4-BE49-F238E27FC236}">
                  <a16:creationId xmlns:a16="http://schemas.microsoft.com/office/drawing/2014/main" id="{445BA079-75CD-403E-9440-2D46CEB42298}"/>
                </a:ext>
              </a:extLst>
            </p:cNvPr>
            <p:cNvSpPr txBox="1"/>
            <p:nvPr/>
          </p:nvSpPr>
          <p:spPr>
            <a:xfrm>
              <a:off x="3041417" y="2609207"/>
              <a:ext cx="3711879" cy="400110"/>
            </a:xfrm>
            <a:prstGeom prst="rect">
              <a:avLst/>
            </a:prstGeom>
            <a:noFill/>
          </p:spPr>
          <p:txBody>
            <a:bodyPr wrap="square" rtlCol="0">
              <a:spAutoFit/>
            </a:bodyPr>
            <a:lstStyle/>
            <a:p>
              <a:r>
                <a:rPr lang="en-US" sz="2000" dirty="0">
                  <a:solidFill>
                    <a:srgbClr val="0000CC"/>
                  </a:solidFill>
                </a:rPr>
                <a:t>NF sends Real Time PM event </a:t>
              </a:r>
            </a:p>
          </p:txBody>
        </p:sp>
        <p:pic>
          <p:nvPicPr>
            <p:cNvPr id="133" name="Picture 132">
              <a:extLst>
                <a:ext uri="{FF2B5EF4-FFF2-40B4-BE49-F238E27FC236}">
                  <a16:creationId xmlns:a16="http://schemas.microsoft.com/office/drawing/2014/main" id="{0D48E4A8-FE5E-4458-B66B-B19FF9B8BEB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86377" y="1487806"/>
              <a:ext cx="278522" cy="278522"/>
            </a:xfrm>
            <a:prstGeom prst="rect">
              <a:avLst/>
            </a:prstGeom>
          </p:spPr>
        </p:pic>
      </p:grpSp>
      <p:sp>
        <p:nvSpPr>
          <p:cNvPr id="135" name="TextBox 134">
            <a:extLst>
              <a:ext uri="{FF2B5EF4-FFF2-40B4-BE49-F238E27FC236}">
                <a16:creationId xmlns:a16="http://schemas.microsoft.com/office/drawing/2014/main" id="{A9ED4968-7137-46AC-9881-CEAB885AD0B6}"/>
              </a:ext>
            </a:extLst>
          </p:cNvPr>
          <p:cNvSpPr txBox="1"/>
          <p:nvPr/>
        </p:nvSpPr>
        <p:spPr>
          <a:xfrm>
            <a:off x="7411695" y="137559"/>
            <a:ext cx="4766859" cy="8486151"/>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Real Time PM</a:t>
            </a:r>
          </a:p>
          <a:p>
            <a:pPr defTabSz="360000">
              <a:spcAft>
                <a:spcPts val="600"/>
              </a:spcAft>
              <a:tabLst>
                <a:tab pos="360000" algn="l"/>
              </a:tabLst>
            </a:pPr>
            <a:r>
              <a:rPr lang="en-US" dirty="0">
                <a:ea typeface="Nokia Pure Text Light" panose="020B0403020202020204" pitchFamily="34" charset="0"/>
              </a:rPr>
              <a:t>NF establishes a TLS/TCP connection to the DCAE High Volume (HV) VES Collector. </a:t>
            </a:r>
          </a:p>
          <a:p>
            <a:pPr defTabSz="360000">
              <a:spcAft>
                <a:spcPts val="600"/>
              </a:spcAft>
              <a:tabLst>
                <a:tab pos="360000" algn="l"/>
              </a:tabLst>
            </a:pPr>
            <a:r>
              <a:rPr lang="en-US" dirty="0">
                <a:highlight>
                  <a:srgbClr val="FFFF00"/>
                </a:highlight>
                <a:ea typeface="Nokia Pure Text Light" panose="020B0403020202020204" pitchFamily="34" charset="0"/>
              </a:rPr>
              <a:t>DCAE authenticates the certificate for TLS.  Certificate is X.509v3 and can be a Vendor or Service Provider certificate.</a:t>
            </a:r>
          </a:p>
          <a:p>
            <a:pPr defTabSz="360000">
              <a:spcAft>
                <a:spcPts val="600"/>
              </a:spcAft>
              <a:tabLst>
                <a:tab pos="360000" algn="l"/>
              </a:tabLst>
            </a:pPr>
            <a:r>
              <a:rPr lang="en-US" dirty="0">
                <a:ea typeface="Nokia Pure Text Light" panose="020B0403020202020204" pitchFamily="34" charset="0"/>
              </a:rPr>
              <a:t>NF sends RTPM Event to DCAE. Event is encoded in GPB and streamed over TLS/TCP. GBP is an efficient binary protocol.  TLS/TCP is a persistent connection for the life of the RTPM session. </a:t>
            </a:r>
          </a:p>
          <a:p>
            <a:pPr defTabSz="360000">
              <a:spcAft>
                <a:spcPts val="600"/>
              </a:spcAft>
              <a:tabLst>
                <a:tab pos="360000" algn="l"/>
              </a:tabLst>
            </a:pPr>
            <a:r>
              <a:rPr lang="en-US" dirty="0">
                <a:ea typeface="Nokia Pure Text Light" panose="020B0403020202020204" pitchFamily="34" charset="0"/>
              </a:rPr>
              <a:t>DCAE publishes the data to an appropriate DMaaP topic.</a:t>
            </a:r>
          </a:p>
          <a:p>
            <a:pPr defTabSz="360000">
              <a:spcAft>
                <a:spcPts val="600"/>
              </a:spcAft>
              <a:tabLst>
                <a:tab pos="360000" algn="l"/>
              </a:tabLst>
            </a:pPr>
            <a:r>
              <a:rPr lang="en-US" dirty="0">
                <a:ea typeface="Nokia Pure Text Light" panose="020B0403020202020204" pitchFamily="34" charset="0"/>
              </a:rPr>
              <a:t>Analytics Application (AA) retrieves the data from DMaaP.  AA analyzes the data and identifies an anomaly that may need action.</a:t>
            </a:r>
          </a:p>
          <a:p>
            <a:pPr defTabSz="360000">
              <a:spcAft>
                <a:spcPts val="600"/>
              </a:spcAft>
              <a:tabLst>
                <a:tab pos="360000" algn="l"/>
              </a:tabLst>
            </a:pPr>
            <a:r>
              <a:rPr lang="en-US" dirty="0">
                <a:ea typeface="Nokia Pure Text Light" panose="020B0403020202020204" pitchFamily="34" charset="0"/>
              </a:rPr>
              <a:t>AA notifies Policy of anomaly.</a:t>
            </a:r>
          </a:p>
          <a:p>
            <a:pPr defTabSz="360000">
              <a:spcAft>
                <a:spcPts val="600"/>
              </a:spcAft>
              <a:tabLst>
                <a:tab pos="360000" algn="l"/>
              </a:tabLst>
            </a:pPr>
            <a:r>
              <a:rPr lang="en-US" dirty="0">
                <a:ea typeface="Nokia Pure Text Light" panose="020B0403020202020204" pitchFamily="34" charset="0"/>
              </a:rPr>
              <a:t>Policy determines whether the anomaly requires action.  If yes, Policy notifies SO.</a:t>
            </a:r>
          </a:p>
          <a:p>
            <a:pPr defTabSz="360000">
              <a:spcAft>
                <a:spcPts val="600"/>
              </a:spcAft>
              <a:tabLst>
                <a:tab pos="360000" algn="l"/>
              </a:tabLst>
            </a:pPr>
            <a:r>
              <a:rPr lang="en-US" dirty="0">
                <a:ea typeface="Nokia Pure Text Light" panose="020B0403020202020204" pitchFamily="34" charset="0"/>
              </a:rPr>
              <a:t>SO runs the appropriate workflow to optimize the performance by modifying the NF configuration.  SO triggers SDN-R to modify a parameter.</a:t>
            </a:r>
          </a:p>
          <a:p>
            <a:pPr defTabSz="360000">
              <a:spcAft>
                <a:spcPts val="600"/>
              </a:spcAft>
              <a:tabLst>
                <a:tab pos="360000" algn="l"/>
              </a:tabLst>
            </a:pPr>
            <a:r>
              <a:rPr lang="en-US" dirty="0">
                <a:ea typeface="Nokia Pure Text Light" panose="020B0403020202020204" pitchFamily="34" charset="0"/>
              </a:rPr>
              <a:t>SDN-R establishes an SSH connection to NF and updates the parameter via one of the approved configuration management protocols: Ansible, Chef or </a:t>
            </a:r>
            <a:r>
              <a:rPr lang="en-US" dirty="0" err="1">
                <a:ea typeface="Nokia Pure Text Light" panose="020B0403020202020204" pitchFamily="34" charset="0"/>
              </a:rPr>
              <a:t>Netconf</a:t>
            </a:r>
            <a:r>
              <a:rPr lang="en-US" dirty="0">
                <a:ea typeface="Nokia Pure Text Light" panose="020B0403020202020204" pitchFamily="34" charset="0"/>
              </a:rPr>
              <a:t>.  </a:t>
            </a:r>
          </a:p>
          <a:p>
            <a:pPr defTabSz="360000">
              <a:spcAft>
                <a:spcPts val="600"/>
              </a:spcAft>
              <a:tabLst>
                <a:tab pos="360000" algn="l"/>
              </a:tabLst>
            </a:pPr>
            <a:r>
              <a:rPr lang="en-US" dirty="0">
                <a:highlight>
                  <a:srgbClr val="FFFF00"/>
                </a:highlight>
                <a:ea typeface="Nokia Pure Text Light" panose="020B0403020202020204" pitchFamily="34" charset="0"/>
              </a:rPr>
              <a:t>SSH uses public key authentication.  SSH public key must be securely provisioned on the NF.</a:t>
            </a:r>
          </a:p>
        </p:txBody>
      </p:sp>
      <p:sp>
        <p:nvSpPr>
          <p:cNvPr id="140" name="Oval 139">
            <a:extLst>
              <a:ext uri="{FF2B5EF4-FFF2-40B4-BE49-F238E27FC236}">
                <a16:creationId xmlns:a16="http://schemas.microsoft.com/office/drawing/2014/main" id="{44CE83A1-B279-4558-9E86-1C9962493553}"/>
              </a:ext>
            </a:extLst>
          </p:cNvPr>
          <p:cNvSpPr/>
          <p:nvPr/>
        </p:nvSpPr>
        <p:spPr>
          <a:xfrm>
            <a:off x="6991099" y="67965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1</a:t>
            </a:r>
          </a:p>
        </p:txBody>
      </p:sp>
      <p:sp>
        <p:nvSpPr>
          <p:cNvPr id="143" name="Oval 142">
            <a:extLst>
              <a:ext uri="{FF2B5EF4-FFF2-40B4-BE49-F238E27FC236}">
                <a16:creationId xmlns:a16="http://schemas.microsoft.com/office/drawing/2014/main" id="{14E4F770-2FA8-4B6E-8BED-E60578E2FA4F}"/>
              </a:ext>
            </a:extLst>
          </p:cNvPr>
          <p:cNvSpPr/>
          <p:nvPr/>
        </p:nvSpPr>
        <p:spPr>
          <a:xfrm>
            <a:off x="7030816" y="217782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1F583352-0AAB-482D-9C81-D0FC363C8DDB}"/>
              </a:ext>
            </a:extLst>
          </p:cNvPr>
          <p:cNvSpPr/>
          <p:nvPr/>
        </p:nvSpPr>
        <p:spPr>
          <a:xfrm>
            <a:off x="7029779" y="339317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149" name="Oval 148">
            <a:extLst>
              <a:ext uri="{FF2B5EF4-FFF2-40B4-BE49-F238E27FC236}">
                <a16:creationId xmlns:a16="http://schemas.microsoft.com/office/drawing/2014/main" id="{205BB683-39AC-415B-877C-A94A3A36AC3A}"/>
              </a:ext>
            </a:extLst>
          </p:cNvPr>
          <p:cNvSpPr/>
          <p:nvPr/>
        </p:nvSpPr>
        <p:spPr>
          <a:xfrm>
            <a:off x="7018118" y="403704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151" name="Oval 150">
            <a:extLst>
              <a:ext uri="{FF2B5EF4-FFF2-40B4-BE49-F238E27FC236}">
                <a16:creationId xmlns:a16="http://schemas.microsoft.com/office/drawing/2014/main" id="{DDE9C4E7-893A-4A2F-82DA-06179C7F64CB}"/>
              </a:ext>
            </a:extLst>
          </p:cNvPr>
          <p:cNvSpPr/>
          <p:nvPr/>
        </p:nvSpPr>
        <p:spPr>
          <a:xfrm>
            <a:off x="7012269" y="488324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152" name="Oval 151">
            <a:extLst>
              <a:ext uri="{FF2B5EF4-FFF2-40B4-BE49-F238E27FC236}">
                <a16:creationId xmlns:a16="http://schemas.microsoft.com/office/drawing/2014/main" id="{19E63A3E-C8C8-4F37-A7E4-E399D67B69BF}"/>
              </a:ext>
            </a:extLst>
          </p:cNvPr>
          <p:cNvSpPr/>
          <p:nvPr/>
        </p:nvSpPr>
        <p:spPr>
          <a:xfrm>
            <a:off x="7018118" y="528511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sp>
        <p:nvSpPr>
          <p:cNvPr id="156" name="Oval 155">
            <a:extLst>
              <a:ext uri="{FF2B5EF4-FFF2-40B4-BE49-F238E27FC236}">
                <a16:creationId xmlns:a16="http://schemas.microsoft.com/office/drawing/2014/main" id="{A9EA0813-102B-4F3D-BBB4-F53C66573A4C}"/>
              </a:ext>
            </a:extLst>
          </p:cNvPr>
          <p:cNvSpPr/>
          <p:nvPr/>
        </p:nvSpPr>
        <p:spPr>
          <a:xfrm>
            <a:off x="7018118" y="589627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7</a:t>
            </a:r>
            <a:endParaRPr lang="en-US" sz="900" b="1" kern="0" dirty="0">
              <a:solidFill>
                <a:srgbClr val="FFFFFF"/>
              </a:solidFill>
              <a:latin typeface="Nokia Pure Text Light"/>
              <a:ea typeface="+mn-ea"/>
              <a:cs typeface="+mn-cs"/>
            </a:endParaRPr>
          </a:p>
        </p:txBody>
      </p:sp>
      <p:sp>
        <p:nvSpPr>
          <p:cNvPr id="159" name="Oval 158">
            <a:extLst>
              <a:ext uri="{FF2B5EF4-FFF2-40B4-BE49-F238E27FC236}">
                <a16:creationId xmlns:a16="http://schemas.microsoft.com/office/drawing/2014/main" id="{C119D2CE-10AC-420F-AF8C-06ABD698B3D0}"/>
              </a:ext>
            </a:extLst>
          </p:cNvPr>
          <p:cNvSpPr/>
          <p:nvPr/>
        </p:nvSpPr>
        <p:spPr>
          <a:xfrm>
            <a:off x="7048756" y="6777525"/>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pic>
        <p:nvPicPr>
          <p:cNvPr id="167" name="Picture 166">
            <a:extLst>
              <a:ext uri="{FF2B5EF4-FFF2-40B4-BE49-F238E27FC236}">
                <a16:creationId xmlns:a16="http://schemas.microsoft.com/office/drawing/2014/main" id="{BC6F57F8-20DC-42E9-A921-B481A42E326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31635" y="1317714"/>
            <a:ext cx="278522" cy="278522"/>
          </a:xfrm>
          <a:prstGeom prst="rect">
            <a:avLst/>
          </a:prstGeom>
        </p:spPr>
      </p:pic>
      <p:sp>
        <p:nvSpPr>
          <p:cNvPr id="168" name="Oval 167">
            <a:extLst>
              <a:ext uri="{FF2B5EF4-FFF2-40B4-BE49-F238E27FC236}">
                <a16:creationId xmlns:a16="http://schemas.microsoft.com/office/drawing/2014/main" id="{A597043A-5661-4A16-B6EC-E831FAA76129}"/>
              </a:ext>
            </a:extLst>
          </p:cNvPr>
          <p:cNvSpPr/>
          <p:nvPr/>
        </p:nvSpPr>
        <p:spPr>
          <a:xfrm>
            <a:off x="52939" y="145772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1</a:t>
            </a:r>
          </a:p>
        </p:txBody>
      </p:sp>
      <p:sp>
        <p:nvSpPr>
          <p:cNvPr id="169" name="Oval 168">
            <a:extLst>
              <a:ext uri="{FF2B5EF4-FFF2-40B4-BE49-F238E27FC236}">
                <a16:creationId xmlns:a16="http://schemas.microsoft.com/office/drawing/2014/main" id="{53BC559A-7412-4AB4-A2EC-4340DE7ACB31}"/>
              </a:ext>
            </a:extLst>
          </p:cNvPr>
          <p:cNvSpPr/>
          <p:nvPr/>
        </p:nvSpPr>
        <p:spPr>
          <a:xfrm>
            <a:off x="43752" y="263153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170" name="Oval 169">
            <a:extLst>
              <a:ext uri="{FF2B5EF4-FFF2-40B4-BE49-F238E27FC236}">
                <a16:creationId xmlns:a16="http://schemas.microsoft.com/office/drawing/2014/main" id="{88743902-929D-4717-8434-1AE1204CC18C}"/>
              </a:ext>
            </a:extLst>
          </p:cNvPr>
          <p:cNvSpPr/>
          <p:nvPr/>
        </p:nvSpPr>
        <p:spPr>
          <a:xfrm>
            <a:off x="3876983" y="367633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177" name="Oval 176">
            <a:extLst>
              <a:ext uri="{FF2B5EF4-FFF2-40B4-BE49-F238E27FC236}">
                <a16:creationId xmlns:a16="http://schemas.microsoft.com/office/drawing/2014/main" id="{A19948A6-E48A-4320-BB3B-537E1E22F92C}"/>
              </a:ext>
            </a:extLst>
          </p:cNvPr>
          <p:cNvSpPr/>
          <p:nvPr/>
        </p:nvSpPr>
        <p:spPr>
          <a:xfrm>
            <a:off x="5051150" y="475364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178" name="Oval 177">
            <a:extLst>
              <a:ext uri="{FF2B5EF4-FFF2-40B4-BE49-F238E27FC236}">
                <a16:creationId xmlns:a16="http://schemas.microsoft.com/office/drawing/2014/main" id="{F2C809EF-C443-40B0-A69B-2359B44A1F81}"/>
              </a:ext>
            </a:extLst>
          </p:cNvPr>
          <p:cNvSpPr/>
          <p:nvPr/>
        </p:nvSpPr>
        <p:spPr>
          <a:xfrm>
            <a:off x="2804005" y="559847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411D937C-3E99-44C6-9D8C-C767C2DD2954}"/>
              </a:ext>
            </a:extLst>
          </p:cNvPr>
          <p:cNvSpPr/>
          <p:nvPr/>
        </p:nvSpPr>
        <p:spPr>
          <a:xfrm>
            <a:off x="1830262" y="646755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sp>
        <p:nvSpPr>
          <p:cNvPr id="180" name="Oval 179">
            <a:extLst>
              <a:ext uri="{FF2B5EF4-FFF2-40B4-BE49-F238E27FC236}">
                <a16:creationId xmlns:a16="http://schemas.microsoft.com/office/drawing/2014/main" id="{DD6E54C2-AEED-448D-8AB7-55CEEA6F825C}"/>
              </a:ext>
            </a:extLst>
          </p:cNvPr>
          <p:cNvSpPr/>
          <p:nvPr/>
        </p:nvSpPr>
        <p:spPr>
          <a:xfrm>
            <a:off x="850905" y="738072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7</a:t>
            </a:r>
            <a:endParaRPr lang="en-US" sz="900" b="1" kern="0" dirty="0">
              <a:solidFill>
                <a:srgbClr val="FFFFFF"/>
              </a:solidFill>
              <a:latin typeface="Nokia Pure Text Light"/>
              <a:ea typeface="+mn-ea"/>
              <a:cs typeface="+mn-cs"/>
            </a:endParaRPr>
          </a:p>
        </p:txBody>
      </p:sp>
      <p:sp>
        <p:nvSpPr>
          <p:cNvPr id="181" name="Oval 180">
            <a:extLst>
              <a:ext uri="{FF2B5EF4-FFF2-40B4-BE49-F238E27FC236}">
                <a16:creationId xmlns:a16="http://schemas.microsoft.com/office/drawing/2014/main" id="{2218E241-335E-46F3-8373-C838740AFBFD}"/>
              </a:ext>
            </a:extLst>
          </p:cNvPr>
          <p:cNvSpPr/>
          <p:nvPr/>
        </p:nvSpPr>
        <p:spPr>
          <a:xfrm>
            <a:off x="47267" y="824908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B226594-5F70-4DA7-A136-ED96EB5FCC1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96859" y="8228046"/>
            <a:ext cx="278522" cy="278522"/>
          </a:xfrm>
          <a:prstGeom prst="rect">
            <a:avLst/>
          </a:prstGeom>
        </p:spPr>
      </p:pic>
      <p:pic>
        <p:nvPicPr>
          <p:cNvPr id="93" name="Picture 92">
            <a:extLst>
              <a:ext uri="{FF2B5EF4-FFF2-40B4-BE49-F238E27FC236}">
                <a16:creationId xmlns:a16="http://schemas.microsoft.com/office/drawing/2014/main" id="{D5B8DD40-B813-4974-AEEB-04FB6B593FF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20828" y="7920406"/>
            <a:ext cx="278522" cy="278522"/>
          </a:xfrm>
          <a:prstGeom prst="rect">
            <a:avLst/>
          </a:prstGeom>
        </p:spPr>
      </p:pic>
    </p:spTree>
    <p:extLst>
      <p:ext uri="{BB962C8B-B14F-4D97-AF65-F5344CB8AC3E}">
        <p14:creationId xmlns:p14="http://schemas.microsoft.com/office/powerpoint/2010/main" val="241123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A10CE8F0-B5E9-4D52-BFFA-89A7E7FDEB2A}"/>
              </a:ext>
            </a:extLst>
          </p:cNvPr>
          <p:cNvGrpSpPr/>
          <p:nvPr/>
        </p:nvGrpSpPr>
        <p:grpSpPr>
          <a:xfrm>
            <a:off x="-135338" y="0"/>
            <a:ext cx="7394303" cy="9144000"/>
            <a:chOff x="2431399" y="16977"/>
            <a:chExt cx="7394303" cy="9144000"/>
          </a:xfrm>
        </p:grpSpPr>
        <p:grpSp>
          <p:nvGrpSpPr>
            <p:cNvPr id="165" name="Group 164">
              <a:extLst>
                <a:ext uri="{FF2B5EF4-FFF2-40B4-BE49-F238E27FC236}">
                  <a16:creationId xmlns:a16="http://schemas.microsoft.com/office/drawing/2014/main" id="{1553EA9B-44E7-4A1A-BA74-4638E0B209E3}"/>
                </a:ext>
              </a:extLst>
            </p:cNvPr>
            <p:cNvGrpSpPr/>
            <p:nvPr/>
          </p:nvGrpSpPr>
          <p:grpSpPr>
            <a:xfrm>
              <a:off x="4551916" y="562208"/>
              <a:ext cx="712737" cy="8338690"/>
              <a:chOff x="5009916" y="586857"/>
              <a:chExt cx="712737" cy="8307761"/>
            </a:xfrm>
          </p:grpSpPr>
          <p:sp>
            <p:nvSpPr>
              <p:cNvPr id="166" name="Rectangle: Rounded Corners 165">
                <a:extLst>
                  <a:ext uri="{FF2B5EF4-FFF2-40B4-BE49-F238E27FC236}">
                    <a16:creationId xmlns:a16="http://schemas.microsoft.com/office/drawing/2014/main" id="{A07EBC2B-316E-4F42-A7CA-71B3DEB882FA}"/>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6" name="Rectangle: Rounded Corners 185">
                <a:extLst>
                  <a:ext uri="{FF2B5EF4-FFF2-40B4-BE49-F238E27FC236}">
                    <a16:creationId xmlns:a16="http://schemas.microsoft.com/office/drawing/2014/main" id="{A87456EB-D91D-4E79-BBAB-0030BA281B6A}"/>
                  </a:ext>
                </a:extLst>
              </p:cNvPr>
              <p:cNvSpPr/>
              <p:nvPr/>
            </p:nvSpPr>
            <p:spPr>
              <a:xfrm rot="16200000">
                <a:off x="5086111" y="51066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400" dirty="0"/>
                  <a:t>SO</a:t>
                </a:r>
                <a:endParaRPr lang="en-US" dirty="0"/>
              </a:p>
            </p:txBody>
          </p:sp>
        </p:grpSp>
        <p:sp>
          <p:nvSpPr>
            <p:cNvPr id="216" name="Rectangle: Rounded Corners 215">
              <a:extLst>
                <a:ext uri="{FF2B5EF4-FFF2-40B4-BE49-F238E27FC236}">
                  <a16:creationId xmlns:a16="http://schemas.microsoft.com/office/drawing/2014/main" id="{42898E4E-D3C2-420A-8A1B-018E124FCAEA}"/>
                </a:ext>
              </a:extLst>
            </p:cNvPr>
            <p:cNvSpPr/>
            <p:nvPr/>
          </p:nvSpPr>
          <p:spPr>
            <a:xfrm>
              <a:off x="5762475" y="1034134"/>
              <a:ext cx="307334" cy="785718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Rectangle: Rounded Corners 141">
              <a:extLst>
                <a:ext uri="{FF2B5EF4-FFF2-40B4-BE49-F238E27FC236}">
                  <a16:creationId xmlns:a16="http://schemas.microsoft.com/office/drawing/2014/main" id="{67254166-3067-4856-9BB2-8C4CDE7613CA}"/>
                </a:ext>
              </a:extLst>
            </p:cNvPr>
            <p:cNvSpPr/>
            <p:nvPr/>
          </p:nvSpPr>
          <p:spPr>
            <a:xfrm>
              <a:off x="3826050" y="982387"/>
              <a:ext cx="307334" cy="785718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7791171" y="542329"/>
              <a:ext cx="712737" cy="8348988"/>
              <a:chOff x="5009964" y="576597"/>
              <a:chExt cx="712737" cy="8318021"/>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025C48CA-850B-462A-8F89-530AE7E5501A}"/>
                  </a:ext>
                </a:extLst>
              </p:cNvPr>
              <p:cNvGrpSpPr/>
              <p:nvPr/>
            </p:nvGrpSpPr>
            <p:grpSpPr>
              <a:xfrm>
                <a:off x="5009964" y="576597"/>
                <a:ext cx="712737" cy="560347"/>
                <a:chOff x="2836155" y="582717"/>
                <a:chExt cx="712737" cy="560347"/>
              </a:xfrm>
            </p:grpSpPr>
            <p:sp>
              <p:nvSpPr>
                <p:cNvPr id="209" name="Rectangle: Rounded Corners 208">
                  <a:extLst>
                    <a:ext uri="{FF2B5EF4-FFF2-40B4-BE49-F238E27FC236}">
                      <a16:creationId xmlns:a16="http://schemas.microsoft.com/office/drawing/2014/main" id="{1EBF2585-AB3C-42D9-AA6C-9254317AF014}"/>
                    </a:ext>
                  </a:extLst>
                </p:cNvPr>
                <p:cNvSpPr/>
                <p:nvPr/>
              </p:nvSpPr>
              <p:spPr>
                <a:xfrm rot="16200000">
                  <a:off x="2912350" y="506522"/>
                  <a:ext cx="560347" cy="712737"/>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0C0299E2-1C37-48AA-9F99-FC05C26A3D9F}"/>
                    </a:ext>
                  </a:extLst>
                </p:cNvPr>
                <p:cNvSpPr txBox="1"/>
                <p:nvPr/>
              </p:nvSpPr>
              <p:spPr>
                <a:xfrm>
                  <a:off x="2906951" y="693607"/>
                  <a:ext cx="620683" cy="253916"/>
                </a:xfrm>
                <a:prstGeom prst="rect">
                  <a:avLst/>
                </a:prstGeom>
                <a:noFill/>
              </p:spPr>
              <p:txBody>
                <a:bodyPr wrap="none" rtlCol="0">
                  <a:spAutoFit/>
                </a:bodyPr>
                <a:lstStyle/>
                <a:p>
                  <a:pPr algn="ctr"/>
                  <a:r>
                    <a:rPr lang="en-US" sz="1050" b="1" dirty="0">
                      <a:solidFill>
                        <a:schemeClr val="bg1"/>
                      </a:solidFill>
                    </a:rPr>
                    <a:t>DMaaP </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2431399" y="16977"/>
              <a:ext cx="7394303" cy="9144000"/>
              <a:chOff x="-270787" y="0"/>
              <a:chExt cx="7394303" cy="858564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270787" y="120"/>
                <a:ext cx="7394303"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Periodic PM and NF Optimization</a:t>
                </a:r>
              </a:p>
            </p:txBody>
          </p:sp>
          <p:sp>
            <p:nvSpPr>
              <p:cNvPr id="52" name="Rectangle 51">
                <a:extLst>
                  <a:ext uri="{FF2B5EF4-FFF2-40B4-BE49-F238E27FC236}">
                    <a16:creationId xmlns:a16="http://schemas.microsoft.com/office/drawing/2014/main" id="{E4A18EAB-44DD-48FC-8E55-3D036E836FF4}"/>
                  </a:ext>
                </a:extLst>
              </p:cNvPr>
              <p:cNvSpPr/>
              <p:nvPr/>
            </p:nvSpPr>
            <p:spPr>
              <a:xfrm>
                <a:off x="-49741" y="532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2975843" y="9452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3625733" y="563090"/>
              <a:ext cx="712737" cy="545835"/>
              <a:chOff x="1915190" y="698616"/>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2020882" y="592924"/>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58234" y="775506"/>
                <a:ext cx="588623" cy="254425"/>
              </a:xfrm>
              <a:prstGeom prst="rect">
                <a:avLst/>
              </a:prstGeom>
              <a:noFill/>
            </p:spPr>
            <p:txBody>
              <a:bodyPr wrap="none" rtlCol="0">
                <a:spAutoFit/>
              </a:bodyPr>
              <a:lstStyle/>
              <a:p>
                <a:r>
                  <a:rPr lang="en-US" sz="1200" b="1" dirty="0">
                    <a:solidFill>
                      <a:schemeClr val="bg1"/>
                    </a:solidFill>
                  </a:rPr>
                  <a:t>SDN-R</a:t>
                </a:r>
              </a:p>
            </p:txBody>
          </p:sp>
        </p:grpSp>
        <p:grpSp>
          <p:nvGrpSpPr>
            <p:cNvPr id="4" name="Group 3">
              <a:extLst>
                <a:ext uri="{FF2B5EF4-FFF2-40B4-BE49-F238E27FC236}">
                  <a16:creationId xmlns:a16="http://schemas.microsoft.com/office/drawing/2014/main" id="{6468EA91-E530-458A-8B5B-0B5174BFE1FC}"/>
                </a:ext>
              </a:extLst>
            </p:cNvPr>
            <p:cNvGrpSpPr/>
            <p:nvPr/>
          </p:nvGrpSpPr>
          <p:grpSpPr>
            <a:xfrm>
              <a:off x="6583548" y="529024"/>
              <a:ext cx="729414" cy="8362293"/>
              <a:chOff x="5009964" y="549320"/>
              <a:chExt cx="729414" cy="834529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009964" y="549320"/>
                <a:ext cx="729414" cy="587624"/>
                <a:chOff x="2836155" y="555440"/>
                <a:chExt cx="729414" cy="587624"/>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880766" y="555440"/>
                  <a:ext cx="684803" cy="575908"/>
                </a:xfrm>
                <a:prstGeom prst="rect">
                  <a:avLst/>
                </a:prstGeom>
                <a:noFill/>
              </p:spPr>
              <p:txBody>
                <a:bodyPr wrap="none" rtlCol="0">
                  <a:spAutoFit/>
                </a:bodyPr>
                <a:lstStyle/>
                <a:p>
                  <a:pPr algn="ctr"/>
                  <a:r>
                    <a:rPr lang="en-US" sz="1050" b="1" dirty="0">
                      <a:solidFill>
                        <a:schemeClr val="bg1"/>
                      </a:solidFill>
                    </a:rPr>
                    <a:t>DCAE </a:t>
                  </a:r>
                </a:p>
                <a:p>
                  <a:pPr algn="ctr"/>
                  <a:r>
                    <a:rPr lang="en-US" sz="1050" b="1" dirty="0">
                      <a:solidFill>
                        <a:schemeClr val="bg1"/>
                      </a:solidFill>
                    </a:rPr>
                    <a:t>VES </a:t>
                  </a:r>
                </a:p>
                <a:p>
                  <a:pPr algn="ctr"/>
                  <a:r>
                    <a:rPr lang="en-US" sz="1050" b="1" dirty="0">
                      <a:solidFill>
                        <a:schemeClr val="bg1"/>
                      </a:solidFill>
                    </a:rPr>
                    <a:t>Collector</a:t>
                  </a:r>
                </a:p>
              </p:txBody>
            </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8628384" y="520775"/>
              <a:ext cx="916533" cy="8383988"/>
              <a:chOff x="5799325" y="543425"/>
              <a:chExt cx="916533" cy="8351193"/>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799325" y="543425"/>
                <a:ext cx="916533" cy="560347"/>
                <a:chOff x="2671901" y="549545"/>
                <a:chExt cx="916533" cy="560347"/>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844666" y="47335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671901" y="586654"/>
                  <a:ext cx="916533" cy="461665"/>
                </a:xfrm>
                <a:prstGeom prst="rect">
                  <a:avLst/>
                </a:prstGeom>
                <a:noFill/>
              </p:spPr>
              <p:txBody>
                <a:bodyPr wrap="none" rtlCol="0">
                  <a:spAutoFit/>
                </a:bodyPr>
                <a:lstStyle/>
                <a:p>
                  <a:pPr algn="ctr"/>
                  <a:r>
                    <a:rPr lang="en-US" sz="1200" b="1" dirty="0">
                      <a:solidFill>
                        <a:schemeClr val="bg1"/>
                      </a:solidFill>
                    </a:rPr>
                    <a:t>Analytics</a:t>
                  </a:r>
                </a:p>
                <a:p>
                  <a:pPr algn="ctr"/>
                  <a:r>
                    <a:rPr lang="en-US" sz="1200" b="1" dirty="0">
                      <a:solidFill>
                        <a:schemeClr val="bg1"/>
                      </a:solidFill>
                    </a:rPr>
                    <a:t>Application</a:t>
                  </a:r>
                </a:p>
              </p:txBody>
            </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2758555" y="5595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20416" y="635565"/>
                <a:ext cx="460382"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VNF</a:t>
                </a:r>
              </a:p>
            </p:txBody>
          </p:sp>
        </p:grpSp>
        <p:sp>
          <p:nvSpPr>
            <p:cNvPr id="107" name="Rectangle: Rounded Corners 106">
              <a:extLst>
                <a:ext uri="{FF2B5EF4-FFF2-40B4-BE49-F238E27FC236}">
                  <a16:creationId xmlns:a16="http://schemas.microsoft.com/office/drawing/2014/main" id="{2747A2AF-AB91-4B13-93F2-1572726553B1}"/>
                </a:ext>
              </a:extLst>
            </p:cNvPr>
            <p:cNvSpPr/>
            <p:nvPr/>
          </p:nvSpPr>
          <p:spPr>
            <a:xfrm rot="16200000">
              <a:off x="3399909" y="7775751"/>
              <a:ext cx="340178" cy="12397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E46F8902-6D06-4FF1-9FC3-85A15D51665C}"/>
                </a:ext>
              </a:extLst>
            </p:cNvPr>
            <p:cNvSpPr txBox="1"/>
            <p:nvPr/>
          </p:nvSpPr>
          <p:spPr>
            <a:xfrm>
              <a:off x="2933330" y="8248271"/>
              <a:ext cx="1382709" cy="338554"/>
            </a:xfrm>
            <a:prstGeom prst="rect">
              <a:avLst/>
            </a:prstGeom>
            <a:noFill/>
          </p:spPr>
          <p:txBody>
            <a:bodyPr wrap="square" rtlCol="0">
              <a:spAutoFit/>
            </a:bodyPr>
            <a:lstStyle/>
            <a:p>
              <a:r>
                <a:rPr lang="en-US" sz="1600" dirty="0">
                  <a:solidFill>
                    <a:srgbClr val="0000CC"/>
                  </a:solidFill>
                </a:rPr>
                <a:t>Modify Config </a:t>
              </a:r>
            </a:p>
          </p:txBody>
        </p:sp>
        <p:cxnSp>
          <p:nvCxnSpPr>
            <p:cNvPr id="110" name="Straight Arrow Connector 109">
              <a:extLst>
                <a:ext uri="{FF2B5EF4-FFF2-40B4-BE49-F238E27FC236}">
                  <a16:creationId xmlns:a16="http://schemas.microsoft.com/office/drawing/2014/main" id="{26EEB767-471F-4682-90D4-24E67AA046AB}"/>
                </a:ext>
              </a:extLst>
            </p:cNvPr>
            <p:cNvCxnSpPr>
              <a:cxnSpLocks/>
            </p:cNvCxnSpPr>
            <p:nvPr/>
          </p:nvCxnSpPr>
          <p:spPr>
            <a:xfrm flipH="1" flipV="1">
              <a:off x="3255927" y="8252938"/>
              <a:ext cx="562232" cy="1021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0E0C7147-64E2-4799-A394-C78006C37F01}"/>
                </a:ext>
              </a:extLst>
            </p:cNvPr>
            <p:cNvSpPr/>
            <p:nvPr/>
          </p:nvSpPr>
          <p:spPr>
            <a:xfrm rot="16200000">
              <a:off x="3459945" y="8087126"/>
              <a:ext cx="231017" cy="121029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5C1150AF-9738-4173-BB8B-3ADB123741AE}"/>
                </a:ext>
              </a:extLst>
            </p:cNvPr>
            <p:cNvSpPr txBox="1"/>
            <p:nvPr/>
          </p:nvSpPr>
          <p:spPr>
            <a:xfrm>
              <a:off x="2923992" y="8568932"/>
              <a:ext cx="1528550" cy="276999"/>
            </a:xfrm>
            <a:prstGeom prst="rect">
              <a:avLst/>
            </a:prstGeom>
            <a:noFill/>
          </p:spPr>
          <p:txBody>
            <a:bodyPr wrap="square" rtlCol="0">
              <a:spAutoFit/>
            </a:bodyPr>
            <a:lstStyle/>
            <a:p>
              <a:r>
                <a:rPr lang="en-US" sz="1200" dirty="0">
                  <a:solidFill>
                    <a:schemeClr val="bg1"/>
                  </a:solidFill>
                </a:rPr>
                <a:t>Modify Parameters</a:t>
              </a:r>
            </a:p>
          </p:txBody>
        </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4824035" y="-431682"/>
              <a:ext cx="408076" cy="415406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rgbClr val="0000CC"/>
                  </a:solidFill>
                </a:rPr>
                <a:t>Authenticate connection</a:t>
              </a:r>
            </a:p>
          </p:txBody>
        </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a:off x="3283177" y="1439831"/>
              <a:ext cx="3530528" cy="61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3263809" y="2548556"/>
              <a:ext cx="3569263" cy="311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Rectangle: Rounded Corners 136">
              <a:extLst>
                <a:ext uri="{FF2B5EF4-FFF2-40B4-BE49-F238E27FC236}">
                  <a16:creationId xmlns:a16="http://schemas.microsoft.com/office/drawing/2014/main" id="{79332993-B5C5-40DB-A11E-737877FF3C95}"/>
                </a:ext>
              </a:extLst>
            </p:cNvPr>
            <p:cNvSpPr/>
            <p:nvPr/>
          </p:nvSpPr>
          <p:spPr>
            <a:xfrm rot="16200000">
              <a:off x="8562425" y="4541405"/>
              <a:ext cx="273667" cy="134713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a:extLst>
                <a:ext uri="{FF2B5EF4-FFF2-40B4-BE49-F238E27FC236}">
                  <a16:creationId xmlns:a16="http://schemas.microsoft.com/office/drawing/2014/main" id="{271107D9-466B-4610-AD55-9B278B30B913}"/>
                </a:ext>
              </a:extLst>
            </p:cNvPr>
            <p:cNvSpPr txBox="1"/>
            <p:nvPr/>
          </p:nvSpPr>
          <p:spPr>
            <a:xfrm>
              <a:off x="8041746" y="5091477"/>
              <a:ext cx="1173390" cy="261610"/>
            </a:xfrm>
            <a:prstGeom prst="rect">
              <a:avLst/>
            </a:prstGeom>
            <a:noFill/>
          </p:spPr>
          <p:txBody>
            <a:bodyPr wrap="square" rtlCol="0">
              <a:spAutoFit/>
            </a:bodyPr>
            <a:lstStyle/>
            <a:p>
              <a:r>
                <a:rPr lang="en-US" sz="1100" dirty="0">
                  <a:solidFill>
                    <a:schemeClr val="bg1"/>
                  </a:solidFill>
                </a:rPr>
                <a:t>Analyzes data </a:t>
              </a:r>
            </a:p>
          </p:txBody>
        </p:sp>
        <p:sp>
          <p:nvSpPr>
            <p:cNvPr id="147" name="Rectangle: Rounded Corners 146">
              <a:extLst>
                <a:ext uri="{FF2B5EF4-FFF2-40B4-BE49-F238E27FC236}">
                  <a16:creationId xmlns:a16="http://schemas.microsoft.com/office/drawing/2014/main" id="{33582564-1951-4B45-9F38-10CA46DF1D62}"/>
                </a:ext>
              </a:extLst>
            </p:cNvPr>
            <p:cNvSpPr/>
            <p:nvPr/>
          </p:nvSpPr>
          <p:spPr>
            <a:xfrm rot="16200000">
              <a:off x="7384493" y="3961137"/>
              <a:ext cx="316876" cy="35609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TextBox 147">
              <a:extLst>
                <a:ext uri="{FF2B5EF4-FFF2-40B4-BE49-F238E27FC236}">
                  <a16:creationId xmlns:a16="http://schemas.microsoft.com/office/drawing/2014/main" id="{C301EC2A-BA48-4F47-B8B2-18838CFAE881}"/>
                </a:ext>
              </a:extLst>
            </p:cNvPr>
            <p:cNvSpPr txBox="1"/>
            <p:nvPr/>
          </p:nvSpPr>
          <p:spPr>
            <a:xfrm>
              <a:off x="5877709" y="5590188"/>
              <a:ext cx="3287689" cy="338554"/>
            </a:xfrm>
            <a:prstGeom prst="rect">
              <a:avLst/>
            </a:prstGeom>
            <a:noFill/>
          </p:spPr>
          <p:txBody>
            <a:bodyPr wrap="square" rtlCol="0">
              <a:spAutoFit/>
            </a:bodyPr>
            <a:lstStyle/>
            <a:p>
              <a:r>
                <a:rPr lang="en-US" sz="1600" dirty="0">
                  <a:solidFill>
                    <a:srgbClr val="0000CC"/>
                  </a:solidFill>
                </a:rPr>
                <a:t>AA notifies Policy of Anomaly</a:t>
              </a:r>
            </a:p>
          </p:txBody>
        </p:sp>
        <p:cxnSp>
          <p:nvCxnSpPr>
            <p:cNvPr id="125" name="Straight Arrow Connector 124">
              <a:extLst>
                <a:ext uri="{FF2B5EF4-FFF2-40B4-BE49-F238E27FC236}">
                  <a16:creationId xmlns:a16="http://schemas.microsoft.com/office/drawing/2014/main" id="{99294F4B-1B80-4F2B-A364-5CA16D9D21BB}"/>
                </a:ext>
              </a:extLst>
            </p:cNvPr>
            <p:cNvCxnSpPr>
              <a:cxnSpLocks/>
            </p:cNvCxnSpPr>
            <p:nvPr/>
          </p:nvCxnSpPr>
          <p:spPr>
            <a:xfrm>
              <a:off x="6069809" y="5534349"/>
              <a:ext cx="2925058"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3FEF5C5-7008-45E2-A3C1-80F38759F419}"/>
                </a:ext>
              </a:extLst>
            </p:cNvPr>
            <p:cNvSpPr txBox="1"/>
            <p:nvPr/>
          </p:nvSpPr>
          <p:spPr>
            <a:xfrm>
              <a:off x="4064844" y="2275130"/>
              <a:ext cx="1156470" cy="276999"/>
            </a:xfrm>
            <a:prstGeom prst="rect">
              <a:avLst/>
            </a:prstGeom>
            <a:noFill/>
          </p:spPr>
          <p:txBody>
            <a:bodyPr wrap="none" rtlCol="0">
              <a:spAutoFit/>
            </a:bodyPr>
            <a:lstStyle/>
            <a:p>
              <a:r>
                <a:rPr lang="en-US" sz="1200" dirty="0">
                  <a:solidFill>
                    <a:srgbClr val="FF0000"/>
                  </a:solidFill>
                </a:rPr>
                <a:t>JSON/HTTP/TLS</a:t>
              </a:r>
            </a:p>
          </p:txBody>
        </p: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4817101" y="721316"/>
              <a:ext cx="421944" cy="41540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200" dirty="0">
                <a:solidFill>
                  <a:srgbClr val="0000CC"/>
                </a:solidFill>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8491478" y="4224362"/>
              <a:ext cx="391742" cy="137094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400" dirty="0">
                  <a:solidFill>
                    <a:srgbClr val="0000CC"/>
                  </a:solidFill>
                </a:rPr>
                <a:t>AA gets data</a:t>
              </a:r>
              <a:endParaRPr lang="en-US" sz="1400" dirty="0"/>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flipV="1">
              <a:off x="8312726" y="4666231"/>
              <a:ext cx="723893" cy="204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9" name="Rectangle: Rounded Corners 218">
              <a:extLst>
                <a:ext uri="{FF2B5EF4-FFF2-40B4-BE49-F238E27FC236}">
                  <a16:creationId xmlns:a16="http://schemas.microsoft.com/office/drawing/2014/main" id="{95FB97AE-EB69-4295-B082-712428160DBB}"/>
                </a:ext>
              </a:extLst>
            </p:cNvPr>
            <p:cNvSpPr/>
            <p:nvPr/>
          </p:nvSpPr>
          <p:spPr>
            <a:xfrm rot="16200000">
              <a:off x="7355101" y="4303613"/>
              <a:ext cx="358818" cy="355203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Request that NF Modifies Configuration (change parameter value for optimization)</a:t>
              </a:r>
            </a:p>
          </p:txBody>
        </p:sp>
        <p:grpSp>
          <p:nvGrpSpPr>
            <p:cNvPr id="124" name="Group 123">
              <a:extLst>
                <a:ext uri="{FF2B5EF4-FFF2-40B4-BE49-F238E27FC236}">
                  <a16:creationId xmlns:a16="http://schemas.microsoft.com/office/drawing/2014/main" id="{86565B28-EC93-42E2-AA3A-3B2BC063CC85}"/>
                </a:ext>
              </a:extLst>
            </p:cNvPr>
            <p:cNvGrpSpPr/>
            <p:nvPr/>
          </p:nvGrpSpPr>
          <p:grpSpPr>
            <a:xfrm>
              <a:off x="5534287" y="552920"/>
              <a:ext cx="712737" cy="560347"/>
              <a:chOff x="1839900" y="588837"/>
              <a:chExt cx="712737" cy="560347"/>
            </a:xfrm>
          </p:grpSpPr>
          <p:sp>
            <p:nvSpPr>
              <p:cNvPr id="126" name="Rectangle: Rounded Corners 125">
                <a:extLst>
                  <a:ext uri="{FF2B5EF4-FFF2-40B4-BE49-F238E27FC236}">
                    <a16:creationId xmlns:a16="http://schemas.microsoft.com/office/drawing/2014/main" id="{80799909-E971-444E-95AD-97742106D930}"/>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extBox 127">
                <a:extLst>
                  <a:ext uri="{FF2B5EF4-FFF2-40B4-BE49-F238E27FC236}">
                    <a16:creationId xmlns:a16="http://schemas.microsoft.com/office/drawing/2014/main" id="{4E4F7817-42DD-4357-900A-F697CC2B7A39}"/>
                  </a:ext>
                </a:extLst>
              </p:cNvPr>
              <p:cNvSpPr txBox="1"/>
              <p:nvPr/>
            </p:nvSpPr>
            <p:spPr>
              <a:xfrm>
                <a:off x="1926770" y="730814"/>
                <a:ext cx="560474" cy="276999"/>
              </a:xfrm>
              <a:prstGeom prst="rect">
                <a:avLst/>
              </a:prstGeom>
              <a:noFill/>
            </p:spPr>
            <p:txBody>
              <a:bodyPr wrap="none" rtlCol="0">
                <a:spAutoFit/>
              </a:bodyPr>
              <a:lstStyle/>
              <a:p>
                <a:r>
                  <a:rPr lang="en-US" sz="1200" b="1" dirty="0">
                    <a:solidFill>
                      <a:schemeClr val="bg1"/>
                    </a:solidFill>
                  </a:rPr>
                  <a:t>Policy</a:t>
                </a:r>
              </a:p>
            </p:txBody>
          </p:sp>
        </p:grpSp>
        <p:sp>
          <p:nvSpPr>
            <p:cNvPr id="190" name="Rectangle: Rounded Corners 189">
              <a:extLst>
                <a:ext uri="{FF2B5EF4-FFF2-40B4-BE49-F238E27FC236}">
                  <a16:creationId xmlns:a16="http://schemas.microsoft.com/office/drawing/2014/main" id="{9122E5B9-8A3E-4824-BD27-50139BD78B4D}"/>
                </a:ext>
              </a:extLst>
            </p:cNvPr>
            <p:cNvSpPr/>
            <p:nvPr/>
          </p:nvSpPr>
          <p:spPr>
            <a:xfrm rot="16200000">
              <a:off x="4321195" y="6809542"/>
              <a:ext cx="340178" cy="138825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xtBox 190">
              <a:extLst>
                <a:ext uri="{FF2B5EF4-FFF2-40B4-BE49-F238E27FC236}">
                  <a16:creationId xmlns:a16="http://schemas.microsoft.com/office/drawing/2014/main" id="{643F6D55-1EE2-4DAA-AEBC-D9B5C74A9FC7}"/>
                </a:ext>
              </a:extLst>
            </p:cNvPr>
            <p:cNvSpPr txBox="1"/>
            <p:nvPr/>
          </p:nvSpPr>
          <p:spPr>
            <a:xfrm>
              <a:off x="3788831" y="7337134"/>
              <a:ext cx="1334120" cy="338554"/>
            </a:xfrm>
            <a:prstGeom prst="rect">
              <a:avLst/>
            </a:prstGeom>
            <a:noFill/>
          </p:spPr>
          <p:txBody>
            <a:bodyPr wrap="square" rtlCol="0">
              <a:spAutoFit/>
            </a:bodyPr>
            <a:lstStyle/>
            <a:p>
              <a:r>
                <a:rPr lang="en-US" sz="1600" dirty="0">
                  <a:solidFill>
                    <a:srgbClr val="0000CC"/>
                  </a:solidFill>
                </a:rPr>
                <a:t>Opt workflow</a:t>
              </a:r>
            </a:p>
          </p:txBody>
        </p:sp>
        <p:cxnSp>
          <p:nvCxnSpPr>
            <p:cNvPr id="192" name="Straight Arrow Connector 191">
              <a:extLst>
                <a:ext uri="{FF2B5EF4-FFF2-40B4-BE49-F238E27FC236}">
                  <a16:creationId xmlns:a16="http://schemas.microsoft.com/office/drawing/2014/main" id="{F6A57B15-8140-4CFE-9314-86DA95677936}"/>
                </a:ext>
              </a:extLst>
            </p:cNvPr>
            <p:cNvCxnSpPr>
              <a:cxnSpLocks/>
            </p:cNvCxnSpPr>
            <p:nvPr/>
          </p:nvCxnSpPr>
          <p:spPr>
            <a:xfrm flipH="1" flipV="1">
              <a:off x="4133384" y="7333580"/>
              <a:ext cx="658533" cy="1833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3" name="Rectangle: Rounded Corners 192">
              <a:extLst>
                <a:ext uri="{FF2B5EF4-FFF2-40B4-BE49-F238E27FC236}">
                  <a16:creationId xmlns:a16="http://schemas.microsoft.com/office/drawing/2014/main" id="{DC303DE9-77AE-49BF-A73E-4EF822515383}"/>
                </a:ext>
              </a:extLst>
            </p:cNvPr>
            <p:cNvSpPr/>
            <p:nvPr/>
          </p:nvSpPr>
          <p:spPr>
            <a:xfrm rot="16200000">
              <a:off x="4305503" y="7158197"/>
              <a:ext cx="371561" cy="13882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57EA34DD-D954-48D6-B6B3-06D91D9F969C}"/>
                </a:ext>
              </a:extLst>
            </p:cNvPr>
            <p:cNvSpPr txBox="1"/>
            <p:nvPr/>
          </p:nvSpPr>
          <p:spPr>
            <a:xfrm>
              <a:off x="3754840" y="7645757"/>
              <a:ext cx="1646455" cy="430887"/>
            </a:xfrm>
            <a:prstGeom prst="rect">
              <a:avLst/>
            </a:prstGeom>
            <a:noFill/>
          </p:spPr>
          <p:txBody>
            <a:bodyPr wrap="square" rtlCol="0">
              <a:spAutoFit/>
            </a:bodyPr>
            <a:lstStyle/>
            <a:p>
              <a:r>
                <a:rPr lang="en-US" sz="1100" dirty="0">
                  <a:solidFill>
                    <a:schemeClr val="bg1"/>
                  </a:solidFill>
                </a:rPr>
                <a:t>Optimization workflow SO informs SDN-R</a:t>
              </a:r>
            </a:p>
          </p:txBody>
        </p:sp>
        <p:sp>
          <p:nvSpPr>
            <p:cNvPr id="201" name="Rectangle: Rounded Corners 200">
              <a:extLst>
                <a:ext uri="{FF2B5EF4-FFF2-40B4-BE49-F238E27FC236}">
                  <a16:creationId xmlns:a16="http://schemas.microsoft.com/office/drawing/2014/main" id="{280F638C-08F8-426A-B594-8898485E9FD9}"/>
                </a:ext>
              </a:extLst>
            </p:cNvPr>
            <p:cNvSpPr/>
            <p:nvPr/>
          </p:nvSpPr>
          <p:spPr>
            <a:xfrm rot="16200000">
              <a:off x="5191552" y="5950480"/>
              <a:ext cx="443794" cy="13127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2" name="TextBox 201">
              <a:extLst>
                <a:ext uri="{FF2B5EF4-FFF2-40B4-BE49-F238E27FC236}">
                  <a16:creationId xmlns:a16="http://schemas.microsoft.com/office/drawing/2014/main" id="{394BBB61-898D-42FA-93C5-9E4F4B64A327}"/>
                </a:ext>
              </a:extLst>
            </p:cNvPr>
            <p:cNvSpPr txBox="1"/>
            <p:nvPr/>
          </p:nvSpPr>
          <p:spPr>
            <a:xfrm>
              <a:off x="4757902" y="6314545"/>
              <a:ext cx="1360848" cy="523220"/>
            </a:xfrm>
            <a:prstGeom prst="rect">
              <a:avLst/>
            </a:prstGeom>
            <a:noFill/>
          </p:spPr>
          <p:txBody>
            <a:bodyPr wrap="square" rtlCol="0">
              <a:spAutoFit/>
            </a:bodyPr>
            <a:lstStyle/>
            <a:p>
              <a:r>
                <a:rPr lang="en-US" sz="1400" dirty="0">
                  <a:solidFill>
                    <a:srgbClr val="0000CC"/>
                  </a:solidFill>
                </a:rPr>
                <a:t>Optimization triggered</a:t>
              </a:r>
            </a:p>
          </p:txBody>
        </p:sp>
        <p:cxnSp>
          <p:nvCxnSpPr>
            <p:cNvPr id="211" name="Straight Arrow Connector 210">
              <a:extLst>
                <a:ext uri="{FF2B5EF4-FFF2-40B4-BE49-F238E27FC236}">
                  <a16:creationId xmlns:a16="http://schemas.microsoft.com/office/drawing/2014/main" id="{8373AB3E-C90E-4781-B929-18633E9DEB73}"/>
                </a:ext>
              </a:extLst>
            </p:cNvPr>
            <p:cNvCxnSpPr>
              <a:cxnSpLocks/>
            </p:cNvCxnSpPr>
            <p:nvPr/>
          </p:nvCxnSpPr>
          <p:spPr>
            <a:xfrm flipH="1">
              <a:off x="5048440" y="6372789"/>
              <a:ext cx="705711" cy="8043"/>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4" name="Rectangle: Rounded Corners 213">
              <a:extLst>
                <a:ext uri="{FF2B5EF4-FFF2-40B4-BE49-F238E27FC236}">
                  <a16:creationId xmlns:a16="http://schemas.microsoft.com/office/drawing/2014/main" id="{1A2A60C0-47C6-4C1F-B08C-BA1637DAE794}"/>
                </a:ext>
              </a:extLst>
            </p:cNvPr>
            <p:cNvSpPr/>
            <p:nvPr/>
          </p:nvSpPr>
          <p:spPr>
            <a:xfrm rot="16200000">
              <a:off x="5213416" y="6364845"/>
              <a:ext cx="385496" cy="132729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TextBox 214">
              <a:extLst>
                <a:ext uri="{FF2B5EF4-FFF2-40B4-BE49-F238E27FC236}">
                  <a16:creationId xmlns:a16="http://schemas.microsoft.com/office/drawing/2014/main" id="{B33D6429-A386-4437-8686-C08E46ABD627}"/>
                </a:ext>
              </a:extLst>
            </p:cNvPr>
            <p:cNvSpPr txBox="1"/>
            <p:nvPr/>
          </p:nvSpPr>
          <p:spPr>
            <a:xfrm>
              <a:off x="4732682" y="6807453"/>
              <a:ext cx="1498260" cy="461665"/>
            </a:xfrm>
            <a:prstGeom prst="rect">
              <a:avLst/>
            </a:prstGeom>
            <a:noFill/>
          </p:spPr>
          <p:txBody>
            <a:bodyPr wrap="square" rtlCol="0">
              <a:spAutoFit/>
            </a:bodyPr>
            <a:lstStyle/>
            <a:p>
              <a:r>
                <a:rPr lang="en-US" sz="1200" dirty="0">
                  <a:solidFill>
                    <a:schemeClr val="bg1"/>
                  </a:solidFill>
                </a:rPr>
                <a:t>Policy tells SO to change parameter</a:t>
              </a:r>
            </a:p>
          </p:txBody>
        </p:sp>
        <p:sp>
          <p:nvSpPr>
            <p:cNvPr id="220" name="Rectangle 219">
              <a:extLst>
                <a:ext uri="{FF2B5EF4-FFF2-40B4-BE49-F238E27FC236}">
                  <a16:creationId xmlns:a16="http://schemas.microsoft.com/office/drawing/2014/main" id="{3314AA46-7ADB-4EC9-8A0D-97F6001EF6FB}"/>
                </a:ext>
              </a:extLst>
            </p:cNvPr>
            <p:cNvSpPr/>
            <p:nvPr/>
          </p:nvSpPr>
          <p:spPr>
            <a:xfrm>
              <a:off x="3347389" y="8018345"/>
              <a:ext cx="421910" cy="276999"/>
            </a:xfrm>
            <a:prstGeom prst="rect">
              <a:avLst/>
            </a:prstGeom>
          </p:spPr>
          <p:txBody>
            <a:bodyPr wrap="none">
              <a:spAutoFit/>
            </a:bodyPr>
            <a:lstStyle/>
            <a:p>
              <a:r>
                <a:rPr lang="en-US" sz="1200" dirty="0">
                  <a:solidFill>
                    <a:srgbClr val="FF0000"/>
                  </a:solidFill>
                </a:rPr>
                <a:t>SSH</a:t>
              </a:r>
            </a:p>
          </p:txBody>
        </p:sp>
        <p:sp>
          <p:nvSpPr>
            <p:cNvPr id="243" name="Rectangle: Rounded Corners 242">
              <a:extLst>
                <a:ext uri="{FF2B5EF4-FFF2-40B4-BE49-F238E27FC236}">
                  <a16:creationId xmlns:a16="http://schemas.microsoft.com/office/drawing/2014/main" id="{B85E9238-77AD-4140-B2C0-9AC856117F08}"/>
                </a:ext>
              </a:extLst>
            </p:cNvPr>
            <p:cNvSpPr/>
            <p:nvPr/>
          </p:nvSpPr>
          <p:spPr>
            <a:xfrm rot="16200000">
              <a:off x="4829718" y="-9533"/>
              <a:ext cx="407944" cy="414282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DCAE authenticates new HTTP and TLS connection using functionality provided by AAF</a:t>
              </a:r>
            </a:p>
          </p:txBody>
        </p: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7329024" y="3074127"/>
              <a:ext cx="456346" cy="151105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rgbClr val="0000CC"/>
                  </a:solidFill>
                </a:rPr>
                <a:t>Publish Event</a:t>
              </a:r>
            </a:p>
          </p:txBody>
        </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7088700" y="3601481"/>
              <a:ext cx="93699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7" name="Rectangle: Rounded Corners 246">
              <a:extLst>
                <a:ext uri="{FF2B5EF4-FFF2-40B4-BE49-F238E27FC236}">
                  <a16:creationId xmlns:a16="http://schemas.microsoft.com/office/drawing/2014/main" id="{78E44808-1A03-4953-BA93-C9C8C2C39EBC}"/>
                </a:ext>
              </a:extLst>
            </p:cNvPr>
            <p:cNvSpPr/>
            <p:nvPr/>
          </p:nvSpPr>
          <p:spPr>
            <a:xfrm rot="16200000">
              <a:off x="7343979" y="3543937"/>
              <a:ext cx="465570" cy="152611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200" dirty="0">
                  <a:solidFill>
                    <a:schemeClr val="bg1"/>
                  </a:solidFill>
                </a:rPr>
                <a:t>DCAE  publishes data to DMaaP topic</a:t>
              </a:r>
            </a:p>
          </p:txBody>
        </p:sp>
        <p:sp>
          <p:nvSpPr>
            <p:cNvPr id="227" name="TextBox 226">
              <a:extLst>
                <a:ext uri="{FF2B5EF4-FFF2-40B4-BE49-F238E27FC236}">
                  <a16:creationId xmlns:a16="http://schemas.microsoft.com/office/drawing/2014/main" id="{5692E93B-0B0A-4216-B895-8B0CE5C05D91}"/>
                </a:ext>
              </a:extLst>
            </p:cNvPr>
            <p:cNvSpPr txBox="1"/>
            <p:nvPr/>
          </p:nvSpPr>
          <p:spPr>
            <a:xfrm>
              <a:off x="4077598" y="1196953"/>
              <a:ext cx="774956" cy="276999"/>
            </a:xfrm>
            <a:prstGeom prst="rect">
              <a:avLst/>
            </a:prstGeom>
            <a:noFill/>
          </p:spPr>
          <p:txBody>
            <a:bodyPr wrap="none" rtlCol="0">
              <a:spAutoFit/>
            </a:bodyPr>
            <a:lstStyle/>
            <a:p>
              <a:r>
                <a:rPr lang="en-US" sz="1200" dirty="0">
                  <a:solidFill>
                    <a:srgbClr val="FF0000"/>
                  </a:solidFill>
                </a:rPr>
                <a:t>HTTP/TLS</a:t>
              </a:r>
            </a:p>
          </p:txBody>
        </p:sp>
        <p:sp>
          <p:nvSpPr>
            <p:cNvPr id="83" name="TextBox 82">
              <a:extLst>
                <a:ext uri="{FF2B5EF4-FFF2-40B4-BE49-F238E27FC236}">
                  <a16:creationId xmlns:a16="http://schemas.microsoft.com/office/drawing/2014/main" id="{445BA079-75CD-403E-9440-2D46CEB42298}"/>
                </a:ext>
              </a:extLst>
            </p:cNvPr>
            <p:cNvSpPr txBox="1"/>
            <p:nvPr/>
          </p:nvSpPr>
          <p:spPr>
            <a:xfrm>
              <a:off x="3041417" y="2609207"/>
              <a:ext cx="3711879" cy="400110"/>
            </a:xfrm>
            <a:prstGeom prst="rect">
              <a:avLst/>
            </a:prstGeom>
            <a:noFill/>
          </p:spPr>
          <p:txBody>
            <a:bodyPr wrap="square" rtlCol="0">
              <a:spAutoFit/>
            </a:bodyPr>
            <a:lstStyle/>
            <a:p>
              <a:r>
                <a:rPr lang="en-US" sz="2000" dirty="0">
                  <a:solidFill>
                    <a:srgbClr val="0000CC"/>
                  </a:solidFill>
                </a:rPr>
                <a:t>NF sends Periodic PM event </a:t>
              </a:r>
            </a:p>
          </p:txBody>
        </p:sp>
        <p:pic>
          <p:nvPicPr>
            <p:cNvPr id="133" name="Picture 132">
              <a:extLst>
                <a:ext uri="{FF2B5EF4-FFF2-40B4-BE49-F238E27FC236}">
                  <a16:creationId xmlns:a16="http://schemas.microsoft.com/office/drawing/2014/main" id="{0D48E4A8-FE5E-4458-B66B-B19FF9B8BEB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86377" y="1487806"/>
              <a:ext cx="278522" cy="278522"/>
            </a:xfrm>
            <a:prstGeom prst="rect">
              <a:avLst/>
            </a:prstGeom>
          </p:spPr>
        </p:pic>
      </p:grpSp>
      <p:sp>
        <p:nvSpPr>
          <p:cNvPr id="135" name="TextBox 134">
            <a:extLst>
              <a:ext uri="{FF2B5EF4-FFF2-40B4-BE49-F238E27FC236}">
                <a16:creationId xmlns:a16="http://schemas.microsoft.com/office/drawing/2014/main" id="{A9ED4968-7137-46AC-9881-CEAB885AD0B6}"/>
              </a:ext>
            </a:extLst>
          </p:cNvPr>
          <p:cNvSpPr txBox="1"/>
          <p:nvPr/>
        </p:nvSpPr>
        <p:spPr>
          <a:xfrm>
            <a:off x="7411695" y="137559"/>
            <a:ext cx="4766859" cy="8763150"/>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latin typeface="Nokia Pure Text Light" panose="020B0403020202020204" pitchFamily="34" charset="0"/>
                <a:ea typeface="Nokia Pure Text Light" panose="020B0403020202020204" pitchFamily="34" charset="0"/>
              </a:rPr>
              <a:t>Periodic PM</a:t>
            </a:r>
          </a:p>
          <a:p>
            <a:pPr defTabSz="360000">
              <a:spcAft>
                <a:spcPts val="600"/>
              </a:spcAft>
              <a:tabLst>
                <a:tab pos="360000" algn="l"/>
              </a:tabLst>
            </a:pPr>
            <a:r>
              <a:rPr lang="en-US" dirty="0">
                <a:ea typeface="Nokia Pure Text Light" panose="020B0403020202020204" pitchFamily="34" charset="0"/>
              </a:rPr>
              <a:t>NF establishes a HTTP/TLS connection to the DCAE VES Collector. </a:t>
            </a:r>
          </a:p>
          <a:p>
            <a:pPr defTabSz="360000">
              <a:spcAft>
                <a:spcPts val="600"/>
              </a:spcAft>
              <a:tabLst>
                <a:tab pos="360000" algn="l"/>
              </a:tabLst>
            </a:pPr>
            <a:r>
              <a:rPr lang="en-US" dirty="0">
                <a:highlight>
                  <a:srgbClr val="FFFF00"/>
                </a:highlight>
                <a:ea typeface="Nokia Pure Text Light" panose="020B0403020202020204" pitchFamily="34" charset="0"/>
              </a:rPr>
              <a:t>DCAE authenticates the certificate for TLS.  Certificate is X.509v3 and can be a Vendor or Service Provider certificate.  DCAE authenticates HTTP username and password, if required.</a:t>
            </a:r>
          </a:p>
          <a:p>
            <a:pPr defTabSz="360000">
              <a:spcAft>
                <a:spcPts val="600"/>
              </a:spcAft>
              <a:tabLst>
                <a:tab pos="360000" algn="l"/>
              </a:tabLst>
            </a:pPr>
            <a:r>
              <a:rPr lang="en-US" dirty="0">
                <a:ea typeface="Nokia Pure Text Light" panose="020B0403020202020204" pitchFamily="34" charset="0"/>
              </a:rPr>
              <a:t>NF sends PM Event to DCAE. Event is encoded in JSON and sent via HTTP/TLS.  HTTP/TLS connection is set up and torn down every time a periodic PM event is sent. </a:t>
            </a:r>
          </a:p>
          <a:p>
            <a:pPr defTabSz="360000">
              <a:spcAft>
                <a:spcPts val="600"/>
              </a:spcAft>
              <a:tabLst>
                <a:tab pos="360000" algn="l"/>
              </a:tabLst>
            </a:pPr>
            <a:r>
              <a:rPr lang="en-US" dirty="0">
                <a:ea typeface="Nokia Pure Text Light" panose="020B0403020202020204" pitchFamily="34" charset="0"/>
              </a:rPr>
              <a:t>DCAE publishes the data to an appropriate DMaaP topic.</a:t>
            </a:r>
          </a:p>
          <a:p>
            <a:pPr defTabSz="360000">
              <a:spcAft>
                <a:spcPts val="600"/>
              </a:spcAft>
              <a:tabLst>
                <a:tab pos="360000" algn="l"/>
              </a:tabLst>
            </a:pPr>
            <a:r>
              <a:rPr lang="en-US" dirty="0">
                <a:ea typeface="Nokia Pure Text Light" panose="020B0403020202020204" pitchFamily="34" charset="0"/>
              </a:rPr>
              <a:t>Analytics Application (AA) retrieves the data from DMaaP.  AA analyzes the data and identifies an anomaly that may need action.</a:t>
            </a:r>
          </a:p>
          <a:p>
            <a:pPr defTabSz="360000">
              <a:spcAft>
                <a:spcPts val="600"/>
              </a:spcAft>
              <a:tabLst>
                <a:tab pos="360000" algn="l"/>
              </a:tabLst>
            </a:pPr>
            <a:r>
              <a:rPr lang="en-US" dirty="0">
                <a:ea typeface="Nokia Pure Text Light" panose="020B0403020202020204" pitchFamily="34" charset="0"/>
              </a:rPr>
              <a:t>AA notifies Policy of anomaly.</a:t>
            </a:r>
          </a:p>
          <a:p>
            <a:pPr defTabSz="360000">
              <a:spcAft>
                <a:spcPts val="600"/>
              </a:spcAft>
              <a:tabLst>
                <a:tab pos="360000" algn="l"/>
              </a:tabLst>
            </a:pPr>
            <a:r>
              <a:rPr lang="en-US" dirty="0">
                <a:ea typeface="Nokia Pure Text Light" panose="020B0403020202020204" pitchFamily="34" charset="0"/>
              </a:rPr>
              <a:t>Policy determines whether the anomaly requires action.  If yes, Policy notifies SO.</a:t>
            </a:r>
          </a:p>
          <a:p>
            <a:pPr defTabSz="360000">
              <a:spcAft>
                <a:spcPts val="600"/>
              </a:spcAft>
              <a:tabLst>
                <a:tab pos="360000" algn="l"/>
              </a:tabLst>
            </a:pPr>
            <a:r>
              <a:rPr lang="en-US" dirty="0">
                <a:ea typeface="Nokia Pure Text Light" panose="020B0403020202020204" pitchFamily="34" charset="0"/>
              </a:rPr>
              <a:t>SO runs the appropriate workflow to optimize the performance by modifying the NF configuration.  SO triggers SDN-R to modify a parameter.</a:t>
            </a:r>
          </a:p>
          <a:p>
            <a:pPr defTabSz="360000">
              <a:spcAft>
                <a:spcPts val="600"/>
              </a:spcAft>
              <a:tabLst>
                <a:tab pos="360000" algn="l"/>
              </a:tabLst>
            </a:pPr>
            <a:r>
              <a:rPr lang="en-US" dirty="0">
                <a:ea typeface="Nokia Pure Text Light" panose="020B0403020202020204" pitchFamily="34" charset="0"/>
              </a:rPr>
              <a:t>SDN-R establishes an SSH connection to NF and updates the parameter via one of the approved configuration management protocols: Ansible, Chef or </a:t>
            </a:r>
            <a:r>
              <a:rPr lang="en-US" dirty="0" err="1">
                <a:ea typeface="Nokia Pure Text Light" panose="020B0403020202020204" pitchFamily="34" charset="0"/>
              </a:rPr>
              <a:t>Netconf</a:t>
            </a:r>
            <a:r>
              <a:rPr lang="en-US" dirty="0">
                <a:ea typeface="Nokia Pure Text Light" panose="020B0403020202020204" pitchFamily="34" charset="0"/>
              </a:rPr>
              <a:t>.</a:t>
            </a:r>
          </a:p>
          <a:p>
            <a:pPr defTabSz="360000">
              <a:spcAft>
                <a:spcPts val="600"/>
              </a:spcAft>
              <a:tabLst>
                <a:tab pos="360000" algn="l"/>
              </a:tabLst>
            </a:pPr>
            <a:r>
              <a:rPr lang="en-US" dirty="0">
                <a:highlight>
                  <a:srgbClr val="FFFF00"/>
                </a:highlight>
                <a:ea typeface="Nokia Pure Text Light" panose="020B0403020202020204" pitchFamily="34" charset="0"/>
              </a:rPr>
              <a:t>SSH uses public key authentication.  SSH public key must be securely provisioned on the NF.</a:t>
            </a:r>
          </a:p>
        </p:txBody>
      </p:sp>
      <p:sp>
        <p:nvSpPr>
          <p:cNvPr id="140" name="Oval 139">
            <a:extLst>
              <a:ext uri="{FF2B5EF4-FFF2-40B4-BE49-F238E27FC236}">
                <a16:creationId xmlns:a16="http://schemas.microsoft.com/office/drawing/2014/main" id="{44CE83A1-B279-4558-9E86-1C9962493553}"/>
              </a:ext>
            </a:extLst>
          </p:cNvPr>
          <p:cNvSpPr/>
          <p:nvPr/>
        </p:nvSpPr>
        <p:spPr>
          <a:xfrm>
            <a:off x="6991099" y="67965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1</a:t>
            </a:r>
          </a:p>
        </p:txBody>
      </p:sp>
      <p:sp>
        <p:nvSpPr>
          <p:cNvPr id="143" name="Oval 142">
            <a:extLst>
              <a:ext uri="{FF2B5EF4-FFF2-40B4-BE49-F238E27FC236}">
                <a16:creationId xmlns:a16="http://schemas.microsoft.com/office/drawing/2014/main" id="{14E4F770-2FA8-4B6E-8BED-E60578E2FA4F}"/>
              </a:ext>
            </a:extLst>
          </p:cNvPr>
          <p:cNvSpPr/>
          <p:nvPr/>
        </p:nvSpPr>
        <p:spPr>
          <a:xfrm>
            <a:off x="7014551" y="244219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1F583352-0AAB-482D-9C81-D0FC363C8DDB}"/>
              </a:ext>
            </a:extLst>
          </p:cNvPr>
          <p:cNvSpPr/>
          <p:nvPr/>
        </p:nvSpPr>
        <p:spPr>
          <a:xfrm>
            <a:off x="7028892" y="3629602"/>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149" name="Oval 148">
            <a:extLst>
              <a:ext uri="{FF2B5EF4-FFF2-40B4-BE49-F238E27FC236}">
                <a16:creationId xmlns:a16="http://schemas.microsoft.com/office/drawing/2014/main" id="{205BB683-39AC-415B-877C-A94A3A36AC3A}"/>
              </a:ext>
            </a:extLst>
          </p:cNvPr>
          <p:cNvSpPr/>
          <p:nvPr/>
        </p:nvSpPr>
        <p:spPr>
          <a:xfrm>
            <a:off x="7047759" y="429646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151" name="Oval 150">
            <a:extLst>
              <a:ext uri="{FF2B5EF4-FFF2-40B4-BE49-F238E27FC236}">
                <a16:creationId xmlns:a16="http://schemas.microsoft.com/office/drawing/2014/main" id="{DDE9C4E7-893A-4A2F-82DA-06179C7F64CB}"/>
              </a:ext>
            </a:extLst>
          </p:cNvPr>
          <p:cNvSpPr/>
          <p:nvPr/>
        </p:nvSpPr>
        <p:spPr>
          <a:xfrm>
            <a:off x="7049147" y="5151182"/>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152" name="Oval 151">
            <a:extLst>
              <a:ext uri="{FF2B5EF4-FFF2-40B4-BE49-F238E27FC236}">
                <a16:creationId xmlns:a16="http://schemas.microsoft.com/office/drawing/2014/main" id="{19E63A3E-C8C8-4F37-A7E4-E399D67B69BF}"/>
              </a:ext>
            </a:extLst>
          </p:cNvPr>
          <p:cNvSpPr/>
          <p:nvPr/>
        </p:nvSpPr>
        <p:spPr>
          <a:xfrm>
            <a:off x="7028892" y="556617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sp>
        <p:nvSpPr>
          <p:cNvPr id="156" name="Oval 155">
            <a:extLst>
              <a:ext uri="{FF2B5EF4-FFF2-40B4-BE49-F238E27FC236}">
                <a16:creationId xmlns:a16="http://schemas.microsoft.com/office/drawing/2014/main" id="{A9EA0813-102B-4F3D-BBB4-F53C66573A4C}"/>
              </a:ext>
            </a:extLst>
          </p:cNvPr>
          <p:cNvSpPr/>
          <p:nvPr/>
        </p:nvSpPr>
        <p:spPr>
          <a:xfrm>
            <a:off x="7032994" y="6136720"/>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7</a:t>
            </a:r>
            <a:endParaRPr lang="en-US" sz="900" b="1" kern="0" dirty="0">
              <a:solidFill>
                <a:srgbClr val="FFFFFF"/>
              </a:solidFill>
              <a:latin typeface="Nokia Pure Text Light"/>
              <a:ea typeface="+mn-ea"/>
              <a:cs typeface="+mn-cs"/>
            </a:endParaRPr>
          </a:p>
        </p:txBody>
      </p:sp>
      <p:sp>
        <p:nvSpPr>
          <p:cNvPr id="159" name="Oval 158">
            <a:extLst>
              <a:ext uri="{FF2B5EF4-FFF2-40B4-BE49-F238E27FC236}">
                <a16:creationId xmlns:a16="http://schemas.microsoft.com/office/drawing/2014/main" id="{C119D2CE-10AC-420F-AF8C-06ABD698B3D0}"/>
              </a:ext>
            </a:extLst>
          </p:cNvPr>
          <p:cNvSpPr/>
          <p:nvPr/>
        </p:nvSpPr>
        <p:spPr>
          <a:xfrm>
            <a:off x="7062316" y="703527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pic>
        <p:nvPicPr>
          <p:cNvPr id="167" name="Picture 166">
            <a:extLst>
              <a:ext uri="{FF2B5EF4-FFF2-40B4-BE49-F238E27FC236}">
                <a16:creationId xmlns:a16="http://schemas.microsoft.com/office/drawing/2014/main" id="{BC6F57F8-20DC-42E9-A921-B481A42E326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31635" y="1317714"/>
            <a:ext cx="278522" cy="278522"/>
          </a:xfrm>
          <a:prstGeom prst="rect">
            <a:avLst/>
          </a:prstGeom>
        </p:spPr>
      </p:pic>
      <p:sp>
        <p:nvSpPr>
          <p:cNvPr id="168" name="Oval 167">
            <a:extLst>
              <a:ext uri="{FF2B5EF4-FFF2-40B4-BE49-F238E27FC236}">
                <a16:creationId xmlns:a16="http://schemas.microsoft.com/office/drawing/2014/main" id="{A597043A-5661-4A16-B6EC-E831FAA76129}"/>
              </a:ext>
            </a:extLst>
          </p:cNvPr>
          <p:cNvSpPr/>
          <p:nvPr/>
        </p:nvSpPr>
        <p:spPr>
          <a:xfrm>
            <a:off x="52939" y="145772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1</a:t>
            </a:r>
          </a:p>
        </p:txBody>
      </p:sp>
      <p:sp>
        <p:nvSpPr>
          <p:cNvPr id="169" name="Oval 168">
            <a:extLst>
              <a:ext uri="{FF2B5EF4-FFF2-40B4-BE49-F238E27FC236}">
                <a16:creationId xmlns:a16="http://schemas.microsoft.com/office/drawing/2014/main" id="{53BC559A-7412-4AB4-A2EC-4340DE7ACB31}"/>
              </a:ext>
            </a:extLst>
          </p:cNvPr>
          <p:cNvSpPr/>
          <p:nvPr/>
        </p:nvSpPr>
        <p:spPr>
          <a:xfrm>
            <a:off x="43752" y="2631533"/>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2</a:t>
            </a:r>
            <a:endParaRPr lang="en-US" sz="900" b="1" kern="0" dirty="0">
              <a:solidFill>
                <a:srgbClr val="FFFFFF"/>
              </a:solidFill>
              <a:latin typeface="Nokia Pure Text Light"/>
              <a:ea typeface="+mn-ea"/>
              <a:cs typeface="+mn-cs"/>
            </a:endParaRPr>
          </a:p>
        </p:txBody>
      </p:sp>
      <p:sp>
        <p:nvSpPr>
          <p:cNvPr id="170" name="Oval 169">
            <a:extLst>
              <a:ext uri="{FF2B5EF4-FFF2-40B4-BE49-F238E27FC236}">
                <a16:creationId xmlns:a16="http://schemas.microsoft.com/office/drawing/2014/main" id="{88743902-929D-4717-8434-1AE1204CC18C}"/>
              </a:ext>
            </a:extLst>
          </p:cNvPr>
          <p:cNvSpPr/>
          <p:nvPr/>
        </p:nvSpPr>
        <p:spPr>
          <a:xfrm>
            <a:off x="3876983" y="367633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3</a:t>
            </a:r>
            <a:endParaRPr lang="en-US" sz="900" b="1" kern="0" dirty="0">
              <a:solidFill>
                <a:srgbClr val="FFFFFF"/>
              </a:solidFill>
              <a:latin typeface="Nokia Pure Text Light"/>
              <a:ea typeface="+mn-ea"/>
              <a:cs typeface="+mn-cs"/>
            </a:endParaRPr>
          </a:p>
        </p:txBody>
      </p:sp>
      <p:sp>
        <p:nvSpPr>
          <p:cNvPr id="177" name="Oval 176">
            <a:extLst>
              <a:ext uri="{FF2B5EF4-FFF2-40B4-BE49-F238E27FC236}">
                <a16:creationId xmlns:a16="http://schemas.microsoft.com/office/drawing/2014/main" id="{A19948A6-E48A-4320-BB3B-537E1E22F92C}"/>
              </a:ext>
            </a:extLst>
          </p:cNvPr>
          <p:cNvSpPr/>
          <p:nvPr/>
        </p:nvSpPr>
        <p:spPr>
          <a:xfrm>
            <a:off x="5051150" y="4753644"/>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4</a:t>
            </a:r>
            <a:endParaRPr lang="en-US" sz="900" b="1" kern="0" dirty="0">
              <a:solidFill>
                <a:srgbClr val="FFFFFF"/>
              </a:solidFill>
              <a:latin typeface="Nokia Pure Text Light"/>
              <a:ea typeface="+mn-ea"/>
              <a:cs typeface="+mn-cs"/>
            </a:endParaRPr>
          </a:p>
        </p:txBody>
      </p:sp>
      <p:sp>
        <p:nvSpPr>
          <p:cNvPr id="178" name="Oval 177">
            <a:extLst>
              <a:ext uri="{FF2B5EF4-FFF2-40B4-BE49-F238E27FC236}">
                <a16:creationId xmlns:a16="http://schemas.microsoft.com/office/drawing/2014/main" id="{F2C809EF-C443-40B0-A69B-2359B44A1F81}"/>
              </a:ext>
            </a:extLst>
          </p:cNvPr>
          <p:cNvSpPr/>
          <p:nvPr/>
        </p:nvSpPr>
        <p:spPr>
          <a:xfrm>
            <a:off x="2804005" y="5598478"/>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5</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411D937C-3E99-44C6-9D8C-C767C2DD2954}"/>
              </a:ext>
            </a:extLst>
          </p:cNvPr>
          <p:cNvSpPr/>
          <p:nvPr/>
        </p:nvSpPr>
        <p:spPr>
          <a:xfrm>
            <a:off x="1830262" y="646755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6</a:t>
            </a:r>
            <a:endParaRPr lang="en-US" sz="900" b="1" kern="0" dirty="0">
              <a:solidFill>
                <a:srgbClr val="FFFFFF"/>
              </a:solidFill>
              <a:latin typeface="Nokia Pure Text Light"/>
              <a:ea typeface="+mn-ea"/>
              <a:cs typeface="+mn-cs"/>
            </a:endParaRPr>
          </a:p>
        </p:txBody>
      </p:sp>
      <p:sp>
        <p:nvSpPr>
          <p:cNvPr id="180" name="Oval 179">
            <a:extLst>
              <a:ext uri="{FF2B5EF4-FFF2-40B4-BE49-F238E27FC236}">
                <a16:creationId xmlns:a16="http://schemas.microsoft.com/office/drawing/2014/main" id="{DD6E54C2-AEED-448D-8AB7-55CEEA6F825C}"/>
              </a:ext>
            </a:extLst>
          </p:cNvPr>
          <p:cNvSpPr/>
          <p:nvPr/>
        </p:nvSpPr>
        <p:spPr>
          <a:xfrm>
            <a:off x="850905" y="7380727"/>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7</a:t>
            </a:r>
            <a:endParaRPr lang="en-US" sz="900" b="1" kern="0" dirty="0">
              <a:solidFill>
                <a:srgbClr val="FFFFFF"/>
              </a:solidFill>
              <a:latin typeface="Nokia Pure Text Light"/>
              <a:ea typeface="+mn-ea"/>
              <a:cs typeface="+mn-cs"/>
            </a:endParaRPr>
          </a:p>
        </p:txBody>
      </p:sp>
      <p:sp>
        <p:nvSpPr>
          <p:cNvPr id="181" name="Oval 180">
            <a:extLst>
              <a:ext uri="{FF2B5EF4-FFF2-40B4-BE49-F238E27FC236}">
                <a16:creationId xmlns:a16="http://schemas.microsoft.com/office/drawing/2014/main" id="{2218E241-335E-46F3-8373-C838740AFBFD}"/>
              </a:ext>
            </a:extLst>
          </p:cNvPr>
          <p:cNvSpPr/>
          <p:nvPr/>
        </p:nvSpPr>
        <p:spPr>
          <a:xfrm>
            <a:off x="47267" y="8249081"/>
            <a:ext cx="336806"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
        <p:nvSpPr>
          <p:cNvPr id="92" name="Rectangle: Rounded Corners 91">
            <a:extLst>
              <a:ext uri="{FF2B5EF4-FFF2-40B4-BE49-F238E27FC236}">
                <a16:creationId xmlns:a16="http://schemas.microsoft.com/office/drawing/2014/main" id="{64341EF6-DB62-427A-A316-D5C1D13A5F20}"/>
              </a:ext>
            </a:extLst>
          </p:cNvPr>
          <p:cNvSpPr/>
          <p:nvPr/>
        </p:nvSpPr>
        <p:spPr>
          <a:xfrm rot="16200000">
            <a:off x="2259233" y="1105752"/>
            <a:ext cx="401199" cy="415706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050" dirty="0">
                <a:solidFill>
                  <a:schemeClr val="bg1"/>
                </a:solidFill>
              </a:rPr>
              <a:t>NF sends Periodic (15 or 30 minute) PM Event to DCAE VES Collector </a:t>
            </a:r>
          </a:p>
          <a:p>
            <a:r>
              <a:rPr lang="en-US" sz="1050" dirty="0">
                <a:solidFill>
                  <a:schemeClr val="bg1"/>
                </a:solidFill>
              </a:rPr>
              <a:t>JSON/REST/HTTP/TLS</a:t>
            </a:r>
          </a:p>
        </p:txBody>
      </p:sp>
      <p:pic>
        <p:nvPicPr>
          <p:cNvPr id="93" name="Picture 92">
            <a:extLst>
              <a:ext uri="{FF2B5EF4-FFF2-40B4-BE49-F238E27FC236}">
                <a16:creationId xmlns:a16="http://schemas.microsoft.com/office/drawing/2014/main" id="{3F6AEF96-BE72-493A-BE90-28A4E270911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98968" y="8208569"/>
            <a:ext cx="278522" cy="278522"/>
          </a:xfrm>
          <a:prstGeom prst="rect">
            <a:avLst/>
          </a:prstGeom>
        </p:spPr>
      </p:pic>
      <p:pic>
        <p:nvPicPr>
          <p:cNvPr id="94" name="Picture 93">
            <a:extLst>
              <a:ext uri="{FF2B5EF4-FFF2-40B4-BE49-F238E27FC236}">
                <a16:creationId xmlns:a16="http://schemas.microsoft.com/office/drawing/2014/main" id="{9F4AF0B4-7CE5-41F7-AD68-DC1B8F2B2C2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26116" y="8139867"/>
            <a:ext cx="278522" cy="278522"/>
          </a:xfrm>
          <a:prstGeom prst="rect">
            <a:avLst/>
          </a:prstGeom>
        </p:spPr>
      </p:pic>
    </p:spTree>
    <p:extLst>
      <p:ext uri="{BB962C8B-B14F-4D97-AF65-F5344CB8AC3E}">
        <p14:creationId xmlns:p14="http://schemas.microsoft.com/office/powerpoint/2010/main" val="4072779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488385" y="2536408"/>
            <a:ext cx="7096773"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5G USE CASE A : DEPLOYMENT</a:t>
            </a:r>
          </a:p>
          <a:p>
            <a:pPr algn="ctr"/>
            <a:r>
              <a:rPr lang="en-US" sz="4000" dirty="0">
                <a:solidFill>
                  <a:schemeClr val="bg1"/>
                </a:solidFill>
              </a:rPr>
              <a:t>PNF Plug and Play</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491915" y="4737161"/>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RAN PNF Discovery and Registration with ONAP</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nip Single Corner Rectangle 12">
            <a:extLst>
              <a:ext uri="{FF2B5EF4-FFF2-40B4-BE49-F238E27FC236}">
                <a16:creationId xmlns:a16="http://schemas.microsoft.com/office/drawing/2014/main" id="{98128C74-536D-42B1-8173-49783835E885}"/>
              </a:ext>
            </a:extLst>
          </p:cNvPr>
          <p:cNvSpPr/>
          <p:nvPr/>
        </p:nvSpPr>
        <p:spPr>
          <a:xfrm>
            <a:off x="5261340" y="590987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Snip Single Corner Rectangle 2">
            <a:extLst>
              <a:ext uri="{FF2B5EF4-FFF2-40B4-BE49-F238E27FC236}">
                <a16:creationId xmlns:a16="http://schemas.microsoft.com/office/drawing/2014/main" id="{6F8AAA74-856A-4D45-BE25-3196FB29B69A}"/>
              </a:ext>
            </a:extLst>
          </p:cNvPr>
          <p:cNvSpPr/>
          <p:nvPr/>
        </p:nvSpPr>
        <p:spPr>
          <a:xfrm>
            <a:off x="3162922" y="4304362"/>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nip Single Corner Rectangle 11">
            <a:extLst>
              <a:ext uri="{FF2B5EF4-FFF2-40B4-BE49-F238E27FC236}">
                <a16:creationId xmlns:a16="http://schemas.microsoft.com/office/drawing/2014/main" id="{DE720FE2-27ED-4C99-B172-551D363624AF}"/>
              </a:ext>
            </a:extLst>
          </p:cNvPr>
          <p:cNvSpPr/>
          <p:nvPr/>
        </p:nvSpPr>
        <p:spPr>
          <a:xfrm>
            <a:off x="3169918" y="590987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EDB35E9F-E8D4-4694-9860-6FE3AE3BE816}"/>
              </a:ext>
            </a:extLst>
          </p:cNvPr>
          <p:cNvSpPr txBox="1"/>
          <p:nvPr/>
        </p:nvSpPr>
        <p:spPr>
          <a:xfrm>
            <a:off x="3236300" y="6053590"/>
            <a:ext cx="1332096"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Registration</a:t>
            </a:r>
          </a:p>
        </p:txBody>
      </p:sp>
      <p:sp>
        <p:nvSpPr>
          <p:cNvPr id="32" name="Snip Single Corner Rectangle 20">
            <a:extLst>
              <a:ext uri="{FF2B5EF4-FFF2-40B4-BE49-F238E27FC236}">
                <a16:creationId xmlns:a16="http://schemas.microsoft.com/office/drawing/2014/main" id="{1D21425E-92F8-48D4-9BC0-87396D5B3628}"/>
              </a:ext>
            </a:extLst>
          </p:cNvPr>
          <p:cNvSpPr/>
          <p:nvPr/>
        </p:nvSpPr>
        <p:spPr>
          <a:xfrm>
            <a:off x="3186104" y="7397845"/>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77E97AD-DF98-4584-817C-DF37E45AE6B0}"/>
              </a:ext>
            </a:extLst>
          </p:cNvPr>
          <p:cNvSpPr txBox="1"/>
          <p:nvPr/>
        </p:nvSpPr>
        <p:spPr>
          <a:xfrm>
            <a:off x="5248164" y="6015315"/>
            <a:ext cx="4635852" cy="738664"/>
          </a:xfrm>
          <a:prstGeom prst="rect">
            <a:avLst/>
          </a:prstGeom>
          <a:noFill/>
        </p:spPr>
        <p:txBody>
          <a:bodyPr wrap="square" rtlCol="0">
            <a:spAutoFit/>
          </a:bodyPr>
          <a:lstStyle/>
          <a:p>
            <a:r>
              <a:rPr lang="en-US" sz="1400" b="1" dirty="0">
                <a:latin typeface="Nokia Pure Headline Light" pitchFamily="34" charset="0"/>
              </a:rPr>
              <a:t>PNF establishes connection to DCAE.</a:t>
            </a:r>
          </a:p>
          <a:p>
            <a:r>
              <a:rPr lang="en-US" sz="1400" b="1" dirty="0">
                <a:latin typeface="Nokia Pure Headline Light" pitchFamily="34" charset="0"/>
              </a:rPr>
              <a:t>PNF sends PNF Registration Event.</a:t>
            </a:r>
          </a:p>
          <a:p>
            <a:r>
              <a:rPr lang="en-US" sz="1400" b="1" dirty="0">
                <a:latin typeface="Nokia Pure Headline Light" pitchFamily="34" charset="0"/>
              </a:rPr>
              <a:t>PNF Registration Handler (PRH) registers PNF in AAI.</a:t>
            </a:r>
            <a:endParaRPr lang="en-US" sz="1400" dirty="0">
              <a:latin typeface="Nokia Pure Headline Light" pitchFamily="34" charset="0"/>
            </a:endParaRPr>
          </a:p>
        </p:txBody>
      </p:sp>
      <p:sp>
        <p:nvSpPr>
          <p:cNvPr id="37" name="Snip Single Corner Rectangle 3">
            <a:extLst>
              <a:ext uri="{FF2B5EF4-FFF2-40B4-BE49-F238E27FC236}">
                <a16:creationId xmlns:a16="http://schemas.microsoft.com/office/drawing/2014/main" id="{4AFAD787-B57E-4160-B8B7-D2FE163C01C5}"/>
              </a:ext>
            </a:extLst>
          </p:cNvPr>
          <p:cNvSpPr/>
          <p:nvPr/>
        </p:nvSpPr>
        <p:spPr>
          <a:xfrm>
            <a:off x="5255021" y="4304362"/>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Snip Single Corner Rectangle 21">
            <a:extLst>
              <a:ext uri="{FF2B5EF4-FFF2-40B4-BE49-F238E27FC236}">
                <a16:creationId xmlns:a16="http://schemas.microsoft.com/office/drawing/2014/main" id="{FD2AAABB-8AC3-4AFA-81DF-D0DFECFA05CF}"/>
              </a:ext>
            </a:extLst>
          </p:cNvPr>
          <p:cNvSpPr/>
          <p:nvPr/>
        </p:nvSpPr>
        <p:spPr>
          <a:xfrm>
            <a:off x="5275961" y="7397845"/>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B5298F0-A706-4125-A8E6-4003F2442235}"/>
              </a:ext>
            </a:extLst>
          </p:cNvPr>
          <p:cNvSpPr txBox="1"/>
          <p:nvPr/>
        </p:nvSpPr>
        <p:spPr>
          <a:xfrm>
            <a:off x="3238958" y="7555700"/>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1" name="TextBox 10">
            <a:extLst>
              <a:ext uri="{FF2B5EF4-FFF2-40B4-BE49-F238E27FC236}">
                <a16:creationId xmlns:a16="http://schemas.microsoft.com/office/drawing/2014/main" id="{F122673E-4EC5-4C10-9E34-F63A34E11D74}"/>
              </a:ext>
            </a:extLst>
          </p:cNvPr>
          <p:cNvSpPr txBox="1"/>
          <p:nvPr/>
        </p:nvSpPr>
        <p:spPr>
          <a:xfrm>
            <a:off x="5255021" y="7555700"/>
            <a:ext cx="3903633" cy="738664"/>
          </a:xfrm>
          <a:prstGeom prst="rect">
            <a:avLst/>
          </a:prstGeom>
          <a:noFill/>
        </p:spPr>
        <p:txBody>
          <a:bodyPr wrap="none" rtlCol="0">
            <a:spAutoFit/>
          </a:bodyPr>
          <a:lstStyle/>
          <a:p>
            <a:r>
              <a:rPr lang="en-US" sz="1400" b="1" dirty="0">
                <a:latin typeface="Nokia Pure Headline Light" pitchFamily="34" charset="0"/>
              </a:rPr>
              <a:t>PRH triggers SO to complete service instantiation.</a:t>
            </a:r>
          </a:p>
          <a:p>
            <a:r>
              <a:rPr lang="en-US" sz="1400" b="1" dirty="0">
                <a:latin typeface="Nokia Pure Headline Light" pitchFamily="34" charset="0"/>
              </a:rPr>
              <a:t>Second part of PNF Service Instantiation occurs.</a:t>
            </a:r>
          </a:p>
          <a:p>
            <a:r>
              <a:rPr lang="en-US" sz="1400" b="1" dirty="0">
                <a:latin typeface="Nokia Pure Headline Light" pitchFamily="34" charset="0"/>
              </a:rPr>
              <a:t>PNF is configured and ready to provide service.</a:t>
            </a:r>
          </a:p>
        </p:txBody>
      </p:sp>
      <p:sp>
        <p:nvSpPr>
          <p:cNvPr id="18" name="Rectangle 17">
            <a:extLst>
              <a:ext uri="{FF2B5EF4-FFF2-40B4-BE49-F238E27FC236}">
                <a16:creationId xmlns:a16="http://schemas.microsoft.com/office/drawing/2014/main" id="{669F1AC2-46D4-4F6D-95C2-E683EEE2ADA1}"/>
              </a:ext>
            </a:extLst>
          </p:cNvPr>
          <p:cNvSpPr/>
          <p:nvPr/>
        </p:nvSpPr>
        <p:spPr>
          <a:xfrm>
            <a:off x="266700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0CC5A829-4024-4B23-8CE4-8F46FA563677}"/>
              </a:ext>
            </a:extLst>
          </p:cNvPr>
          <p:cNvSpPr txBox="1"/>
          <p:nvPr/>
        </p:nvSpPr>
        <p:spPr>
          <a:xfrm>
            <a:off x="4131903" y="86380"/>
            <a:ext cx="395332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Stages</a:t>
            </a:r>
          </a:p>
        </p:txBody>
      </p:sp>
      <p:sp>
        <p:nvSpPr>
          <p:cNvPr id="20" name="TextBox 19">
            <a:extLst>
              <a:ext uri="{FF2B5EF4-FFF2-40B4-BE49-F238E27FC236}">
                <a16:creationId xmlns:a16="http://schemas.microsoft.com/office/drawing/2014/main" id="{0A116764-E54B-49D1-AEDB-15D7B10D49DD}"/>
              </a:ext>
            </a:extLst>
          </p:cNvPr>
          <p:cNvSpPr txBox="1"/>
          <p:nvPr/>
        </p:nvSpPr>
        <p:spPr>
          <a:xfrm>
            <a:off x="3179882" y="4459896"/>
            <a:ext cx="1461297"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Plug and Play</a:t>
            </a:r>
          </a:p>
        </p:txBody>
      </p:sp>
      <p:sp>
        <p:nvSpPr>
          <p:cNvPr id="21" name="TextBox 20">
            <a:extLst>
              <a:ext uri="{FF2B5EF4-FFF2-40B4-BE49-F238E27FC236}">
                <a16:creationId xmlns:a16="http://schemas.microsoft.com/office/drawing/2014/main" id="{039661C8-A492-433D-99CB-50C4CC15B368}"/>
              </a:ext>
            </a:extLst>
          </p:cNvPr>
          <p:cNvSpPr txBox="1"/>
          <p:nvPr/>
        </p:nvSpPr>
        <p:spPr>
          <a:xfrm>
            <a:off x="5234006" y="4406629"/>
            <a:ext cx="4211409" cy="954107"/>
          </a:xfrm>
          <a:prstGeom prst="rect">
            <a:avLst/>
          </a:prstGeom>
          <a:noFill/>
        </p:spPr>
        <p:txBody>
          <a:bodyPr wrap="none" rtlCol="0">
            <a:spAutoFit/>
          </a:bodyPr>
          <a:lstStyle/>
          <a:p>
            <a:r>
              <a:rPr lang="en-US" sz="1400" b="1" dirty="0">
                <a:latin typeface="Nokia Pure Headline Light" pitchFamily="34" charset="0"/>
              </a:rPr>
              <a:t>PNF powers up and performs Plug and Play procedure.</a:t>
            </a:r>
          </a:p>
          <a:p>
            <a:r>
              <a:rPr lang="en-US" sz="1400" b="1" dirty="0">
                <a:latin typeface="Nokia Pure Headline Light" pitchFamily="34" charset="0"/>
              </a:rPr>
              <a:t>5G PNF follows 3GPP TS.508 PnP procedure.</a:t>
            </a:r>
          </a:p>
          <a:p>
            <a:r>
              <a:rPr lang="en-US" sz="1400" b="1" dirty="0">
                <a:latin typeface="Nokia Pure Headline Light" pitchFamily="34" charset="0"/>
              </a:rPr>
              <a:t>ONAP compatible SW is downloaded to PNF.</a:t>
            </a:r>
          </a:p>
          <a:p>
            <a:endParaRPr lang="en-US" sz="1400" dirty="0">
              <a:latin typeface="Nokia Pure Headline Light" pitchFamily="34" charset="0"/>
            </a:endParaRPr>
          </a:p>
        </p:txBody>
      </p:sp>
      <p:sp>
        <p:nvSpPr>
          <p:cNvPr id="22" name="Rectangle 21">
            <a:extLst>
              <a:ext uri="{FF2B5EF4-FFF2-40B4-BE49-F238E27FC236}">
                <a16:creationId xmlns:a16="http://schemas.microsoft.com/office/drawing/2014/main" id="{FEF356F0-7C36-45D3-AF64-69135D057F32}"/>
              </a:ext>
            </a:extLst>
          </p:cNvPr>
          <p:cNvSpPr/>
          <p:nvPr/>
        </p:nvSpPr>
        <p:spPr>
          <a:xfrm>
            <a:off x="266700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783108F7-4DC9-4AEF-9454-BB9B5BE903FE}"/>
              </a:ext>
            </a:extLst>
          </p:cNvPr>
          <p:cNvSpPr/>
          <p:nvPr/>
        </p:nvSpPr>
        <p:spPr>
          <a:xfrm>
            <a:off x="3179099" y="428532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C</a:t>
            </a:r>
          </a:p>
        </p:txBody>
      </p:sp>
      <p:sp>
        <p:nvSpPr>
          <p:cNvPr id="24" name="Oval 23">
            <a:extLst>
              <a:ext uri="{FF2B5EF4-FFF2-40B4-BE49-F238E27FC236}">
                <a16:creationId xmlns:a16="http://schemas.microsoft.com/office/drawing/2014/main" id="{C7974B62-3F40-4D32-980C-A2265B088D91}"/>
              </a:ext>
            </a:extLst>
          </p:cNvPr>
          <p:cNvSpPr/>
          <p:nvPr/>
        </p:nvSpPr>
        <p:spPr>
          <a:xfrm>
            <a:off x="3179099" y="5902761"/>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D</a:t>
            </a:r>
          </a:p>
        </p:txBody>
      </p:sp>
      <p:sp>
        <p:nvSpPr>
          <p:cNvPr id="25" name="Oval 24">
            <a:extLst>
              <a:ext uri="{FF2B5EF4-FFF2-40B4-BE49-F238E27FC236}">
                <a16:creationId xmlns:a16="http://schemas.microsoft.com/office/drawing/2014/main" id="{CF4038FD-0914-4BA1-A720-87D742602218}"/>
              </a:ext>
            </a:extLst>
          </p:cNvPr>
          <p:cNvSpPr/>
          <p:nvPr/>
        </p:nvSpPr>
        <p:spPr>
          <a:xfrm>
            <a:off x="3179099" y="7377263"/>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E</a:t>
            </a:r>
          </a:p>
        </p:txBody>
      </p:sp>
      <p:sp>
        <p:nvSpPr>
          <p:cNvPr id="38" name="Arrow: Down 37">
            <a:extLst>
              <a:ext uri="{FF2B5EF4-FFF2-40B4-BE49-F238E27FC236}">
                <a16:creationId xmlns:a16="http://schemas.microsoft.com/office/drawing/2014/main" id="{FD7DED4E-9EF7-4357-97AD-76A30F709324}"/>
              </a:ext>
            </a:extLst>
          </p:cNvPr>
          <p:cNvSpPr/>
          <p:nvPr/>
        </p:nvSpPr>
        <p:spPr>
          <a:xfrm>
            <a:off x="5356245" y="2174565"/>
            <a:ext cx="1393371" cy="453277"/>
          </a:xfrm>
          <a:prstGeom prst="downArrow">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92BC474A-F072-45EF-92DB-957F2B6F1AF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34441" y="4176049"/>
            <a:ext cx="540821" cy="540821"/>
          </a:xfrm>
          <a:prstGeom prst="rect">
            <a:avLst/>
          </a:prstGeom>
        </p:spPr>
      </p:pic>
      <p:sp>
        <p:nvSpPr>
          <p:cNvPr id="29" name="Snip Single Corner Rectangle 2">
            <a:extLst>
              <a:ext uri="{FF2B5EF4-FFF2-40B4-BE49-F238E27FC236}">
                <a16:creationId xmlns:a16="http://schemas.microsoft.com/office/drawing/2014/main" id="{03A9E27F-973D-44D5-B2AC-06C60859EEB3}"/>
              </a:ext>
            </a:extLst>
          </p:cNvPr>
          <p:cNvSpPr/>
          <p:nvPr/>
        </p:nvSpPr>
        <p:spPr>
          <a:xfrm>
            <a:off x="3183162"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nip Single Corner Rectangle 3">
            <a:extLst>
              <a:ext uri="{FF2B5EF4-FFF2-40B4-BE49-F238E27FC236}">
                <a16:creationId xmlns:a16="http://schemas.microsoft.com/office/drawing/2014/main" id="{EBE0189C-D588-4BE1-9C32-BA29057D422F}"/>
              </a:ext>
            </a:extLst>
          </p:cNvPr>
          <p:cNvSpPr/>
          <p:nvPr/>
        </p:nvSpPr>
        <p:spPr>
          <a:xfrm>
            <a:off x="5275262"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831C197-0C23-4B1D-835B-308A4D95ECA4}"/>
              </a:ext>
            </a:extLst>
          </p:cNvPr>
          <p:cNvSpPr txBox="1"/>
          <p:nvPr/>
        </p:nvSpPr>
        <p:spPr>
          <a:xfrm>
            <a:off x="3200121" y="1152152"/>
            <a:ext cx="1527982" cy="369332"/>
          </a:xfrm>
          <a:prstGeom prst="rect">
            <a:avLst/>
          </a:prstGeom>
          <a:noFill/>
        </p:spPr>
        <p:txBody>
          <a:bodyPr wrap="none" rtlCol="0">
            <a:spAutoFit/>
          </a:bodyPr>
          <a:lstStyle/>
          <a:p>
            <a:r>
              <a:rPr lang="en-US" b="1" dirty="0">
                <a:solidFill>
                  <a:schemeClr val="bg1"/>
                </a:solidFill>
              </a:rPr>
              <a:t>PNF Modeling</a:t>
            </a:r>
          </a:p>
        </p:txBody>
      </p:sp>
      <p:sp>
        <p:nvSpPr>
          <p:cNvPr id="41" name="Oval 40">
            <a:extLst>
              <a:ext uri="{FF2B5EF4-FFF2-40B4-BE49-F238E27FC236}">
                <a16:creationId xmlns:a16="http://schemas.microsoft.com/office/drawing/2014/main" id="{5D2FF3BE-7DB1-40EE-A171-BA3DEDB37E86}"/>
              </a:ext>
            </a:extLst>
          </p:cNvPr>
          <p:cNvSpPr/>
          <p:nvPr/>
        </p:nvSpPr>
        <p:spPr>
          <a:xfrm>
            <a:off x="3184825" y="90772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A</a:t>
            </a:r>
          </a:p>
        </p:txBody>
      </p:sp>
      <p:sp>
        <p:nvSpPr>
          <p:cNvPr id="2" name="Rectangle 1">
            <a:extLst>
              <a:ext uri="{FF2B5EF4-FFF2-40B4-BE49-F238E27FC236}">
                <a16:creationId xmlns:a16="http://schemas.microsoft.com/office/drawing/2014/main" id="{6075F3EA-6399-46BE-9F23-FC2E2381B64E}"/>
              </a:ext>
            </a:extLst>
          </p:cNvPr>
          <p:cNvSpPr/>
          <p:nvPr/>
        </p:nvSpPr>
        <p:spPr>
          <a:xfrm>
            <a:off x="2728459" y="2781721"/>
            <a:ext cx="404126" cy="564025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3A8C06C2-F3C0-4BDB-B8DC-453046BA12B4}"/>
              </a:ext>
            </a:extLst>
          </p:cNvPr>
          <p:cNvSpPr txBox="1"/>
          <p:nvPr/>
        </p:nvSpPr>
        <p:spPr>
          <a:xfrm rot="16200000">
            <a:off x="2373432" y="5317755"/>
            <a:ext cx="1104790" cy="369332"/>
          </a:xfrm>
          <a:prstGeom prst="rect">
            <a:avLst/>
          </a:prstGeom>
          <a:noFill/>
        </p:spPr>
        <p:txBody>
          <a:bodyPr wrap="none" rtlCol="0">
            <a:spAutoFit/>
          </a:bodyPr>
          <a:lstStyle/>
          <a:p>
            <a:r>
              <a:rPr lang="en-US" b="1" dirty="0">
                <a:solidFill>
                  <a:schemeClr val="bg1"/>
                </a:solidFill>
              </a:rPr>
              <a:t>Run-Time</a:t>
            </a:r>
          </a:p>
        </p:txBody>
      </p:sp>
      <p:sp>
        <p:nvSpPr>
          <p:cNvPr id="49" name="Snip Single Corner Rectangle 2">
            <a:extLst>
              <a:ext uri="{FF2B5EF4-FFF2-40B4-BE49-F238E27FC236}">
                <a16:creationId xmlns:a16="http://schemas.microsoft.com/office/drawing/2014/main" id="{663A9B4A-85F2-4770-A692-9666A0EF1428}"/>
              </a:ext>
            </a:extLst>
          </p:cNvPr>
          <p:cNvSpPr/>
          <p:nvPr/>
        </p:nvSpPr>
        <p:spPr>
          <a:xfrm>
            <a:off x="3162922" y="278172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Snip Single Corner Rectangle 3">
            <a:extLst>
              <a:ext uri="{FF2B5EF4-FFF2-40B4-BE49-F238E27FC236}">
                <a16:creationId xmlns:a16="http://schemas.microsoft.com/office/drawing/2014/main" id="{9E2BB9D1-0A13-4708-9E54-7912D0E35A58}"/>
              </a:ext>
            </a:extLst>
          </p:cNvPr>
          <p:cNvSpPr/>
          <p:nvPr/>
        </p:nvSpPr>
        <p:spPr>
          <a:xfrm>
            <a:off x="5255021" y="278172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F10F0BA1-9422-404D-8BD5-1B3F7D684F9E}"/>
              </a:ext>
            </a:extLst>
          </p:cNvPr>
          <p:cNvSpPr txBox="1"/>
          <p:nvPr/>
        </p:nvSpPr>
        <p:spPr>
          <a:xfrm>
            <a:off x="3179881" y="2981704"/>
            <a:ext cx="1401922" cy="646331"/>
          </a:xfrm>
          <a:prstGeom prst="rect">
            <a:avLst/>
          </a:prstGeom>
          <a:noFill/>
        </p:spPr>
        <p:txBody>
          <a:bodyPr wrap="none" rtlCol="0">
            <a:spAutoFit/>
          </a:bodyPr>
          <a:lstStyle/>
          <a:p>
            <a:r>
              <a:rPr lang="en-US" b="1" dirty="0">
                <a:solidFill>
                  <a:schemeClr val="bg1"/>
                </a:solidFill>
              </a:rPr>
              <a:t>PNF Service</a:t>
            </a:r>
          </a:p>
          <a:p>
            <a:r>
              <a:rPr lang="en-US" b="1" dirty="0">
                <a:solidFill>
                  <a:schemeClr val="bg1"/>
                </a:solidFill>
              </a:rPr>
              <a:t>Instantiation</a:t>
            </a:r>
          </a:p>
        </p:txBody>
      </p:sp>
      <p:sp>
        <p:nvSpPr>
          <p:cNvPr id="52" name="TextBox 51">
            <a:extLst>
              <a:ext uri="{FF2B5EF4-FFF2-40B4-BE49-F238E27FC236}">
                <a16:creationId xmlns:a16="http://schemas.microsoft.com/office/drawing/2014/main" id="{88C1F82F-3BDA-4C89-BD82-95E1CAD99306}"/>
              </a:ext>
            </a:extLst>
          </p:cNvPr>
          <p:cNvSpPr txBox="1"/>
          <p:nvPr/>
        </p:nvSpPr>
        <p:spPr>
          <a:xfrm>
            <a:off x="5248165" y="2883424"/>
            <a:ext cx="4008130" cy="738664"/>
          </a:xfrm>
          <a:prstGeom prst="rect">
            <a:avLst/>
          </a:prstGeom>
          <a:noFill/>
        </p:spPr>
        <p:txBody>
          <a:bodyPr wrap="square" rtlCol="0">
            <a:spAutoFit/>
          </a:bodyPr>
          <a:lstStyle/>
          <a:p>
            <a:r>
              <a:rPr lang="en-US" sz="1400" b="1" dirty="0">
                <a:latin typeface="Nokia Pure Headline Light" pitchFamily="34" charset="0"/>
              </a:rPr>
              <a:t>PNF Service Instantiation is triggered.</a:t>
            </a:r>
          </a:p>
          <a:p>
            <a:r>
              <a:rPr lang="en-US" sz="1400" b="1" dirty="0">
                <a:latin typeface="Nokia Pure Headline Light" pitchFamily="34" charset="0"/>
              </a:rPr>
              <a:t>First part of PNF service instantiation occurs.</a:t>
            </a:r>
          </a:p>
          <a:p>
            <a:r>
              <a:rPr lang="en-US" sz="1400" b="1" dirty="0">
                <a:latin typeface="Nokia Pure Headline Light" pitchFamily="34" charset="0"/>
              </a:rPr>
              <a:t>AAI Entry for PNF Service is created with PNF ID. </a:t>
            </a:r>
          </a:p>
        </p:txBody>
      </p:sp>
      <p:sp>
        <p:nvSpPr>
          <p:cNvPr id="53" name="Oval 52">
            <a:extLst>
              <a:ext uri="{FF2B5EF4-FFF2-40B4-BE49-F238E27FC236}">
                <a16:creationId xmlns:a16="http://schemas.microsoft.com/office/drawing/2014/main" id="{6FD1129D-BAA5-4E40-8DEA-C31516A89048}"/>
              </a:ext>
            </a:extLst>
          </p:cNvPr>
          <p:cNvSpPr/>
          <p:nvPr/>
        </p:nvSpPr>
        <p:spPr>
          <a:xfrm>
            <a:off x="3193613" y="2762678"/>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400" b="1" kern="0" dirty="0">
                <a:solidFill>
                  <a:srgbClr val="FFFFFF"/>
                </a:solidFill>
                <a:latin typeface="Nokia Pure Text Light"/>
              </a:rPr>
              <a:t>B</a:t>
            </a:r>
          </a:p>
        </p:txBody>
      </p:sp>
      <p:sp>
        <p:nvSpPr>
          <p:cNvPr id="54" name="Rectangle 53">
            <a:extLst>
              <a:ext uri="{FF2B5EF4-FFF2-40B4-BE49-F238E27FC236}">
                <a16:creationId xmlns:a16="http://schemas.microsoft.com/office/drawing/2014/main" id="{FF5BC128-4F34-48A0-86A0-E38850BD4BE4}"/>
              </a:ext>
            </a:extLst>
          </p:cNvPr>
          <p:cNvSpPr/>
          <p:nvPr/>
        </p:nvSpPr>
        <p:spPr>
          <a:xfrm>
            <a:off x="2729147" y="88540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83FD3F44-3C9B-4D70-BE5E-7C5A6CCD6B81}"/>
              </a:ext>
            </a:extLst>
          </p:cNvPr>
          <p:cNvSpPr txBox="1"/>
          <p:nvPr/>
        </p:nvSpPr>
        <p:spPr>
          <a:xfrm rot="16200000">
            <a:off x="2223552" y="1249522"/>
            <a:ext cx="1404552" cy="369332"/>
          </a:xfrm>
          <a:prstGeom prst="rect">
            <a:avLst/>
          </a:prstGeom>
          <a:noFill/>
        </p:spPr>
        <p:txBody>
          <a:bodyPr wrap="none" rtlCol="0">
            <a:spAutoFit/>
          </a:bodyPr>
          <a:lstStyle/>
          <a:p>
            <a:r>
              <a:rPr lang="en-US" b="1" dirty="0">
                <a:solidFill>
                  <a:schemeClr val="bg1"/>
                </a:solidFill>
              </a:rPr>
              <a:t>Design Time</a:t>
            </a:r>
          </a:p>
        </p:txBody>
      </p:sp>
      <p:sp>
        <p:nvSpPr>
          <p:cNvPr id="40" name="TextBox 39">
            <a:extLst>
              <a:ext uri="{FF2B5EF4-FFF2-40B4-BE49-F238E27FC236}">
                <a16:creationId xmlns:a16="http://schemas.microsoft.com/office/drawing/2014/main" id="{406C1BFF-0102-4988-87DE-573CBE806BE1}"/>
              </a:ext>
            </a:extLst>
          </p:cNvPr>
          <p:cNvSpPr txBox="1"/>
          <p:nvPr/>
        </p:nvSpPr>
        <p:spPr>
          <a:xfrm>
            <a:off x="5288085" y="949223"/>
            <a:ext cx="2475358" cy="738664"/>
          </a:xfrm>
          <a:prstGeom prst="rect">
            <a:avLst/>
          </a:prstGeom>
          <a:noFill/>
        </p:spPr>
        <p:txBody>
          <a:bodyPr wrap="none" rtlCol="0">
            <a:spAutoFit/>
          </a:bodyPr>
          <a:lstStyle/>
          <a:p>
            <a:r>
              <a:rPr lang="en-US" sz="1400" b="1" dirty="0">
                <a:latin typeface="Nokia Pure Headline Light" pitchFamily="34" charset="0"/>
              </a:rPr>
              <a:t>PNF Resource Definition</a:t>
            </a:r>
          </a:p>
          <a:p>
            <a:r>
              <a:rPr lang="en-US" sz="1400" b="1" dirty="0">
                <a:latin typeface="Nokia Pure Headline Light" pitchFamily="34" charset="0"/>
              </a:rPr>
              <a:t>PNF Service Design</a:t>
            </a:r>
          </a:p>
          <a:p>
            <a:r>
              <a:rPr lang="en-US" sz="1400" b="1" dirty="0">
                <a:latin typeface="Nokia Pure Headline Light" pitchFamily="34" charset="0"/>
              </a:rPr>
              <a:t>Distribution of service artifacts</a:t>
            </a:r>
          </a:p>
        </p:txBody>
      </p:sp>
      <p:grpSp>
        <p:nvGrpSpPr>
          <p:cNvPr id="4" name="Group 3">
            <a:extLst>
              <a:ext uri="{FF2B5EF4-FFF2-40B4-BE49-F238E27FC236}">
                <a16:creationId xmlns:a16="http://schemas.microsoft.com/office/drawing/2014/main" id="{35F34C47-B8D3-4F3E-A752-9B24921ADAFF}"/>
              </a:ext>
            </a:extLst>
          </p:cNvPr>
          <p:cNvGrpSpPr/>
          <p:nvPr/>
        </p:nvGrpSpPr>
        <p:grpSpPr>
          <a:xfrm>
            <a:off x="4210615" y="5926164"/>
            <a:ext cx="945329" cy="225343"/>
            <a:chOff x="1524814" y="5809921"/>
            <a:chExt cx="945329" cy="225343"/>
          </a:xfrm>
        </p:grpSpPr>
        <p:pic>
          <p:nvPicPr>
            <p:cNvPr id="42" name="Picture 41">
              <a:extLst>
                <a:ext uri="{FF2B5EF4-FFF2-40B4-BE49-F238E27FC236}">
                  <a16:creationId xmlns:a16="http://schemas.microsoft.com/office/drawing/2014/main" id="{4F8BAE5E-0807-4D87-BD31-3C8D7A7A65E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2" name="Picture 11">
              <a:extLst>
                <a:ext uri="{FF2B5EF4-FFF2-40B4-BE49-F238E27FC236}">
                  <a16:creationId xmlns:a16="http://schemas.microsoft.com/office/drawing/2014/main" id="{E96B7A32-AC74-4138-BA4A-121AF58E5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4" name="Group 43">
            <a:extLst>
              <a:ext uri="{FF2B5EF4-FFF2-40B4-BE49-F238E27FC236}">
                <a16:creationId xmlns:a16="http://schemas.microsoft.com/office/drawing/2014/main" id="{A87A8B7A-5C27-4C8C-8453-7D0CFCDE5911}"/>
              </a:ext>
            </a:extLst>
          </p:cNvPr>
          <p:cNvGrpSpPr/>
          <p:nvPr/>
        </p:nvGrpSpPr>
        <p:grpSpPr>
          <a:xfrm>
            <a:off x="4255439" y="2788112"/>
            <a:ext cx="945329" cy="225343"/>
            <a:chOff x="1524814" y="5809921"/>
            <a:chExt cx="945329" cy="225343"/>
          </a:xfrm>
        </p:grpSpPr>
        <p:pic>
          <p:nvPicPr>
            <p:cNvPr id="45" name="Picture 44">
              <a:extLst>
                <a:ext uri="{FF2B5EF4-FFF2-40B4-BE49-F238E27FC236}">
                  <a16:creationId xmlns:a16="http://schemas.microsoft.com/office/drawing/2014/main" id="{A0F730F2-7F63-42AE-B2C7-5EB4EB772B8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6" name="Picture 45">
              <a:extLst>
                <a:ext uri="{FF2B5EF4-FFF2-40B4-BE49-F238E27FC236}">
                  <a16:creationId xmlns:a16="http://schemas.microsoft.com/office/drawing/2014/main" id="{469154D8-FE89-4A0C-81F4-0A2C52A74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7" name="Group 46">
            <a:extLst>
              <a:ext uri="{FF2B5EF4-FFF2-40B4-BE49-F238E27FC236}">
                <a16:creationId xmlns:a16="http://schemas.microsoft.com/office/drawing/2014/main" id="{0147CC85-D775-45D7-B911-2906141F3029}"/>
              </a:ext>
            </a:extLst>
          </p:cNvPr>
          <p:cNvGrpSpPr/>
          <p:nvPr/>
        </p:nvGrpSpPr>
        <p:grpSpPr>
          <a:xfrm>
            <a:off x="4261391" y="933900"/>
            <a:ext cx="945329" cy="225343"/>
            <a:chOff x="1524814" y="5809921"/>
            <a:chExt cx="945329" cy="225343"/>
          </a:xfrm>
        </p:grpSpPr>
        <p:pic>
          <p:nvPicPr>
            <p:cNvPr id="56" name="Picture 55">
              <a:extLst>
                <a:ext uri="{FF2B5EF4-FFF2-40B4-BE49-F238E27FC236}">
                  <a16:creationId xmlns:a16="http://schemas.microsoft.com/office/drawing/2014/main" id="{EFE743B8-CB66-4D02-8321-8C196FC87F67}"/>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7" name="Picture 56">
              <a:extLst>
                <a:ext uri="{FF2B5EF4-FFF2-40B4-BE49-F238E27FC236}">
                  <a16:creationId xmlns:a16="http://schemas.microsoft.com/office/drawing/2014/main" id="{65CFA12E-5A36-4692-8BF5-FC6FDD48C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61" name="Group 60">
            <a:extLst>
              <a:ext uri="{FF2B5EF4-FFF2-40B4-BE49-F238E27FC236}">
                <a16:creationId xmlns:a16="http://schemas.microsoft.com/office/drawing/2014/main" id="{C72B9D1C-5294-4C8F-9385-3043B7ADAF94}"/>
              </a:ext>
            </a:extLst>
          </p:cNvPr>
          <p:cNvGrpSpPr/>
          <p:nvPr/>
        </p:nvGrpSpPr>
        <p:grpSpPr>
          <a:xfrm>
            <a:off x="4231668" y="7423323"/>
            <a:ext cx="945329" cy="225343"/>
            <a:chOff x="1524814" y="5809921"/>
            <a:chExt cx="945329" cy="225343"/>
          </a:xfrm>
        </p:grpSpPr>
        <p:pic>
          <p:nvPicPr>
            <p:cNvPr id="62" name="Picture 61">
              <a:extLst>
                <a:ext uri="{FF2B5EF4-FFF2-40B4-BE49-F238E27FC236}">
                  <a16:creationId xmlns:a16="http://schemas.microsoft.com/office/drawing/2014/main" id="{3EF16969-BDFC-427C-97FC-E35CACC42B22}"/>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63" name="Picture 62">
              <a:extLst>
                <a:ext uri="{FF2B5EF4-FFF2-40B4-BE49-F238E27FC236}">
                  <a16:creationId xmlns:a16="http://schemas.microsoft.com/office/drawing/2014/main" id="{956A5A38-A728-4FC7-A10B-0212A302DA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1257569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6892</TotalTime>
  <Words>2654</Words>
  <Application>Microsoft Office PowerPoint</Application>
  <PresentationFormat>Custom</PresentationFormat>
  <Paragraphs>479</Paragraphs>
  <Slides>14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Nokia Pure Headline</vt:lpstr>
      <vt:lpstr>Nokia Pure Headline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494</cp:revision>
  <dcterms:created xsi:type="dcterms:W3CDTF">2018-01-11T16:35:30Z</dcterms:created>
  <dcterms:modified xsi:type="dcterms:W3CDTF">2018-05-02T14:33:00Z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