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00" r:id="rId1"/>
  </p:sldMasterIdLst>
  <p:notesMasterIdLst>
    <p:notesMasterId r:id="rId7"/>
  </p:notesMasterIdLst>
  <p:handoutMasterIdLst>
    <p:handoutMasterId r:id="rId8"/>
  </p:handoutMasterIdLst>
  <p:sldIdLst>
    <p:sldId id="370" r:id="rId2"/>
    <p:sldId id="374" r:id="rId3"/>
    <p:sldId id="375" r:id="rId4"/>
    <p:sldId id="377" r:id="rId5"/>
    <p:sldId id="376" r:id="rId6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Ericsson Capital TT" panose="02000503000000020004" pitchFamily="2" charset="0"/>
      <p:regular r:id="rId1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280" autoAdjust="0"/>
  </p:normalViewPr>
  <p:slideViewPr>
    <p:cSldViewPr snapToGrid="0">
      <p:cViewPr varScale="1">
        <p:scale>
          <a:sx n="69" d="100"/>
          <a:sy n="69" d="100"/>
        </p:scale>
        <p:origin x="6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sv-SE"/>
              <a:t>ONAP Attack Vector Analysis - Preparations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2018-04-25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29005-30F9-4533-9E70-AE66D6D1EB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80433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sv-SE"/>
              <a:t>ONAP Attack Vector Analysis - Preparations 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sv-SE"/>
              <a:t>2018-04-25 </a:t>
            </a:r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/>
              <a:t> 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5FB36-4107-4679-A105-FA4AA505CE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261692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v-SE"/>
              <a:t>ONAP Attack Vector Analysis - Preparations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v-SE"/>
              <a:t>2018-04-25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B18D19C-83E0-400C-B6EF-983F44A4DAEA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6811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v-SE"/>
              <a:t>ONAP Attack Vector Analysis - Preparations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v-SE"/>
              <a:t>2018-04-25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57F0D9D-607F-4B5D-8F74-D7311E918BFE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24103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v-SE"/>
              <a:t>ONAP Attack Vector Analysis - Preparations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v-SE"/>
              <a:t>2018-04-25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57F0D9D-607F-4B5D-8F74-D7311E918BFE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4237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v-SE"/>
              <a:t>ONAP Attack Vector Analysis - Preparations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v-SE"/>
              <a:t>2018-04-25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57F0D9D-607F-4B5D-8F74-D7311E918BFE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18509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v-SE"/>
              <a:t>ONAP Attack Vector Analysis - Preparations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v-SE"/>
              <a:t>2018-04-25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57F0D9D-607F-4B5D-8F74-D7311E918BFE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77584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Info"/>
          <p:cNvSpPr txBox="1">
            <a:spLocks noChangeArrowheads="1"/>
          </p:cNvSpPr>
          <p:nvPr/>
        </p:nvSpPr>
        <p:spPr bwMode="auto">
          <a:xfrm>
            <a:off x="-2019299" y="2828925"/>
            <a:ext cx="19685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Slide title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70 pt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9FB7D3"/>
                </a:solidFill>
              </a:rPr>
              <a:t>CAPITALS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Slide subtitle 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</a:rPr>
              <a:t>minimum 30 pt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sz="1200">
              <a:solidFill>
                <a:srgbClr val="FFFFFF"/>
              </a:solidFill>
            </a:endParaRPr>
          </a:p>
        </p:txBody>
      </p:sp>
      <p:pic>
        <p:nvPicPr>
          <p:cNvPr id="5" name="Logo2011" descr="Ericsson_Logo_Vertical_MS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467" y="431801"/>
            <a:ext cx="1397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524933" y="1808164"/>
            <a:ext cx="11135784" cy="2840037"/>
          </a:xfrm>
        </p:spPr>
        <p:txBody>
          <a:bodyPr lIns="91440" tIns="45720" rIns="91440" bIns="45720"/>
          <a:lstStyle>
            <a:lvl1pPr>
              <a:defRPr sz="7000" smtClean="0">
                <a:latin typeface="Ericsson Capital TT" pitchFamily="2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4934" y="5137150"/>
            <a:ext cx="11140017" cy="1385888"/>
          </a:xfrm>
        </p:spPr>
        <p:txBody>
          <a:bodyPr lIns="91440" tIns="45720" rIns="91440" bIns="45720" anchor="b"/>
          <a:lstStyle>
            <a:lvl1pPr marL="0" indent="0">
              <a:buFont typeface="Arial" charset="0"/>
              <a:buNone/>
              <a:defRPr sz="3000" smtClean="0"/>
            </a:lvl1pPr>
          </a:lstStyle>
          <a:p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1766880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/>
          </p:nvPr>
        </p:nvSpPr>
        <p:spPr>
          <a:xfrm>
            <a:off x="524935" y="1795463"/>
            <a:ext cx="11140016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9768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6193367" y="4010025"/>
            <a:ext cx="5471584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/>
          </p:nvPr>
        </p:nvSpPr>
        <p:spPr>
          <a:xfrm>
            <a:off x="524934" y="4010025"/>
            <a:ext cx="5473700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795463"/>
            <a:ext cx="11135784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84955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>
          <a:xfrm>
            <a:off x="6193367" y="1795463"/>
            <a:ext cx="5471584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6" y="1795463"/>
            <a:ext cx="5469467" cy="20701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1472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4013201"/>
            <a:ext cx="5467351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3367" y="1795464"/>
            <a:ext cx="5467351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8577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6197600" y="1795463"/>
            <a:ext cx="5467351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529167" y="4013201"/>
            <a:ext cx="546523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7" y="1795464"/>
            <a:ext cx="546523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610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6197600" y="4022725"/>
            <a:ext cx="5467351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529167" y="4022725"/>
            <a:ext cx="546523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7600" y="1804989"/>
            <a:ext cx="5467351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7" y="1804989"/>
            <a:ext cx="546523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929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9411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7695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11135785" cy="385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7615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1795464"/>
            <a:ext cx="5467351" cy="42846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698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8081433" y="1800225"/>
            <a:ext cx="3583517" cy="4724399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/>
          </p:nvPr>
        </p:nvSpPr>
        <p:spPr>
          <a:xfrm>
            <a:off x="4305300" y="1800225"/>
            <a:ext cx="3583517" cy="4724399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3" y="1800225"/>
            <a:ext cx="3583517" cy="4724399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0323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4" y="1800225"/>
            <a:ext cx="5473700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3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864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4" y="1800225"/>
            <a:ext cx="5139267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5139265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1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059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3367" y="239714"/>
            <a:ext cx="4324351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7691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3545841"/>
            <a:ext cx="5473700" cy="2978785"/>
          </a:xfrm>
        </p:spPr>
        <p:txBody>
          <a:bodyPr/>
          <a:lstStyle/>
          <a:p>
            <a:pPr lvl="0"/>
            <a:r>
              <a:rPr lang="en-US" dirty="0" err="1"/>
              <a:t>Click to edit Master text styles</a:t>
            </a:r>
          </a:p>
          <a:p>
            <a:pPr lvl="1"/>
            <a:r>
              <a:rPr lang="en-US" dirty="0" err="1"/>
              <a:t>Second level</a:t>
            </a:r>
          </a:p>
          <a:p>
            <a:pPr lvl="2"/>
            <a:r>
              <a:rPr lang="en-US" dirty="0" err="1"/>
              <a:t>Third level</a:t>
            </a:r>
          </a:p>
          <a:p>
            <a:pPr lvl="3"/>
            <a:r>
              <a:rPr lang="en-US" dirty="0" err="1"/>
              <a:t>Fourth level</a:t>
            </a:r>
          </a:p>
          <a:p>
            <a:pPr lvl="4"/>
            <a:r>
              <a:rPr lang="en-US" dirty="0" err="1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1251" y="1797525"/>
            <a:ext cx="5473700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2463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eftInfo"/>
          <p:cNvSpPr txBox="1">
            <a:spLocks noChangeArrowheads="1"/>
          </p:cNvSpPr>
          <p:nvPr/>
        </p:nvSpPr>
        <p:spPr bwMode="auto">
          <a:xfrm>
            <a:off x="-2516717" y="438150"/>
            <a:ext cx="2353733" cy="59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Slide title 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44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Text and bullet level 1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 minimum 24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Bullets level 2-5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minimum 20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500" dirty="0">
                <a:solidFill>
                  <a:srgbClr val="9FB7D3"/>
                </a:solidFill>
              </a:rPr>
              <a:t>Characters for Embedded font:</a:t>
            </a:r>
            <a:br>
              <a:rPr lang="en-US" sz="500" dirty="0">
                <a:solidFill>
                  <a:srgbClr val="9FB7D3"/>
                </a:solidFill>
              </a:rPr>
            </a:b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abcdefghijklmnopqrstuvwxyz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ẀẁẃẄẅỲỳ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–—‘’‚“”„†‡•…‰‹›⁄€™ĀĀĂĂĄĄĆĆĊĊČČĎĎĐĐĒĒĖĖĘĘĚĚĞĞĠĠĢĢĪĪĮĮİĶĶĹĹĻĻĽĽŃŃŅŅŇŇŌŌŐŐŔŔŖŖŘŘŚŚŞŞŢŢŤŤŪŪŮŮŰŰŲŲŴŴŶŶŹŹŻŻȘș−≤≥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ﬁﬂ</a:t>
            </a: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αβγδεζηθικλνξορςΣΤΥΦΧΨΩΪΫΌΎΏ</a:t>
            </a: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 defTabSz="91440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500" dirty="0">
              <a:solidFill>
                <a:srgbClr val="9FB7D3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srgbClr val="FFFFFF"/>
              </a:solidFill>
              <a:latin typeface="Ericsson Capital TT" pitchFamily="2" charset="0"/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FFFFFF"/>
              </a:solidFill>
            </a:endParaRP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Do not add objects or text in the footer area</a:t>
            </a:r>
          </a:p>
        </p:txBody>
      </p:sp>
      <p:pic>
        <p:nvPicPr>
          <p:cNvPr id="1027" name="Econ2011" descr="ECON_RGB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100" y="360363"/>
            <a:ext cx="592667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xtfooterCopy"/>
          <p:cNvSpPr txBox="1">
            <a:spLocks noChangeArrowheads="1"/>
          </p:cNvSpPr>
          <p:nvPr/>
        </p:nvSpPr>
        <p:spPr bwMode="auto">
          <a:xfrm>
            <a:off x="527050" y="6524625"/>
            <a:ext cx="986578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800" b="0" i="0" u="none">
                <a:solidFill>
                  <a:srgbClr val="87888A"/>
                </a:solidFill>
              </a:rPr>
              <a:t>ONAP Attack Vector Analysis - Preparations  |  Ericsson Internal  |  2018-04-25  |  Page </a:t>
            </a:r>
            <a:fld id="{11C094D1-41A2-40DB-973F-12BAB4EC73A4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>
              <a:solidFill>
                <a:srgbClr val="87888A"/>
              </a:solidFill>
            </a:endParaRPr>
          </a:p>
        </p:txBody>
      </p:sp>
      <p:sp>
        <p:nvSpPr>
          <p:cNvPr id="1029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9167" y="1800226"/>
            <a:ext cx="11135784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add text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524933" y="239713"/>
            <a:ext cx="9992784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16226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</p:sldLayoutIdLst>
  <p:hf sldNum="0" hdr="0" ftr="0" dt="0"/>
  <p:txStyles>
    <p:titleStyle>
      <a:lvl1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2pPr>
      <a:lvl3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3pPr>
      <a:lvl4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4pPr>
      <a:lvl5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0" fontAlgn="base" hangingPunct="0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FAE7A8A0-60DA-46CF-BEDE-153C000B6A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Samuli Kuusela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D8CBB3-47E4-4D58-8BC0-1B3A1768E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7200" dirty="0"/>
              <a:t>ONAP Attack Vector Analysis – Overview of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30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AF4985-1DFC-46F2-9A41-A075E029B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462202"/>
            <a:ext cx="11135785" cy="4725237"/>
          </a:xfrm>
        </p:spPr>
        <p:txBody>
          <a:bodyPr/>
          <a:lstStyle/>
          <a:p>
            <a:r>
              <a:rPr lang="en-US" dirty="0"/>
              <a:t>Preparation phase</a:t>
            </a:r>
          </a:p>
          <a:p>
            <a:pPr lvl="1"/>
            <a:r>
              <a:rPr lang="en-US" dirty="0"/>
              <a:t>Scope (see slide 4)</a:t>
            </a:r>
          </a:p>
          <a:p>
            <a:pPr lvl="1"/>
            <a:r>
              <a:rPr lang="en-US" dirty="0"/>
              <a:t>Assumptions (see slide 5)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The Core of Attack Vector Analysis: F2F Workshop</a:t>
            </a:r>
          </a:p>
          <a:p>
            <a:pPr lvl="1"/>
            <a:r>
              <a:rPr lang="en-US" dirty="0"/>
              <a:t>Make full use of the F2F aspect: whiteboard, discussions, … </a:t>
            </a:r>
            <a:r>
              <a:rPr lang="en-US" b="1" dirty="0"/>
              <a:t>Creativity, brainstorming.</a:t>
            </a:r>
          </a:p>
          <a:p>
            <a:endParaRPr lang="en-US" dirty="0"/>
          </a:p>
          <a:p>
            <a:r>
              <a:rPr lang="en-US" dirty="0"/>
              <a:t>Completion phase</a:t>
            </a:r>
          </a:p>
          <a:p>
            <a:pPr lvl="1"/>
            <a:r>
              <a:rPr lang="en-US" dirty="0"/>
              <a:t>Put together the WS outcome </a:t>
            </a:r>
            <a:r>
              <a:rPr lang="en-US" dirty="0" err="1"/>
              <a:t>eg.</a:t>
            </a:r>
            <a:r>
              <a:rPr lang="en-US" dirty="0"/>
              <a:t> in form of </a:t>
            </a:r>
            <a:r>
              <a:rPr lang="en-US" dirty="0" err="1"/>
              <a:t>mindmap</a:t>
            </a:r>
            <a:endParaRPr lang="en-US" dirty="0"/>
          </a:p>
          <a:p>
            <a:pPr lvl="1"/>
            <a:r>
              <a:rPr lang="en-US" dirty="0"/>
              <a:t>Follow-up meeting: define the risk ratings</a:t>
            </a:r>
          </a:p>
          <a:p>
            <a:pPr lvl="1"/>
            <a:r>
              <a:rPr lang="en-US" dirty="0"/>
              <a:t>Report = security sub-committee recommendation, including the risk mitigation plan for the risks with unacceptable high level</a:t>
            </a:r>
          </a:p>
          <a:p>
            <a:r>
              <a:rPr lang="en-US" dirty="0"/>
              <a:t>TSC(?) to sign off the report &amp; risk mitigation plan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86D992-3FEC-44C3-AB6E-C0EA26C63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239714"/>
            <a:ext cx="10247449" cy="1085371"/>
          </a:xfrm>
        </p:spPr>
        <p:txBody>
          <a:bodyPr/>
          <a:lstStyle/>
          <a:p>
            <a:r>
              <a:rPr lang="en-US" dirty="0"/>
              <a:t>The Process of Attack Vector Analysis</a:t>
            </a:r>
          </a:p>
        </p:txBody>
      </p:sp>
    </p:spTree>
    <p:extLst>
      <p:ext uri="{BB962C8B-B14F-4D97-AF65-F5344CB8AC3E}">
        <p14:creationId xmlns:p14="http://schemas.microsoft.com/office/powerpoint/2010/main" val="3182279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AF4985-1DFC-46F2-9A41-A075E029B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5" y="1401243"/>
            <a:ext cx="11135785" cy="3852000"/>
          </a:xfrm>
        </p:spPr>
        <p:txBody>
          <a:bodyPr/>
          <a:lstStyle/>
          <a:p>
            <a:r>
              <a:rPr lang="en-US" dirty="0"/>
              <a:t>Risk identification</a:t>
            </a:r>
          </a:p>
          <a:p>
            <a:pPr lvl="1"/>
            <a:r>
              <a:rPr lang="en-US" u="sng" dirty="0"/>
              <a:t>Asset</a:t>
            </a:r>
            <a:r>
              <a:rPr lang="en-US" dirty="0"/>
              <a:t>: VNF O&amp;M passwords at rest (in storage / other)</a:t>
            </a:r>
          </a:p>
          <a:p>
            <a:pPr lvl="1"/>
            <a:r>
              <a:rPr lang="en-US" u="sng" dirty="0"/>
              <a:t>Threat</a:t>
            </a:r>
            <a:r>
              <a:rPr lang="en-US" dirty="0"/>
              <a:t> (can be several per asset): unauthorized disclosure</a:t>
            </a:r>
          </a:p>
          <a:p>
            <a:pPr lvl="1"/>
            <a:r>
              <a:rPr lang="en-US" u="sng" dirty="0"/>
              <a:t>Vulnerability</a:t>
            </a:r>
            <a:r>
              <a:rPr lang="en-US" dirty="0"/>
              <a:t> (A vulnerability makes it possible for the treat to materialize. Can be several per threat): passwords included in plain text in a log file</a:t>
            </a:r>
          </a:p>
          <a:p>
            <a:pPr lvl="1"/>
            <a:r>
              <a:rPr lang="en-US" u="sng" dirty="0"/>
              <a:t>Existing controls</a:t>
            </a:r>
            <a:r>
              <a:rPr lang="en-US" dirty="0"/>
              <a:t>: only specific user/group has read access to the log file</a:t>
            </a:r>
          </a:p>
          <a:p>
            <a:r>
              <a:rPr lang="en-US" dirty="0"/>
              <a:t>Risk rating, roughly: risk level = impact value x probability value</a:t>
            </a:r>
          </a:p>
          <a:p>
            <a:pPr lvl="1"/>
            <a:r>
              <a:rPr lang="en-US" dirty="0"/>
              <a:t>Impact (business impact if the risk materializes): “high”</a:t>
            </a:r>
          </a:p>
          <a:p>
            <a:pPr lvl="1"/>
            <a:r>
              <a:rPr lang="en-US" dirty="0"/>
              <a:t>Probability (of the risk to ever materialize): “likely”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ym typeface="Wingdings" panose="05000000000000000000" pitchFamily="2" charset="2"/>
              </a:rPr>
              <a:t> HIGH risk level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Risk mitigation plan, </a:t>
            </a:r>
            <a:r>
              <a:rPr lang="en-US" dirty="0" err="1"/>
              <a:t>eg.</a:t>
            </a:r>
            <a:r>
              <a:rPr lang="en-US" dirty="0"/>
              <a:t> for all VERY HIGH and HIGH level risks</a:t>
            </a:r>
          </a:p>
          <a:p>
            <a:pPr lvl="1"/>
            <a:r>
              <a:rPr lang="en-US" dirty="0" err="1"/>
              <a:t>Eg</a:t>
            </a:r>
            <a:r>
              <a:rPr lang="en-US" dirty="0"/>
              <a:t>: do not include any secrets in any log files in plain text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86D992-3FEC-44C3-AB6E-C0EA26C63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239714"/>
            <a:ext cx="10247449" cy="1085371"/>
          </a:xfrm>
        </p:spPr>
        <p:txBody>
          <a:bodyPr/>
          <a:lstStyle/>
          <a:p>
            <a:r>
              <a:rPr lang="en-US" dirty="0"/>
              <a:t>Identification of a Risk – A </a:t>
            </a:r>
            <a:r>
              <a:rPr lang="en-US" dirty="0" err="1"/>
              <a:t>Fictious</a:t>
            </a:r>
            <a:r>
              <a:rPr lang="en-US" dirty="0"/>
              <a:t> Example</a:t>
            </a:r>
          </a:p>
        </p:txBody>
      </p:sp>
    </p:spTree>
    <p:extLst>
      <p:ext uri="{BB962C8B-B14F-4D97-AF65-F5344CB8AC3E}">
        <p14:creationId xmlns:p14="http://schemas.microsoft.com/office/powerpoint/2010/main" val="3786529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AF4985-1DFC-46F2-9A41-A075E029B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5" y="1523163"/>
            <a:ext cx="11135785" cy="3852000"/>
          </a:xfrm>
        </p:spPr>
        <p:txBody>
          <a:bodyPr/>
          <a:lstStyle/>
          <a:p>
            <a:r>
              <a:rPr lang="en-US" dirty="0"/>
              <a:t>Candidates</a:t>
            </a:r>
          </a:p>
          <a:p>
            <a:pPr lvl="1"/>
            <a:r>
              <a:rPr lang="en-US" dirty="0"/>
              <a:t>ONAP architecture level thinking, of </a:t>
            </a:r>
            <a:r>
              <a:rPr lang="en-US" dirty="0" err="1"/>
              <a:t>eg</a:t>
            </a:r>
            <a:r>
              <a:rPr lang="en-US" dirty="0"/>
              <a:t> Data at rest, Data in transit (like </a:t>
            </a:r>
            <a:r>
              <a:rPr lang="en-US" dirty="0" err="1"/>
              <a:t>DmaaS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Selected ONAP component(s)</a:t>
            </a:r>
          </a:p>
          <a:p>
            <a:pPr lvl="1"/>
            <a:r>
              <a:rPr lang="en-US" dirty="0"/>
              <a:t>Selected aspects of ONAP components, </a:t>
            </a:r>
            <a:r>
              <a:rPr lang="en-US" dirty="0" err="1"/>
              <a:t>eg.</a:t>
            </a:r>
            <a:r>
              <a:rPr lang="en-US" dirty="0"/>
              <a:t> a checklist of 10 items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86D992-3FEC-44C3-AB6E-C0EA26C63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239714"/>
            <a:ext cx="10247449" cy="1085371"/>
          </a:xfrm>
        </p:spPr>
        <p:txBody>
          <a:bodyPr/>
          <a:lstStyle/>
          <a:p>
            <a:r>
              <a:rPr lang="en-US" dirty="0"/>
              <a:t>Preparation Phase:</a:t>
            </a:r>
            <a:br>
              <a:rPr lang="en-US" dirty="0"/>
            </a:br>
            <a:r>
              <a:rPr lang="en-US" dirty="0"/>
              <a:t>The Scope</a:t>
            </a:r>
          </a:p>
        </p:txBody>
      </p:sp>
    </p:spTree>
    <p:extLst>
      <p:ext uri="{BB962C8B-B14F-4D97-AF65-F5344CB8AC3E}">
        <p14:creationId xmlns:p14="http://schemas.microsoft.com/office/powerpoint/2010/main" val="2065414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AF4985-1DFC-46F2-9A41-A075E029B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5" y="1523163"/>
            <a:ext cx="11135785" cy="3852000"/>
          </a:xfrm>
        </p:spPr>
        <p:txBody>
          <a:bodyPr/>
          <a:lstStyle/>
          <a:p>
            <a:r>
              <a:rPr lang="en-US" dirty="0"/>
              <a:t>ONAP components packaged &amp; deployed as containers</a:t>
            </a:r>
          </a:p>
          <a:p>
            <a:pPr lvl="1"/>
            <a:r>
              <a:rPr lang="en-US" dirty="0" err="1"/>
              <a:t>If&amp;when</a:t>
            </a:r>
            <a:r>
              <a:rPr lang="en-US" dirty="0"/>
              <a:t> this </a:t>
            </a:r>
            <a:r>
              <a:rPr lang="en-US"/>
              <a:t>deployment type is </a:t>
            </a:r>
            <a:r>
              <a:rPr lang="en-US" dirty="0"/>
              <a:t>in the scope: identify any risks specific for this case</a:t>
            </a:r>
          </a:p>
          <a:p>
            <a:r>
              <a:rPr lang="en-US" dirty="0"/>
              <a:t>ONAP deployment environment</a:t>
            </a:r>
          </a:p>
          <a:p>
            <a:pPr lvl="1"/>
            <a:r>
              <a:rPr lang="en-US" dirty="0"/>
              <a:t>For example: do not assume ‘walled garden’ protection around ONAP.. But we might assume some protection</a:t>
            </a:r>
          </a:p>
          <a:p>
            <a:r>
              <a:rPr lang="en-US" dirty="0"/>
              <a:t>Responsibility between ONAP vs. “the rest of OSS/BSS” vs. the (cloud) infra</a:t>
            </a:r>
          </a:p>
          <a:p>
            <a:pPr lvl="1"/>
            <a:r>
              <a:rPr lang="en-US" dirty="0"/>
              <a:t>For example: protection of data in the persistent data store (what are our assumptions on protection of cloud infra).</a:t>
            </a:r>
          </a:p>
          <a:p>
            <a:pPr lvl="1"/>
            <a:r>
              <a:rPr lang="en-US" dirty="0"/>
              <a:t>Another example: Personally Identifiable Information (PII) data under privacy regulations: is it ONAP or other OSS/BSS systems that need to comply (like if there is need for pseudonymization of PII data items)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86D992-3FEC-44C3-AB6E-C0EA26C63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239714"/>
            <a:ext cx="10247449" cy="1085371"/>
          </a:xfrm>
        </p:spPr>
        <p:txBody>
          <a:bodyPr/>
          <a:lstStyle/>
          <a:p>
            <a:r>
              <a:rPr lang="en-US" dirty="0"/>
              <a:t>Preparation Phase:</a:t>
            </a:r>
            <a:br>
              <a:rPr lang="en-US" dirty="0"/>
            </a:br>
            <a:r>
              <a:rPr lang="en-US" dirty="0"/>
              <a:t>The Assumptions</a:t>
            </a:r>
          </a:p>
        </p:txBody>
      </p:sp>
    </p:spTree>
    <p:extLst>
      <p:ext uri="{BB962C8B-B14F-4D97-AF65-F5344CB8AC3E}">
        <p14:creationId xmlns:p14="http://schemas.microsoft.com/office/powerpoint/2010/main" val="3825974328"/>
      </p:ext>
    </p:extLst>
  </p:cSld>
  <p:clrMapOvr>
    <a:masterClrMapping/>
  </p:clrMapOvr>
</p:sld>
</file>

<file path=ppt/theme/theme1.xml><?xml version="1.0" encoding="utf-8"?>
<a:theme xmlns:a="http://schemas.openxmlformats.org/drawingml/2006/main" name="2_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PresentationTemplate2011</Template>
  <TotalTime>15932</TotalTime>
  <Words>472</Words>
  <Application>Microsoft Office PowerPoint</Application>
  <PresentationFormat>Widescreen</PresentationFormat>
  <Paragraphs>61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Wingdings</vt:lpstr>
      <vt:lpstr>Calibri</vt:lpstr>
      <vt:lpstr>Ericsson Capital TT</vt:lpstr>
      <vt:lpstr>2_PresentationTemplate2011</vt:lpstr>
      <vt:lpstr>ONAP Attack Vector Analysis – Overview of Process</vt:lpstr>
      <vt:lpstr>The Process of Attack Vector Analysis</vt:lpstr>
      <vt:lpstr>Identification of a Risk – A Fictious Example</vt:lpstr>
      <vt:lpstr>Preparation Phase: The Scope</vt:lpstr>
      <vt:lpstr>Preparation Phase: The Assumptions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Attack Vector Analysis - Preparations</dc:title>
  <dc:subject/>
  <dc:creator>Samuli Kuusela</dc:creator>
  <cp:keywords/>
  <dc:description>Rev PA1</dc:description>
  <cp:lastModifiedBy>Samuli Kuusela</cp:lastModifiedBy>
  <cp:revision>246</cp:revision>
  <dcterms:created xsi:type="dcterms:W3CDTF">2016-04-26T18:20:50Z</dcterms:created>
  <dcterms:modified xsi:type="dcterms:W3CDTF">2018-04-27T17:51:57Z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">
    <vt:lpwstr>1</vt:lpwstr>
  </property>
  <property fmtid="{D5CDD505-2E9C-101B-9397-08002B2CF9AE}" pid="3" name="Pages">
    <vt:bool>true</vt:bool>
  </property>
  <property fmtid="{D5CDD505-2E9C-101B-9397-08002B2CF9AE}" pid="4" name="SecurityClass">
    <vt:lpwstr>Ericsson Internal</vt:lpwstr>
  </property>
  <property fmtid="{D5CDD505-2E9C-101B-9397-08002B2CF9AE}" pid="5" name="txtConfLabel">
    <vt:lpwstr>Ericsson Internal</vt:lpwstr>
  </property>
  <property fmtid="{D5CDD505-2E9C-101B-9397-08002B2CF9AE}" pid="6" name="DocumentType">
    <vt:lpwstr>Presentation2011</vt:lpwstr>
  </property>
  <property fmtid="{D5CDD505-2E9C-101B-9397-08002B2CF9AE}" pid="7" name="TemplateName">
    <vt:lpwstr>CXC 173 2731/1</vt:lpwstr>
  </property>
  <property fmtid="{D5CDD505-2E9C-101B-9397-08002B2CF9AE}" pid="8" name="TemplateVersion">
    <vt:lpwstr>R1A</vt:lpwstr>
  </property>
  <property fmtid="{D5CDD505-2E9C-101B-9397-08002B2CF9AE}" pid="9" name="DocumentType2">
    <vt:lpwstr>Presentation2011</vt:lpwstr>
  </property>
  <property fmtid="{D5CDD505-2E9C-101B-9397-08002B2CF9AE}" pid="10" name="TemplateName2">
    <vt:lpwstr>CXC 173 2731/1</vt:lpwstr>
  </property>
  <property fmtid="{D5CDD505-2E9C-101B-9397-08002B2CF9AE}" pid="11" name="TemplateVersion2">
    <vt:lpwstr>R1A</vt:lpwstr>
  </property>
  <property fmtid="{D5CDD505-2E9C-101B-9397-08002B2CF9AE}" pid="12" name="UsedFont">
    <vt:lpwstr>Ericsson Capital TT</vt:lpwstr>
  </property>
  <property fmtid="{D5CDD505-2E9C-101B-9397-08002B2CF9AE}" pid="13" name="PackageNo">
    <vt:lpwstr>LXA 119 603</vt:lpwstr>
  </property>
  <property fmtid="{D5CDD505-2E9C-101B-9397-08002B2CF9AE}" pid="14" name="PackageVersion">
    <vt:lpwstr>R5C</vt:lpwstr>
  </property>
  <property fmtid="{D5CDD505-2E9C-101B-9397-08002B2CF9AE}" pid="15" name="White">
    <vt:bool>true</vt:bool>
  </property>
  <property fmtid="{D5CDD505-2E9C-101B-9397-08002B2CF9AE}" pid="16" name="chkTaglines">
    <vt:bool>false</vt:bool>
  </property>
  <property fmtid="{D5CDD505-2E9C-101B-9397-08002B2CF9AE}" pid="17" name="chkMetaData">
    <vt:bool>false</vt:bool>
  </property>
  <property fmtid="{D5CDD505-2E9C-101B-9397-08002B2CF9AE}" pid="18" name="ApprovedBy">
    <vt:lpwstr/>
  </property>
  <property fmtid="{D5CDD505-2E9C-101B-9397-08002B2CF9AE}" pid="19" name="DocNo">
    <vt:lpwstr/>
  </property>
  <property fmtid="{D5CDD505-2E9C-101B-9397-08002B2CF9AE}" pid="20" name="Checked">
    <vt:lpwstr/>
  </property>
  <property fmtid="{D5CDD505-2E9C-101B-9397-08002B2CF9AE}" pid="21" name="Reference">
    <vt:lpwstr/>
  </property>
  <property fmtid="{D5CDD505-2E9C-101B-9397-08002B2CF9AE}" pid="22" name="Keyword">
    <vt:lpwstr/>
  </property>
  <property fmtid="{D5CDD505-2E9C-101B-9397-08002B2CF9AE}" pid="23" name="optUseConfClass">
    <vt:bool>true</vt:bool>
  </property>
  <property fmtid="{D5CDD505-2E9C-101B-9397-08002B2CF9AE}" pid="24" name="optUseConfLabel">
    <vt:bool>false</vt:bool>
  </property>
  <property fmtid="{D5CDD505-2E9C-101B-9397-08002B2CF9AE}" pid="25" name="FooterType">
    <vt:lpwstr>PresTemp</vt:lpwstr>
  </property>
  <property fmtid="{D5CDD505-2E9C-101B-9397-08002B2CF9AE}" pid="26" name="optFooterCVLDocNo">
    <vt:bool>true</vt:bool>
  </property>
  <property fmtid="{D5CDD505-2E9C-101B-9397-08002B2CF9AE}" pid="27" name="optFooterCVLCopyright">
    <vt:bool>false</vt:bool>
  </property>
  <property fmtid="{D5CDD505-2E9C-101B-9397-08002B2CF9AE}" pid="28" name="optEnterText1">
    <vt:bool>false</vt:bool>
  </property>
  <property fmtid="{D5CDD505-2E9C-101B-9397-08002B2CF9AE}" pid="29" name="LeftFooterField">
    <vt:lpwstr/>
  </property>
  <property fmtid="{D5CDD505-2E9C-101B-9397-08002B2CF9AE}" pid="30" name="optFooterCVLConfLabel">
    <vt:bool>true</vt:bool>
  </property>
  <property fmtid="{D5CDD505-2E9C-101B-9397-08002B2CF9AE}" pid="31" name="optEnterText2">
    <vt:bool>false</vt:bool>
  </property>
  <property fmtid="{D5CDD505-2E9C-101B-9397-08002B2CF9AE}" pid="32" name="MiddleFooterField">
    <vt:lpwstr>Ericsson Internal</vt:lpwstr>
  </property>
  <property fmtid="{D5CDD505-2E9C-101B-9397-08002B2CF9AE}" pid="33" name="optFooterCVLTitle">
    <vt:bool>true</vt:bool>
  </property>
  <property fmtid="{D5CDD505-2E9C-101B-9397-08002B2CF9AE}" pid="34" name="optFooterCVLPrep">
    <vt:bool>false</vt:bool>
  </property>
  <property fmtid="{D5CDD505-2E9C-101B-9397-08002B2CF9AE}" pid="35" name="optEnterText3">
    <vt:bool>false</vt:bool>
  </property>
  <property fmtid="{D5CDD505-2E9C-101B-9397-08002B2CF9AE}" pid="36" name="RightFooterField">
    <vt:lpwstr>ONAP Attack Vector Analysis - Preparations</vt:lpwstr>
  </property>
  <property fmtid="{D5CDD505-2E9C-101B-9397-08002B2CF9AE}" pid="37" name="optFooterCVLDate">
    <vt:bool>true</vt:bool>
  </property>
  <property fmtid="{D5CDD505-2E9C-101B-9397-08002B2CF9AE}" pid="38" name="optEnterText4">
    <vt:bool>false</vt:bool>
  </property>
  <property fmtid="{D5CDD505-2E9C-101B-9397-08002B2CF9AE}" pid="39" name="RightFooterField2">
    <vt:lpwstr>2018-04-25</vt:lpwstr>
  </property>
  <property fmtid="{D5CDD505-2E9C-101B-9397-08002B2CF9AE}" pid="40" name="TotalNumb">
    <vt:bool>false</vt:bool>
  </property>
  <property fmtid="{D5CDD505-2E9C-101B-9397-08002B2CF9AE}" pid="41" name="EmbeddedFonts">
    <vt:bool>true</vt:bool>
  </property>
  <property fmtid="{D5CDD505-2E9C-101B-9397-08002B2CF9AE}" pid="42" name="UpdateProcess">
    <vt:lpwstr>End</vt:lpwstr>
  </property>
  <property fmtid="{D5CDD505-2E9C-101B-9397-08002B2CF9AE}" pid="43" name="Title">
    <vt:lpwstr>ONAP Attack Vector Analysis - Preparations</vt:lpwstr>
  </property>
  <property fmtid="{D5CDD505-2E9C-101B-9397-08002B2CF9AE}" pid="44" name="Prepared">
    <vt:lpwstr>Samuli Kuusela</vt:lpwstr>
  </property>
  <property fmtid="{D5CDD505-2E9C-101B-9397-08002B2CF9AE}" pid="45" name="Revision">
    <vt:lpwstr>PA1</vt:lpwstr>
  </property>
  <property fmtid="{D5CDD505-2E9C-101B-9397-08002B2CF9AE}" pid="46" name="Date">
    <vt:lpwstr>2018-04-25</vt:lpwstr>
  </property>
  <property fmtid="{D5CDD505-2E9C-101B-9397-08002B2CF9AE}" pid="47" name="DocName">
    <vt:lpwstr>PRESENTATION</vt:lpwstr>
  </property>
</Properties>
</file>