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64" r:id="rId4"/>
    <p:sldId id="261" r:id="rId5"/>
    <p:sldId id="265" r:id="rId6"/>
    <p:sldId id="266" r:id="rId7"/>
    <p:sldId id="268" r:id="rId8"/>
    <p:sldId id="259" r:id="rId9"/>
    <p:sldId id="260" r:id="rId10"/>
    <p:sldId id="263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27"/>
    <a:srgbClr val="006F8D"/>
    <a:srgbClr val="FF7C80"/>
    <a:srgbClr val="009893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52" autoAdjust="0"/>
  </p:normalViewPr>
  <p:slideViewPr>
    <p:cSldViewPr snapToGrid="0" snapToObjects="1">
      <p:cViewPr varScale="1">
        <p:scale>
          <a:sx n="85" d="100"/>
          <a:sy n="85" d="100"/>
        </p:scale>
        <p:origin x="518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87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2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297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8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11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74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409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96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896855"/>
          </a:xfrm>
        </p:spPr>
        <p:txBody>
          <a:bodyPr>
            <a:normAutofit/>
          </a:bodyPr>
          <a:lstStyle/>
          <a:p>
            <a:r>
              <a:rPr lang="en-US" dirty="0" smtClean="0"/>
              <a:t>Secure communication among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1" y="4554181"/>
            <a:ext cx="6984537" cy="534185"/>
          </a:xfrm>
        </p:spPr>
        <p:txBody>
          <a:bodyPr>
            <a:normAutofit/>
          </a:bodyPr>
          <a:lstStyle/>
          <a:p>
            <a:r>
              <a:rPr lang="en-US" dirty="0" smtClean="0"/>
              <a:t>Certificate Credential </a:t>
            </a:r>
            <a:r>
              <a:rPr lang="en-US" dirty="0" smtClean="0"/>
              <a:t>Management (Version 2) </a:t>
            </a:r>
            <a:r>
              <a:rPr lang="en-US" dirty="0" smtClean="0"/>
              <a:t>-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next steps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412460" y="247082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approval from Security committee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425052" y="1903380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Intel intends to assign few engineers.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412459" y="304313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project proposal by Nov 16</a:t>
            </a:r>
            <a:r>
              <a:rPr lang="en-US" baseline="30000" dirty="0" smtClean="0"/>
              <a:t>th</a:t>
            </a:r>
            <a:r>
              <a:rPr lang="en-US" dirty="0" smtClean="0"/>
              <a:t> for R2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25052" y="361544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to Architecture committee???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425052" y="4179109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to TSC for 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284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255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from v1 (Based on feedback from Security Committee meeting on 11/08/2017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Removed SSL term.  Added TLS 1.2 as minimum version supported.</a:t>
            </a:r>
          </a:p>
          <a:p>
            <a:r>
              <a:rPr lang="en-US" dirty="0" smtClean="0"/>
              <a:t>Added requirement to support other CA services (beyond </a:t>
            </a:r>
            <a:r>
              <a:rPr lang="en-US" dirty="0" err="1" smtClean="0"/>
              <a:t>Hashicorp</a:t>
            </a:r>
            <a:r>
              <a:rPr lang="en-US" dirty="0" smtClean="0"/>
              <a:t> Vault). Also modified architecture picture.</a:t>
            </a:r>
          </a:p>
          <a:p>
            <a:r>
              <a:rPr lang="en-US" dirty="0" smtClean="0"/>
              <a:t>Added policy support – Only </a:t>
            </a:r>
            <a:r>
              <a:rPr lang="en-US" smtClean="0"/>
              <a:t>allow algorithms </a:t>
            </a:r>
            <a:r>
              <a:rPr lang="en-US" dirty="0" smtClean="0"/>
              <a:t>and key sizes allowed by administrator when clients request for signed certificate.</a:t>
            </a:r>
          </a:p>
        </p:txBody>
      </p:sp>
    </p:spTree>
    <p:extLst>
      <p:ext uri="{BB962C8B-B14F-4D97-AF65-F5344CB8AC3E}">
        <p14:creationId xmlns:p14="http://schemas.microsoft.com/office/powerpoint/2010/main" val="301676852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Secure Communication – Need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391537"/>
              </p:ext>
            </p:extLst>
          </p:nvPr>
        </p:nvGraphicFramePr>
        <p:xfrm>
          <a:off x="2348752" y="1131491"/>
          <a:ext cx="728830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83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Background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ONAP consists</a:t>
                      </a:r>
                      <a:r>
                        <a:rPr lang="en-US" sz="1800" baseline="0" dirty="0" smtClean="0"/>
                        <a:t> of multiple micro services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Two types</a:t>
                      </a:r>
                      <a:r>
                        <a:rPr lang="en-US" sz="1800" baseline="0" dirty="0" smtClean="0"/>
                        <a:t> of communication among micro services – REST API based and DMAPP publish/subscriber based communication.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US" sz="1800" dirty="0" smtClean="0"/>
                        <a:t>Both use TCP transport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en-US" sz="1800" b="0" dirty="0" smtClean="0"/>
                        <a:t>Current inter</a:t>
                      </a:r>
                      <a:r>
                        <a:rPr lang="en-US" sz="1800" b="0" baseline="0" dirty="0" smtClean="0"/>
                        <a:t> micro service communication – Mostly HTTP based</a:t>
                      </a:r>
                      <a:endParaRPr lang="en-US" sz="18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532253"/>
              </p:ext>
            </p:extLst>
          </p:nvPr>
        </p:nvGraphicFramePr>
        <p:xfrm>
          <a:off x="2348751" y="3364449"/>
          <a:ext cx="7288305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83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Need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Protect bad actors stealing</a:t>
                      </a:r>
                      <a:r>
                        <a:rPr lang="en-US" sz="1800" baseline="0" dirty="0" smtClean="0"/>
                        <a:t> the data on the wire</a:t>
                      </a:r>
                    </a:p>
                    <a:p>
                      <a:pPr algn="l"/>
                      <a:r>
                        <a:rPr lang="en-US" sz="1800" baseline="0" dirty="0" smtClean="0"/>
                        <a:t>Protect from receiving messages from bad actors </a:t>
                      </a:r>
                    </a:p>
                    <a:p>
                      <a:pPr algn="l"/>
                      <a:r>
                        <a:rPr lang="en-US" sz="1800" baseline="0" dirty="0" smtClean="0"/>
                        <a:t>-</a:t>
                      </a:r>
                      <a:r>
                        <a:rPr lang="en-US" sz="1800" baseline="0" dirty="0" smtClean="0">
                          <a:sym typeface="Wingdings" panose="05000000000000000000" pitchFamily="2" charset="2"/>
                        </a:rPr>
                        <a:t> Secure </a:t>
                      </a:r>
                      <a:r>
                        <a:rPr lang="en-US" sz="1800" dirty="0" smtClean="0"/>
                        <a:t>communication among micro services that</a:t>
                      </a:r>
                      <a:r>
                        <a:rPr lang="en-US" sz="1800" baseline="0" dirty="0" smtClean="0"/>
                        <a:t> provide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Mutual Authentication of end points (Mutual TLS)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/>
                        <a:t>Confidentiality, Integrity and non-repudiation of transport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800" baseline="0" dirty="0" smtClean="0">
                          <a:sym typeface="Wingdings" panose="05000000000000000000" pitchFamily="2" charset="2"/>
                        </a:rPr>
                        <a:t>  </a:t>
                      </a:r>
                      <a:r>
                        <a:rPr lang="en-US" sz="1800" baseline="0" dirty="0" smtClean="0">
                          <a:sym typeface="Wingdings" panose="05000000000000000000" pitchFamily="2" charset="2"/>
                        </a:rPr>
                        <a:t>TLS1.2+ </a:t>
                      </a:r>
                      <a:r>
                        <a:rPr lang="en-US" sz="1800" baseline="0" dirty="0" smtClean="0">
                          <a:sym typeface="Wingdings" panose="05000000000000000000" pitchFamily="2" charset="2"/>
                        </a:rPr>
                        <a:t>based transport (HTTPS)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Secure DMAPP</a:t>
                      </a:r>
                      <a:r>
                        <a:rPr lang="en-US" sz="1800" baseline="0" dirty="0" smtClean="0"/>
                        <a:t> messages using </a:t>
                      </a:r>
                      <a:r>
                        <a:rPr lang="en-US" sz="1800" baseline="0" dirty="0" smtClean="0"/>
                        <a:t>TLS1.2+ between </a:t>
                      </a:r>
                      <a:r>
                        <a:rPr lang="en-US" sz="1800" baseline="0" dirty="0" smtClean="0"/>
                        <a:t>brokers to publishers/subscribers. </a:t>
                      </a:r>
                      <a:r>
                        <a:rPr lang="en-US" sz="1800" dirty="0" smtClean="0"/>
                        <a:t>Possible End-to-End</a:t>
                      </a:r>
                      <a:r>
                        <a:rPr lang="en-US" sz="1800" baseline="0" dirty="0" smtClean="0"/>
                        <a:t> encryption/integrity of the data between publishers and subscribers.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2189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Mutual TLS work?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6171" y="1410613"/>
            <a:ext cx="5414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Java HTTPS library and underlying </a:t>
            </a:r>
            <a:r>
              <a:rPr lang="en-US" sz="1600" b="1" i="1" dirty="0" smtClean="0"/>
              <a:t>TLS1.2+ </a:t>
            </a:r>
            <a:r>
              <a:rPr lang="en-US" sz="1600" b="1" i="1" dirty="0" smtClean="0"/>
              <a:t>classes do support Mutual TLS (Certificate based authentication)</a:t>
            </a:r>
          </a:p>
          <a:p>
            <a:r>
              <a:rPr lang="en-US" sz="1600" b="1" i="1" dirty="0" smtClean="0"/>
              <a:t>But, it requires certificate provisioning on each end point.</a:t>
            </a:r>
            <a:endParaRPr lang="en-US" sz="1600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537882" y="37951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818965" y="37951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11" name="Left-Right Arrow 10"/>
          <p:cNvSpPr/>
          <p:nvPr/>
        </p:nvSpPr>
        <p:spPr>
          <a:xfrm>
            <a:off x="1801905" y="4812685"/>
            <a:ext cx="2070847" cy="874058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Secure Communication </a:t>
            </a:r>
            <a:r>
              <a:rPr lang="en-US" sz="1200" dirty="0" smtClean="0"/>
              <a:t>(TLS </a:t>
            </a:r>
            <a:r>
              <a:rPr lang="en-US" sz="1200" dirty="0" smtClean="0"/>
              <a:t>record layer)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82705" y="2629433"/>
            <a:ext cx="138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Auth</a:t>
            </a:r>
            <a:r>
              <a:rPr lang="en-US" sz="1200" b="1" dirty="0" smtClean="0"/>
              <a:t>:</a:t>
            </a:r>
          </a:p>
          <a:p>
            <a:r>
              <a:rPr lang="en-US" sz="1200" dirty="0" smtClean="0"/>
              <a:t>S1Cert</a:t>
            </a:r>
          </a:p>
          <a:p>
            <a:r>
              <a:rPr lang="en-US" sz="1200" dirty="0" smtClean="0"/>
              <a:t>S1PrivateKey</a:t>
            </a:r>
          </a:p>
          <a:p>
            <a:r>
              <a:rPr lang="en-US" sz="1200" b="1" dirty="0" smtClean="0"/>
              <a:t>Peer verification:</a:t>
            </a:r>
          </a:p>
          <a:p>
            <a:r>
              <a:rPr lang="en-US" sz="1200" dirty="0" smtClean="0"/>
              <a:t>S2 CA Cert</a:t>
            </a:r>
          </a:p>
          <a:p>
            <a:r>
              <a:rPr lang="en-US" sz="1200" dirty="0" smtClean="0"/>
              <a:t>Subject name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818965" y="2579021"/>
            <a:ext cx="1389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Auth</a:t>
            </a:r>
            <a:r>
              <a:rPr lang="en-US" sz="1200" b="1" dirty="0" smtClean="0"/>
              <a:t>:</a:t>
            </a:r>
          </a:p>
          <a:p>
            <a:r>
              <a:rPr lang="en-US" sz="1200" dirty="0" smtClean="0"/>
              <a:t>S2Cert</a:t>
            </a:r>
          </a:p>
          <a:p>
            <a:r>
              <a:rPr lang="en-US" sz="1200" dirty="0" smtClean="0"/>
              <a:t>S2PrivateKey</a:t>
            </a:r>
          </a:p>
          <a:p>
            <a:r>
              <a:rPr lang="en-US" sz="1200" b="1" dirty="0" smtClean="0"/>
              <a:t>Peer Verification:</a:t>
            </a:r>
          </a:p>
          <a:p>
            <a:r>
              <a:rPr lang="en-US" sz="1200" dirty="0" smtClean="0"/>
              <a:t>S1 CA Cert</a:t>
            </a:r>
          </a:p>
          <a:p>
            <a:r>
              <a:rPr lang="en-US" sz="1200" dirty="0" smtClean="0"/>
              <a:t>Subject Name</a:t>
            </a:r>
            <a:endParaRPr lang="en-US" sz="1200" dirty="0"/>
          </a:p>
        </p:txBody>
      </p:sp>
      <p:sp>
        <p:nvSpPr>
          <p:cNvPr id="14" name="Left-Right Arrow 13"/>
          <p:cNvSpPr/>
          <p:nvPr/>
        </p:nvSpPr>
        <p:spPr>
          <a:xfrm>
            <a:off x="1748118" y="3971365"/>
            <a:ext cx="2070847" cy="800746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Mutual Authentication (as part of TLS handshake)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576808" y="2604642"/>
            <a:ext cx="51188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endpoint is expected to have private key and certificate with public key signed by CA. This information is used to authenticate itself with the peer.  </a:t>
            </a:r>
          </a:p>
          <a:p>
            <a:endParaRPr lang="en-US" dirty="0"/>
          </a:p>
          <a:p>
            <a:r>
              <a:rPr lang="en-US" dirty="0" smtClean="0"/>
              <a:t>It is also expected to have CA Certificate and subject names to verify the peer when presented with its certificate.</a:t>
            </a:r>
          </a:p>
        </p:txBody>
      </p:sp>
    </p:spTree>
    <p:extLst>
      <p:ext uri="{BB962C8B-B14F-4D97-AF65-F5344CB8AC3E}">
        <p14:creationId xmlns:p14="http://schemas.microsoft.com/office/powerpoint/2010/main" val="26719163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Certificate provisioning – Best Practice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37882" y="37951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13012" y="1326776"/>
            <a:ext cx="3603812" cy="1174377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 CA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2682" y="3971365"/>
            <a:ext cx="690283" cy="33169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90282" y="39475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842682" y="40999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923365" y="4179113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68061" y="1389529"/>
            <a:ext cx="56039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Micro Services, before it communicates with other micro services, it needs to get certificate enrolled by CA.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Typically at startup,  generates RSA/ECDSA public/private key pair.</a:t>
            </a:r>
          </a:p>
          <a:p>
            <a:pPr marL="342900" indent="-342900">
              <a:buAutoNum type="arabicPeriod"/>
            </a:pPr>
            <a:r>
              <a:rPr lang="en-US" dirty="0" smtClean="0"/>
              <a:t>Generates PKCS10 CSR (Certificate request) – Which involves signing the message with private key.</a:t>
            </a:r>
          </a:p>
          <a:p>
            <a:pPr marL="342900" indent="-342900">
              <a:buAutoNum type="arabicPeriod"/>
            </a:pPr>
            <a:r>
              <a:rPr lang="en-US" dirty="0" smtClean="0"/>
              <a:t>Request Certificate by sending PKCS10 request to CA.</a:t>
            </a:r>
          </a:p>
          <a:p>
            <a:pPr marL="342900" indent="-342900">
              <a:buAutoNum type="arabicPeriod"/>
            </a:pPr>
            <a:r>
              <a:rPr lang="en-US" dirty="0" smtClean="0"/>
              <a:t>CA verifies that genuine service is requesting for certificate,  verifies PKCS10 request,  generates X.509v3 certificate, signs it using CA certificate-private key.</a:t>
            </a:r>
          </a:p>
          <a:p>
            <a:pPr marL="342900" indent="-342900">
              <a:buAutoNum type="arabicPeriod"/>
            </a:pPr>
            <a:r>
              <a:rPr lang="en-US" dirty="0" smtClean="0"/>
              <a:t>Sends signed X.509v3 certificate and CA certificate.</a:t>
            </a:r>
          </a:p>
          <a:p>
            <a:pPr marL="342900" indent="-342900">
              <a:buAutoNum type="arabicPeriod"/>
            </a:pPr>
            <a:r>
              <a:rPr lang="en-US" dirty="0" smtClean="0"/>
              <a:t>Service stores the information.</a:t>
            </a:r>
          </a:p>
          <a:p>
            <a:pPr marL="342900" indent="-342900">
              <a:buAutoNum type="arabicPeriod"/>
            </a:pPr>
            <a:r>
              <a:rPr lang="en-US" dirty="0" smtClean="0"/>
              <a:t>It uses this information during </a:t>
            </a:r>
            <a:r>
              <a:rPr lang="en-US" dirty="0" smtClean="0"/>
              <a:t>TLS </a:t>
            </a:r>
            <a:r>
              <a:rPr lang="en-US" dirty="0" smtClean="0"/>
              <a:t>handshake to establish secure communication channels.</a:t>
            </a:r>
          </a:p>
        </p:txBody>
      </p:sp>
      <p:sp>
        <p:nvSpPr>
          <p:cNvPr id="20" name="Oval 19"/>
          <p:cNvSpPr/>
          <p:nvPr/>
        </p:nvSpPr>
        <p:spPr>
          <a:xfrm>
            <a:off x="941294" y="4424280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754842" y="2501153"/>
            <a:ext cx="853887" cy="1598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414182" y="3100426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5" idx="2"/>
          </p:cNvCxnSpPr>
          <p:nvPr/>
        </p:nvCxnSpPr>
        <p:spPr>
          <a:xfrm flipH="1">
            <a:off x="1889313" y="2501153"/>
            <a:ext cx="925605" cy="17301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3146089" y="2158319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2590800" y="2824354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30" name="Oval 29"/>
          <p:cNvSpPr/>
          <p:nvPr/>
        </p:nvSpPr>
        <p:spPr>
          <a:xfrm>
            <a:off x="1483658" y="4743889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1" name="Left-Right Arrow 30"/>
          <p:cNvSpPr/>
          <p:nvPr/>
        </p:nvSpPr>
        <p:spPr>
          <a:xfrm>
            <a:off x="2050676" y="5249033"/>
            <a:ext cx="2774653" cy="546847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Secure communication with other service instances</a:t>
            </a:r>
            <a:endParaRPr lang="en-US" sz="1200" dirty="0"/>
          </a:p>
        </p:txBody>
      </p:sp>
      <p:sp>
        <p:nvSpPr>
          <p:cNvPr id="32" name="Oval 31"/>
          <p:cNvSpPr/>
          <p:nvPr/>
        </p:nvSpPr>
        <p:spPr>
          <a:xfrm>
            <a:off x="2294964" y="5050250"/>
            <a:ext cx="636494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5691850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Internal </a:t>
            </a:r>
            <a:r>
              <a:rPr lang="en-US" dirty="0" smtClean="0"/>
              <a:t>CA broker service-  </a:t>
            </a:r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4438" y="1076476"/>
            <a:ext cx="56039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RESTful API support for Certificate request agents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Generate Certificate request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Revocation status request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Usage report update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Token Authentication</a:t>
            </a:r>
          </a:p>
          <a:p>
            <a:pPr marL="342900" indent="-342900">
              <a:buAutoNum type="arabicPeriod" startAt="2"/>
            </a:pPr>
            <a:r>
              <a:rPr lang="en-US" dirty="0" smtClean="0"/>
              <a:t>Admin interface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Generate self signed CA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Upload CA cert + CA private key (In PEM/DER)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Get usage report on per key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Revoke certificate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Get CA Certificate in PEM/DER format.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Token Service to provide temporary tokens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Authenticate user using AAF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Role based access control using AAF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Settings using Distributed KV Store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Service registration using MSB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Reports and Logs</a:t>
            </a:r>
          </a:p>
          <a:p>
            <a:pPr marL="342900" indent="-342900">
              <a:buAutoNum type="arabicPeriod" startAt="3"/>
            </a:pPr>
            <a:r>
              <a:rPr lang="en-US" dirty="0" smtClean="0"/>
              <a:t>GUI/CLI support using Portal and CLI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879801" y="1492341"/>
            <a:ext cx="56039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Security of CA private key – Using TPM/SGX if available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Ability to add new CA plugins to talk to deployment specific CA service.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policy support such as algorithms allowed(For example to support NIST specified algorithms such as RSA 3K)</a:t>
            </a:r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Optional: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Multiple CA instances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Validation of Genuine HW of Certificate request agents.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SCEP Support for Certificate enrollment.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OCSP support for Revocation status.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46515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Certificate request agent requirements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4438" y="1866070"/>
            <a:ext cx="56039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Ability to generate RSA/ECDSA key pair using PKCS11 interface </a:t>
            </a:r>
          </a:p>
          <a:p>
            <a:pPr marL="342900" indent="-342900">
              <a:buAutoNum type="arabicPeriod"/>
            </a:pPr>
            <a:r>
              <a:rPr lang="en-US" dirty="0" smtClean="0"/>
              <a:t>Secure storage of private key : Ability to use TPM under PKCS11 if TPM is available.</a:t>
            </a:r>
          </a:p>
          <a:p>
            <a:pPr marL="342900" indent="-342900">
              <a:buAutoNum type="arabicPeriod"/>
            </a:pPr>
            <a:r>
              <a:rPr lang="en-US" dirty="0" smtClean="0"/>
              <a:t>PKCS10 CSR generation</a:t>
            </a:r>
          </a:p>
          <a:p>
            <a:pPr marL="342900" indent="-342900">
              <a:buAutoNum type="arabicPeriod"/>
            </a:pPr>
            <a:r>
              <a:rPr lang="en-US" dirty="0" smtClean="0"/>
              <a:t>Communication with CA over REST API</a:t>
            </a:r>
          </a:p>
          <a:p>
            <a:pPr marL="342900" indent="-342900">
              <a:buAutoNum type="arabicPeriod"/>
            </a:pPr>
            <a:r>
              <a:rPr lang="en-US" dirty="0" smtClean="0"/>
              <a:t>Java Client and Python Client support</a:t>
            </a:r>
          </a:p>
          <a:p>
            <a:pPr marL="342900" indent="-342900">
              <a:buAutoNum type="arabicPeriod"/>
            </a:pPr>
            <a:r>
              <a:rPr lang="en-US" dirty="0" smtClean="0"/>
              <a:t>Periodic generation of usage report.</a:t>
            </a:r>
          </a:p>
          <a:p>
            <a:pPr marL="342900" indent="-342900">
              <a:buAutoNum type="arabicPeriod"/>
            </a:pPr>
            <a:r>
              <a:rPr lang="en-US" dirty="0" smtClean="0"/>
              <a:t>Service discovery of Certificate Credential Management service.</a:t>
            </a:r>
          </a:p>
          <a:p>
            <a:pPr marL="342900" indent="-342900">
              <a:buAutoNum type="arabicPeriod"/>
            </a:pPr>
            <a:r>
              <a:rPr lang="en-US" dirty="0" smtClean="0"/>
              <a:t>Certificate renewal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9206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Certificate Credential Management : Architecture Blocks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62568" y="2287234"/>
            <a:ext cx="3603812" cy="3532361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Internal CA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995082" y="2419667"/>
            <a:ext cx="3265633" cy="3260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6741268" y="2868186"/>
            <a:ext cx="2412460" cy="5871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Certificate Credential Management Service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6741268" y="3885518"/>
            <a:ext cx="1361871" cy="5871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HashiCorp</a:t>
            </a:r>
            <a:r>
              <a:rPr lang="en-US" dirty="0" smtClean="0"/>
              <a:t> Vault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6741268" y="4543578"/>
            <a:ext cx="2412460" cy="5871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Consul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712067" y="3033207"/>
            <a:ext cx="2412460" cy="587189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Certificate request Agent</a:t>
            </a:r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>
            <a:off x="1144621" y="3654349"/>
            <a:ext cx="2979906" cy="41181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 Sun PKCS11 Provider</a:t>
            </a:r>
            <a:endParaRPr lang="en-US" dirty="0"/>
          </a:p>
        </p:txBody>
      </p:sp>
      <p:sp>
        <p:nvSpPr>
          <p:cNvPr id="43" name="Rounded Rectangle 42"/>
          <p:cNvSpPr/>
          <p:nvPr/>
        </p:nvSpPr>
        <p:spPr>
          <a:xfrm>
            <a:off x="1137945" y="4105816"/>
            <a:ext cx="2979906" cy="41181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SoftHSMv2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2752927" y="4557283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TPM Plugin</a:t>
            </a:r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1391056" y="4543578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SGX Plugin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377447" y="3795191"/>
            <a:ext cx="1527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741268" y="3464540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Vault Plugin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103139" y="3464540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Custom CA Service Plugin</a:t>
            </a:r>
            <a:endParaRPr lang="en-US" sz="1200" dirty="0"/>
          </a:p>
        </p:txBody>
      </p:sp>
      <p:cxnSp>
        <p:nvCxnSpPr>
          <p:cNvPr id="5" name="Straight Arrow Connector 4"/>
          <p:cNvCxnSpPr>
            <a:stCxn id="16" idx="3"/>
          </p:cNvCxnSpPr>
          <p:nvPr/>
        </p:nvCxnSpPr>
        <p:spPr>
          <a:xfrm flipV="1">
            <a:off x="9465010" y="3670446"/>
            <a:ext cx="6920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0225386" y="3376852"/>
            <a:ext cx="1202989" cy="5871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External CA Service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54832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Enhancement in Micro Services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16302"/>
              </p:ext>
            </p:extLst>
          </p:nvPr>
        </p:nvGraphicFramePr>
        <p:xfrm>
          <a:off x="2004061" y="1461346"/>
          <a:ext cx="8128000" cy="32105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Build 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 smtClean="0"/>
                        <a:t>With</a:t>
                      </a:r>
                      <a:r>
                        <a:rPr lang="en-US" baseline="0" dirty="0" smtClean="0"/>
                        <a:t> Sun PKCS11 provider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SoftHSMv2, TPM/TSS bundling.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Bundling</a:t>
                      </a:r>
                      <a:r>
                        <a:rPr lang="en-US" baseline="0" dirty="0" smtClean="0"/>
                        <a:t> with Certificate Request agent.</a:t>
                      </a:r>
                    </a:p>
                    <a:p>
                      <a:r>
                        <a:rPr lang="en-US" baseline="0" dirty="0" smtClean="0"/>
                        <a:t>Calling Certificate request agent during startup of Micro service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Enabling HTTPS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 changes to applications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OOM Changes: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Requesting token from CA service, right before starting the service.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/>
                        <a:t>Passing token along as environment variable to service.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9878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1362</TotalTime>
  <Words>811</Words>
  <Application>Microsoft Office PowerPoint</Application>
  <PresentationFormat>Widescreen</PresentationFormat>
  <Paragraphs>151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.AppleSystemUIFont</vt:lpstr>
      <vt:lpstr>Arial</vt:lpstr>
      <vt:lpstr>Calibri</vt:lpstr>
      <vt:lpstr>Wingdings</vt:lpstr>
      <vt:lpstr>Office Theme</vt:lpstr>
      <vt:lpstr>Secure communication among services</vt:lpstr>
      <vt:lpstr>Changes from v1 (Based on feedback from Security Committee meeting on 11/08/2017</vt:lpstr>
      <vt:lpstr>Secure Communication – Need</vt:lpstr>
      <vt:lpstr>How does Mutual TLS work?</vt:lpstr>
      <vt:lpstr>Certificate provisioning – Best Practice</vt:lpstr>
      <vt:lpstr>Internal CA broker service-  Requirements</vt:lpstr>
      <vt:lpstr>Certificate request agent requirements</vt:lpstr>
      <vt:lpstr>Certificate Credential Management : Architecture Blocks</vt:lpstr>
      <vt:lpstr>Enhancement in Micro Services</vt:lpstr>
      <vt:lpstr>Proposed next steps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</cp:keywords>
  <cp:lastModifiedBy>Addepalli, Srinivasa R</cp:lastModifiedBy>
  <cp:revision>67</cp:revision>
  <cp:lastPrinted>2017-09-21T21:17:08Z</cp:lastPrinted>
  <dcterms:created xsi:type="dcterms:W3CDTF">2017-11-06T17:49:59Z</dcterms:created>
  <dcterms:modified xsi:type="dcterms:W3CDTF">2017-11-08T16:32:16Z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2017-11-08 16:32:14Z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